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32918400" cy="21945600"/>
  <p:notesSz cx="44299188" cy="51206400"/>
  <p:defaultTextStyle>
    <a:defPPr>
      <a:defRPr lang="en-US"/>
    </a:defPPr>
    <a:lvl1pPr algn="l" rtl="0" eaLnBrk="0" fontAlgn="base" hangingPunct="0">
      <a:spcBef>
        <a:spcPct val="0"/>
      </a:spcBef>
      <a:spcAft>
        <a:spcPct val="0"/>
      </a:spcAft>
      <a:defRPr sz="1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12">
          <p15:clr>
            <a:srgbClr val="A4A3A4"/>
          </p15:clr>
        </p15:guide>
        <p15:guide id="2" orient="horz" pos="13525">
          <p15:clr>
            <a:srgbClr val="A4A3A4"/>
          </p15:clr>
        </p15:guide>
        <p15:guide id="3" pos="279">
          <p15:clr>
            <a:srgbClr val="A4A3A4"/>
          </p15:clr>
        </p15:guide>
        <p15:guide id="4" pos="7143">
          <p15:clr>
            <a:srgbClr val="A4A3A4"/>
          </p15:clr>
        </p15:guide>
        <p15:guide id="5" pos="6846">
          <p15:clr>
            <a:srgbClr val="A4A3A4"/>
          </p15:clr>
        </p15:guide>
        <p15:guide id="6" pos="20468">
          <p15:clr>
            <a:srgbClr val="A4A3A4"/>
          </p15:clr>
        </p15:guide>
        <p15:guide id="7" pos="13953">
          <p15:clr>
            <a:srgbClr val="A4A3A4"/>
          </p15:clr>
        </p15:guide>
        <p15:guide id="8" pos="13675">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482377-6AAD-7AA5-301F-2A4B0F9B5074}" name="Julia Catanese" initials="JC" userId="83c94a4402b64c2d" providerId="Windows Live"/>
  <p188:author id="{7749CCF0-B5C4-0F8A-56F7-054BBC32B396}" name="Felicia Katzovitz" initials="FK" userId="9b4b0cef46715945"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000"/>
    <a:srgbClr val="B76527"/>
    <a:srgbClr val="E2B700"/>
    <a:srgbClr val="0A5C29"/>
    <a:srgbClr val="CB8E13"/>
    <a:srgbClr val="D6AD00"/>
    <a:srgbClr val="EEC100"/>
    <a:srgbClr val="BA8212"/>
    <a:srgbClr val="BC2D00"/>
    <a:srgbClr val="DEB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122"/>
    <p:restoredTop sz="95521" autoAdjust="0"/>
  </p:normalViewPr>
  <p:slideViewPr>
    <p:cSldViewPr snapToGrid="0">
      <p:cViewPr varScale="1">
        <p:scale>
          <a:sx n="34" d="100"/>
          <a:sy n="34" d="100"/>
        </p:scale>
        <p:origin x="1806" y="96"/>
      </p:cViewPr>
      <p:guideLst>
        <p:guide orient="horz" pos="312"/>
        <p:guide orient="horz" pos="13525"/>
        <p:guide pos="279"/>
        <p:guide pos="7143"/>
        <p:guide pos="6846"/>
        <p:guide pos="20468"/>
        <p:guide pos="13953"/>
        <p:guide pos="136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cia Katzovitz" userId="9b4b0cef46715945" providerId="LiveId" clId="{FB7CEEB2-ECD6-4979-AE57-F7B09F79743F}"/>
    <pc:docChg chg="undo redo custSel addSld delSld modSld sldOrd modNotesMaster">
      <pc:chgData name="Felicia Katzovitz" userId="9b4b0cef46715945" providerId="LiveId" clId="{FB7CEEB2-ECD6-4979-AE57-F7B09F79743F}" dt="2026-06-03T01:46:25.747" v="22264" actId="2696"/>
      <pc:docMkLst>
        <pc:docMk/>
      </pc:docMkLst>
      <pc:sldChg chg="addSp delSp modSp add del mod ord modNotesTx">
        <pc:chgData name="Felicia Katzovitz" userId="9b4b0cef46715945" providerId="LiveId" clId="{FB7CEEB2-ECD6-4979-AE57-F7B09F79743F}" dt="2026-06-03T01:46:25.747" v="22264" actId="2696"/>
        <pc:sldMkLst>
          <pc:docMk/>
          <pc:sldMk cId="0" sldId="256"/>
        </pc:sldMkLst>
      </pc:sldChg>
      <pc:sldChg chg="addSp delSp modSp add mod ord">
        <pc:chgData name="Felicia Katzovitz" userId="9b4b0cef46715945" providerId="LiveId" clId="{FB7CEEB2-ECD6-4979-AE57-F7B09F79743F}" dt="2026-06-01T17:22:43.014" v="22263" actId="20577"/>
        <pc:sldMkLst>
          <pc:docMk/>
          <pc:sldMk cId="3603273973" sldId="257"/>
        </pc:sldMkLst>
        <pc:spChg chg="mod">
          <ac:chgData name="Felicia Katzovitz" userId="9b4b0cef46715945" providerId="LiveId" clId="{FB7CEEB2-ECD6-4979-AE57-F7B09F79743F}" dt="2026-05-28T17:54:10.296" v="22213" actId="1076"/>
          <ac:spMkLst>
            <pc:docMk/>
            <pc:sldMk cId="3603273973" sldId="257"/>
            <ac:spMk id="4" creationId="{E1E49850-98ED-47F0-BB99-B1F8DAEF9949}"/>
          </ac:spMkLst>
        </pc:spChg>
        <pc:spChg chg="mod">
          <ac:chgData name="Felicia Katzovitz" userId="9b4b0cef46715945" providerId="LiveId" clId="{FB7CEEB2-ECD6-4979-AE57-F7B09F79743F}" dt="2026-05-28T17:53:06.331" v="22210" actId="1076"/>
          <ac:spMkLst>
            <pc:docMk/>
            <pc:sldMk cId="3603273973" sldId="257"/>
            <ac:spMk id="12" creationId="{DF3D03CA-DCD4-79AC-B42C-308C0A824C7E}"/>
          </ac:spMkLst>
        </pc:spChg>
        <pc:spChg chg="mod">
          <ac:chgData name="Felicia Katzovitz" userId="9b4b0cef46715945" providerId="LiveId" clId="{FB7CEEB2-ECD6-4979-AE57-F7B09F79743F}" dt="2026-05-28T17:54:55.491" v="22216" actId="1076"/>
          <ac:spMkLst>
            <pc:docMk/>
            <pc:sldMk cId="3603273973" sldId="257"/>
            <ac:spMk id="32" creationId="{BA2D5153-67CD-0B2E-13DC-55B7B7C5D332}"/>
          </ac:spMkLst>
        </pc:spChg>
        <pc:spChg chg="mod">
          <ac:chgData name="Felicia Katzovitz" userId="9b4b0cef46715945" providerId="LiveId" clId="{FB7CEEB2-ECD6-4979-AE57-F7B09F79743F}" dt="2026-06-01T17:22:43.014" v="22263" actId="20577"/>
          <ac:spMkLst>
            <pc:docMk/>
            <pc:sldMk cId="3603273973" sldId="257"/>
            <ac:spMk id="3094" creationId="{2485E62A-DBA0-3331-9A56-FB1D745E4873}"/>
          </ac:spMkLst>
        </pc:spChg>
        <pc:spChg chg="mod">
          <ac:chgData name="Felicia Katzovitz" userId="9b4b0cef46715945" providerId="LiveId" clId="{FB7CEEB2-ECD6-4979-AE57-F7B09F79743F}" dt="2026-06-01T17:18:26.463" v="22252" actId="14100"/>
          <ac:spMkLst>
            <pc:docMk/>
            <pc:sldMk cId="3603273973" sldId="257"/>
            <ac:spMk id="3096" creationId="{E0110FB6-9C03-BEC6-0124-2CAF785BF11C}"/>
          </ac:spMkLst>
        </pc:spChg>
        <pc:picChg chg="add mod ord">
          <ac:chgData name="Felicia Katzovitz" userId="9b4b0cef46715945" providerId="LiveId" clId="{FB7CEEB2-ECD6-4979-AE57-F7B09F79743F}" dt="2026-06-01T17:12:04.370" v="22238" actId="167"/>
          <ac:picMkLst>
            <pc:docMk/>
            <pc:sldMk cId="3603273973" sldId="257"/>
            <ac:picMk id="6" creationId="{CAB60A1F-B9F3-4E60-960A-1C466BA978CA}"/>
          </ac:picMkLst>
        </pc:picChg>
        <pc:picChg chg="add mod modCrop">
          <ac:chgData name="Felicia Katzovitz" userId="9b4b0cef46715945" providerId="LiveId" clId="{FB7CEEB2-ECD6-4979-AE57-F7B09F79743F}" dt="2026-05-29T12:52:41.170" v="22233" actId="1076"/>
          <ac:picMkLst>
            <pc:docMk/>
            <pc:sldMk cId="3603273973" sldId="257"/>
            <ac:picMk id="8" creationId="{8FBDDD98-2C67-B703-094D-6F2B9B79567C}"/>
          </ac:picMkLst>
        </pc:picChg>
        <pc:picChg chg="add mod">
          <ac:chgData name="Felicia Katzovitz" userId="9b4b0cef46715945" providerId="LiveId" clId="{FB7CEEB2-ECD6-4979-AE57-F7B09F79743F}" dt="2026-05-28T17:39:54.982" v="22150" actId="1076"/>
          <ac:picMkLst>
            <pc:docMk/>
            <pc:sldMk cId="3603273973" sldId="257"/>
            <ac:picMk id="17" creationId="{9D309F58-F0D5-FA41-85B1-A7BB7250CD8C}"/>
          </ac:picMkLst>
        </pc:picChg>
      </pc:sldChg>
      <pc:sldChg chg="add del">
        <pc:chgData name="Felicia Katzovitz" userId="9b4b0cef46715945" providerId="LiveId" clId="{FB7CEEB2-ECD6-4979-AE57-F7B09F79743F}" dt="2026-06-03T01:46:25.747" v="22264" actId="2696"/>
        <pc:sldMkLst>
          <pc:docMk/>
          <pc:sldMk cId="0" sldId="258"/>
        </pc:sldMkLst>
      </pc:sldChg>
      <pc:sldChg chg="modSp add del mod">
        <pc:chgData name="Felicia Katzovitz" userId="9b4b0cef46715945" providerId="LiveId" clId="{FB7CEEB2-ECD6-4979-AE57-F7B09F79743F}" dt="2026-06-03T01:46:25.747" v="22264" actId="2696"/>
        <pc:sldMkLst>
          <pc:docMk/>
          <pc:sldMk cId="184854027"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39A1742-F2EF-39BB-E562-89335583E2E4}"/>
              </a:ext>
            </a:extLst>
          </p:cNvPr>
          <p:cNvSpPr>
            <a:spLocks noGrp="1" noChangeArrowheads="1"/>
          </p:cNvSpPr>
          <p:nvPr>
            <p:ph type="hdr" sz="quarter"/>
          </p:nvPr>
        </p:nvSpPr>
        <p:spPr bwMode="auto">
          <a:xfrm>
            <a:off x="3" y="0"/>
            <a:ext cx="19203987" cy="4367211"/>
          </a:xfrm>
          <a:prstGeom prst="rect">
            <a:avLst/>
          </a:prstGeom>
          <a:noFill/>
          <a:ln w="9525">
            <a:noFill/>
            <a:miter lim="800000"/>
            <a:headEnd/>
            <a:tailEnd/>
          </a:ln>
          <a:effectLst/>
        </p:spPr>
        <p:txBody>
          <a:bodyPr vert="horz" wrap="square" lIns="600369" tIns="300188" rIns="600369" bIns="300188" numCol="1" anchor="t" anchorCtr="0" compatLnSpc="1">
            <a:prstTxWarp prst="textNoShape">
              <a:avLst/>
            </a:prstTxWarp>
          </a:bodyPr>
          <a:lstStyle>
            <a:lvl1pPr defTabSz="6006217" eaLnBrk="1" hangingPunct="1">
              <a:defRPr sz="7900">
                <a:latin typeface="Times New Roman" pitchFamily="-109" charset="0"/>
                <a:ea typeface="ＭＳ Ｐゴシック" pitchFamily="-109" charset="-128"/>
                <a:cs typeface="ＭＳ Ｐゴシック" pitchFamily="-109" charset="-128"/>
              </a:defRPr>
            </a:lvl1pPr>
          </a:lstStyle>
          <a:p>
            <a:pPr>
              <a:defRPr/>
            </a:pPr>
            <a:endParaRPr lang="en-US"/>
          </a:p>
        </p:txBody>
      </p:sp>
      <p:sp>
        <p:nvSpPr>
          <p:cNvPr id="4099" name="Rectangle 3">
            <a:extLst>
              <a:ext uri="{FF2B5EF4-FFF2-40B4-BE49-F238E27FC236}">
                <a16:creationId xmlns:a16="http://schemas.microsoft.com/office/drawing/2014/main" id="{85414180-C512-F647-9C68-F735B278A80E}"/>
              </a:ext>
            </a:extLst>
          </p:cNvPr>
          <p:cNvSpPr>
            <a:spLocks noGrp="1" noChangeArrowheads="1"/>
          </p:cNvSpPr>
          <p:nvPr>
            <p:ph type="dt" idx="1"/>
          </p:nvPr>
        </p:nvSpPr>
        <p:spPr bwMode="auto">
          <a:xfrm>
            <a:off x="25087265" y="0"/>
            <a:ext cx="19203987" cy="4367211"/>
          </a:xfrm>
          <a:prstGeom prst="rect">
            <a:avLst/>
          </a:prstGeom>
          <a:noFill/>
          <a:ln w="9525">
            <a:noFill/>
            <a:miter lim="800000"/>
            <a:headEnd/>
            <a:tailEnd/>
          </a:ln>
          <a:effectLst/>
        </p:spPr>
        <p:txBody>
          <a:bodyPr vert="horz" wrap="square" lIns="600369" tIns="300188" rIns="600369" bIns="300188" numCol="1" anchor="t" anchorCtr="0" compatLnSpc="1">
            <a:prstTxWarp prst="textNoShape">
              <a:avLst/>
            </a:prstTxWarp>
          </a:bodyPr>
          <a:lstStyle>
            <a:lvl1pPr algn="r" defTabSz="6006217" eaLnBrk="1" hangingPunct="1">
              <a:defRPr sz="7900">
                <a:latin typeface="Times New Roman" pitchFamily="-109" charset="0"/>
                <a:ea typeface="ＭＳ Ｐゴシック" pitchFamily="-109" charset="-128"/>
                <a:cs typeface="ＭＳ Ｐゴシック" pitchFamily="-109" charset="-128"/>
              </a:defRPr>
            </a:lvl1pPr>
          </a:lstStyle>
          <a:p>
            <a:pPr>
              <a:defRPr/>
            </a:pPr>
            <a:endParaRPr lang="en-US"/>
          </a:p>
        </p:txBody>
      </p:sp>
      <p:sp>
        <p:nvSpPr>
          <p:cNvPr id="2052" name="Rectangle 4">
            <a:extLst>
              <a:ext uri="{FF2B5EF4-FFF2-40B4-BE49-F238E27FC236}">
                <a16:creationId xmlns:a16="http://schemas.microsoft.com/office/drawing/2014/main" id="{CDE39EC4-FD1B-48C8-EA2E-768AF5A6FD5B}"/>
              </a:ext>
            </a:extLst>
          </p:cNvPr>
          <p:cNvSpPr>
            <a:spLocks noGrp="1" noRot="1" noChangeAspect="1" noChangeArrowheads="1" noTextEdit="1"/>
          </p:cNvSpPr>
          <p:nvPr>
            <p:ph type="sldImg" idx="2"/>
          </p:nvPr>
        </p:nvSpPr>
        <p:spPr bwMode="auto">
          <a:xfrm>
            <a:off x="-2373313" y="6527800"/>
            <a:ext cx="49045813" cy="326977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1F462D2-39E2-13DA-FB64-C97B59D32A91}"/>
              </a:ext>
            </a:extLst>
          </p:cNvPr>
          <p:cNvSpPr>
            <a:spLocks noGrp="1" noChangeArrowheads="1"/>
          </p:cNvSpPr>
          <p:nvPr>
            <p:ph type="body" sz="quarter" idx="3"/>
          </p:nvPr>
        </p:nvSpPr>
        <p:spPr bwMode="auto">
          <a:xfrm>
            <a:off x="-2147483645" y="-2147483648"/>
            <a:ext cx="2147483647" cy="2147483647"/>
          </a:xfrm>
          <a:prstGeom prst="rect">
            <a:avLst/>
          </a:prstGeom>
          <a:noFill/>
          <a:ln w="9525">
            <a:noFill/>
            <a:miter lim="800000"/>
            <a:headEnd/>
            <a:tailEnd/>
          </a:ln>
          <a:effectLst/>
        </p:spPr>
        <p:txBody>
          <a:bodyPr vert="horz" wrap="square" lIns="600369" tIns="300188" rIns="600369" bIns="30018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a:extLst>
              <a:ext uri="{FF2B5EF4-FFF2-40B4-BE49-F238E27FC236}">
                <a16:creationId xmlns:a16="http://schemas.microsoft.com/office/drawing/2014/main" id="{558D4B8B-D922-42D4-46C5-362501A51C89}"/>
              </a:ext>
            </a:extLst>
          </p:cNvPr>
          <p:cNvSpPr>
            <a:spLocks noGrp="1" noChangeArrowheads="1"/>
          </p:cNvSpPr>
          <p:nvPr>
            <p:ph type="ftr" sz="quarter" idx="4"/>
          </p:nvPr>
        </p:nvSpPr>
        <p:spPr bwMode="auto">
          <a:xfrm>
            <a:off x="4" y="-2147483648"/>
            <a:ext cx="2147483647" cy="2147483647"/>
          </a:xfrm>
          <a:prstGeom prst="rect">
            <a:avLst/>
          </a:prstGeom>
          <a:noFill/>
          <a:ln w="9525">
            <a:noFill/>
            <a:miter lim="800000"/>
            <a:headEnd/>
            <a:tailEnd/>
          </a:ln>
          <a:effectLst/>
        </p:spPr>
        <p:txBody>
          <a:bodyPr vert="horz" wrap="square" lIns="600369" tIns="300188" rIns="600369" bIns="300188" numCol="1" anchor="b" anchorCtr="0" compatLnSpc="1">
            <a:prstTxWarp prst="textNoShape">
              <a:avLst/>
            </a:prstTxWarp>
          </a:bodyPr>
          <a:lstStyle>
            <a:lvl1pPr defTabSz="6006217" eaLnBrk="1" hangingPunct="1">
              <a:defRPr sz="7900">
                <a:latin typeface="Times New Roman" pitchFamily="-109" charset="0"/>
                <a:ea typeface="ＭＳ Ｐゴシック" pitchFamily="-109" charset="-128"/>
                <a:cs typeface="ＭＳ Ｐゴシック" pitchFamily="-109" charset="-128"/>
              </a:defRPr>
            </a:lvl1pPr>
          </a:lstStyle>
          <a:p>
            <a:pPr>
              <a:defRPr/>
            </a:pPr>
            <a:endParaRPr lang="en-US"/>
          </a:p>
        </p:txBody>
      </p:sp>
      <p:sp>
        <p:nvSpPr>
          <p:cNvPr id="4103" name="Rectangle 7">
            <a:extLst>
              <a:ext uri="{FF2B5EF4-FFF2-40B4-BE49-F238E27FC236}">
                <a16:creationId xmlns:a16="http://schemas.microsoft.com/office/drawing/2014/main" id="{5B570ADC-845E-8FFE-6CDB-AAD82B3253C9}"/>
              </a:ext>
            </a:extLst>
          </p:cNvPr>
          <p:cNvSpPr>
            <a:spLocks noGrp="1" noChangeArrowheads="1"/>
          </p:cNvSpPr>
          <p:nvPr>
            <p:ph type="sldNum" sz="quarter" idx="5"/>
          </p:nvPr>
        </p:nvSpPr>
        <p:spPr bwMode="auto">
          <a:xfrm>
            <a:off x="-2147483645" y="-2147483648"/>
            <a:ext cx="2147483647" cy="2147483647"/>
          </a:xfrm>
          <a:prstGeom prst="rect">
            <a:avLst/>
          </a:prstGeom>
          <a:noFill/>
          <a:ln w="9525">
            <a:noFill/>
            <a:miter lim="800000"/>
            <a:headEnd/>
            <a:tailEnd/>
          </a:ln>
          <a:effectLst/>
        </p:spPr>
        <p:txBody>
          <a:bodyPr vert="horz" wrap="square" lIns="600369" tIns="300188" rIns="600369" bIns="300188" numCol="1" anchor="b" anchorCtr="0" compatLnSpc="1">
            <a:prstTxWarp prst="textNoShape">
              <a:avLst/>
            </a:prstTxWarp>
          </a:bodyPr>
          <a:lstStyle>
            <a:lvl1pPr algn="r" defTabSz="6006217" eaLnBrk="1" hangingPunct="1">
              <a:defRPr sz="7900">
                <a:latin typeface="Times New Roman" panose="02020603050405020304" pitchFamily="18" charset="0"/>
              </a:defRPr>
            </a:lvl1pPr>
          </a:lstStyle>
          <a:p>
            <a:fld id="{D677DAD9-A437-5B4A-9BCB-0E0E5AAA0EAB}"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pitchFamily="-108" charset="-128"/>
        <a:cs typeface="ＭＳ Ｐゴシック" pitchFamily="-108"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pitchFamily="-10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17" Type="http://schemas.openxmlformats.org/officeDocument/2006/relationships/hyperlink" Target="https://www.tandfonline.com/servlet/linkout?suffix=ref&amp;dbid=4&amp;doi=10.1080%2F08995605.2026.2620973&amp;key=10.1080%2F20008066.2024.2400011&amp;tollfreelink=2_18_47e0b784acd404673b85cf4851ead6ea4cb6b6d94846b7a7f33398141a33d256&amp;getFTLinkType=true&amp;doiForPubOfPage=10.1080%2F08995605.2026.2620973&amp;refDoi=10.1080%2F20008066.2024.2400011&amp;linkType=VIEW_FULL_ACCESS&amp;linkSource=FULL_TEXT&amp;linkLocation=Reference" TargetMode="External"/><Relationship Id="rId21" Type="http://schemas.openxmlformats.org/officeDocument/2006/relationships/hyperlink" Target="https://www.tandfonline.com/servlet/linkout?suffix=e_1_3_5_7_1&amp;dbid=8&amp;doi=10.1080%2F08995605.2026.2620973&amp;key=32345861&amp;getFTLinkType=true&amp;doiForPubOfPage=10.1080%2F08995605.2026.2620973&amp;refDoi=10.1213%2FANE.0000000000004912&amp;linkType=PMID&amp;linkSource=FULL_TEXT&amp;linkLocation=Reference" TargetMode="External"/><Relationship Id="rId42" Type="http://schemas.openxmlformats.org/officeDocument/2006/relationships/hyperlink" Target="https://www.tandfonline.com/servlet/linkout?suffix=ref&amp;dbid=4&amp;doi=10.1080%2F08995605.2026.2620973&amp;key=10.1080%2F08995605.2021.1968289&amp;tollfreelink=2_18_303fb904ba30a44e692af6dd0dab78b879ec4c81c4b1efafc55f2b1e6d4671ec&amp;getFTLinkType=true&amp;doiForPubOfPage=10.1080%2F08995605.2026.2620973&amp;refDoi=10.1080%2F08995605.2021.1968289&amp;linkType=VIEW_FULL_ACCESS&amp;linkSource=FULL_TEXT&amp;linkLocation=Reference" TargetMode="External"/><Relationship Id="rId63" Type="http://schemas.openxmlformats.org/officeDocument/2006/relationships/hyperlink" Target="https://www.tandfonline.com/action/getFTRLinkout?url=http%3A%2F%2Fscholar.google.com%2Fscholar_lookup%3Fhl%3Den%26volume%3D190%26publication_year%3D2025%26pages%3De409-e415%26journal%3DMilitary%2BMedicine%26issue%3D1%25E2%2580%25932%26author%3DK.%2BL.%2BGalloway%26author%3DR.%2BN.%2BMartinez%26title%3DHow%2Bdid%2BCOVID-19%2Bchange%2Bthe%2Bdelivery%2Bof%2Bembedded%2Bmental%2Bhealth%2Bservices%2Bfor%2BU.S.%2BAir%2BForce%2Bairmen%253F%2BA%2Bqualitative%2Blook%26doi%3Dhttps%253A%252F%252Fdoi.org%252F10.1093%252Fmilmed%252Fusae379&amp;doi=10.1080%2F08995605.2026.2620973&amp;doiOfLink=10.1093%2Fmilmed%2Fusae379&amp;linkType=gs&amp;linkLocation=Reference&amp;linkSource=FULL_TEXT" TargetMode="External"/><Relationship Id="rId84" Type="http://schemas.openxmlformats.org/officeDocument/2006/relationships/hyperlink" Target="https://www.tandfonline.com/servlet/linkout?suffix=e_1_3_5_27_1&amp;dbid=128&amp;doi=10.1080%2F08995605.2026.2620973&amp;key=WOS%3A000481522400023&amp;getFTLinkType=true&amp;doiForPubOfPage=10.1080%2F08995605.2026.2620973&amp;refDoi=10.1001%2Fjamasurg.2019.0151&amp;linkType=ISI&amp;linkSource=FULL_TEXT&amp;linkLocation=Reference" TargetMode="External"/><Relationship Id="rId138" Type="http://schemas.openxmlformats.org/officeDocument/2006/relationships/hyperlink" Target="https://www.tandfonline.com/action/getFTRLinkout?url=http%3A%2F%2Fscholar.google.com%2Fscholar_lookup%3Fhl%3Den%26volume%3D13%26publication_year%3D2015%26pages%3D141-146%26journal%3DInternational%2BJournal%2Bof%2BEvidence-Based%2BHealthcare%26issue%3D3%26author%3DM.%2BD.%2BPeters%26author%3DC.%2BM.%2BGodfrey%26author%3DH.%2BKhalil%26author%3DP.%2BMcInerney%26author%3DD.%2BParker%26author%3DC.%2BB.%2BSoares%26title%3DGuidance%2Bfor%2Bconducting%2Bsystematic%2Bscoping%2Breviews%26doi%3Dhttps%253A%252F%252Fdoi.org%252F10.1097%252Fxeb.0000000000000050&amp;doi=10.1080%2F08995605.2026.2620973&amp;doiOfLink=10.1097%2Fxeb.0000000000000050&amp;linkType=gs&amp;linkLocation=Reference&amp;linkSource=FULL_TEXT" TargetMode="External"/><Relationship Id="rId159" Type="http://schemas.openxmlformats.org/officeDocument/2006/relationships/hyperlink" Target="https://www.tandfonline.com/servlet/linkout?suffix=e_1_3_5_51_1&amp;dbid=8&amp;doi=10.1080%2F08995605.2026.2620973&amp;key=32740142&amp;getFTLinkType=true&amp;doiForPubOfPage=10.1080%2F08995605.2026.2620973&amp;refDoi=10.1097%2FNMD.0000000000001218&amp;linkType=PMID&amp;linkSource=FULL_TEXT&amp;linkLocation=Reference" TargetMode="External"/><Relationship Id="rId170" Type="http://schemas.openxmlformats.org/officeDocument/2006/relationships/hyperlink" Target="https://www.tandfonline.com/servlet/linkout?suffix=ref&amp;dbid=16&amp;doi=10.1080%2F08995605.2026.2620973&amp;key=10.7326%2FM18-0850&amp;getFTLinkType=true&amp;doiForPubOfPage=10.1080%2F08995605.2026.2620973&amp;refDoi=10.7326%2FM18-0850&amp;linkType=Crossref&amp;linkSource=FULL_TEXT&amp;linkLocation=Reference" TargetMode="External"/><Relationship Id="rId107" Type="http://schemas.openxmlformats.org/officeDocument/2006/relationships/hyperlink" Target="https://www.tandfonline.com/action/getFTRLinkout?url=http%3A%2F%2Fscholar.google.com%2Fscholar_lookup%3Fhl%3Den%26volume%3D9%26publication_year%3D2022b%26pages%3D20%26journal%3DRand%2BHealth%2BQuarterly%26issue%3D3%26author%3DM.%2BA.%2BMaglione%26author%3DC.%2BChen%26author%3DA.%2BBialas%26author%3DA.%2BMotala%26author%3DJ.%2BChang%26author%3DG.%2BAkinniranye%26author%3DS.%2BHempel%26title%3DStress%2Bcontrol%2Bfor%2Bmilitary%252C%2Blaw%2Benforcement%252C%2Band%2Bfirst%2Bresponders%253A%2BA%2Bsystematic%2Breview&amp;doi=10.1080%2F08995605.2026.2620973&amp;doiOfLink=&amp;linkType=gs&amp;linkLocation=Reference&amp;linkSource=FULL_TEXT" TargetMode="External"/><Relationship Id="rId11" Type="http://schemas.openxmlformats.org/officeDocument/2006/relationships/hyperlink" Target="https://www.tandfonline.com/servlet/linkout?suffix=e_1_3_5_4_1&amp;dbid=128&amp;doi=10.1080%2F08995605.2026.2620973&amp;key=WOS%3A000776988300001&amp;getFTLinkType=true&amp;doiForPubOfPage=10.1080%2F08995605.2026.2620973&amp;refDoi=10.1007%2Fs11920-022-01335-2&amp;linkType=ISI&amp;linkSource=FULL_TEXT&amp;linkLocation=Reference" TargetMode="External"/><Relationship Id="rId32" Type="http://schemas.openxmlformats.org/officeDocument/2006/relationships/hyperlink" Target="https://www.tandfonline.com/servlet/linkout?suffix=e_1_3_5_11_1&amp;dbid=128&amp;doi=10.1080%2F08995605.2026.2620973&amp;key=WOS%3A000300541400003&amp;getFTLinkType=true&amp;doiForPubOfPage=10.1080%2F08995605.2026.2620973&amp;refDoi=10.1037%2Fa0026412&amp;linkType=ISI&amp;linkSource=FULL_TEXT&amp;linkLocation=Reference" TargetMode="External"/><Relationship Id="rId53" Type="http://schemas.openxmlformats.org/officeDocument/2006/relationships/hyperlink" Target="https://www.tandfonline.com/servlet/linkout?suffix=e_1_3_5_18_1&amp;dbid=8&amp;doi=10.1080%2F08995605.2026.2620973&amp;key=20828087&amp;getFTLinkType=true&amp;doiForPubOfPage=10.1080%2F08995605.2026.2620973&amp;refDoi=e_1_3_5_18_1%3APMID&amp;linkType=PMID&amp;linkSource=FULL_TEXT&amp;linkLocation=Reference" TargetMode="External"/><Relationship Id="rId74" Type="http://schemas.openxmlformats.org/officeDocument/2006/relationships/hyperlink" Target="https://www.tandfonline.com/action/getFTRLinkout?url=https%3A%2F%2Fct.prod.getft.io%2FdGZvLHdpbGV5LE1UQXVNVEF3TWk5cWRITXVNakk0T0RnLE5HTTBPV0l5WmpRdE1HVTBNQzAwWlRNMExUbG1PV1F0TWpaalpHVTFaRFJrWkdZNCxodHRwczovL29ubGluZWxpYnJhcnkud2lsZXkuY29tL2RvaS9lcGRmLzEwLjEwMDIvanRzLjIyODg4P3NyYz1nZXRmdHI.HLFt1K2wHFzNdkb9L0-rPOHJdky7k3xA6W1EfZtYJeA&amp;doi=10.1080%2F08995605.2026.2620973&amp;doiOfLink=10.1002%2Fjts.22888&amp;linkType=VIEW_FULL_ACCESS&amp;linkLocation=Reference&amp;linkSource=FULL_TEXT" TargetMode="External"/><Relationship Id="rId128" Type="http://schemas.openxmlformats.org/officeDocument/2006/relationships/hyperlink" Target="https://www.tandfonline.com/action/getFTRLinkout?url=http%3A%2F%2Fscholar.google.com%2Fscholar_lookup%3Fhl%3Den%26volume%3D50%26publication_year%3D2020%26pages%3D505-507%26journal%3DThe%2BJournal%2Bof%2BNursing%2BAdministration%26issue%3D10%26author%3DR.%2BD.%2BOwen%26author%3DJ.%2BSchimmels%26title%3DLeadership%2Bafter%2Ba%2Bcrisis%253A%2BThe%2Bapplication%2Bof%2Bpsychological%2Bfirst%2Baid%26doi%3Dhttps%253A%252F%252Fdoi.org%252F10.1097%252FNNA.0000000000000925&amp;doi=10.1080%2F08995605.2026.2620973&amp;doiOfLink=10.1097%2FNNA.0000000000000925&amp;linkType=gs&amp;linkLocation=Reference&amp;linkSource=FULL_TEXT" TargetMode="External"/><Relationship Id="rId149" Type="http://schemas.openxmlformats.org/officeDocument/2006/relationships/hyperlink" Target="https://www.tandfonline.com/action/getFTRLinkout?url=https%3A%2F%2Fdoi.org%2F10.1111%2Finr.12749&amp;doi=10.1080%2F08995605.2026.2620973&amp;doiOfLink=10.1111%2Finr.12749&amp;linkType=VIEW_NO_ACCESS&amp;linkLocation=Reference&amp;linkSource=FULL_TEXT" TargetMode="External"/><Relationship Id="rId5" Type="http://schemas.openxmlformats.org/officeDocument/2006/relationships/hyperlink" Target="https://www.tandfonline.com/servlet/linkout?suffix=e_1_3_5_2_1&amp;dbid=128&amp;doi=10.1080%2F08995605.2026.2620973&amp;key=WOS%3A000270564400012&amp;getFTLinkType=true&amp;doiForPubOfPage=10.1080%2F08995605.2026.2620973&amp;refDoi=10.1037%2Fa0016877&amp;linkType=ISI&amp;linkSource=FULL_TEXT&amp;linkLocation=Reference" TargetMode="External"/><Relationship Id="rId95" Type="http://schemas.openxmlformats.org/officeDocument/2006/relationships/hyperlink" Target="https://www.tandfonline.com/action/getFTRLinkout?url=http%3A%2F%2Fscholar.google.com%2Fscholar_lookup%3Fhl%3Den%26volume%3D186%26publication_year%3D2021%26pages%3D153-159%26journal%3DMilitary%2BMedicine%26issue%3DSupplement_1%26author%3DE.%2BA.%2BKeyser%26author%3DL.%2BF.%2BWeir%26author%3DM.%2BM.%2BValdez%26author%3DJ.%2BK.%2BAden%26author%3DR.%2BI.%2BMatos%26title%3DExtending%2Bpeer%2Bsupport%2Bacross%2Bthe%2Bmilitary%2Bhealth%2Bsystem%2Bto%2Bdecrease%2Bclinician%2Bburnout%26doi%3Dhttps%253A%252F%252Fdoi.org%252F10.1093%252Fmilmed%252Fusaa225&amp;doi=10.1080%2F08995605.2026.2620973&amp;doiOfLink=10.1093%2Fmilmed%2Fusaa225&amp;linkType=gs&amp;linkLocation=Reference&amp;linkSource=FULL_TEXT" TargetMode="External"/><Relationship Id="rId160" Type="http://schemas.openxmlformats.org/officeDocument/2006/relationships/hyperlink" Target="https://www.tandfonline.com/servlet/linkout?suffix=e_1_3_5_51_1&amp;dbid=128&amp;doi=10.1080%2F08995605.2026.2620973&amp;key=WOS%3A000575614600008&amp;getFTLinkType=true&amp;doiForPubOfPage=10.1080%2F08995605.2026.2620973&amp;refDoi=10.1097%2FNMD.0000000000001218&amp;linkType=ISI&amp;linkSource=FULL_TEXT&amp;linkLocation=Reference" TargetMode="External"/><Relationship Id="rId181" Type="http://schemas.openxmlformats.org/officeDocument/2006/relationships/hyperlink" Target="https://www.tandfonline.com/action/getFTRLinkout?url=https%3A%2F%2Fct.prod.getft.io%2FdGZvLGVsc2V2aWVyLE1UQXVNVEF4Tmk5cUxuTnZZM05qYVcxbFpDNHlNREl5TGpFeE5EY3pOdyxaVEpsTWpkbFpXSXROREZoWlMwME16YzFMV0kzWW1ZdE5qQTJaVFk0Tm1FNE0yUTQsaHR0cHM6Ly93d3cuc2NpZW5jZWRpcmVjdC5jb20vc2NpZW5jZS9hcnRpY2xlL3BpaS9TMDI3Nzk1MzYyMjAwMDQwNT9wZXM9dm9y.g6vmDYeLayi9ROpPeMe7i6pak-33ElZaUOqaVlrEKx4&amp;doi=10.1080%2F08995605.2026.2620973&amp;doiOfLink=10.1016%2Fj.socscimed.2022.114737&amp;linkType=VIEW_FULL_ACCESS&amp;linkLocation=Reference&amp;linkSource=FULL_TEXT" TargetMode="External"/><Relationship Id="rId22" Type="http://schemas.openxmlformats.org/officeDocument/2006/relationships/hyperlink" Target="https://www.tandfonline.com/servlet/linkout?suffix=e_1_3_5_7_1&amp;dbid=128&amp;doi=10.1080%2F08995605.2026.2620973&amp;key=WOS%3A000541957000086&amp;getFTLinkType=true&amp;doiForPubOfPage=10.1080%2F08995605.2026.2620973&amp;refDoi=10.1213%2FANE.0000000000004912&amp;linkType=ISI&amp;linkSource=FULL_TEXT&amp;linkLocation=Reference" TargetMode="External"/><Relationship Id="rId43" Type="http://schemas.openxmlformats.org/officeDocument/2006/relationships/hyperlink" Target="https://www.tandfonline.com/servlet/linkout?suffix=e_1_3_5_14_1&amp;dbid=8&amp;doi=10.1080%2F08995605.2026.2620973&amp;key=38661468&amp;getFTLinkType=true&amp;doiForPubOfPage=10.1080%2F08995605.2026.2620973&amp;refDoi=10.1080%2F08995605.2021.1968289&amp;linkType=PMID&amp;linkSource=FULL_TEXT&amp;linkLocation=Reference" TargetMode="External"/><Relationship Id="rId64" Type="http://schemas.openxmlformats.org/officeDocument/2006/relationships/hyperlink" Target="https://www.tandfonline.com/action/getFTRLinkout?url=https%3A%2F%2Fdoi.org%2F10.1111%2Fj.1749-6632.2010.05719.x&amp;doi=10.1080%2F08995605.2026.2620973&amp;doiOfLink=10.1111%2Fj.1749-6632.2010.05719.x&amp;linkType=VIEW_NO_ACCESS&amp;linkLocation=Reference&amp;linkSource=FULL_TEXT" TargetMode="External"/><Relationship Id="rId118" Type="http://schemas.openxmlformats.org/officeDocument/2006/relationships/hyperlink" Target="https://www.tandfonline.com/servlet/linkout?suffix=e_1_3_5_39_1&amp;dbid=8&amp;doi=10.1080%2F08995605.2026.2620973&amp;key=39286908&amp;getFTLinkType=true&amp;doiForPubOfPage=10.1080%2F08995605.2026.2620973&amp;refDoi=10.1080%2F20008066.2024.2400011&amp;linkType=PMID&amp;linkSource=FULL_TEXT&amp;linkLocation=Reference" TargetMode="External"/><Relationship Id="rId139" Type="http://schemas.openxmlformats.org/officeDocument/2006/relationships/hyperlink" Target="https://www.tandfonline.com/servlet/linkout?suffix=ref&amp;dbid=16&amp;doi=10.1080%2F08995605.2026.2620973&amp;key=10.7205%2Fmilmed-d-12-00115&amp;getFTLinkType=true&amp;doiForPubOfPage=10.1080%2F08995605.2026.2620973&amp;refDoi=10.7205%2Fmilmed-d-12-00115&amp;linkType=Crossref&amp;linkSource=FULL_TEXT&amp;linkLocation=Reference" TargetMode="External"/><Relationship Id="rId85" Type="http://schemas.openxmlformats.org/officeDocument/2006/relationships/hyperlink" Target="https://www.tandfonline.com/action/getFTRLinkout?url=http%3A%2F%2Fscholar.google.com%2Fscholar_lookup%3Fhl%3Den%26volume%3D154%26publication_year%3D2019%26pages%3D600-608%26journal%3DJAMA%2BSurgery%26issue%3D7%26author%3DJ.%2BT.%2BHoward%26author%3DR.%2BS.%2BKotwal%26author%3DC.%2BA.%2BStern%26author%3DJ.%2BC.%2BJanak%26author%3DE.%2BL.%2BMazuchowski%26author%3DF.%2BK.%2BButler%26author%3DZ.%2BT.%2BStockinger%26author%3DB.%2BR.%2BHolcomb%26author%3DR.%2BC.%2BBono%26author%3DD.%2BJ.%2BSmith%26title%3DUse%2Bof%2Bcombat%2Bcasualty%2Bcare%2Bdata%2Bto%2Bassess%2Bthe%2BUS%2Bmilitary%2Btrauma%2Bsystem%2Bduring%2Bthe%2BAfghanistan%2Band%2BIraq%2Bconflicts%252C%2B2001-2017%26doi%3Dhttps%253A%252F%252Fdoi.org%252F10.1001%252Fjamasurg.2019.0151&amp;doi=10.1080%2F08995605.2026.2620973&amp;doiOfLink=10.1001%2Fjamasurg.2019.0151&amp;linkType=gs&amp;linkLocation=Reference&amp;linkSource=FULL_TEXT" TargetMode="External"/><Relationship Id="rId150" Type="http://schemas.openxmlformats.org/officeDocument/2006/relationships/hyperlink" Target="https://www.tandfonline.com/servlet/linkout?suffix=e_1_3_5_48_1&amp;dbid=8&amp;doi=10.1080%2F08995605.2026.2620973&amp;key=35113456&amp;getFTLinkType=true&amp;doiForPubOfPage=10.1080%2F08995605.2026.2620973&amp;refDoi=10.1111%2Finr.12749&amp;linkType=PMID&amp;linkSource=FULL_TEXT&amp;linkLocation=Reference" TargetMode="External"/><Relationship Id="rId171" Type="http://schemas.openxmlformats.org/officeDocument/2006/relationships/hyperlink" Target="https://www.tandfonline.com/servlet/linkout?suffix=e_1_3_5_55_1&amp;dbid=8&amp;doi=10.1080%2F08995605.2026.2620973&amp;key=30178033&amp;getFTLinkType=true&amp;doiForPubOfPage=10.1080%2F08995605.2026.2620973&amp;refDoi=10.7326%2FM18-0850&amp;linkType=PMID&amp;linkSource=FULL_TEXT&amp;linkLocation=Reference" TargetMode="External"/><Relationship Id="rId12" Type="http://schemas.openxmlformats.org/officeDocument/2006/relationships/hyperlink" Target="https://www.tandfonline.com/action/getFTRLinkout?url=http%3A%2F%2Fscholar.google.com%2Fscholar_lookup%3Fhl%3Den%26volume%3D24%26publication_year%3D2022b%26pages%3D277-284%26journal%3DCurrent%2BPsychiatry%2BReports%26issue%3D4%26author%3DA.%2BB.%2BAdler%26author%3DI.%2BA.%2BGutierrez%26title%3DAcute%2Bstress%2Breaction%2Bin%2Bcombat%253A%2BEmerging%2Bevidence%2Band%2Bpeer-based%2Binterventions%26doi%3Dhttps%253A%252F%252Fdoi.org%252F10.1007%252Fs11920-022-01335-2&amp;doi=10.1080%2F08995605.2026.2620973&amp;doiOfLink=10.1007%2Fs11920-022-01335-2&amp;linkType=gs&amp;linkLocation=Reference&amp;linkSource=FULL_TEXT" TargetMode="External"/><Relationship Id="rId33" Type="http://schemas.openxmlformats.org/officeDocument/2006/relationships/hyperlink" Target="https://www.tandfonline.com/action/getFTRLinkout?url=http%3A%2F%2Fscholar.google.com%2Fscholar_lookup%3Fhl%3Den%26volume%3D9%26publication_year%3D2012%26pages%3D26-37%26journal%3DPsychological%2BServices%26issue%3D1%26author%3DT.%2BW.%2BBritt%26author%3DK.%2BM.%2BWright%26author%3DD.%2BMoore%26title%3DLeadership%2Bas%2Ba%2Bpredictor%2Bof%2Bstigma%2Band%2Bpractical%2Bbarriers%2Btoward%2Breceiving%2Bmental%2Bhealth%2Btreatment%253A%2BA%2Bmultilevel%2Bapproach%26doi%3Dhttps%253A%252F%252Fdoi.org%252F10.1037%252Fa0026412&amp;doi=10.1080%2F08995605.2026.2620973&amp;doiOfLink=10.1037%2Fa0026412&amp;linkType=gs&amp;linkLocation=Reference&amp;linkSource=FULL_TEXT" TargetMode="External"/><Relationship Id="rId108" Type="http://schemas.openxmlformats.org/officeDocument/2006/relationships/hyperlink" Target="https://www.tandfonline.com/action/getFTRLinkout?url=https%3A%2F%2Fct.prod.getft.io%2FdGZvLG91cCxNVEF1TVRBNU15OXRhV3h0WldRdmRYTmhZak14TUEsTkdNME9XSXlaalF0TUdVME1DMDBaVE0wTFRsbU9XUXRNalpqWkdVMVpEUmtaR1k0LGh0dHBzOi8vYWNhZGVtaWMub3VwLmNvbS9HZXRGdHJDb250ZW50L0dldFJlc291cmNlQnlEb2lBbmRSZXNvdXJjZVR5cGU_ZG9pPTEwLjEwOTMlMmZtaWxtZWQlMmZ1c2FiMzEwJnJlc291cmNldHlwZT0z.gV8WUc7xB9pWUxmyNeQwOv23Qs-k43C5s6TFp1eOK-M&amp;doi=10.1080%2F08995605.2026.2620973&amp;doiOfLink=10.1093%2Fmilmed%2Fusab310&amp;linkType=VIEW_FULL_ACCESS&amp;linkLocation=Reference&amp;linkSource=FULL_TEXT" TargetMode="External"/><Relationship Id="rId129" Type="http://schemas.openxmlformats.org/officeDocument/2006/relationships/hyperlink" Target="https://www.tandfonline.com/action/getFTRLinkout?url=https%3A%2F%2Fdoi.org%2F10.1016%2Fj.mhp.2024.200330&amp;doi=10.1080%2F08995605.2026.2620973&amp;doiOfLink=10.1016%2Fj.mhp.2024.200330&amp;linkType=VIEW_NO_ACCESS&amp;linkLocation=Reference&amp;linkSource=FULL_TEXT" TargetMode="External"/><Relationship Id="rId54" Type="http://schemas.openxmlformats.org/officeDocument/2006/relationships/hyperlink" Target="https://www.tandfonline.com/action/getFTRLinkout?url=http%3A%2F%2Fscholar.google.com%2Fscholar_lookup%3Fhl%3Den%26volume%3D12%26publication_year%3D2010%26pages%3D21-31%26journal%3DInternational%2BJournal%2Bof%2BEmergency%2BMental%2BHealth%26issue%3D1%26author%3DG.%2BS.%2BEverly%26author%3DD.%2BJ.%2BBarnett%26author%3DN.%2BL.%2BSperry%26author%3DJ.%2BM.%2BLinks%26title%3DThe%2Buse%2Bof%2Bpsychological%2Bfirst%2Baid%2B%2528PFA%2529%2Btraining%2Bamong%2Bnurses%2Bto%2Benhance%2Bpopulation%2Bresiliency&amp;doi=10.1080%2F08995605.2026.2620973&amp;doiOfLink=&amp;linkType=gs&amp;linkLocation=Reference&amp;linkSource=FULL_TEXT" TargetMode="External"/><Relationship Id="rId75" Type="http://schemas.openxmlformats.org/officeDocument/2006/relationships/hyperlink" Target="https://www.tandfonline.com/servlet/linkout?suffix=e_1_3_5_25_1&amp;dbid=8&amp;doi=10.1080%2F08995605.2026.2620973&amp;key=36300605&amp;getFTLinkType=true&amp;doiForPubOfPage=10.1080%2F08995605.2026.2620973&amp;refDoi=10.1002%2Fjts.22888&amp;linkType=PMID&amp;linkSource=FULL_TEXT&amp;linkLocation=Reference" TargetMode="External"/><Relationship Id="rId96" Type="http://schemas.openxmlformats.org/officeDocument/2006/relationships/hyperlink" Target="https://www.tandfonline.com/action/getFTRLinkout?url=https%3A%2F%2Fdoi.org%2F10.1111%2Fijn.13261&amp;doi=10.1080%2F08995605.2026.2620973&amp;doiOfLink=10.1111%2Fijn.13261&amp;linkType=VIEW_NO_ACCESS&amp;linkLocation=Reference&amp;linkSource=FULL_TEXT" TargetMode="External"/><Relationship Id="rId140" Type="http://schemas.openxmlformats.org/officeDocument/2006/relationships/hyperlink" Target="https://www.tandfonline.com/servlet/linkout?suffix=e_1_3_5_45_1&amp;dbid=8&amp;doi=10.1080%2F08995605.2026.2620973&amp;key=23397691&amp;getFTLinkType=true&amp;doiForPubOfPage=10.1080%2F08995605.2026.2620973&amp;refDoi=10.7205%2Fmilmed-d-12-00115&amp;linkType=PMID&amp;linkSource=FULL_TEXT&amp;linkLocation=Reference" TargetMode="External"/><Relationship Id="rId161" Type="http://schemas.openxmlformats.org/officeDocument/2006/relationships/hyperlink" Target="https://www.tandfonline.com/action/getFTRLinkout?url=http%3A%2F%2Fscholar.google.com%2Fscholar_lookup%3Fhl%3Den%26volume%3D208%26publication_year%3D2020%26pages%3D803-809%26journal%3DThe%2BJournal%2Bof%2BNervous%2Band%2BMental%2BDisease%26issue%3D10%26author%3DV.%2BSvetlitzky%26author%3DM.%2BFarchi%26author%3DA.%2BB.%2BYehuda%26author%3DA.%2BB.%2BAdler%26title%3DWitnessing%2Bacute%2Bstress%2Breaction%2Bin%2Bteam%2Bmembers%253A%2BThe%2Bmoderating%2Beffect%2Bof%2Bpeer-based%2Btraining%26doi%3Dhttps%253A%252F%252Fdoi.org%252F10.1097%252FNMD.0000000000001218&amp;doi=10.1080%2F08995605.2026.2620973&amp;doiOfLink=10.1097%2FNMD.0000000000001218&amp;linkType=gs&amp;linkLocation=Reference&amp;linkSource=FULL_TEXT" TargetMode="External"/><Relationship Id="rId182" Type="http://schemas.openxmlformats.org/officeDocument/2006/relationships/hyperlink" Target="https://www.tandfonline.com/servlet/linkout?suffix=e_1_3_5_58_1&amp;dbid=128&amp;doi=10.1080%2F08995605.2026.2620973&amp;key=WOS%3A000805791200024&amp;getFTLinkType=true&amp;doiForPubOfPage=10.1080%2F08995605.2026.2620973&amp;refDoi=10.1016%2Fj.socscimed.2022.114737&amp;linkType=ISI&amp;linkSource=FULL_TEXT&amp;linkLocation=Reference" TargetMode="External"/><Relationship Id="rId6" Type="http://schemas.openxmlformats.org/officeDocument/2006/relationships/hyperlink" Target="https://www.tandfonline.com/action/getFTRLinkout?url=http%3A%2F%2Fscholar.google.com%2Fscholar_lookup%3Fhl%3Den%26volume%3D77%26publication_year%3D2009%26pages%3D928-940%26journal%3DJournal%2Bof%2BConsulting%2Band%2BClinical%2BPsychology%26issue%3D5%26author%3DA.%2BB.%2BAdler%26author%3DP.%2BD.%2BBliese%26author%3DD.%2BMcGurk%26author%3DC.%2BW.%2BHoge%26author%3DC.%2BA.%2BCastro%26title%3DBattlemind%2Bdebriefing%2Band%2BBattlemind%2Btraining%2Bas%2Bearly%2Binterventions%2Bwith%2Bsoldiers%2Breturning%2Bfrom%2BIraq%253A%2BRandomization%2Bby%2Bplatoon%26doi%3Dhttps%253A%252F%252Fdoi.org%252F10.1037%252Fa0016877&amp;doi=10.1080%2F08995605.2026.2620973&amp;doiOfLink=10.1037%2Fa0016877&amp;linkType=gs&amp;linkLocation=Reference&amp;linkSource=FULL_TEXT" TargetMode="External"/><Relationship Id="rId23" Type="http://schemas.openxmlformats.org/officeDocument/2006/relationships/hyperlink" Target="https://www.tandfonline.com/action/getFTRLinkout?url=http%3A%2F%2Fscholar.google.com%2Fscholar_lookup%3Fhl%3Den%26volume%3D131%26publication_year%3D2020%26pages%3D43-54%26journal%3DAnesthesia%2Band%2BAnalgesia%26issue%3D1%26author%3DC.%2BS.%2BAlbott%26author%3DJ.%2BR.%2BWozniak%26author%3DB.%2BP.%2BMcGlinch%26author%3DM.%2BH.%2BWall%26author%3DB.%2BS.%2BGold%26author%3DS.%2BVinogradov%26title%3DBattle%2Bbuddies%253A%2BRapid%2Bdeployment%2Bof%2Ba%2Bpsychological%2Bresilience%2Bintervention%2Bfor%2Bhealth%2Bcare%2Bworkers%2Bduring%2Bthe%2BCOVID-19%2Bpandemic%26doi%3Dhttps%253A%252F%252Fdoi.org%252F10.1213%252FANE.0000000000004912&amp;doi=10.1080%2F08995605.2026.2620973&amp;doiOfLink=10.1213%2FANE.0000000000004912&amp;linkType=gs&amp;linkLocation=Reference&amp;linkSource=FULL_TEXT" TargetMode="External"/><Relationship Id="rId119" Type="http://schemas.openxmlformats.org/officeDocument/2006/relationships/hyperlink" Target="https://www.tandfonline.com/servlet/linkout?suffix=e_1_3_5_39_1&amp;dbid=128&amp;doi=10.1080%2F08995605.2026.2620973&amp;key=WOS%3A001314431900001&amp;getFTLinkType=true&amp;doiForPubOfPage=10.1080%2F08995605.2026.2620973&amp;refDoi=10.1080%2F20008066.2024.2400011&amp;linkType=ISI&amp;linkSource=FULL_TEXT&amp;linkLocation=Reference" TargetMode="External"/><Relationship Id="rId44" Type="http://schemas.openxmlformats.org/officeDocument/2006/relationships/hyperlink" Target="https://www.tandfonline.com/servlet/linkout?suffix=e_1_3_5_14_1&amp;dbid=128&amp;doi=10.1080%2F08995605.2026.2620973&amp;key=WOS%3A000705417900001&amp;getFTLinkType=true&amp;doiForPubOfPage=10.1080%2F08995605.2026.2620973&amp;refDoi=10.1080%2F08995605.2021.1968289&amp;linkType=ISI&amp;linkSource=FULL_TEXT&amp;linkLocation=Reference" TargetMode="External"/><Relationship Id="rId60" Type="http://schemas.openxmlformats.org/officeDocument/2006/relationships/hyperlink" Target="https://www.tandfonline.com/servlet/linkout?suffix=e_1_3_5_20_1&amp;dbid=128&amp;doi=10.1080%2F08995605.2026.2620973&amp;key=WOS%3A001064995800001&amp;getFTLinkType=true&amp;doiForPubOfPage=10.1080%2F08995605.2026.2620973&amp;refDoi=10.1177%2F21650799231194623&amp;linkType=ISI&amp;linkSource=FULL_TEXT&amp;linkLocation=Reference" TargetMode="External"/><Relationship Id="rId65" Type="http://schemas.openxmlformats.org/officeDocument/2006/relationships/hyperlink" Target="https://www.tandfonline.com/servlet/linkout?suffix=e_1_3_5_22_1&amp;dbid=8&amp;doi=10.1080%2F08995605.2026.2620973&amp;key=20955330&amp;getFTLinkType=true&amp;doiForPubOfPage=10.1080%2F08995605.2026.2620973&amp;refDoi=10.1111%2Fj.1749-6632.2010.05719.x&amp;linkType=PMID&amp;linkSource=FULL_TEXT&amp;linkLocation=Reference" TargetMode="External"/><Relationship Id="rId81" Type="http://schemas.openxmlformats.org/officeDocument/2006/relationships/hyperlink" Target="https://www.tandfonline.com/action/getFTRLinkout?url=http%3A%2F%2Fscholar.google.com%2Fscholar_lookup%3Fhl%3Den%26volume%3D11%26publication_year%3D2021%26pages%3De044134%26journal%3DBMJ%2BOpen%26issue%3D5%26author%3DJ.%2BJ.%2BHooper%26author%3DL.%2BSaulsman%26author%3DT.%2BHall%26author%3DF.%2BWaters%26title%3DAddressing%2Bthe%2Bpsychological%2Bimpact%2Bof%2BCOVID-19%2Bon%2Bhealthcare%2Bworkers%253A%2BLearning%2Bfrom%2Ba%2Bsystematic%2Breview%2Bof%2Bearly%2Binterventions%2Bfor%2Bfrontline%2Bresponders%26doi%3Dhttps%253A%252F%252Fdoi.org%252F10.1136%252Fbmjopen-2020-044134&amp;doi=10.1080%2F08995605.2026.2620973&amp;doiOfLink=10.1136%2Fbmjopen-2020-044134&amp;linkType=gs&amp;linkLocation=Reference&amp;linkSource=FULL_TEXT" TargetMode="External"/><Relationship Id="rId86" Type="http://schemas.openxmlformats.org/officeDocument/2006/relationships/hyperlink" Target="https://www.tandfonline.com/action/getFTRLinkout?url=https%3A%2F%2Fct.prod.getft.io%2FdGZvLG91cCxNVEF1TVRBNU15OXRhV3h0WldRdmRYTmhaakE0TXcsTkdNME9XSXlaalF0TUdVME1DMDBaVE0wTFRsbU9XUXRNalpqWkdVMVpEUmtaR1k0LGh0dHBzOi8vYWNhZGVtaWMub3VwLmNvbS9HZXRGdHJDb250ZW50L0dldFJlc291cmNlQnlEb2lBbmRSZXNvdXJjZVR5cGU_ZG9pPTEwLjEwOTMlMmZtaWxtZWQlMmZ1c2FmMDgzJnJlc291cmNldHlwZT0z.uq_ZHwElJSzj_xDCnCyNWyJU3QJOtRnO1-RUhXqemfM&amp;doi=10.1080%2F08995605.2026.2620973&amp;doiOfLink=10.1093%2Fmilmed%2Fusaf083&amp;linkType=VIEW_FULL_ACCESS&amp;linkLocation=Reference&amp;linkSource=FULL_TEXT" TargetMode="External"/><Relationship Id="rId130" Type="http://schemas.openxmlformats.org/officeDocument/2006/relationships/hyperlink" Target="https://www.tandfonline.com/action/getFTRLinkout?url=http%3A%2F%2Fscholar.google.com%2Fscholar_lookup%3Fhl%3Den%26volume%3D34%26publication_year%3D2024%26pages%3D200330%26journal%3DMental%2BHealth%2B%2526%2BPrevention%26author%3DM.%2BM.%2BPaxton%2BWilling%26author%3DJ.%2BNevers%26author%3DD.%2BNofziger%26author%3DT.%2BRogers%26author%3DD.%2BS.%2BRiggs%26title%3DLessons%2Blearned%2Bfrom%2Befforts%2Bto%2Bprevent%2Bbehavioral%2Bhealth%2Bproblems%2Band%2Bpromote%2Bmental%2Bwell-being%2Bin%2Bthe%2BUS%2Bmilitary%26doi%3Dhttps%253A%252F%252Fdoi.org%252F10.1016%252Fj.mhp.2024.200330&amp;doi=10.1080%2F08995605.2026.2620973&amp;doiOfLink=10.1016%2Fj.mhp.2024.200330&amp;linkType=gs&amp;linkLocation=Reference&amp;linkSource=FULL_TEXT" TargetMode="External"/><Relationship Id="rId135" Type="http://schemas.openxmlformats.org/officeDocument/2006/relationships/hyperlink" Target="https://www.tandfonline.com/servlet/linkout?suffix=ref&amp;dbid=16&amp;doi=10.1080%2F08995605.2026.2620973&amp;key=10.1097%2Fxeb.0000000000000050&amp;getFTLinkType=true&amp;doiForPubOfPage=10.1080%2F08995605.2026.2620973&amp;refDoi=10.1097%2Fxeb.0000000000000050&amp;linkType=Crossref&amp;linkSource=FULL_TEXT&amp;linkLocation=Reference" TargetMode="External"/><Relationship Id="rId151" Type="http://schemas.openxmlformats.org/officeDocument/2006/relationships/hyperlink" Target="https://www.tandfonline.com/servlet/linkout?suffix=e_1_3_5_48_1&amp;dbid=128&amp;doi=10.1080%2F08995605.2026.2620973&amp;key=WOS%3A000750211200001&amp;getFTLinkType=true&amp;doiForPubOfPage=10.1080%2F08995605.2026.2620973&amp;refDoi=10.1111%2Finr.12749&amp;linkType=ISI&amp;linkSource=FULL_TEXT&amp;linkLocation=Reference" TargetMode="External"/><Relationship Id="rId156" Type="http://schemas.openxmlformats.org/officeDocument/2006/relationships/hyperlink" Target="https://www.tandfonline.com/servlet/linkout?suffix=ref&amp;dbid=16&amp;doi=10.1080%2F08995605.2026.2620973&amp;key=10.1037%2Ftrm0000092&amp;getFTLinkType=true&amp;doiForPubOfPage=10.1080%2F08995605.2026.2620973&amp;refDoi=10.1037%2Ftrm0000092&amp;linkType=Crossref&amp;linkSource=FULL_TEXT&amp;linkLocation=Reference" TargetMode="External"/><Relationship Id="rId177" Type="http://schemas.openxmlformats.org/officeDocument/2006/relationships/hyperlink" Target="https://www.tandfonline.com/action/getFTRLinkout?url=http%3A%2F%2Fscholar.google.com%2Fscholar_lookup%3Fhl%3Den%26volume%3D185%26publication_year%3D2020%26pages%3De1428-e1434%26journal%3DMilitary%2BMedicine%26issue%3D9%25E2%2580%259310%26author%3DJ.%2BF.%2BVillaruz%2BFisak%26author%3DB.%2BS.%2BTurner%26author%3DK.%2BShepard%26author%3DS.%2BP.%2BConvoy%26title%3DBuddy%2Bcare%252C%2Ba%2Bpeer-to-peer%2Bintervention%253A%2BA%2Bpilot%2Bquality%2Bimprovement%2Bproject%2Bto%2Bdecrease%2Boccupational%2Bstress%2Bamong%2Ban%2Boverseas%2Bmilitary%2Bpopulation%26doi%3Dhttps%253A%252F%252Fdoi.org%252F10.1093%252Fmilmed%252Fusaa171&amp;doi=10.1080%2F08995605.2026.2620973&amp;doiOfLink=10.1093%2Fmilmed%2Fusaa171&amp;linkType=gs&amp;linkLocation=Reference&amp;linkSource=FULL_TEXT" TargetMode="External"/><Relationship Id="rId172" Type="http://schemas.openxmlformats.org/officeDocument/2006/relationships/hyperlink" Target="https://www.tandfonline.com/servlet/linkout?suffix=e_1_3_5_55_1&amp;dbid=128&amp;doi=10.1080%2F08995605.2026.2620973&amp;key=WOS%3A000446042400006&amp;getFTLinkType=true&amp;doiForPubOfPage=10.1080%2F08995605.2026.2620973&amp;refDoi=10.7326%2FM18-0850&amp;linkType=ISI&amp;linkSource=FULL_TEXT&amp;linkLocation=Reference" TargetMode="External"/><Relationship Id="rId13" Type="http://schemas.openxmlformats.org/officeDocument/2006/relationships/hyperlink" Target="https://www.tandfonline.com/action/getFTRLinkout?url=https%3A%2F%2Fdoi.org%2F10.1136%2Fmilitary-2022-002344&amp;doi=10.1080%2F08995605.2026.2620973&amp;doiOfLink=10.1136%2Fmilitary-2022-002344&amp;linkType=VIEW_FULL_ACCESS&amp;linkLocation=Reference&amp;linkSource=FULL_TEXT" TargetMode="External"/><Relationship Id="rId18" Type="http://schemas.openxmlformats.org/officeDocument/2006/relationships/hyperlink" Target="https://www.tandfonline.com/servlet/linkout?suffix=e_1_3_5_6_1&amp;dbid=128&amp;doi=10.1080%2F08995605.2026.2620973&amp;key=WOS%3A000525399500013&amp;getFTLinkType=true&amp;doiForPubOfPage=10.1080%2F08995605.2026.2620973&amp;refDoi=10.1037%2Ftra0000487&amp;linkType=ISI&amp;linkSource=FULL_TEXT&amp;linkLocation=Reference" TargetMode="External"/><Relationship Id="rId39" Type="http://schemas.openxmlformats.org/officeDocument/2006/relationships/hyperlink" Target="https://www.tandfonline.com/servlet/linkout?suffix=e_1_3_5_13_1&amp;dbid=8&amp;doi=10.1080%2F08995605.2026.2620973&amp;key=24576563&amp;getFTLinkType=true&amp;doiForPubOfPage=10.1080%2F08995605.2026.2620973&amp;refDoi=10.1017%2Fdmp.2013.112&amp;linkType=PMID&amp;linkSource=FULL_TEXT&amp;linkLocation=Reference" TargetMode="External"/><Relationship Id="rId109" Type="http://schemas.openxmlformats.org/officeDocument/2006/relationships/hyperlink" Target="https://www.tandfonline.com/servlet/linkout?suffix=e_1_3_5_36_1&amp;dbid=8&amp;doi=10.1080%2F08995605.2026.2620973&amp;key=34318331&amp;getFTLinkType=true&amp;doiForPubOfPage=10.1080%2F08995605.2026.2620973&amp;refDoi=10.1093%2Fmilmed%2Fusab310&amp;linkType=PMID&amp;linkSource=FULL_TEXT&amp;linkLocation=Reference" TargetMode="External"/><Relationship Id="rId34" Type="http://schemas.openxmlformats.org/officeDocument/2006/relationships/hyperlink" Target="https://www.tandfonline.com/servlet/linkout?suffix=ref&amp;dbid=4&amp;doi=10.1080%2F08995605.2026.2620973&amp;key=10.1080%2F09540261.2021.2011160&amp;tollfreelink=2_18_f5ee055060d7fcd3f8e8deb512af6476cb0652324391ba0735e6fc771d7963b5&amp;getFTLinkType=true&amp;doiForPubOfPage=10.1080%2F08995605.2026.2620973&amp;refDoi=10.1080%2F09540261.2021.2011160&amp;linkType=VIEW_FULL_ACCESS&amp;linkSource=FULL_TEXT&amp;linkLocation=Reference" TargetMode="External"/><Relationship Id="rId50" Type="http://schemas.openxmlformats.org/officeDocument/2006/relationships/hyperlink" Target="https://www.tandfonline.com/action/getFTRLinkout?url=https%3A%2F%2Fdoi.org%2F10.1136%2Fmilitary-2024-002835&amp;doi=10.1080%2F08995605.2026.2620973&amp;doiOfLink=10.1136%2Fmilitary-2024-002835&amp;linkType=VIEW_FULL_ACCESS&amp;linkLocation=Reference&amp;linkSource=FULL_TEXT" TargetMode="External"/><Relationship Id="rId55" Type="http://schemas.openxmlformats.org/officeDocument/2006/relationships/hyperlink" Target="https://www.tandfonline.com/servlet/linkout?suffix=ref&amp;dbid=16&amp;doi=10.1080%2F08995605.2026.2620973&amp;key=10.1097%2Fphh.0000000000000065&amp;getFTLinkType=true&amp;doiForPubOfPage=10.1080%2F08995605.2026.2620973&amp;refDoi=10.1097%2Fphh.0000000000000065&amp;linkType=Crossref&amp;linkSource=FULL_TEXT&amp;linkLocation=Reference" TargetMode="External"/><Relationship Id="rId76" Type="http://schemas.openxmlformats.org/officeDocument/2006/relationships/hyperlink" Target="https://www.tandfonline.com/servlet/linkout?suffix=e_1_3_5_25_1&amp;dbid=128&amp;doi=10.1080%2F08995605.2026.2620973&amp;key=WOS%3A000876015500001&amp;getFTLinkType=true&amp;doiForPubOfPage=10.1080%2F08995605.2026.2620973&amp;refDoi=10.1002%2Fjts.22888&amp;linkType=ISI&amp;linkSource=FULL_TEXT&amp;linkLocation=Reference" TargetMode="External"/><Relationship Id="rId97" Type="http://schemas.openxmlformats.org/officeDocument/2006/relationships/hyperlink" Target="https://www.tandfonline.com/servlet/linkout?suffix=e_1_3_5_32_1&amp;dbid=128&amp;doi=10.1080%2F08995605.2026.2620973&amp;key=WOS%3A001224518300001&amp;getFTLinkType=true&amp;doiForPubOfPage=10.1080%2F08995605.2026.2620973&amp;refDoi=10.1111%2Fijn.13261&amp;linkType=ISI&amp;linkSource=FULL_TEXT&amp;linkLocation=Reference" TargetMode="External"/><Relationship Id="rId104" Type="http://schemas.openxmlformats.org/officeDocument/2006/relationships/hyperlink" Target="https://www.tandfonline.com/servlet/linkout?suffix=e_1_3_5_34_1&amp;dbid=128&amp;doi=10.1080%2F08995605.2026.2620973&amp;key=WOS%3A000087082300003&amp;getFTLinkType=true&amp;doiForPubOfPage=10.1080%2F08995605.2026.2620973&amp;refDoi=10.1207%2FS15327876MP1202_3&amp;linkType=ISI&amp;linkSource=FULL_TEXT&amp;linkLocation=Reference" TargetMode="External"/><Relationship Id="rId120" Type="http://schemas.openxmlformats.org/officeDocument/2006/relationships/hyperlink" Target="https://www.tandfonline.com/action/getFTRLinkout?url=http%3A%2F%2Fscholar.google.com%2Fscholar_lookup%3Fhl%3Den%26volume%3D15%26publication_year%3D2024%26pages%3D2400011%26journal%3DEuropean%2BJournal%2Bof%2BPsychotraumatology%26issue%3D1%26author%3DA.%2BE.%2BNordstrand%26author%3DS.%2BD.%2BBarger%26author%3DM.%2BA.%2BTvedt%26author%3DC.%2BL.%2BGjerstad%26author%3DH.%2BG.%2BEngen%26author%3DA.%2BB.%2BAdler%26title%3DA%2Bnovel%2Bintervention%2Bfor%2Bacute%2Bstress%2Breaction%253A%2BExploring%2Bthe%2Bfeasibility%2Bof%2BReSTART%2Bamong%2BNorwegian%2Bsoldiers%26doi%3Dhttps%253A%252F%252Fdoi.org%252F10.1080%252F20008066.2024.2400011&amp;doi=10.1080%2F08995605.2026.2620973&amp;doiOfLink=10.1080%2F20008066.2024.2400011&amp;linkType=gs&amp;linkLocation=Reference&amp;linkSource=FULL_TEXT" TargetMode="External"/><Relationship Id="rId125" Type="http://schemas.openxmlformats.org/officeDocument/2006/relationships/hyperlink" Target="https://www.tandfonline.com/servlet/linkout?suffix=ref&amp;dbid=16&amp;doi=10.1080%2F08995605.2026.2620973&amp;key=10.1097%2FNNA.0000000000000925&amp;getFTLinkType=true&amp;doiForPubOfPage=10.1080%2F08995605.2026.2620973&amp;refDoi=10.1097%2FNNA.0000000000000925&amp;linkType=Crossref&amp;linkSource=FULL_TEXT&amp;linkLocation=Reference" TargetMode="External"/><Relationship Id="rId141" Type="http://schemas.openxmlformats.org/officeDocument/2006/relationships/hyperlink" Target="https://www.tandfonline.com/servlet/linkout?suffix=e_1_3_5_45_1&amp;dbid=128&amp;doi=10.1080%2F08995605.2026.2620973&amp;key=WOS%3A000209027500013&amp;getFTLinkType=true&amp;doiForPubOfPage=10.1080%2F08995605.2026.2620973&amp;refDoi=10.7205%2Fmilmed-d-12-00115&amp;linkType=ISI&amp;linkSource=FULL_TEXT&amp;linkLocation=Reference" TargetMode="External"/><Relationship Id="rId146" Type="http://schemas.openxmlformats.org/officeDocument/2006/relationships/hyperlink" Target="https://www.tandfonline.com/servlet/linkout?suffix=ref&amp;dbid=16&amp;doi=10.1080%2F08995605.2026.2620973&amp;key=10.1097%2FTA.0000000000004379&amp;getFTLinkType=true&amp;doiForPubOfPage=10.1080%2F08995605.2026.2620973&amp;refDoi=10.1097%2FTA.0000000000004379&amp;linkType=Crossref&amp;linkSource=FULL_TEXT&amp;linkLocation=Reference" TargetMode="External"/><Relationship Id="rId167" Type="http://schemas.openxmlformats.org/officeDocument/2006/relationships/hyperlink" Target="https://www.tandfonline.com/action/getFTRLinkout?url=http%3A%2F%2Fscholar.google.com%2Fscholar_lookup%3Fhl%3Den%26volume%3D9%26publication_year%3D2022%26pages%3D18%26journal%3DRand%2BHealth%2BQuarterly%26issue%3D3%26author%3DB.%2BThomas%26title%3DPreparing%2Bfor%2Bthe%2Bfuture%2Bof%2Bcombat%2Bcasualty%2Bcare%253A%2BOpportunities%2Bto%2Brefine%2Bthe%2Bmilitary%2Bhealth%2Bsystem%25E2%2580%2599s%2Balignment%2Bwith%2Bthe%2Bnational%2Bdefense%2Bstrategy&amp;doi=10.1080%2F08995605.2026.2620973&amp;doiOfLink=&amp;linkType=gs&amp;linkLocation=Reference&amp;linkSource=FULL_TEXT" TargetMode="External"/><Relationship Id="rId7" Type="http://schemas.openxmlformats.org/officeDocument/2006/relationships/hyperlink" Target="https://www.tandfonline.com/servlet/linkout?suffix=ref&amp;dbid=4&amp;doi=10.1080%2F08995605.2026.2620973&amp;key=10.1080%2F00332747.2021.2021598&amp;tollfreelink=2_18_8fc3c2c4d89b8d717e3fbaeb5f435929697f8dd1603437e7e83a16f46c230a40&amp;getFTLinkType=true&amp;doiForPubOfPage=10.1080%2F08995605.2026.2620973&amp;refDoi=10.1080%2F00332747.2021.2021598&amp;linkType=VIEW_FULL_ACCESS&amp;linkSource=FULL_TEXT&amp;linkLocation=Reference" TargetMode="External"/><Relationship Id="rId71" Type="http://schemas.openxmlformats.org/officeDocument/2006/relationships/hyperlink" Target="https://www.tandfonline.com/action/getFTRLinkout?url=http%3A%2F%2Fscholar.google.com%2Fscholar_lookup%3Fhl%3Den%26volume%3D23%26publication_year%3D2010%26pages%3D430-436%26journal%3DJournal%2Bof%2BTraumatic%2BStress%26issue%3D4%26author%3DN.%2BGreenberg%26author%3DV.%2BLangston%26author%3DB.%2BEveritt%26author%3DA.%2BIversen%26author%3DN.%2BT.%2BFear%26author%3DN.%2BJones%26author%3DS.%2BWessely%26title%3DA%2Bcluster%2Brandomized%2Bcontrolled%2Btrial%2Bto%2Bdetermine%2Bthe%2Befficacy%2Bof%2Btrauma%2Brisk%2Bmanagement%2B%2528TRiM%2529%2Bin%2Ba%2Bmilitary%2Bpopulation%26doi%3Dhttps%253A%252F%252Fdoi.org%252F10.1002%252Fjts.20538&amp;doi=10.1080%2F08995605.2026.2620973&amp;doiOfLink=10.1002%2Fjts.20538&amp;linkType=gs&amp;linkLocation=Reference&amp;linkSource=FULL_TEXT" TargetMode="External"/><Relationship Id="rId92" Type="http://schemas.openxmlformats.org/officeDocument/2006/relationships/hyperlink" Target="https://www.tandfonline.com/servlet/linkout?suffix=ref&amp;dbid=16&amp;doi=10.1080%2F08995605.2026.2620973&amp;key=10.5055%2Fjem.2009.0026&amp;getFTLinkType=true&amp;doiForPubOfPage=10.1080%2F08995605.2026.2620973&amp;refDoi=10.5055%2Fjem.2009.0026&amp;linkType=Crossref&amp;linkSource=FULL_TEXT&amp;linkLocation=Reference" TargetMode="External"/><Relationship Id="rId162" Type="http://schemas.openxmlformats.org/officeDocument/2006/relationships/hyperlink" Target="https://www.tandfonline.com/servlet/linkout?suffix=ref&amp;dbid=16&amp;doi=10.1080%2F08995605.2026.2620973&amp;key=10.1037%2Fser0000360&amp;getFTLinkType=true&amp;doiForPubOfPage=10.1080%2F08995605.2026.2620973&amp;refDoi=10.1037%2Fser0000360&amp;linkType=Crossref&amp;linkSource=FULL_TEXT&amp;linkLocation=Reference" TargetMode="External"/><Relationship Id="rId183" Type="http://schemas.openxmlformats.org/officeDocument/2006/relationships/hyperlink" Target="https://www.tandfonline.com/action/getFTRLinkout?url=http%3A%2F%2Fscholar.google.com%2Fscholar_lookup%3Fhl%3Den%26volume%3D296%26publication_year%3D2022%26pages%3D1-9%26journal%3DSocial%2BScience%2B%2526%2BMedicine%26author%3DP.%2BA.%2BWyman%26author%3DT.%2BA.%2BPickering%26author%3DA.%2BR.%2BPisani%26author%3DI.%2BCero%26author%3DB.%2BYates%26author%3DK.%2BSchmeelk-Cone%26author%3DC.%2BH.%2BBrown%26author%3DR.%2BD.%2BGibbons%26author%3DJ.%2BSimonson%26author%3DS.%2BE.%2BPflanz%26title%3DWingman-connect%2Bprogram%2Bincreases%2Bsocial%2Bintegration%2Bfor%2BAir%2BForce%2Bpersonnel%2Bat%2Belevated%2Bsuicide%2Brisk%253A%2BSocial%2Bnetwork%2Banalysis%2Bof%2Ba%2Bcluster%2BRCT%26doi%3Dhttps%253A%252F%252Fdoi.org%252F10.1016%252Fj.socscimed.2022.114737&amp;doi=10.1080%2F08995605.2026.2620973&amp;doiOfLink=10.1016%2Fj.socscimed.2022.114737&amp;linkType=gs&amp;linkLocation=Reference&amp;linkSource=FULL_TEXT" TargetMode="External"/><Relationship Id="rId2" Type="http://schemas.openxmlformats.org/officeDocument/2006/relationships/slide" Target="../slides/slide1.xml"/><Relationship Id="rId29" Type="http://schemas.openxmlformats.org/officeDocument/2006/relationships/hyperlink" Target="https://www.tandfonline.com/action/getFTRLinkout?url=http%3A%2F%2Fscholar.google.com%2Fscholar_lookup%3Fhl%3Den%26volume%3D46%26publication_year%3D2024%26pages%3D40-59%26journal%3DInternational%2BJournal%2Bfor%2Bthe%2BAdvancement%2Bof%2BCounselling%26issue%3D1%26author%3DS.%2BBeatty%26author%3DM.%2BS.%2BMoore-Felton%26author%3DO.%2BZaporozhets%26author%3DG.%2BQuinn%26title%3DEffectiveness%2Bof%2Bimmediate%2Bstabilization%2Bprocedure%2B%2528ISP%25C2%25AE%2529%2Bassociated%2Bwith%2Bwartime%2Bevents%26doi%3Dhttps%253A%252F%252Fdoi.org%252F10.1007%252Fs10447-023-09531-2&amp;doi=10.1080%2F08995605.2026.2620973&amp;doiOfLink=10.1007%2Fs10447-023-09531-2&amp;linkType=gs&amp;linkLocation=Reference&amp;linkSource=FULL_TEXT" TargetMode="External"/><Relationship Id="rId24" Type="http://schemas.openxmlformats.org/officeDocument/2006/relationships/hyperlink" Target="https://www.tandfonline.com/servlet/linkout?suffix=ref&amp;dbid=4&amp;doi=10.1080%2F08995605.2026.2620973&amp;key=10.1080%2F1364557032000119616&amp;tollfreelink=2_18_f86cf9774d699bf7d8bda23098381b1c7c07c1268d4d5e8b7d77d56372512c21&amp;getFTLinkType=true&amp;doiForPubOfPage=10.1080%2F08995605.2026.2620973&amp;refDoi=10.1080%2F1364557032000119616&amp;linkType=VIEW_FULL_ACCESS&amp;linkSource=FULL_TEXT&amp;linkLocation=Reference" TargetMode="External"/><Relationship Id="rId40" Type="http://schemas.openxmlformats.org/officeDocument/2006/relationships/hyperlink" Target="https://www.tandfonline.com/servlet/linkout?suffix=e_1_3_5_13_1&amp;dbid=128&amp;doi=10.1080%2F08995605.2026.2620973&amp;key=WOS%3A000339064300014&amp;getFTLinkType=true&amp;doiForPubOfPage=10.1080%2F08995605.2026.2620973&amp;refDoi=10.1017%2Fdmp.2013.112&amp;linkType=ISI&amp;linkSource=FULL_TEXT&amp;linkLocation=Reference" TargetMode="External"/><Relationship Id="rId45" Type="http://schemas.openxmlformats.org/officeDocument/2006/relationships/hyperlink" Target="https://www.tandfonline.com/action/getFTRLinkout?url=http%3A%2F%2Fscholar.google.com%2Fscholar_lookup%3Fhl%3Den%26volume%3D36%26publication_year%3D2024%26pages%3D253-265%26journal%3DMilitary%2BPsychology%26issue%3D3%26author%3DD.%2BC.%2BCooper%26author%3DM.%2BS.%2BCampbell%26author%3DM.%2BBaisley%26author%3DC.%2BL.%2BHein%26author%3DT.%2BHoyt%26title%3DCombat%2Band%2Boperational%2Bstress%2Bprograms%2Band%2Binterventions%253A%2BA%2Bscoping%2Breview%2Busing%2Ba%2Btiered%2Bprevention%2Bframework%26doi%3Dhttps%253A%252F%252Fdoi.org%252F10.1080%252F08995605.2021.1968289&amp;doi=10.1080%2F08995605.2026.2620973&amp;doiOfLink=10.1080%2F08995605.2021.1968289&amp;linkType=gs&amp;linkLocation=Reference&amp;linkSource=FULL_TEXT" TargetMode="External"/><Relationship Id="rId66" Type="http://schemas.openxmlformats.org/officeDocument/2006/relationships/hyperlink" Target="https://www.tandfonline.com/servlet/linkout?suffix=e_1_3_5_22_1&amp;dbid=128&amp;doi=10.1080%2F08995605.2026.2620973&amp;key=000284742000012&amp;getFTLinkType=true&amp;doiForPubOfPage=10.1080%2F08995605.2026.2620973&amp;refDoi=10.1111%2Fj.1749-6632.2010.05719.x&amp;linkType=ISI&amp;linkSource=FULL_TEXT&amp;linkLocation=Reference" TargetMode="External"/><Relationship Id="rId87" Type="http://schemas.openxmlformats.org/officeDocument/2006/relationships/hyperlink" Target="https://www.tandfonline.com/action/getFTRLinkout?url=http%3A%2F%2Fscholar.google.com%2Fscholar_lookup%3Fhl%3Den%26volume%3D190%26publication_year%3D2025%26pages%3D50-56%26journal%3DMilitary%2BMedicine%26issue%3DSupplement_2%26author%3DT.%2BHoyt%26title%3DPreparing%2Bmental%2Bhealth%2Bsupport%2Bfor%2Bmulti-domain%252C%2Blarge-scale%2Bcombat%2Boperations%253A%2BCurrent%2Bprogress%2Band%2Bfuture%2Bdirections%26doi%3Dhttps%253A%252F%252Fdoi.org%252F10.1093%252Fmilmed%252Fusaf083&amp;doi=10.1080%2F08995605.2026.2620973&amp;doiOfLink=10.1093%2Fmilmed%2Fusaf083&amp;linkType=gs&amp;linkLocation=Reference&amp;linkSource=FULL_TEXT" TargetMode="External"/><Relationship Id="rId110" Type="http://schemas.openxmlformats.org/officeDocument/2006/relationships/hyperlink" Target="https://www.tandfonline.com/servlet/linkout?suffix=e_1_3_5_36_1&amp;dbid=128&amp;doi=10.1080%2F08995605.2026.2620973&amp;key=WOS%3A000792352500001&amp;getFTLinkType=true&amp;doiForPubOfPage=10.1080%2F08995605.2026.2620973&amp;refDoi=10.1093%2Fmilmed%2Fusab310&amp;linkType=ISI&amp;linkSource=FULL_TEXT&amp;linkLocation=Reference" TargetMode="External"/><Relationship Id="rId115" Type="http://schemas.openxmlformats.org/officeDocument/2006/relationships/hyperlink" Target="https://www.tandfonline.com/action/getFTRLinkout?url=http%3A%2F%2Fscholar.google.com%2Fscholar_lookup%3Fhl%3Den%26volume%3D37%26publication_year%3D2015%26pages%3D261-271%26journal%3DIndian%2BJournal%2Bof%2BPsychological%2BMedicine%26issue%3D3%26author%3DS.%2BB.%2BMath%26author%3DM.%2BC.%2BNirmala%26author%3DS.%2BMoirangthem%26author%3DN.%2BC.%2BKumar%26title%3DDisaster%2Bmanagement%253A%2BMental%2Bhealth%2Bperspective%26doi%3Dhttps%253A%252F%252Fdoi.org%252F10.4103%252F0253-7176.162915&amp;doi=10.1080%2F08995605.2026.2620973&amp;doiOfLink=10.4103%2F0253-7176.162915&amp;linkType=gs&amp;linkLocation=Reference&amp;linkSource=FULL_TEXT" TargetMode="External"/><Relationship Id="rId131" Type="http://schemas.openxmlformats.org/officeDocument/2006/relationships/hyperlink" Target="https://www.tandfonline.com/action/getFTRLinkout?url=https%3A%2F%2Fdoi.org%2F10.1136%2Fbmjopen-2023-078750&amp;doi=10.1080%2F08995605.2026.2620973&amp;doiOfLink=10.1136%2Fbmjopen-2023-078750&amp;linkType=VIEW_FULL_ACCESS&amp;linkLocation=Reference&amp;linkSource=FULL_TEXT" TargetMode="External"/><Relationship Id="rId136" Type="http://schemas.openxmlformats.org/officeDocument/2006/relationships/hyperlink" Target="https://www.tandfonline.com/servlet/linkout?suffix=e_1_3_5_44_1&amp;dbid=8&amp;doi=10.1080%2F08995605.2026.2620973&amp;key=26134548&amp;getFTLinkType=true&amp;doiForPubOfPage=10.1080%2F08995605.2026.2620973&amp;refDoi=10.1097%2Fxeb.0000000000000050&amp;linkType=PMID&amp;linkSource=FULL_TEXT&amp;linkLocation=Reference" TargetMode="External"/><Relationship Id="rId157" Type="http://schemas.openxmlformats.org/officeDocument/2006/relationships/hyperlink" Target="https://www.tandfonline.com/action/getFTRLinkout?url=http%3A%2F%2Fscholar.google.com%2Fscholar_lookup%3Fhl%3Den%26volume%3D23%26publication_year%3D2017%26pages%3D49-55%26journal%3DTraumatology%2B%2528Tallahassee%252C%2BFla.%2529%26issue%3D1%26author%3DA.%2BSmith-Osborne%26author%3DA.%2BMaleku%26author%3DS.%2BMorgan%26title%3DImpact%2Bof%2Bapplied%2Bsuicide%2Bintervention%2Bskills%2Btraining%2Bon%2Bresilience%2Band%2Bsuicide%2Brisk%2Bin%2BArmy%2BReserve%2Bunits%26doi%3Dhttps%253A%252F%252Fdoi.org%252F10.1037%252Ftrm0000092&amp;doi=10.1080%2F08995605.2026.2620973&amp;doiOfLink=10.1037%2Ftrm0000092&amp;linkType=gs&amp;linkLocation=Reference&amp;linkSource=FULL_TEXT" TargetMode="External"/><Relationship Id="rId178" Type="http://schemas.openxmlformats.org/officeDocument/2006/relationships/hyperlink" Target="https://www.tandfonline.com/servlet/linkout?suffix=ref&amp;dbid=16&amp;doi=10.1080%2F08995605.2026.2620973&amp;key=10.1037%2Fstr0000071&amp;getFTLinkType=true&amp;doiForPubOfPage=10.1080%2F08995605.2026.2620973&amp;refDoi=10.1037%2Fstr0000071&amp;linkType=Crossref&amp;linkSource=FULL_TEXT&amp;linkLocation=Reference" TargetMode="External"/><Relationship Id="rId61" Type="http://schemas.openxmlformats.org/officeDocument/2006/relationships/hyperlink" Target="https://www.tandfonline.com/action/getFTRLinkout?url=http%3A%2F%2Fscholar.google.com%2Fscholar_lookup%3Fhl%3Den%26volume%3D71%26publication_year%3D2023%26pages%3D523-535%26journal%3DWorkplace%2BHealth%2B%2526%2BSafety%26issue%3D11%26author%3DP.%2BFallon%26author%3DL.%2BA.%2BJaegers%26author%3DY.%2BZhang%26author%3DA.%2BG.%2BDugan%26author%3DM.%2BCherniack%26author%3DM.%2BEl%2BGhaziri%26title%3DPeer%2Bsupport%2Bprograms%2Bto%2Breduce%2Borganizational%2Bstress%2Band%2Btrauma%2Bfor%2Bpublic%2Bsafety%2Bworkers%253A%2BA%2Bscoping%2Breview%26doi%3Dhttps%253A%252F%252Fdoi.org%252F10.1177%252F21650799231194623&amp;doi=10.1080%2F08995605.2026.2620973&amp;doiOfLink=10.1177%2F21650799231194623&amp;linkType=gs&amp;linkLocation=Reference&amp;linkSource=FULL_TEXT" TargetMode="External"/><Relationship Id="rId82" Type="http://schemas.openxmlformats.org/officeDocument/2006/relationships/hyperlink" Target="https://www.tandfonline.com/action/getFTRLinkout?url=https%3A%2F%2Fct.prod.getft.io%2FdGZvLGFtYSxNVEF1TVRBd01TOXFZVzFoYzNWeVp5NHlNREU1TGpBeE5URSxOR00wT1dJeVpqUXRNR1UwTUMwMFpUTTBMVGxtT1dRdE1qWmpaR1UxWkRSa1pHWTQsaHR0cHM6Ly9qYW1hbmV0d29yay5jb20vR2V0RnRyQ29udGVudC9HZXRSZXNvdXJjZUJ5RG9pQW5kUmVzb3VyY2VUeXBlP2RvaT0xMC4xMDAxJTJmamFtYXN1cmcuMjAxOS4wMTUxJnJlc291cmNldHlwZT0z.RrZxUTTGpCSDtUBnTV4sIXi6FY-xPH-Cac0g2nCj6pw&amp;doi=10.1080%2F08995605.2026.2620973&amp;doiOfLink=10.1001%2Fjamasurg.2019.0151&amp;linkType=VIEW_FULL_ACCESS&amp;linkLocation=Reference&amp;linkSource=FULL_TEXT" TargetMode="External"/><Relationship Id="rId152" Type="http://schemas.openxmlformats.org/officeDocument/2006/relationships/hyperlink" Target="https://www.tandfonline.com/action/getFTRLinkout?url=http%3A%2F%2Fscholar.google.com%2Fscholar_lookup%3Fhl%3Den%26volume%3D69%26publication_year%3D2022%26pages%3D548-558%26journal%3DInternational%2BNursing%2BReview%26issue%3D4%26author%3DN.%2BB.%2BSaid%26author%3DA.%2BMolassiotis%26author%3DV.%2BC.%2BL.%2BChiang%26title%3DPsychological%2Bfirst%2Baid%2Btraining%2Bin%2Bdisaster%2Bpreparedness%2Bfor%2Bnurses%2Bworking%2Bwith%2Bemergencies%2Band%2Btraumas%26doi%3Dhttps%253A%252F%252Fdoi.org%252F10.1111%252Finr.12749&amp;doi=10.1080%2F08995605.2026.2620973&amp;doiOfLink=10.1111%2Finr.12749&amp;linkType=gs&amp;linkLocation=Reference&amp;linkSource=FULL_TEXT" TargetMode="External"/><Relationship Id="rId173" Type="http://schemas.openxmlformats.org/officeDocument/2006/relationships/hyperlink" Target="https://www.tandfonline.com/action/getFTRLinkout?url=http%3A%2F%2Fscholar.google.com%2Fscholar_lookup%3Fhl%3Den%26volume%3D169%26publication_year%3D2018%26pages%3D467-473%26journal%3DAnnals%2Bof%2BInternal%2BMedicine%26issue%3D7%26author%3DA.%2BC.%2BTricco%26author%3DE.%2BLillie%26author%3DW.%2BZarin%26author%3DK.%2BK.%2BO%25E2%2580%2599Brien%26author%3DH.%2BColquhoun%26author%3DD.%2BLevac%26author%3DD.%2BMoher%26author%3DM.%2BD.%2BPeters%26author%3DT.%2BHorsley%26author%3DL.%2BWeeks%26author%3DS.%2BHempel%26title%3DPRISMA%2Bextension%2Bfor%2Bscoping%2Breviews%2B%2528PRISMA-ScR%2529%253A%2BChecklist%2Band%2Bexplanation%26doi%3Dhttps%253A%252F%252Fdoi.org%252F10.7326%252FM18-0850&amp;doi=10.1080%2F08995605.2026.2620973&amp;doiOfLink=10.7326%2FM18-0850&amp;linkType=gs&amp;linkLocation=Reference&amp;linkSource=FULL_TEXT" TargetMode="External"/><Relationship Id="rId19" Type="http://schemas.openxmlformats.org/officeDocument/2006/relationships/hyperlink" Target="https://www.tandfonline.com/action/getFTRLinkout?url=http%3A%2F%2Fscholar.google.com%2Fscholar_lookup%3Fhl%3Den%26volume%3D12%26publication_year%3D2020%26pages%3D431-435%26journal%3DPsychological%2BTrauma%26issue%3D4%26author%3DA.%2BB.%2BAdler%26author%3DA.%2BR.%2BStart%26author%3DL.%2BMilham%26author%3DY.%2BS.%2BAllard%26author%3DD.%2BRiddle%26author%3DL.%2BTownsend%26author%3DV.%2BSvetlitzky%26title%3DRapid%2Bresponse%2Bto%2Bacute%2Bstress%2Breaction%253A%2BPilot%2Btest%2Bof%2BiCOVER%2Btraining%2Bfor%2Bmilitary%2Bunits%26doi%3Dhttps%253A%252F%252Fdoi.org%252F10.1037%252Ftra0000487&amp;doi=10.1080%2F08995605.2026.2620973&amp;doiOfLink=10.1037%2Ftra0000487&amp;linkType=gs&amp;linkLocation=Reference&amp;linkSource=FULL_TEXT" TargetMode="External"/><Relationship Id="rId14" Type="http://schemas.openxmlformats.org/officeDocument/2006/relationships/hyperlink" Target="https://www.tandfonline.com/servlet/linkout?suffix=e_1_3_5_5_1&amp;dbid=8&amp;doi=10.1080%2F08995605.2026.2620973&amp;key=37280014&amp;getFTLinkType=true&amp;doiForPubOfPage=10.1080%2F08995605.2026.2620973&amp;refDoi=10.1136%2Fmilitary-2022-002344&amp;linkType=PMID&amp;linkSource=FULL_TEXT&amp;linkLocation=Reference" TargetMode="External"/><Relationship Id="rId30" Type="http://schemas.openxmlformats.org/officeDocument/2006/relationships/hyperlink" Target="https://www.tandfonline.com/servlet/linkout?suffix=ref&amp;dbid=16&amp;doi=10.1080%2F08995605.2026.2620973&amp;key=10.1037%2Fa0026412&amp;getFTLinkType=true&amp;doiForPubOfPage=10.1080%2F08995605.2026.2620973&amp;refDoi=10.1037%2Fa0026412&amp;linkType=Crossref&amp;linkSource=FULL_TEXT&amp;linkLocation=Reference" TargetMode="External"/><Relationship Id="rId35" Type="http://schemas.openxmlformats.org/officeDocument/2006/relationships/hyperlink" Target="https://www.tandfonline.com/servlet/linkout?suffix=e_1_3_5_12_1&amp;dbid=8&amp;doi=10.1080%2F08995605.2026.2620973&amp;key=35412428&amp;getFTLinkType=true&amp;doiForPubOfPage=10.1080%2F08995605.2026.2620973&amp;refDoi=10.1080%2F09540261.2021.2011160&amp;linkType=PMID&amp;linkSource=FULL_TEXT&amp;linkLocation=Reference" TargetMode="External"/><Relationship Id="rId56" Type="http://schemas.openxmlformats.org/officeDocument/2006/relationships/hyperlink" Target="https://www.tandfonline.com/servlet/linkout?suffix=e_1_3_5_19_1&amp;dbid=8&amp;doi=10.1080%2F08995605.2026.2620973&amp;key=25072485&amp;getFTLinkType=true&amp;doiForPubOfPage=10.1080%2F08995605.2026.2620973&amp;refDoi=10.1097%2Fphh.0000000000000065&amp;linkType=PMID&amp;linkSource=FULL_TEXT&amp;linkLocation=Reference" TargetMode="External"/><Relationship Id="rId77" Type="http://schemas.openxmlformats.org/officeDocument/2006/relationships/hyperlink" Target="https://www.tandfonline.com/action/getFTRLinkout?url=http%3A%2F%2Fscholar.google.com%2Fscholar_lookup%3Fhl%3Den%26volume%3D36%26publication_year%3D2023%26pages%3D5-16%26journal%3DJournal%2Bof%2BTraumatic%2BStress%26issue%3D1%26author%3DS.%2BHermosilla%26author%3DS.%2BForthal%26author%3DK.%2BSadowska%26author%3DE.%2BB.%2BMagill%26author%3DP.%2BWatson%26author%3DK.%2BM.%2BPike%26title%3DWe%2Bneed%2Bto%2Bbuild%2Bthe%2Bevidence%253A%2BA%2Bsystematic%2Breview%2Bof%2Bpsychological%2Bfirst%2Baid%2Bon%2Bmental%2Bhealth%2Band%2Bwell-being%26doi%3Dhttps%253A%252F%252Fdoi.org%252F10.1002%252Fjts.22888&amp;doi=10.1080%2F08995605.2026.2620973&amp;doiOfLink=10.1002%2Fjts.22888&amp;linkType=gs&amp;linkLocation=Reference&amp;linkSource=FULL_TEXT" TargetMode="External"/><Relationship Id="rId100" Type="http://schemas.openxmlformats.org/officeDocument/2006/relationships/hyperlink" Target="https://www.tandfonline.com/servlet/linkout?suffix=e_1_3_5_33_1&amp;dbid=8&amp;doi=10.1080%2F08995605.2026.2620973&amp;key=36656623&amp;getFTLinkType=true&amp;doiForPubOfPage=10.1080%2F08995605.2026.2620973&amp;refDoi=10.1080%2F17482631.2023.2167298&amp;linkType=PMID&amp;linkSource=FULL_TEXT&amp;linkLocation=Reference" TargetMode="External"/><Relationship Id="rId105" Type="http://schemas.openxmlformats.org/officeDocument/2006/relationships/hyperlink" Target="https://www.tandfonline.com/action/getFTRLinkout?url=http%3A%2F%2Fscholar.google.com%2Fscholar_lookup%3Fhl%3Den%26volume%3D12%26publication_year%3D2000%26pages%3D121-135%26journal%3DMilitary%2BPsychology%26issue%3D2%26author%3DG.%2BLarsson%26author%3DP.-O.%2BMichel%26author%3DT.%2BLundin%26title%3DSystematic%2Bassessment%2Bof%2Bmental%2Bhealth%2Bfollowing%2Bvarious%2Btypes%2Bof%2Bposttrauma%2Bsupport%26doi%3Dhttps%253A%252F%252Fdoi.org%252F10.1207%252FS15327876MP1202_3&amp;doi=10.1080%2F08995605.2026.2620973&amp;doiOfLink=10.1207%2FS15327876MP1202_3&amp;linkType=gs&amp;linkLocation=Reference&amp;linkSource=FULL_TEXT" TargetMode="External"/><Relationship Id="rId126" Type="http://schemas.openxmlformats.org/officeDocument/2006/relationships/hyperlink" Target="https://www.tandfonline.com/servlet/linkout?suffix=e_1_3_5_41_1&amp;dbid=8&amp;doi=10.1080%2F08995605.2026.2620973&amp;key=32925662&amp;getFTLinkType=true&amp;doiForPubOfPage=10.1080%2F08995605.2026.2620973&amp;refDoi=10.1097%2FNNA.0000000000000925&amp;linkType=PMID&amp;linkSource=FULL_TEXT&amp;linkLocation=Reference" TargetMode="External"/><Relationship Id="rId147" Type="http://schemas.openxmlformats.org/officeDocument/2006/relationships/hyperlink" Target="https://www.tandfonline.com/servlet/linkout?suffix=e_1_3_5_47_1&amp;dbid=8&amp;doi=10.1080%2F08995605.2026.2620973&amp;key=38720205&amp;getFTLinkType=true&amp;doiForPubOfPage=10.1080%2F08995605.2026.2620973&amp;refDoi=10.1097%2FTA.0000000000004379&amp;linkType=PMID&amp;linkSource=FULL_TEXT&amp;linkLocation=Reference" TargetMode="External"/><Relationship Id="rId168" Type="http://schemas.openxmlformats.org/officeDocument/2006/relationships/hyperlink" Target="https://www.tandfonline.com/action/getFTRLinkout?url=https%3A%2F%2Fdoi.org%2F10.1007%2F978-3-031-68094-6&amp;doi=10.1080%2F08995605.2026.2620973&amp;doiOfLink=10.1007%2F978-3-031-68094-6&amp;linkType=VIEW_NO_ACCESS&amp;linkLocation=Reference&amp;linkSource=FULL_TEXT" TargetMode="External"/><Relationship Id="rId8" Type="http://schemas.openxmlformats.org/officeDocument/2006/relationships/hyperlink" Target="https://www.tandfonline.com/action/getFTRLinkout?url=http%3A%2F%2Fscholar.google.com%2Fscholar_lookup%3Fhl%3Den%26volume%3D85%26publication_year%3D2022a%26pages%3D30-37%26journal%3DPsychiatry%2B%2528Washington%252C%2BD.C.%2529%26issue%3D1%26author%3DA.%2BB.%2BAdler%26author%3DI.%2BA.%2BGutierrez%26title%3DPreparing%2Bsoldiers%2Bto%2Bmanage%2Bacute%2Bstress%2Bin%2Bcombat%253A%2BAcceptability%252C%2Bknowledge%252C%2Band%2Battitudes%26doi%3Dhttps%253A%252F%252Fdoi.org%252F10.1080%252F00332747.2021.2021598&amp;doi=10.1080%2F08995605.2026.2620973&amp;doiOfLink=10.1080%2F00332747.2021.2021598&amp;linkType=gs&amp;linkLocation=Reference&amp;linkSource=FULL_TEXT" TargetMode="External"/><Relationship Id="rId51" Type="http://schemas.openxmlformats.org/officeDocument/2006/relationships/hyperlink" Target="https://www.tandfonline.com/servlet/linkout?suffix=e_1_3_5_17_1&amp;dbid=128&amp;doi=10.1080%2F08995605.2026.2620973&amp;key=WOS%3A001362473100001&amp;getFTLinkType=true&amp;doiForPubOfPage=10.1080%2F08995605.2026.2620973&amp;refDoi=10.1136%2Fmilitary-2024-002835&amp;linkType=ISI&amp;linkSource=FULL_TEXT&amp;linkLocation=Reference" TargetMode="External"/><Relationship Id="rId72" Type="http://schemas.openxmlformats.org/officeDocument/2006/relationships/hyperlink" Target="https://www.tandfonline.com/action/getFTRLinkout?url=https%3A%2F%2Fdoi.org%2F10.1007%2F978-3-031-68094-6_3&amp;doi=10.1080%2F08995605.2026.2620973&amp;doiOfLink=10.1007%2F978-3-031-68094-6_3&amp;linkType=VIEW_NO_ACCESS&amp;linkLocation=Reference&amp;linkSource=FULL_TEXT" TargetMode="External"/><Relationship Id="rId93" Type="http://schemas.openxmlformats.org/officeDocument/2006/relationships/hyperlink" Target="https://www.tandfonline.com/action/getFTRLinkout?url=http%3A%2F%2Fscholar.google.com%2Fscholar_lookup%3Fhl%3Den%26volume%3D7%26publication_year%3D2009%26pages%3D17-23%26journal%3DJournal%2Bof%2BEmergency%2BManagement%26issue%3D4%26author%3DN.%2BS.%2BC.%2BJones%26author%3DK.%2BMajied%26title%3DDisaster%2Bmental%2Bhealth%253A%2BA%2Bcritical%2Bincident%2Bstress%2Bmanagement%2Bprogram%2B%2528CISM%2529%2Bto%2Bmitigate%2Bcompassion%2Bfatigue%26doi%3Dhttps%253A%252F%252Fdoi.org%252F10.5055%252Fjem.2009.0026&amp;doi=10.1080%2F08995605.2026.2620973&amp;doiOfLink=10.5055%2Fjem.2009.0026&amp;linkType=gs&amp;linkLocation=Reference&amp;linkSource=FULL_TEXT" TargetMode="External"/><Relationship Id="rId98" Type="http://schemas.openxmlformats.org/officeDocument/2006/relationships/hyperlink" Target="https://www.tandfonline.com/action/getFTRLinkout?url=http%3A%2F%2Fscholar.google.com%2Fscholar_lookup%3Fhl%3Den%26volume%3D30%26publication_year%3D2024%26pages%3D1-14%26journal%3DInternational%2BJournal%2Bof%2BNursing%2BPractice%2B%2528John%2BWiley%2B%2526%2BSons%252C%2BInc.%2529%26issue%3D5%26author%3DM.%2BA.%2BKhedr%26author%3DN.%2BA.%2BAl-Ahmed%26author%3DF.%2BK.%2BMattar%26author%3DM.%2BAlshammari%26author%3DE.%2BA.%2BAli%26title%3DThe%2Bfeasibility%2Bof%2Ba%2Bpsychological%2Bfirst%2Baid%2Bintervention%2Bas%2Ba%2Bsupportive%2Btactic%2Bfor%2Bfeelings%2Bof%2Bpsychological%2Bdistress%2Band%2Bmental%2Bhealth%2Brecovery%2Boutcomes%2Bamong%2Bearthquake%2Bsurvivors%2Bin%2Bnorthern%2BSyria%26doi%3Dhttps%253A%252F%252Fdoi.org%252F10.1111%252Fijn.13261&amp;doi=10.1080%2F08995605.2026.2620973&amp;doiOfLink=10.1111%2Fijn.13261&amp;linkType=gs&amp;linkLocation=Reference&amp;linkSource=FULL_TEXT" TargetMode="External"/><Relationship Id="rId121" Type="http://schemas.openxmlformats.org/officeDocument/2006/relationships/hyperlink" Target="https://www.tandfonline.com/action/getFTRLinkout?url=https%3A%2F%2Fdoi.org%2F10.1001%2Fjama.2013.107799&amp;doi=10.1080%2F08995605.2026.2620973&amp;doiOfLink=10.1001%2Fjama.2013.107799&amp;linkType=VIEW_NO_ACCESS&amp;linkLocation=Reference&amp;linkSource=FULL_TEXT" TargetMode="External"/><Relationship Id="rId142" Type="http://schemas.openxmlformats.org/officeDocument/2006/relationships/hyperlink" Target="https://www.tandfonline.com/action/getFTRLinkout?url=http%3A%2F%2Fscholar.google.com%2Fscholar_lookup%3Fhl%3Den%26volume%3D177%26publication_year%3D2012%26pages%3D1471-1476%26journal%3DMilitary%2BMedicine%26issue%3D12%26author%3DP.%2BN.%2BPfeiffer%26author%3DA.%2BJ.%2BBlow%26author%3DE.%2BMiller%26author%3DJ.%2BForman%26author%3DG.%2BW.%2BDalack%26author%3DM.%2BValenstein%26title%3DPeers%2Band%2Bpeer-based%2Binterventions%2Bin%2Bsupporting%2Breintegration%2Band%2Bmental%2Bhealth%2Bamong%2BNational%2BGuard%2Bsoldiers%253A%2BA%2Bqualitative%2Bstudy%26doi%3Dhttps%253A%252F%252Fdoi.org%252F10.7205%252Fmilmed-d-12-00115&amp;doi=10.1080%2F08995605.2026.2620973&amp;doiOfLink=10.7205%2Fmilmed-d-12-00115&amp;linkType=gs&amp;linkLocation=Reference&amp;linkSource=FULL_TEXT" TargetMode="External"/><Relationship Id="rId163" Type="http://schemas.openxmlformats.org/officeDocument/2006/relationships/hyperlink" Target="https://www.tandfonline.com/servlet/linkout?suffix=e_1_3_5_52_1&amp;dbid=8&amp;doi=10.1080%2F08995605.2026.2620973&amp;key=31120293&amp;getFTLinkType=true&amp;doiForPubOfPage=10.1080%2F08995605.2026.2620973&amp;refDoi=10.1037%2Fser0000360&amp;linkType=PMID&amp;linkSource=FULL_TEXT&amp;linkLocation=Reference" TargetMode="External"/><Relationship Id="rId3" Type="http://schemas.openxmlformats.org/officeDocument/2006/relationships/hyperlink" Target="https://www.tandfonline.com/servlet/linkout?suffix=ref&amp;dbid=16&amp;doi=10.1080%2F08995605.2026.2620973&amp;key=10.1037%2Fa0016877&amp;getFTLinkType=true&amp;doiForPubOfPage=10.1080%2F08995605.2026.2620973&amp;refDoi=10.1037%2Fa0016877&amp;linkType=Crossref&amp;linkSource=FULL_TEXT&amp;linkLocation=Reference" TargetMode="External"/><Relationship Id="rId25" Type="http://schemas.openxmlformats.org/officeDocument/2006/relationships/hyperlink" Target="https://www.tandfonline.com/action/getFTRLinkout?url=http%3A%2F%2Fscholar.google.com%2Fscholar_lookup%3Fhl%3Den%26volume%3D8%26publication_year%3D2005%26pages%3D19-32%26journal%3DInternational%2BJournal%2Bof%2BSocial%2BResearch%2BMethodology%253A%2BTheory%2B%2526%2BPractice%26issue%3D1%26author%3DH.%2BArksey%26author%3DL.%2BO%25E2%2580%2599Malley%26title%3DScoping%2Bstudies%253A%2BTowards%2Ba%2Bmethodological%2Bframework%26doi%3Dhttps%253A%252F%252Fdoi.org%252F10.1080%252F1364557032000119616&amp;doi=10.1080%2F08995605.2026.2620973&amp;doiOfLink=10.1080%2F1364557032000119616&amp;linkType=gs&amp;linkLocation=Reference&amp;linkSource=FULL_TEXT" TargetMode="External"/><Relationship Id="rId46" Type="http://schemas.openxmlformats.org/officeDocument/2006/relationships/hyperlink" Target="http://www.covidence.org/" TargetMode="External"/><Relationship Id="rId67" Type="http://schemas.openxmlformats.org/officeDocument/2006/relationships/hyperlink" Target="https://www.tandfonline.com/action/getFTRLinkout?url=http%3A%2F%2Fscholar.google.com%2Fscholar_lookup%3Fhl%3Den%26volume%3D1208%26publication_year%3D2010%26pages%3D90-97%26journal%3DAnnals%2Bof%2Bthe%2BNew%2BYork%2BAcademy%2Bof%2BSciences%26issue%3D1%26author%3DJ.%2BF.%2BGreden%26author%3DM.%2BValenstein%26author%3DJ.%2BSpinner%26author%3DA.%2BBlow%26author%3DL.%2BA.%2BGorman%26author%3DG.%2BW.%2BDalack%26author%3DS.%2BMarcus%26author%3DM.%2BKees%26title%3DBuddy-to-Buddy%252C%2Ba%2Bcitizen%2Bsoldier%2Bpeer%2Bsupport%2Bprogram%2Bto%2Bcounteract%2Bstigma%252C%2BPTSD%252C%2Bdepression%252C%2Band%2Bsuicide%26doi%3Dhttps%253A%252F%252Fdoi.org%252F10.1111%252Fj.1749-6632.2010.05719.x&amp;doi=10.1080%2F08995605.2026.2620973&amp;doiOfLink=10.1111%2Fj.1749-6632.2010.05719.x&amp;linkType=gs&amp;linkLocation=Reference&amp;linkSource=FULL_TEXT" TargetMode="External"/><Relationship Id="rId116" Type="http://schemas.openxmlformats.org/officeDocument/2006/relationships/hyperlink" Target="https://www.tandfonline.com/action/getFTRLinkout?url=http%3A%2F%2Fscholar.google.com%2Fscholar_lookup%3Fhl%3Den%26publication_year%3D2010%26author%3DW.%2BP.%2BNash%26author%3DR.%2BJ.%2BWestphal%26author%3DP.%2BJ.%2BWatson%26author%3DB.%2BT.%2BLitz%26title%3DCombat%2Band%2Boperational%2Bstress%2Bfirst%2Baid%253A%2BCaregiver%2Btraining%2Bmanual&amp;doi=10.1080%2F08995605.2026.2620973&amp;doiOfLink=&amp;linkType=gs&amp;linkLocation=Reference&amp;linkSource=FULL_TEXT" TargetMode="External"/><Relationship Id="rId137" Type="http://schemas.openxmlformats.org/officeDocument/2006/relationships/hyperlink" Target="https://www.tandfonline.com/servlet/linkout?suffix=e_1_3_5_44_1&amp;dbid=128&amp;doi=10.1080%2F08995605.2026.2620973&amp;key=WOS%3A000366203700005&amp;getFTLinkType=true&amp;doiForPubOfPage=10.1080%2F08995605.2026.2620973&amp;refDoi=10.1097%2Fxeb.0000000000000050&amp;linkType=ISI&amp;linkSource=FULL_TEXT&amp;linkLocation=Reference" TargetMode="External"/><Relationship Id="rId158" Type="http://schemas.openxmlformats.org/officeDocument/2006/relationships/hyperlink" Target="https://www.tandfonline.com/servlet/linkout?suffix=ref&amp;dbid=16&amp;doi=10.1080%2F08995605.2026.2620973&amp;key=10.1097%2FNMD.0000000000001218&amp;getFTLinkType=true&amp;doiForPubOfPage=10.1080%2F08995605.2026.2620973&amp;refDoi=10.1097%2FNMD.0000000000001218&amp;linkType=Crossref&amp;linkSource=FULL_TEXT&amp;linkLocation=Reference" TargetMode="External"/><Relationship Id="rId20" Type="http://schemas.openxmlformats.org/officeDocument/2006/relationships/hyperlink" Target="https://www.tandfonline.com/servlet/linkout?suffix=ref&amp;dbid=16&amp;doi=10.1080%2F08995605.2026.2620973&amp;key=10.1213%2FANE.0000000000004912&amp;getFTLinkType=true&amp;doiForPubOfPage=10.1080%2F08995605.2026.2620973&amp;refDoi=10.1213%2FANE.0000000000004912&amp;linkType=Crossref&amp;linkSource=FULL_TEXT&amp;linkLocation=Reference" TargetMode="External"/><Relationship Id="rId41" Type="http://schemas.openxmlformats.org/officeDocument/2006/relationships/hyperlink" Target="https://www.tandfonline.com/action/getFTRLinkout?url=http%3A%2F%2Fscholar.google.com%2Fscholar_lookup%3Fhl%3Den%26volume%3D8%26publication_year%3D2014%26pages%3D95-100%26journal%3DDisaster%2BMedicine%2Band%2BPublic%2BHealth%2BPreparedness%26issue%3D1%26author%3DA.%2BChandra%26author%3DJ.%2BKim%26author%3DH.%2BC.%2BPieters%26author%3DJ.%2BTang%26author%3DM.%2BMcCreary%26author%3DM.%2BSchreiber%26author%3DK.%2BWells%26title%3DImplementing%2Bpsychological%2Bfirst-aid%2Btraining%2Bfor%2BMedical%2BReserve%2BCorps%2Bvolunteers%26doi%3Dhttps%253A%252F%252Fdoi.org%252F10.1017%252Fdmp.2013.112&amp;doi=10.1080%2F08995605.2026.2620973&amp;doiOfLink=10.1017%2Fdmp.2013.112&amp;linkType=gs&amp;linkLocation=Reference&amp;linkSource=FULL_TEXT" TargetMode="External"/><Relationship Id="rId62" Type="http://schemas.openxmlformats.org/officeDocument/2006/relationships/hyperlink" Target="https://www.tandfonline.com/action/getFTRLinkout?url=https%3A%2F%2Fct.prod.getft.io%2FdGZvLG91cCxNVEF1TVRBNU15OXRhV3h0WldRdmRYTmhaVE0zT1EsTldFeVltUmlOMll0WlRBME5pMDBORFExTFRreE5ETXRZamczWkdOa1l6VmtOekF4LGh0dHBzOi8vYWNhZGVtaWMub3VwLmNvbS9HZXRGdHJDb250ZW50L0dldFJlc291cmNlQnlEb2lBbmRSZXNvdXJjZVR5cGU_ZG9pPTEwLjEwOTMlMmZtaWxtZWQlMmZ1c2FlMzc5JnJlc291cmNldHlwZT0z.Gsgpfh1nEzFQ06NAA7BdJ_MTfxfJbLAPWk4L3Y-gDTI&amp;doi=10.1080%2F08995605.2026.2620973&amp;doiOfLink=10.1093%2Fmilmed%2Fusae379&amp;linkType=VIEW_FULL_ACCESS&amp;linkLocation=Reference&amp;linkSource=FULL_TEXT" TargetMode="External"/><Relationship Id="rId83" Type="http://schemas.openxmlformats.org/officeDocument/2006/relationships/hyperlink" Target="https://www.tandfonline.com/servlet/linkout?suffix=e_1_3_5_27_1&amp;dbid=8&amp;doi=10.1080%2F08995605.2026.2620973&amp;key=30916730&amp;getFTLinkType=true&amp;doiForPubOfPage=10.1080%2F08995605.2026.2620973&amp;refDoi=10.1001%2Fjamasurg.2019.0151&amp;linkType=PMID&amp;linkSource=FULL_TEXT&amp;linkLocation=Reference" TargetMode="External"/><Relationship Id="rId88" Type="http://schemas.openxmlformats.org/officeDocument/2006/relationships/hyperlink" Target="https://www.tandfonline.com/servlet/linkout?suffix=ref&amp;dbid=4&amp;doi=10.1080%2F08995605.2026.2620973&amp;key=10.1080%2F00332747.2017.1286894&amp;tollfreelink=2_18_41ff994ddb0f9257719bb603b186b8400906e13da6f7d019bb5b4d9034a589a2&amp;getFTLinkType=true&amp;doiForPubOfPage=10.1080%2F08995605.2026.2620973&amp;refDoi=10.1080%2F00332747.2017.1286894&amp;linkType=VIEW_FULL_ACCESS&amp;linkSource=FULL_TEXT&amp;linkLocation=Reference" TargetMode="External"/><Relationship Id="rId111" Type="http://schemas.openxmlformats.org/officeDocument/2006/relationships/hyperlink" Target="https://www.tandfonline.com/action/getFTRLinkout?url=http%3A%2F%2Fscholar.google.com%2Fscholar_lookup%3Fhl%3Den%26volume%3D187%26publication_year%3D2022a%26pages%3De846-e855%26journal%3DMilitary%2BMedicine%26issue%3D7%25E2%2580%25938%26author%3DM.%2BA.%2BMaglione%26author%3DC.%2BChen%26author%3DA.%2BBialas%26author%3DA.%2BMotala%26author%3DJ.%2BChang%26author%3DO.%2BAkinniranye%26author%3DS.%2BHempel%26title%3DCombat%2Band%2Boperational%2Bstress%2Bcontrol%2Binterventions%2Band%2BPTSD%253A%2BA%2Bsystematic%2Breview%2Band%2Bmeta-analysis%26doi%3Dhttps%253A%252F%252Fdoi.org%252F10.1093%252Fmilmed%252Fusab310&amp;doi=10.1080%2F08995605.2026.2620973&amp;doiOfLink=10.1093%2Fmilmed%2Fusab310&amp;linkType=gs&amp;linkLocation=Reference&amp;linkSource=FULL_TEXT" TargetMode="External"/><Relationship Id="rId132" Type="http://schemas.openxmlformats.org/officeDocument/2006/relationships/hyperlink" Target="https://www.tandfonline.com/servlet/linkout?suffix=e_1_3_5_43_1&amp;dbid=8&amp;doi=10.1080%2F08995605.2026.2620973&amp;key=38719317&amp;getFTLinkType=true&amp;doiForPubOfPage=10.1080%2F08995605.2026.2620973&amp;refDoi=10.1136%2Fbmjopen-2023-078750&amp;linkType=PMID&amp;linkSource=FULL_TEXT&amp;linkLocation=Reference" TargetMode="External"/><Relationship Id="rId153" Type="http://schemas.openxmlformats.org/officeDocument/2006/relationships/hyperlink" Target="https://www.tandfonline.com/servlet/linkout?suffix=ref&amp;dbid=16&amp;doi=10.1080%2F08995605.2026.2620973&amp;key=10.1097%2FWTF.0b013e32834134cb&amp;getFTLinkType=true&amp;doiForPubOfPage=10.1080%2F08995605.2026.2620973&amp;refDoi=10.1097%2FWTF.0b013e32834134cb&amp;linkType=Crossref&amp;linkSource=FULL_TEXT&amp;linkLocation=Reference" TargetMode="External"/><Relationship Id="rId174" Type="http://schemas.openxmlformats.org/officeDocument/2006/relationships/hyperlink" Target="https://www.tandfonline.com/action/getFTRLinkout?url=https%3A%2F%2Fdoi.org%2F10.1093%2Fmilmed%2Fusaa171&amp;doi=10.1080%2F08995605.2026.2620973&amp;doiOfLink=10.1093%2Fmilmed%2Fusaa171&amp;linkType=VIEW_NO_ACCESS&amp;linkLocation=Reference&amp;linkSource=FULL_TEXT" TargetMode="External"/><Relationship Id="rId179" Type="http://schemas.openxmlformats.org/officeDocument/2006/relationships/hyperlink" Target="https://www.tandfonline.com/servlet/linkout?suffix=e_1_3_5_57_1&amp;dbid=128&amp;doi=10.1080%2F08995605.2026.2620973&amp;key=WOS%3A000448188800003&amp;getFTLinkType=true&amp;doiForPubOfPage=10.1080%2F08995605.2026.2620973&amp;refDoi=10.1037%2Fstr0000071&amp;linkType=ISI&amp;linkSource=FULL_TEXT&amp;linkLocation=Reference" TargetMode="External"/><Relationship Id="rId15" Type="http://schemas.openxmlformats.org/officeDocument/2006/relationships/hyperlink" Target="https://www.tandfonline.com/action/getFTRLinkout?url=http%3A%2F%2Fscholar.google.com%2Fscholar_lookup%3Fhl%3Den%26volume%3D170%26publication_year%3D2024%26pages%3D425-429%26journal%3DBMJ%2BMil%2BHealth%26issue%3D5%26author%3DA.%2BB.%2BAdler%26author%3DI.%2BA.%2BGutierrez%26author%3DH.%2BMcCuaig%26author%3DA.%2BE.%2BNordstrand%26author%3DA.%2BSimms%26author%3DG.%2BD.%2BWillmund%26title%3DPeer-based%2Bintervention%2Bfor%2Bacute%2Bstress%2Breaction%253A%2BAdaptations%2Bby%2Bfive%2Bmilitaries%26doi%3Dhttps%253A%252F%252Fdoi.org%252F10.1136%252Fmilitary-2022-002344&amp;doi=10.1080%2F08995605.2026.2620973&amp;doiOfLink=10.1136%2Fmilitary-2022-002344&amp;linkType=gs&amp;linkLocation=Reference&amp;linkSource=FULL_TEXT" TargetMode="External"/><Relationship Id="rId36" Type="http://schemas.openxmlformats.org/officeDocument/2006/relationships/hyperlink" Target="https://www.tandfonline.com/servlet/linkout?suffix=e_1_3_5_12_1&amp;dbid=128&amp;doi=10.1080%2F08995605.2026.2620973&amp;key=WOS%3A000748577800001&amp;getFTLinkType=true&amp;doiForPubOfPage=10.1080%2F08995605.2026.2620973&amp;refDoi=10.1080%2F09540261.2021.2011160&amp;linkType=ISI&amp;linkSource=FULL_TEXT&amp;linkLocation=Reference" TargetMode="External"/><Relationship Id="rId57" Type="http://schemas.openxmlformats.org/officeDocument/2006/relationships/hyperlink" Target="https://www.tandfonline.com/action/getFTRLinkout?url=http%3A%2F%2Fscholar.google.com%2Fscholar_lookup%3Fhl%3Den%26volume%3D20%26publication_year%3D2014%26pages%3DS24-29%26journal%3DJournal%2Bof%2BPublic%2BHealth%2BManagement%2Band%2BPractice%26issue%3DSuppl%2B5%26author%3DG.%2BS.%2BEverly%26author%3DO.%2BLee%2BMcCabe%26author%3DN.%2BL.%2BSemon%26author%3DC.%2BB.%2BThompson%26author%3DJ.%2BM.%2BLinks%26title%3DThe%2Bdevelopment%2Bof%2Ba%2Bmodel%2Bof%2Bpsychological%2Bfirst%2Baid%2Bfor%2Bnon-mental%2Bhealth%2Btrained%2Bpublic%2Bhealth%2Bpersonnel%253A%2BThe%2BJohns%2BHopkins%2BRAPID-PFA%26doi%3Dhttps%253A%252F%252Fdoi.org%252F10.1097%252Fphh.0000000000000065&amp;doi=10.1080%2F08995605.2026.2620973&amp;doiOfLink=10.1097%2Fphh.0000000000000065&amp;linkType=gs&amp;linkLocation=Reference&amp;linkSource=FULL_TEXT" TargetMode="External"/><Relationship Id="rId106" Type="http://schemas.openxmlformats.org/officeDocument/2006/relationships/hyperlink" Target="https://www.tandfonline.com/servlet/linkout?suffix=e_1_3_5_35_1&amp;dbid=8&amp;doi=10.1080%2F08995605.2026.2620973&amp;key=35837521&amp;getFTLinkType=true&amp;doiForPubOfPage=10.1080%2F08995605.2026.2620973&amp;refDoi=e_1_3_5_35_1%3APMID&amp;linkType=PMID&amp;linkSource=FULL_TEXT&amp;linkLocation=Reference" TargetMode="External"/><Relationship Id="rId127" Type="http://schemas.openxmlformats.org/officeDocument/2006/relationships/hyperlink" Target="https://www.tandfonline.com/servlet/linkout?suffix=e_1_3_5_41_1&amp;dbid=128&amp;doi=10.1080%2F08995605.2026.2620973&amp;key=WOS%3A000576395100005&amp;getFTLinkType=true&amp;doiForPubOfPage=10.1080%2F08995605.2026.2620973&amp;refDoi=10.1097%2FNNA.0000000000000925&amp;linkType=ISI&amp;linkSource=FULL_TEXT&amp;linkLocation=Reference" TargetMode="External"/><Relationship Id="rId10" Type="http://schemas.openxmlformats.org/officeDocument/2006/relationships/hyperlink" Target="https://www.tandfonline.com/servlet/linkout?suffix=e_1_3_5_4_1&amp;dbid=8&amp;doi=10.1080%2F08995605.2026.2620973&amp;key=35353322&amp;getFTLinkType=true&amp;doiForPubOfPage=10.1080%2F08995605.2026.2620973&amp;refDoi=10.1007%2Fs11920-022-01335-2&amp;linkType=PMID&amp;linkSource=FULL_TEXT&amp;linkLocation=Reference" TargetMode="External"/><Relationship Id="rId31" Type="http://schemas.openxmlformats.org/officeDocument/2006/relationships/hyperlink" Target="https://www.tandfonline.com/servlet/linkout?suffix=e_1_3_5_11_1&amp;dbid=8&amp;doi=10.1080%2F08995605.2026.2620973&amp;key=22449085&amp;getFTLinkType=true&amp;doiForPubOfPage=10.1080%2F08995605.2026.2620973&amp;refDoi=10.1037%2Fa0026412&amp;linkType=PMID&amp;linkSource=FULL_TEXT&amp;linkLocation=Reference" TargetMode="External"/><Relationship Id="rId52" Type="http://schemas.openxmlformats.org/officeDocument/2006/relationships/hyperlink" Target="https://www.tandfonline.com/action/getFTRLinkout?url=http%3A%2F%2Fscholar.google.com%2Fscholar_lookup%3Fhl%3Den%26publication_year%3D2024%26pages%3De002835-undefined%26journal%3DBMJ%2BMilitary%2BHealth%26author%3DJ.%2BDilday%26author%3DS.%2BWebster%26author%3DJ.%2BHolcomb%26author%3DE.%2BBarnard%26author%3DT.%2BHodgetts%26title%3D%25E2%2580%2598Golden%2Bday%25E2%2580%2599%2Bis%2Ba%2Bmyth%253A%2BRethinking%2Bmedical%2Btimelines%2Band%2Brisk%2Bin%2Blarge-scale%2Bcombat%2Boperations%26doi%3Dhttps%253A%252F%252Fdoi.org%252F10.1136%252Fmilitary-2024-002835&amp;doi=10.1080%2F08995605.2026.2620973&amp;doiOfLink=10.1136%2Fmilitary-2024-002835&amp;linkType=gs&amp;linkLocation=Reference&amp;linkSource=FULL_TEXT" TargetMode="External"/><Relationship Id="rId73" Type="http://schemas.openxmlformats.org/officeDocument/2006/relationships/hyperlink" Target="https://www.tandfonline.com/action/getFTRLinkout?url=http%3A%2F%2Fscholar.google.com%2Fscholar_lookup%3Fhl%3Den%26publication_year%3D2024%26author%3DT.%2BM.%2BHamlett%26author%3DR.%2BN.%2BReed%2526%26title%3DThe%2Bembedded%2BU.S.%2BNavy%2Bbehavioral%2Bhealth%2Bofficer&amp;doi=10.1080%2F08995605.2026.2620973&amp;doiOfLink=10.1007%2F978-3-031-68094-6&amp;linkType=gs&amp;linkLocation=Reference&amp;linkSource=FULL_TEXT" TargetMode="External"/><Relationship Id="rId78" Type="http://schemas.openxmlformats.org/officeDocument/2006/relationships/hyperlink" Target="https://www.tandfonline.com/action/getFTRLinkout?url=https%3A%2F%2Fdoi.org%2F10.1136%2Fbmjopen-2020-044134&amp;doi=10.1080%2F08995605.2026.2620973&amp;doiOfLink=10.1136%2Fbmjopen-2020-044134&amp;linkType=VIEW_FULL_ACCESS&amp;linkLocation=Reference&amp;linkSource=FULL_TEXT" TargetMode="External"/><Relationship Id="rId94" Type="http://schemas.openxmlformats.org/officeDocument/2006/relationships/hyperlink" Target="https://www.tandfonline.com/action/getFTRLinkout?url=https%3A%2F%2Fct.prod.getft.io%2FdGZvLG91cCxNVEF1TVRBNU15OXRhV3h0WldRdmRYTmhZVEl5TlEsTkdNME9XSXlaalF0TUdVME1DMDBaVE0wTFRsbU9XUXRNalpqWkdVMVpEUmtaR1k0LGh0dHBzOi8vYWNhZGVtaWMub3VwLmNvbS9HZXRGdHJDb250ZW50L0dldFJlc291cmNlQnlEb2lBbmRSZXNvdXJjZVR5cGU_ZG9pPTEwLjEwOTMlMmZtaWxtZWQlMmZ1c2FhMjI1JnJlc291cmNldHlwZT0z.H5qWSR61f4O9Z_xZHRmBC1eKNyQNfqaV4MY0ohgQ8O8&amp;doi=10.1080%2F08995605.2026.2620973&amp;doiOfLink=10.1093%2Fmilmed%2Fusaa225&amp;linkType=VIEW_FULL_ACCESS&amp;linkLocation=Reference&amp;linkSource=FULL_TEXT" TargetMode="External"/><Relationship Id="rId99" Type="http://schemas.openxmlformats.org/officeDocument/2006/relationships/hyperlink" Target="https://www.tandfonline.com/servlet/linkout?suffix=ref&amp;dbid=4&amp;doi=10.1080%2F08995605.2026.2620973&amp;key=10.1080%2F17482631.2023.2167298&amp;tollfreelink=2_18_19e50a9266a3e42243667d6a1136fe542656f07f01c868939ac9f223dd019cd8&amp;getFTLinkType=true&amp;doiForPubOfPage=10.1080%2F08995605.2026.2620973&amp;refDoi=10.1080%2F17482631.2023.2167298&amp;linkType=VIEW_FULL_ACCESS&amp;linkSource=FULL_TEXT&amp;linkLocation=Reference" TargetMode="External"/><Relationship Id="rId101" Type="http://schemas.openxmlformats.org/officeDocument/2006/relationships/hyperlink" Target="https://www.tandfonline.com/servlet/linkout?suffix=e_1_3_5_33_1&amp;dbid=128&amp;doi=10.1080%2F08995605.2026.2620973&amp;key=WOS%3A000913835000001&amp;getFTLinkType=true&amp;doiForPubOfPage=10.1080%2F08995605.2026.2620973&amp;refDoi=10.1080%2F17482631.2023.2167298&amp;linkType=ISI&amp;linkSource=FULL_TEXT&amp;linkLocation=Reference" TargetMode="External"/><Relationship Id="rId122" Type="http://schemas.openxmlformats.org/officeDocument/2006/relationships/hyperlink" Target="https://www.tandfonline.com/servlet/linkout?suffix=e_1_3_5_40_1&amp;dbid=8&amp;doi=10.1080%2F08995605.2026.2620973&amp;key=23925621&amp;getFTLinkType=true&amp;doiForPubOfPage=10.1080%2F08995605.2026.2620973&amp;refDoi=10.1001%2Fjama.2013.107799&amp;linkType=PMID&amp;linkSource=FULL_TEXT&amp;linkLocation=Reference" TargetMode="External"/><Relationship Id="rId143" Type="http://schemas.openxmlformats.org/officeDocument/2006/relationships/hyperlink" Target="https://www.tandfonline.com/action/getFTRLinkout?url=https%3A%2F%2Fct.prod.getft.io%2FdGZvLG91cCxNVEF1TVRBNU15OXRhV3h0WldRdmRYTmhaREkyTmcsWlRKbE1qZGxaV0l0TkRGaFpTMDBNemMxTFdJM1ltWXROakEyWlRZNE5tRTRNMlE0LGh0dHBzOi8vYWNhZGVtaWMub3VwLmNvbS9HZXRGdHJDb250ZW50L0dldFJlc291cmNlQnlEb2lBbmRSZXNvdXJjZVR5cGU_ZG9pPTEwLjEwOTMlMmZtaWxtZWQlMmZ1c2FkMjY2JnJlc291cmNldHlwZT0z.4dzkvKa0soQ7gFzqxIiBxgZ0zQu2RGv-o97Hhm9AMQg&amp;doi=10.1080%2F08995605.2026.2620973&amp;doiOfLink=10.1093%2Fmilmed%2Fusad266&amp;linkType=VIEW_FULL_ACCESS&amp;linkLocation=Reference&amp;linkSource=FULL_TEXT" TargetMode="External"/><Relationship Id="rId148" Type="http://schemas.openxmlformats.org/officeDocument/2006/relationships/hyperlink" Target="https://www.tandfonline.com/action/getFTRLinkout?url=http%3A%2F%2Fscholar.google.com%2Fscholar_lookup%3Fhl%3Den%26volume%3D97%26publication_year%3D2024%26pages%3DS145-S153%26journal%3DThe%2BJournal%2Bof%2BTrauma%2Band%2BAcute%2BCare%2BSurgery%26issue%3D2S%2BSuppl%2B1%26author%3DM.%2BH.%2BRemondelli%26author%3DM.%2BM.%2BMcDonough%26author%3DK.%2BN.%2BRemick%26author%3DE.%2BA.%2BElster%26author%3DB.%2BK.%2BPotter%26author%3DD.%2BB.%2BHolt%26title%3DRefocusing%2Bthe%2Bmilitary%2Bhealth%2Bsystem%2Bto%2Bsupport%2Brole%2B4%2Bdefinitive%2Bcare%2Bin%2Bfuture%2Blarge-scale%2Bcombat%2Boperations%26doi%3Dhttps%253A%252F%252Fdoi.org%252F10.1097%252FTA.0000000000004379&amp;doi=10.1080%2F08995605.2026.2620973&amp;doiOfLink=10.1097%2FTA.0000000000004379&amp;linkType=gs&amp;linkLocation=Reference&amp;linkSource=FULL_TEXT" TargetMode="External"/><Relationship Id="rId164" Type="http://schemas.openxmlformats.org/officeDocument/2006/relationships/hyperlink" Target="https://www.tandfonline.com/servlet/linkout?suffix=e_1_3_5_52_1&amp;dbid=128&amp;doi=10.1080%2F08995605.2026.2620973&amp;key=WOS%3A000529341800004&amp;getFTLinkType=true&amp;doiForPubOfPage=10.1080%2F08995605.2026.2620973&amp;refDoi=10.1037%2Fser0000360&amp;linkType=ISI&amp;linkSource=FULL_TEXT&amp;linkLocation=Reference" TargetMode="External"/><Relationship Id="rId169" Type="http://schemas.openxmlformats.org/officeDocument/2006/relationships/hyperlink" Target="https://www.tandfonline.com/action/getFTRLinkout?url=http%3A%2F%2Fscholar.google.com%2Fscholar_lookup%3Fhl%3Den%26publication_year%3D2024%26author%3DA.%2BM.%2BThrasher%26author%3DL.%2BC.%2BJames%26author%3DW.%2BO%25E2%2580%2599Donohue%26title%3DEmbedded%2Bbehavioral%2Bhealth%2Bin%2Bthe%2Bmilitary%253A%2BA%2Bguide%2Bfor%2Bbehavioral%2Bhealth%2Bofficers%2Band%2Bleaders&amp;doi=10.1080%2F08995605.2026.2620973&amp;doiOfLink=10.1007%2F978-3-031-68094-6&amp;linkType=gs&amp;linkLocation=Reference&amp;linkSource=FULL_TEXT" TargetMode="External"/><Relationship Id="rId4" Type="http://schemas.openxmlformats.org/officeDocument/2006/relationships/hyperlink" Target="https://www.tandfonline.com/servlet/linkout?suffix=e_1_3_5_2_1&amp;dbid=8&amp;doi=10.1080%2F08995605.2026.2620973&amp;key=19803572&amp;getFTLinkType=true&amp;doiForPubOfPage=10.1080%2F08995605.2026.2620973&amp;refDoi=10.1037%2Fa0016877&amp;linkType=PMID&amp;linkSource=FULL_TEXT&amp;linkLocation=Reference" TargetMode="External"/><Relationship Id="rId9" Type="http://schemas.openxmlformats.org/officeDocument/2006/relationships/hyperlink" Target="https://www.tandfonline.com/action/getFTRLinkout?url=https%3A%2F%2Fct.prod.getft.io%2FdGZvLHNwcmluZ2VyLE1UQXVNVEF3Tnk5ek1URTVNakF0TURJeUxUQXhNek0xTFRJLE5XRXlZbVJpTjJZdFpUQTBOaTAwTkRRMUxUa3hORE10WWpnM1pHTmtZelZrTnpBeCxodHRwOi8vbGluay5zcHJpbmdlci5jb20vMTAuMTAwNy9zMTE5MjAtMDIyLTAxMzM1LTI_dXRtX3NvdXJjZT1nZXRmdHImdXRtX21lZGl1bT1nZXRmdHImdXRtX2NhbXBhaWduPWdldGZ0cl9waWxvdA.jnx_hcDHA0kSjgHW6hCN5gsTV59oCbzaMUZih_IfkUM&amp;doi=10.1080%2F08995605.2026.2620973&amp;doiOfLink=10.1007%2Fs11920-022-01335-2&amp;linkType=VIEW_FULL_ACCESS&amp;linkLocation=Reference&amp;linkSource=FULL_TEXT" TargetMode="External"/><Relationship Id="rId180" Type="http://schemas.openxmlformats.org/officeDocument/2006/relationships/hyperlink" Target="https://www.tandfonline.com/action/getFTRLinkout?url=http%3A%2F%2Fscholar.google.com%2Fscholar_lookup%3Fhl%3Den%26volume%3D25%26publication_year%3D2018%26pages%3D348-356%26journal%3DInternational%2BJournal%2Bof%2BStress%2BManagement%26issue%3D4%26author%3DL.%2BWatson%26author%3DL.%2BAndrews%26title%3DThe%2Beffect%2Bof%2Ba%2Btrauma%2Brisk%2Bmanagement%2B%2528TRiM%2529%2Bprogram%2Bon%2Bstigma%2Band%2Bbarriers%2Bto%2Bhelp-seeking%2Bin%2Bthe%2Bpolice%26doi%3Dhttps%253A%252F%252Fdoi.org%252F10.1037%252Fstr0000071&amp;doi=10.1080%2F08995605.2026.2620973&amp;doiOfLink=10.1037%2Fstr0000071&amp;linkType=gs&amp;linkLocation=Reference&amp;linkSource=FULL_TEXT" TargetMode="External"/><Relationship Id="rId26" Type="http://schemas.openxmlformats.org/officeDocument/2006/relationships/hyperlink" Target="https://www.tandfonline.com/action/getFTRLinkout?url=https%3A%2F%2Fdoi.org%2F10.1007%2F978-3-031-68094-6_4&amp;doi=10.1080%2F08995605.2026.2620973&amp;doiOfLink=10.1007%2F978-3-031-68094-6_4&amp;linkType=VIEW_NO_ACCESS&amp;linkLocation=Reference&amp;linkSource=FULL_TEXT" TargetMode="External"/><Relationship Id="rId47" Type="http://schemas.openxmlformats.org/officeDocument/2006/relationships/hyperlink" Target="https://www.tandfonline.com/action/getFTRLinkout?url=http%3A%2F%2Fscholar.google.com%2Fscholar%3Fhl%3Den%26q%3DCovidence.%2B%25282025%2529.%2BVeritas%2BHealth%2BInnovation.%2B&amp;doi=10.1080%2F08995605.2026.2620973&amp;doiOfLink=&amp;linkType=gs&amp;linkLocation=Reference&amp;linkSource=FULL_TEXT" TargetMode="External"/><Relationship Id="rId68" Type="http://schemas.openxmlformats.org/officeDocument/2006/relationships/hyperlink" Target="https://www.tandfonline.com/action/getFTRLinkout?url=https%3A%2F%2Fdoi.org%2F10.1002%2Fjts.20538&amp;doi=10.1080%2F08995605.2026.2620973&amp;doiOfLink=10.1002%2Fjts.20538&amp;linkType=VIEW_NO_ACCESS&amp;linkLocation=Reference&amp;linkSource=FULL_TEXT" TargetMode="External"/><Relationship Id="rId89" Type="http://schemas.openxmlformats.org/officeDocument/2006/relationships/hyperlink" Target="https://www.tandfonline.com/servlet/linkout?suffix=e_1_3_5_29_1&amp;dbid=8&amp;doi=10.1080%2F08995605.2026.2620973&amp;key=29087252&amp;getFTLinkType=true&amp;doiForPubOfPage=10.1080%2F08995605.2026.2620973&amp;refDoi=10.1080%2F00332747.2017.1286894&amp;linkType=PMID&amp;linkSource=FULL_TEXT&amp;linkLocation=Reference" TargetMode="External"/><Relationship Id="rId112" Type="http://schemas.openxmlformats.org/officeDocument/2006/relationships/hyperlink" Target="https://www.tandfonline.com/action/getFTRLinkout?url=https%3A%2F%2Fct.prod.getft.io%2FdGZvLHNhZ2UsTVRBdU5ERXdNeTh3TWpVekxUY3hOell1TVRZeU9URTEsTkdNME9XSXlaalF0TUdVME1DMDBaVE0wTFRsbU9XUXRNalpqWkdVMVpEUmtaR1k0LGh0dHBzOi8vam91cm5hbHMuc2FnZXB1Yi5jb20vZG9pL2VwZGYvMTAuNDEwMy8wMjUzLTcxNzYuMTYyOTE1P3NyYz1nZXRmdHI.ubKXME6LfVpl3ZD69oyy-PgZu4HMqY8XZwSsC_hCZO0&amp;doi=10.1080%2F08995605.2026.2620973&amp;doiOfLink=10.4103%2F0253-7176.162915&amp;linkType=VIEW_FULL_ACCESS&amp;linkLocation=Reference&amp;linkSource=FULL_TEXT" TargetMode="External"/><Relationship Id="rId133" Type="http://schemas.openxmlformats.org/officeDocument/2006/relationships/hyperlink" Target="https://www.tandfonline.com/servlet/linkout?suffix=e_1_3_5_43_1&amp;dbid=128&amp;doi=10.1080%2F08995605.2026.2620973&amp;key=WOS%3A001262429300038&amp;getFTLinkType=true&amp;doiForPubOfPage=10.1080%2F08995605.2026.2620973&amp;refDoi=10.1136%2Fbmjopen-2023-078750&amp;linkType=ISI&amp;linkSource=FULL_TEXT&amp;linkLocation=Reference" TargetMode="External"/><Relationship Id="rId154" Type="http://schemas.openxmlformats.org/officeDocument/2006/relationships/hyperlink" Target="https://www.tandfonline.com/servlet/linkout?suffix=e_1_3_5_49_1&amp;dbid=128&amp;doi=10.1080%2F08995605.2026.2620973&amp;key=WOS%3A000218374900005&amp;getFTLinkType=true&amp;doiForPubOfPage=10.1080%2F08995605.2026.2620973&amp;refDoi=10.1097%2FWTF.0b013e32834134cb&amp;linkType=ISI&amp;linkSource=FULL_TEXT&amp;linkLocation=Reference" TargetMode="External"/><Relationship Id="rId175" Type="http://schemas.openxmlformats.org/officeDocument/2006/relationships/hyperlink" Target="https://www.tandfonline.com/servlet/linkout?suffix=e_1_3_5_56_1&amp;dbid=8&amp;doi=10.1080%2F08995605.2026.2620973&amp;key=32716027&amp;getFTLinkType=true&amp;doiForPubOfPage=10.1080%2F08995605.2026.2620973&amp;refDoi=10.1093%2Fmilmed%2Fusaa171&amp;linkType=PMID&amp;linkSource=FULL_TEXT&amp;linkLocation=Reference" TargetMode="External"/><Relationship Id="rId16" Type="http://schemas.openxmlformats.org/officeDocument/2006/relationships/hyperlink" Target="https://www.tandfonline.com/servlet/linkout?suffix=ref&amp;dbid=16&amp;doi=10.1080%2F08995605.2026.2620973&amp;key=10.1037%2Ftra0000487&amp;getFTLinkType=true&amp;doiForPubOfPage=10.1080%2F08995605.2026.2620973&amp;refDoi=10.1037%2Ftra0000487&amp;linkType=Crossref&amp;linkSource=FULL_TEXT&amp;linkLocation=Reference" TargetMode="External"/><Relationship Id="rId37" Type="http://schemas.openxmlformats.org/officeDocument/2006/relationships/hyperlink" Target="https://www.tandfonline.com/action/getFTRLinkout?url=http%3A%2F%2Fscholar.google.com%2Fscholar_lookup%3Fhl%3Den%26volume%3D33%26publication_year%3D2021%26pages%3D677-681%26journal%3DInternational%2BReview%2Bof%2BPsychiatry%26issue%3D8%26author%3DC.%2BCastellano%26title%3DApplications%2Bof%2Bpeer%2Bsupport%2Bin%2Bdisasters%253A%2BConnecting%2Bin%2Btimes%2Bof%2Bdisaster%26doi%3Dhttps%253A%252F%252Fdoi.org%252F10.1080%252F09540261.2021.2011160&amp;doi=10.1080%2F08995605.2026.2620973&amp;doiOfLink=10.1080%2F09540261.2021.2011160&amp;linkType=gs&amp;linkLocation=Reference&amp;linkSource=FULL_TEXT" TargetMode="External"/><Relationship Id="rId58" Type="http://schemas.openxmlformats.org/officeDocument/2006/relationships/hyperlink" Target="https://www.tandfonline.com/action/getFTRLinkout?url=https%3A%2F%2Fct.prod.getft.io%2FdGZvLHNhZ2UsTVRBdU1URTNOeTh5TVRZMU1EYzVPVEl6TVRFNU5EWXlNdyxOV0V5WW1SaU4yWXRaVEEwTmkwME5EUTFMVGt4TkRNdFlqZzNaR05rWXpWa056QXgsaHR0cHM6Ly9qb3VybmFscy5zYWdlcHViLmNvbS9kb2kvZXBkZi8xMC4xMTc3LzIxNjUwNzk5MjMxMTk0NjIzP3NyYz1nZXRmdHI.a020hBeHGrbwEQFFsehR5AdKgmFlyHFN01Ps4kOjhKw&amp;doi=10.1080%2F08995605.2026.2620973&amp;doiOfLink=10.1177%2F21650799231194623&amp;linkType=VIEW_FULL_ACCESS&amp;linkLocation=Reference&amp;linkSource=FULL_TEXT" TargetMode="External"/><Relationship Id="rId79" Type="http://schemas.openxmlformats.org/officeDocument/2006/relationships/hyperlink" Target="https://www.tandfonline.com/servlet/linkout?suffix=e_1_3_5_26_1&amp;dbid=8&amp;doi=10.1080%2F08995605.2026.2620973&amp;key=34020974&amp;getFTLinkType=true&amp;doiForPubOfPage=10.1080%2F08995605.2026.2620973&amp;refDoi=10.1136%2Fbmjopen-2020-044134&amp;linkType=PMID&amp;linkSource=FULL_TEXT&amp;linkLocation=Reference" TargetMode="External"/><Relationship Id="rId102" Type="http://schemas.openxmlformats.org/officeDocument/2006/relationships/hyperlink" Target="https://www.tandfonline.com/action/getFTRLinkout?url=http%3A%2F%2Fscholar.google.com%2Fscholar_lookup%3Fhl%3Den%26volume%3D18%26publication_year%3D2023%26pages%3D2167298%26journal%3DInternational%2BJournal%2Bof%2BQualitative%2BStudies%2Bon%2BHealth%2Band%2BWell-Being%26issue%3D1%26author%3DA.%2BKnezevic%26author%3DK.%2BOlco%25C5%2584%26author%3DL.%2BSmith%26author%3DJ.%2BAllan%26author%3DP.%2BPai%26title%3DWellness%2Bwarriors%253A%2BA%2Bqualitative%2Bexploration%2Bof%2Bhealthcare%2Bstaff%2Blearning%2Bto%2Bsupport%2Btheir%2Bcolleagues%2Bin%2Bthe%2Baftermath%2Bof%2Bthe%2BAustralian%2Bbushfires%26doi%3Dhttps%253A%252F%252Fdoi.org%252F10.1080%252F17482631.2023.2167298&amp;doi=10.1080%2F08995605.2026.2620973&amp;doiOfLink=10.1080%2F17482631.2023.2167298&amp;linkType=gs&amp;linkLocation=Reference&amp;linkSource=FULL_TEXT" TargetMode="External"/><Relationship Id="rId123" Type="http://schemas.openxmlformats.org/officeDocument/2006/relationships/hyperlink" Target="https://www.tandfonline.com/servlet/linkout?suffix=e_1_3_5_40_1&amp;dbid=128&amp;doi=10.1080%2F08995605.2026.2620973&amp;key=WOS%3A000322786400023&amp;getFTLinkType=true&amp;doiForPubOfPage=10.1080%2F08995605.2026.2620973&amp;refDoi=10.1001%2Fjama.2013.107799&amp;linkType=ISI&amp;linkSource=FULL_TEXT&amp;linkLocation=Reference" TargetMode="External"/><Relationship Id="rId144" Type="http://schemas.openxmlformats.org/officeDocument/2006/relationships/hyperlink" Target="https://www.tandfonline.com/servlet/linkout?suffix=e_1_3_5_46_1&amp;dbid=128&amp;doi=10.1080%2F08995605.2026.2620973&amp;key=WOS%3A001027973700001&amp;getFTLinkType=true&amp;doiForPubOfPage=10.1080%2F08995605.2026.2620973&amp;refDoi=10.1093%2Fmilmed%2Fusad266&amp;linkType=ISI&amp;linkSource=FULL_TEXT&amp;linkLocation=Reference" TargetMode="External"/><Relationship Id="rId90" Type="http://schemas.openxmlformats.org/officeDocument/2006/relationships/hyperlink" Target="https://www.tandfonline.com/servlet/linkout?suffix=e_1_3_5_29_1&amp;dbid=128&amp;doi=10.1080%2F08995605.2026.2620973&amp;key=WOS%3A000416737900003&amp;getFTLinkType=true&amp;doiForPubOfPage=10.1080%2F08995605.2026.2620973&amp;refDoi=10.1080%2F00332747.2017.1286894&amp;linkType=ISI&amp;linkSource=FULL_TEXT&amp;linkLocation=Reference" TargetMode="External"/><Relationship Id="rId165" Type="http://schemas.openxmlformats.org/officeDocument/2006/relationships/hyperlink" Target="https://www.tandfonline.com/action/getFTRLinkout?url=http%3A%2F%2Fscholar.google.com%2Fscholar_lookup%3Fhl%3Den%26volume%3D17%26publication_year%3D2020%26pages%3D151-159%26journal%3DPsychological%2BServices%26issue%3D2%26author%3DV.%2BSvetlitzky%26author%3DM.%2BFarchi%26author%3DA.%2BB.%2BYehuda%26author%3DA.%2BR.%2BStart%26author%3DO.%2BLevi%26author%3DA.%2BB.%2BAdler%26title%3DYahalom%2Btraining%2Bin%2Bthe%2Bmilitary%253A%2BAssessing%2Bknowledge%252C%2Bconfidence%252C%2Band%2Bstigma%26doi%3Dhttps%253A%252F%252Fdoi.org%252F10.1037%252Fser0000360&amp;doi=10.1080%2F08995605.2026.2620973&amp;doiOfLink=10.1037%2Fser0000360&amp;linkType=gs&amp;linkLocation=Reference&amp;linkSource=FULL_TEXT" TargetMode="External"/><Relationship Id="rId27" Type="http://schemas.openxmlformats.org/officeDocument/2006/relationships/hyperlink" Target="https://www.tandfonline.com/action/getFTRLinkout?url=http%3A%2F%2Fscholar.google.com%2Fscholar_lookup%3Fhl%3Den%26publication_year%3D2024%26author%3DC.%2BA.%2BAycock%26author%3DA.%2BN.%2BDunkle%26author%3DR.%2BJ.%2BKalpinski%2526%26title%3DThe%2Bembedded%2BU.S.%2BAir%2BForce%2Bbehavioral%2Bhealth%2Bprovider&amp;doi=10.1080%2F08995605.2026.2620973&amp;doiOfLink=10.1007%2F978-3-031-68094-6&amp;linkType=gs&amp;linkLocation=Reference&amp;linkSource=FULL_TEXT" TargetMode="External"/><Relationship Id="rId48" Type="http://schemas.openxmlformats.org/officeDocument/2006/relationships/hyperlink" Target="https://www.tandfonline.com/action/getFTRLinkout?url=https%3A%2F%2Fdoi.org%2F10.1007%2F978-3-031-68094-6_1&amp;doi=10.1080%2F08995605.2026.2620973&amp;doiOfLink=10.1007%2F978-3-031-68094-6_1&amp;linkType=VIEW_NO_ACCESS&amp;linkLocation=Reference&amp;linkSource=FULL_TEXT" TargetMode="External"/><Relationship Id="rId69" Type="http://schemas.openxmlformats.org/officeDocument/2006/relationships/hyperlink" Target="https://www.tandfonline.com/servlet/linkout?suffix=e_1_3_5_23_1&amp;dbid=8&amp;doi=10.1080%2F08995605.2026.2620973&amp;key=20690168&amp;getFTLinkType=true&amp;doiForPubOfPage=10.1080%2F08995605.2026.2620973&amp;refDoi=10.1002%2Fjts.20538&amp;linkType=PMID&amp;linkSource=FULL_TEXT&amp;linkLocation=Reference" TargetMode="External"/><Relationship Id="rId113" Type="http://schemas.openxmlformats.org/officeDocument/2006/relationships/hyperlink" Target="https://www.tandfonline.com/servlet/linkout?suffix=e_1_3_5_37_1&amp;dbid=8&amp;doi=10.1080%2F08995605.2026.2620973&amp;key=26664073&amp;getFTLinkType=true&amp;doiForPubOfPage=10.1080%2F08995605.2026.2620973&amp;refDoi=10.4103%2F0253-7176.162915&amp;linkType=PMID&amp;linkSource=FULL_TEXT&amp;linkLocation=Reference" TargetMode="External"/><Relationship Id="rId134" Type="http://schemas.openxmlformats.org/officeDocument/2006/relationships/hyperlink" Target="https://www.tandfonline.com/action/getFTRLinkout?url=http%3A%2F%2Fscholar.google.com%2Fscholar_lookup%3Fhl%3Den%26volume%3D14%26publication_year%3D2024%26pages%3De078750%26journal%3DBMJ%2BOpen%26issue%3D5%26author%3DM.%2BPeng%26author%3DT.%2BXiao%26author%3DB.%2BCarter%26author%3DJ.%2BShearer%26title%3DEvaluation%2Bof%2Bsystem-based%2Bpsychological%2Bfirst%2Baid%2Btraining%2Bon%2Bthe%2Bmental%2Bhealth%2Bproficiency%2Bof%2Bemergency%2Bmedical%2Bfirst%2Bresponders%2Bto%2Bnatural%2Bdisasters%2Bin%2BChina%253A%2BA%2Bcluster%2Brandomised%2Bcontrolled%2Btrial%26doi%3Dhttps%253A%252F%252Fdoi.org%252F10.1136%252Fbmjopen-2023-078750&amp;doi=10.1080%2F08995605.2026.2620973&amp;doiOfLink=10.1136%2Fbmjopen-2023-078750&amp;linkType=gs&amp;linkLocation=Reference&amp;linkSource=FULL_TEXT" TargetMode="External"/><Relationship Id="rId80" Type="http://schemas.openxmlformats.org/officeDocument/2006/relationships/hyperlink" Target="https://www.tandfonline.com/servlet/linkout?suffix=e_1_3_5_26_1&amp;dbid=128&amp;doi=10.1080%2F08995605.2026.2620973&amp;key=WOS%3A000763649400004&amp;getFTLinkType=true&amp;doiForPubOfPage=10.1080%2F08995605.2026.2620973&amp;refDoi=10.1136%2Fbmjopen-2020-044134&amp;linkType=ISI&amp;linkSource=FULL_TEXT&amp;linkLocation=Reference" TargetMode="External"/><Relationship Id="rId155" Type="http://schemas.openxmlformats.org/officeDocument/2006/relationships/hyperlink" Target="https://www.tandfonline.com/action/getFTRLinkout?url=http%3A%2F%2Fscholar.google.com%2Fscholar_lookup%3Fhl%3Den%26volume%3D8%26publication_year%3D2010%26pages%3D245-254%26journal%3DIntervention%26issue%3D3%26author%3DA.%2BSchafer%26author%3DL.%2BSnider%26author%3DM.%2Bvan%2BOmmeren%26title%3DPsychological%2Bfirst%2Baid%2Bpilot%253A%2BHaiti%2Bemergency%2Bresponse%26doi%3Dhttps%253A%252F%252Fdoi.org%252F10.1097%252FWTF.0b013e32834134cb&amp;doi=10.1080%2F08995605.2026.2620973&amp;doiOfLink=10.1097%2FWTF.0b013e32834134cb&amp;linkType=gs&amp;linkLocation=Reference&amp;linkSource=FULL_TEXT" TargetMode="External"/><Relationship Id="rId176" Type="http://schemas.openxmlformats.org/officeDocument/2006/relationships/hyperlink" Target="https://www.tandfonline.com/servlet/linkout?suffix=e_1_3_5_56_1&amp;dbid=128&amp;doi=10.1080%2F08995605.2026.2620973&amp;key=000574256400029&amp;getFTLinkType=true&amp;doiForPubOfPage=10.1080%2F08995605.2026.2620973&amp;refDoi=10.1093%2Fmilmed%2Fusaa171&amp;linkType=ISI&amp;linkSource=FULL_TEXT&amp;linkLocation=Reference" TargetMode="External"/><Relationship Id="rId17" Type="http://schemas.openxmlformats.org/officeDocument/2006/relationships/hyperlink" Target="https://www.tandfonline.com/servlet/linkout?suffix=e_1_3_5_6_1&amp;dbid=8&amp;doi=10.1080%2F08995605.2026.2620973&amp;key=31328939&amp;getFTLinkType=true&amp;doiForPubOfPage=10.1080%2F08995605.2026.2620973&amp;refDoi=10.1037%2Ftra0000487&amp;linkType=PMID&amp;linkSource=FULL_TEXT&amp;linkLocation=Reference" TargetMode="External"/><Relationship Id="rId38" Type="http://schemas.openxmlformats.org/officeDocument/2006/relationships/hyperlink" Target="https://www.tandfonline.com/servlet/linkout?suffix=ref&amp;dbid=16&amp;doi=10.1080%2F08995605.2026.2620973&amp;key=10.1017%2Fdmp.2013.112&amp;getFTLinkType=true&amp;doiForPubOfPage=10.1080%2F08995605.2026.2620973&amp;refDoi=10.1017%2Fdmp.2013.112&amp;linkType=Crossref&amp;linkSource=FULL_TEXT&amp;linkLocation=Reference" TargetMode="External"/><Relationship Id="rId59" Type="http://schemas.openxmlformats.org/officeDocument/2006/relationships/hyperlink" Target="https://www.tandfonline.com/servlet/linkout?suffix=e_1_3_5_20_1&amp;dbid=8&amp;doi=10.1080%2F08995605.2026.2620973&amp;key=37702192&amp;getFTLinkType=true&amp;doiForPubOfPage=10.1080%2F08995605.2026.2620973&amp;refDoi=10.1177%2F21650799231194623&amp;linkType=PMID&amp;linkSource=FULL_TEXT&amp;linkLocation=Reference" TargetMode="External"/><Relationship Id="rId103" Type="http://schemas.openxmlformats.org/officeDocument/2006/relationships/hyperlink" Target="https://www.tandfonline.com/servlet/linkout?suffix=ref&amp;dbid=4&amp;doi=10.1080%2F08995605.2026.2620973&amp;key=10.1207%2FS15327876MP1202_3&amp;tollfreelink=2_18_2fd5b8dd64c04c4b988d89d7e7313c7ca2b59c9b1931d09c1bb11de50f4c49bb&amp;getFTLinkType=true&amp;doiForPubOfPage=10.1080%2F08995605.2026.2620973&amp;refDoi=10.1207%2FS15327876MP1202_3&amp;linkType=VIEW_FULL_ACCESS&amp;linkSource=FULL_TEXT&amp;linkLocation=Reference" TargetMode="External"/><Relationship Id="rId124" Type="http://schemas.openxmlformats.org/officeDocument/2006/relationships/hyperlink" Target="https://www.tandfonline.com/action/getFTRLinkout?url=http%3A%2F%2Fscholar.google.com%2Fscholar_lookup%3Fhl%3Den%26volume%3D310%26publication_year%3D2013%26pages%3D507-518%26journal%3DJAMA%26issue%3D5%26author%3DC.%2BS.%2BNorth%26author%3DB.%2BPfefferbaum%26title%3DMental%2Bhealth%2Bresponse%2Bto%2Bcommunity%2Bdisasters%253A%2BA%2Bsystematic%2Breview%26doi%3Dhttps%253A%252F%252Fdoi.org%252F10.1001%252Fjama.2013.107799&amp;doi=10.1080%2F08995605.2026.2620973&amp;doiOfLink=10.1001%2Fjama.2013.107799&amp;linkType=gs&amp;linkLocation=Reference&amp;linkSource=FULL_TEXT" TargetMode="External"/><Relationship Id="rId70" Type="http://schemas.openxmlformats.org/officeDocument/2006/relationships/hyperlink" Target="https://www.tandfonline.com/servlet/linkout?suffix=e_1_3_5_23_1&amp;dbid=128&amp;doi=10.1080%2F08995605.2026.2620973&amp;key=WOS%3A000281501400002&amp;getFTLinkType=true&amp;doiForPubOfPage=10.1080%2F08995605.2026.2620973&amp;refDoi=10.1002%2Fjts.20538&amp;linkType=ISI&amp;linkSource=FULL_TEXT&amp;linkLocation=Reference" TargetMode="External"/><Relationship Id="rId91" Type="http://schemas.openxmlformats.org/officeDocument/2006/relationships/hyperlink" Target="https://www.tandfonline.com/action/getFTRLinkout?url=http%3A%2F%2Fscholar.google.com%2Fscholar_lookup%3Fhl%3Den%26volume%3D80%26publication_year%3D2017%26pages%3D236-251%26journal%3DPsychiatry%26issue%3D3%26author%3DN.%2BJones%26author%3DH.%2BBurdett%26author%3DK.%2BGreen%26author%3DN.%2BGreenberg%26title%3DTrauma%2Brisk%2Bmanagement%2B%2528TRiM%2529%253A%2BPromoting%2Bhelp-seeking%2Bfor%2Bmental%2Bhealth%2Bproblems%2Bamong%2Bcombat-exposed%2BU.K.%2Bmilitary%2Bpersonnel%26doi%3Dhttps%253A%252F%252Fdoi.org%252F10.1080%252F00332747.2017.1286894&amp;doi=10.1080%2F08995605.2026.2620973&amp;doiOfLink=10.1080%2F00332747.2017.1286894&amp;linkType=gs&amp;linkLocation=Reference&amp;linkSource=FULL_TEXT" TargetMode="External"/><Relationship Id="rId145" Type="http://schemas.openxmlformats.org/officeDocument/2006/relationships/hyperlink" Target="https://www.tandfonline.com/action/getFTRLinkout?url=http%3A%2F%2Fscholar.google.com%2Fscholar_lookup%3Fhl%3Den%26volume%3D189%26publication_year%3D2024%26pages%3De502-e508%26journal%3DMilitary%2BMedicine%26issue%3D3%25E2%2580%25934%26author%3DV.%2BRam%26author%3DE.%2BDelaney%26author%3DS.%2BRoesch%26author%3DR.%2BGerardi%26author%3DG.%2BTellez%26author%3DJ.%2BWebb-Murphy%26author%3DA.%2BOng%26title%3DA%2Bcall%2Bto%2Bvalidate%2Bthe%2Bstress%2Bcontinuum%2Bmodel%26doi%3Dhttps%253A%252F%252Fdoi.org%252F10.1093%252Fmilmed%252Fusad266&amp;doi=10.1080%2F08995605.2026.2620973&amp;doiOfLink=10.1093%2Fmilmed%2Fusad266&amp;linkType=gs&amp;linkLocation=Reference&amp;linkSource=FULL_TEXT" TargetMode="External"/><Relationship Id="rId166" Type="http://schemas.openxmlformats.org/officeDocument/2006/relationships/hyperlink" Target="https://www.tandfonline.com/servlet/linkout?suffix=e_1_3_5_53_1&amp;dbid=8&amp;doi=10.1080%2F08995605.2026.2620973&amp;key=35837514&amp;getFTLinkType=true&amp;doiForPubOfPage=10.1080%2F08995605.2026.2620973&amp;refDoi=e_1_3_5_53_1%3APMID&amp;linkType=PMID&amp;linkSource=FULL_TEXT&amp;linkLocation=Reference" TargetMode="External"/><Relationship Id="rId1" Type="http://schemas.openxmlformats.org/officeDocument/2006/relationships/notesMaster" Target="../notesMasters/notesMaster1.xml"/><Relationship Id="rId28" Type="http://schemas.openxmlformats.org/officeDocument/2006/relationships/hyperlink" Target="https://www.tandfonline.com/action/getFTRLinkout?url=https%3A%2F%2Fdoi.org%2F10.1007%2Fs10447-023-09531-2&amp;doi=10.1080%2F08995605.2026.2620973&amp;doiOfLink=10.1007%2Fs10447-023-09531-2&amp;linkType=VIEW_NO_ACCESS&amp;linkLocation=Reference&amp;linkSource=FULL_TEXT" TargetMode="External"/><Relationship Id="rId49" Type="http://schemas.openxmlformats.org/officeDocument/2006/relationships/hyperlink" Target="https://www.tandfonline.com/action/getFTRLinkout?url=http%3A%2F%2Fscholar.google.com%2Fscholar_lookup%3Fhl%3Den%26publication_year%3D2024%26author%3DR.%2BA.%2BDeveney%2526%26title%3DA%2Bbrief%2Bhistory%2Bof%2Bembedded%2Bbehavioral%2Bhealth%2Bin%2Bthe%2BUnited%2BStates%2Bmilitary&amp;doi=10.1080%2F08995605.2026.2620973&amp;doiOfLink=10.1007%2F978-3-031-68094-6&amp;linkType=gs&amp;linkLocation=Reference&amp;linkSource=FULL_TEXT" TargetMode="External"/><Relationship Id="rId114" Type="http://schemas.openxmlformats.org/officeDocument/2006/relationships/hyperlink" Target="https://www.tandfonline.com/servlet/linkout?suffix=e_1_3_5_37_1&amp;dbid=128&amp;doi=10.1080%2F08995605.2026.2620973&amp;key=WOS%3A000613797900002&amp;getFTLinkType=true&amp;doiForPubOfPage=10.1080%2F08995605.2026.2620973&amp;refDoi=10.4103%2F0253-7176.162915&amp;linkType=ISI&amp;linkSource=FULL_TEXT&amp;linkLocation=Referenc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58036-B8E1-34A6-3BF2-53F3C43B7111}"/>
            </a:ext>
          </a:extLst>
        </p:cNvPr>
        <p:cNvGrpSpPr/>
        <p:nvPr/>
      </p:nvGrpSpPr>
      <p:grpSpPr>
        <a:xfrm>
          <a:off x="0" y="0"/>
          <a:ext cx="0" cy="0"/>
          <a:chOff x="0" y="0"/>
          <a:chExt cx="0" cy="0"/>
        </a:xfrm>
      </p:grpSpPr>
      <p:sp>
        <p:nvSpPr>
          <p:cNvPr id="4098" name="Rectangle 7">
            <a:extLst>
              <a:ext uri="{FF2B5EF4-FFF2-40B4-BE49-F238E27FC236}">
                <a16:creationId xmlns:a16="http://schemas.microsoft.com/office/drawing/2014/main" id="{8D70908A-AA65-EFC0-1347-AC89B037A3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006217">
              <a:spcBef>
                <a:spcPct val="30000"/>
              </a:spcBef>
              <a:defRPr sz="1100">
                <a:solidFill>
                  <a:schemeClr val="tx1"/>
                </a:solidFill>
                <a:latin typeface="Times New Roman" panose="02020603050405020304" pitchFamily="18" charset="0"/>
                <a:ea typeface="ＭＳ Ｐゴシック" panose="020B0600070205080204" pitchFamily="34" charset="-128"/>
              </a:defRPr>
            </a:lvl1pPr>
            <a:lvl2pPr marL="742839" indent="-285706" defTabSz="6006217">
              <a:spcBef>
                <a:spcPct val="30000"/>
              </a:spcBef>
              <a:defRPr sz="1100">
                <a:solidFill>
                  <a:schemeClr val="tx1"/>
                </a:solidFill>
                <a:latin typeface="Times New Roman" panose="02020603050405020304" pitchFamily="18" charset="0"/>
                <a:ea typeface="ＭＳ Ｐゴシック" panose="020B0600070205080204" pitchFamily="34" charset="-128"/>
              </a:defRPr>
            </a:lvl2pPr>
            <a:lvl3pPr marL="1142831" indent="-228566" defTabSz="6006217">
              <a:spcBef>
                <a:spcPct val="30000"/>
              </a:spcBef>
              <a:defRPr sz="1100">
                <a:solidFill>
                  <a:schemeClr val="tx1"/>
                </a:solidFill>
                <a:latin typeface="Times New Roman" panose="02020603050405020304" pitchFamily="18" charset="0"/>
                <a:ea typeface="ＭＳ Ｐゴシック" panose="020B0600070205080204" pitchFamily="34" charset="-128"/>
              </a:defRPr>
            </a:lvl3pPr>
            <a:lvl4pPr marL="1599963" indent="-228566" defTabSz="6006217">
              <a:spcBef>
                <a:spcPct val="30000"/>
              </a:spcBef>
              <a:defRPr sz="1100">
                <a:solidFill>
                  <a:schemeClr val="tx1"/>
                </a:solidFill>
                <a:latin typeface="Times New Roman" panose="02020603050405020304" pitchFamily="18" charset="0"/>
                <a:ea typeface="ＭＳ Ｐゴシック" panose="020B0600070205080204" pitchFamily="34" charset="-128"/>
              </a:defRPr>
            </a:lvl4pPr>
            <a:lvl5pPr marL="2057101" indent="-228566" defTabSz="6006217">
              <a:spcBef>
                <a:spcPct val="30000"/>
              </a:spcBef>
              <a:defRPr sz="1100">
                <a:solidFill>
                  <a:schemeClr val="tx1"/>
                </a:solidFill>
                <a:latin typeface="Times New Roman" panose="02020603050405020304" pitchFamily="18" charset="0"/>
                <a:ea typeface="ＭＳ Ｐゴシック" panose="020B0600070205080204" pitchFamily="34" charset="-128"/>
              </a:defRPr>
            </a:lvl5pPr>
            <a:lvl6pPr marL="2514233" indent="-228566" defTabSz="6006217" eaLnBrk="0" fontAlgn="base" hangingPunct="0">
              <a:spcBef>
                <a:spcPct val="30000"/>
              </a:spcBef>
              <a:spcAft>
                <a:spcPct val="0"/>
              </a:spcAft>
              <a:defRPr sz="1100">
                <a:solidFill>
                  <a:schemeClr val="tx1"/>
                </a:solidFill>
                <a:latin typeface="Times New Roman" panose="02020603050405020304" pitchFamily="18" charset="0"/>
                <a:ea typeface="ＭＳ Ｐゴシック" panose="020B0600070205080204" pitchFamily="34" charset="-128"/>
              </a:defRPr>
            </a:lvl6pPr>
            <a:lvl7pPr marL="2971366" indent="-228566" defTabSz="6006217" eaLnBrk="0" fontAlgn="base" hangingPunct="0">
              <a:spcBef>
                <a:spcPct val="30000"/>
              </a:spcBef>
              <a:spcAft>
                <a:spcPct val="0"/>
              </a:spcAft>
              <a:defRPr sz="1100">
                <a:solidFill>
                  <a:schemeClr val="tx1"/>
                </a:solidFill>
                <a:latin typeface="Times New Roman" panose="02020603050405020304" pitchFamily="18" charset="0"/>
                <a:ea typeface="ＭＳ Ｐゴシック" panose="020B0600070205080204" pitchFamily="34" charset="-128"/>
              </a:defRPr>
            </a:lvl7pPr>
            <a:lvl8pPr marL="3428498" indent="-228566" defTabSz="6006217" eaLnBrk="0" fontAlgn="base" hangingPunct="0">
              <a:spcBef>
                <a:spcPct val="30000"/>
              </a:spcBef>
              <a:spcAft>
                <a:spcPct val="0"/>
              </a:spcAft>
              <a:defRPr sz="1100">
                <a:solidFill>
                  <a:schemeClr val="tx1"/>
                </a:solidFill>
                <a:latin typeface="Times New Roman" panose="02020603050405020304" pitchFamily="18" charset="0"/>
                <a:ea typeface="ＭＳ Ｐゴシック" panose="020B0600070205080204" pitchFamily="34" charset="-128"/>
              </a:defRPr>
            </a:lvl8pPr>
            <a:lvl9pPr marL="3885630" indent="-228566" defTabSz="6006217" eaLnBrk="0" fontAlgn="base" hangingPunct="0">
              <a:spcBef>
                <a:spcPct val="30000"/>
              </a:spcBef>
              <a:spcAft>
                <a:spcPct val="0"/>
              </a:spcAft>
              <a:defRPr sz="11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E39B6570-5699-3242-B4FA-4733F413E1C3}" type="slidenum">
              <a:rPr lang="en-US" altLang="en-US" sz="7900"/>
              <a:pPr>
                <a:spcBef>
                  <a:spcPct val="0"/>
                </a:spcBef>
              </a:pPr>
              <a:t>1</a:t>
            </a:fld>
            <a:endParaRPr lang="en-US" altLang="en-US" sz="7900"/>
          </a:p>
        </p:txBody>
      </p:sp>
      <p:sp>
        <p:nvSpPr>
          <p:cNvPr id="4099" name="Rectangle 2">
            <a:extLst>
              <a:ext uri="{FF2B5EF4-FFF2-40B4-BE49-F238E27FC236}">
                <a16:creationId xmlns:a16="http://schemas.microsoft.com/office/drawing/2014/main" id="{E2295BB7-2296-DC4F-DD6F-2E3787D1B1A5}"/>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A5748DCA-A1C8-6FE8-B394-62F5042535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sz="1200" b="1" i="0" kern="1200">
                <a:solidFill>
                  <a:schemeClr val="tx1"/>
                </a:solidFill>
                <a:effectLst/>
                <a:latin typeface="Times New Roman" pitchFamily="18" charset="0"/>
                <a:ea typeface="ＭＳ Ｐゴシック" pitchFamily="-108" charset="-128"/>
                <a:cs typeface="ＭＳ Ｐゴシック" pitchFamily="-108" charset="-128"/>
              </a:rPr>
              <a:t>References</a:t>
            </a:r>
          </a:p>
          <a:p>
            <a:pPr algn="ct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Adler, A. B., Bliese, P. D., McGurk, D., Hoge, C. W., &amp; Castro, C. A. (2009).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Battlemind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debriefing and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Battlemind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training as early interventions with soldiers returning from Iraq: Randomization by platoon.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Journal of Consulting and Clinical Psychology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77(5), 928–940. https://doi.org/10.1037/a0016877</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Adler, A. B., &amp; Gutierrez, I. A. (2022a). Preparing soldiers to manage acute stress in combat: Acceptability, knowledge, and attitudes.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Psychiatry (Washington, D.C.)</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85(1), 30–37. https://doi.org/10.1080/00332747.2021.2021598</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Adler, A. B., &amp; Gutierrez, I. A. (2022b). Acute stress reaction in combat: Emerging evidence and peer-based interventions.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Current Psychiatry Reports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24(4), 277–284. https://doi.org/10.1007/s11920-022-01335-2</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Adler, A. B., Gutierrez, I. A., McCuaig, H., Nordstrand, A. E., Simms, A., &amp;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Willmund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G. D. (2024). Peer-based intervention for acute stress reaction: Adaptations by five militaries.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BMJ Mil Health</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170(5), 425–429. https://doi.org/10.1136/military-2022-002344</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
              </a:rPr>
              <a:t>(Open in a new window)PubMed</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Adler, A. B., Start, A. R., Milham, L., Allard, Y. S., Riddle, D., Townsend, L., &amp; Svetlitzky, V. (2020). Rapid response to acute stress reaction: Pilot test of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iCOVER</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training for military units.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Psychological Trauma</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12(4), 431–435. https://doi.org/10.1037/tra0000487</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8"/>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9"/>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Albott</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C. S., Wozniak, J. R., McGlinch, B. P., Wall, M. H., Gold, B. S., &amp; Vinogradov, S. (2020). Battle buddies: Rapid deployment of a psychological resilience intervention for health care workers during the COVID-19 pandemic.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Anesthesia and Analgesia</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131(1), 43–54. https://doi.org/10.1213/ANE.0000000000004912</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0"/>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1"/>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2"/>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3"/>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Arksey, H., &amp; O’Malley, L. (2005). Scoping studies: Towards a methodological framework.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Journal of Social Research Methodology: Theory &amp; Practice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8(1), 19–32. https://doi.org/10.1080/1364557032000119616</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4"/>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Aycock, C. A., Dunkle, A. N., &amp;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Kalpinski</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R. J. (2024). The embedded U.S. Air Force behavioral health provider. In A. M. Thrasher, L. C. James, &amp; W. O’Donohue (Eds.),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Embedded behavioral health in the military: A guide for behavioral health officers and leaders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(pp. 57–69). Springer. https://doi.org/10.1007/978-3-031-68094-6</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6"/>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Beatty, S., Moore-Felton, M. S., Zaporozhets, O., &amp; Quinn, G. (2024). Effectiveness of immediate stabilization procedure (ISP®) associated with wartime events.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Journal for the Advancement of Counselling</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46(1), 40–59. https://doi.org/10.1007/s10447-023-09531-2</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29"/>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Britt, T. W., Wright, K. M., &amp; Moore, D. (2012). Leadership as a predictor of stigma and practical barriers toward receiving mental health treatment: A multilevel approach.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Psychological Services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9(1), 26–37. https://doi.org/10.1037/a0026412</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0"/>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1"/>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2"/>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3"/>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Castellano, C. (2021). Applications of peer support in disasters: Connecting in times of disaster.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Review of Psychiatry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33(8), 677–681. https://doi.org/10.1080/09540261.2021.2011160</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4"/>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5"/>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6"/>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Chandra, A., Kim, J., Pieters, H. C., Tang, J., McCreary, M., Schreiber, M., &amp; Wells, K. (2014). Implementing psychological first-aid training for Medical Reserve Corps volunteers.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Disaster Medicine and Public Health Preparedness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8(1), 95–100. https://doi.org/10.1017/dmp.2013.112</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39"/>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0"/>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1"/>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Cooper, D. C., Campbell, M. S., Baisley, M., Hein, C. L., &amp; Hoyt, T. (2024). Combat and operational stress programs and interventions: A scoping review using a tiered prevention framework.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Psychology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36(3), 253–265. https://doi.org/10.1080/08995605.2021.1968289</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2"/>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3"/>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4"/>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Covidence. (2025).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Veritas Health Innovation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6"/>
              </a:rPr>
              <a:t>www.covidence.org(open in a new window)</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Deveney, R. A. (2024). A brief history of embedded behavioral health in the United States military. In A. M. Thrasher, L. C. James, &amp; W. O’Donohue (Eds.),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Embedded behavioral health in the military: A guide for behavioral health officers and leaders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(pp. 3–13). Springer. https://doi.org/10.1007/978-3-031-68094-6</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49"/>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Dilday, J., Webster, S., Holcomb, J., Barnard, E., &amp; Hodgetts, T. (2024). ‘Golden day’ is a myth: Rethinking medical timelines and risk in large-scale combat operations.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BMJ Military Health</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e002835–undefined. https://doi.org/10.1136/military-2024-002835</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0"/>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1"/>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2"/>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Everly, G. S., Jr., Barnett, D. J., Sperry, N. L., &amp; Links, J. M. (2010). The use of psychological first aid (PFA) training among nurses to enhance population resiliency.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Journal of Emergency Mental Health</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12(1), 21–31.</a:t>
            </a: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3"/>
              </a:rPr>
              <a:t>(Open in a new window)PubMed</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4"/>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Everly, G. S., Jr., Lee McCabe, O., Semon, N. L., Thompson, C. B., &amp; Links, J. M. (2014). The development of a model of psychological first aid for non-mental health trained public health personnel: The Johns Hopkins RAPID-PFA.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Journal of Public Health Management and Practice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20(Suppl 5), S24–29. https://doi.org/10.1097/phh.0000000000000065</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5"/>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6"/>
              </a:rPr>
              <a:t>(Open in a new window)PubMed</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Fallon, P., Jaegers, L. A., Zhang, Y., Dugan, A. G.,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Cherniack</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M., &amp; El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Ghaziri</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M. (2023). Peer support programs to reduce organizational stress and trauma for public safety workers: A scoping review.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Workplace Health &amp; Safety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71(11), 523–535. https://doi.org/10.1177/21650799231194623</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59"/>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0"/>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1"/>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Galloway, K. L., &amp; Martinez, R. N. (2025). How did COVID-19 change the delivery of embedded mental health services for U.S. Air Force airmen? A qualitative look.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190(1–2), e409–e415. https://doi.org/10.1093/milmed/usae379</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2"/>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3"/>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Greden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J. F., Valenstein, M., Spinner, J., Blow, A., Gorman, L. A.,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Dalack</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G. W., Marcus, S., &amp; Kees, M. (2010). Buddy-to-Buddy, a citizen soldier peer support program to counteract stigma, PTSD, depression, and suicide.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Annals of the New York Academy of Sciences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1208(1), 90–97. https://doi.org/10.1111/j.1749-6632.2010.05719.x</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4"/>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5"/>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6"/>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Greenberg, N., Langston, V., Everitt, B., Iversen, A., Fear, N. T., Jones, N., &amp; Wessely, S. (2010). A cluster randomized controlled trial to determine the efficacy of trauma risk management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TRiM</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in a military population.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Journal of Traumatic Stress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23(4), 430–436. https://doi.org/10.1002/jts.20538</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69"/>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0"/>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1"/>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Hamlett, T. M., &amp; Reed, R. N. (2024). The embedded U.S. Navy behavioral health officer. In A. M. Thrasher, L. C. James, &amp; W. O’Donohue (Eds.),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Embedded behavioral health in the military: A guide for behavioral health officers and leaders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(pp. 39–55). Springer. https://doi.org/10.1007/978-3-031-68094-6</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2"/>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3"/>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Hermosilla, S.,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Forthal</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S., Sadowska, K., Magill, E. B., Watson, P., &amp; Pike, K. M. (2023). We need to build the evidence: A systematic review of psychological first aid on mental health and well-being.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Journal of Traumatic Stress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36(1), 5–16. https://doi.org/10.1002/jts.22888</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4"/>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5"/>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6"/>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Hooper, J. J.,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Saulsman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L., Hall, T., &amp; Waters, F. (2021). Addressing the psychological impact of COVID-19 on healthcare workers: Learning from a systematic review of early interventions for frontline responders.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BMJ Open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11(5), e044134. https://doi.org/10.1136/bmjopen-2020-044134</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79"/>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0"/>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1"/>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Howard, J. T., Kotwal, R. S., Stern, C. A., Janak, J. C.,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Mazuchowski</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E. L., Butler, F. K., Stockinger, Z. T., Holcomb, B. R., Bono, R. C., &amp; Smith, D. J. (2019). Use of combat casualty care data to assess the US military trauma system during the Afghanistan and Iraq conflicts, 2001-2017.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JAMA Surgery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154(7), 600–608. https://doi.org/10.1001/jamasurg.2019.0151</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2"/>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3"/>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4"/>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Hoyt, T. (2025). Preparing mental health support for multi-domain, large-scale combat operations: Current progress and future directions.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190(Supplement_2), 50–56. https://doi.org/10.1093/milmed/usaf083</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6"/>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Jones, N., Burdett, H., Green, K., &amp; Greenberg, N. (2017). Trauma risk management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TRiM</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Promoting help-seeking for mental health problems among combat-exposed U.K. military personnel.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Psychiatry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80(3), 236–251. https://doi.org/10.1080/00332747.2017.1286894</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89"/>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0"/>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1"/>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Jones, N. S. C., &amp; Majied, K. (2009). Disaster mental health: A critical incident stress management program (CISM) to mitigate compassion fatigue.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Journal of Emergency Management</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7(4), 17–23. https://doi.org/10.5055/jem.2009.0026</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2"/>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3"/>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Keyser, E. A., Weir, L. F., Valdez, M. M., Aden, J. K., &amp; Matos, R. I. (2021). Extending peer support across the military health system to decrease clinician burnout.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186(Supplement_1), 153–159. https://doi.org/10.1093/milmed/usaa225</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4"/>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Khedr, M. A., Al-Ahmed, N. A., Mattar, F. K., Alshammari, M., &amp; Ali, E. A. (2024). The feasibility of a psychological first aid intervention as a supportive tactic for feelings of psychological distress and mental health recovery outcomes among earthquake survivors in northern Syria.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Journal of Nursing Practice (John Wiley &amp; Sons, Inc.)</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30(5), 1–14. https://doi.org/10.1111/ijn.13261</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6"/>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7"/>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8"/>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Knezevic, A.,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Olcoń</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K., Smith, L., Allan, J., &amp; Pai, P. (2023). Wellness warriors: A qualitative exploration of healthcare staff learning to support their colleagues in the aftermath of the Australian bushfires.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Journal of Qualitative Studies on Health and Well-Being</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18(1), 2167298. https://doi.org/10.1080/17482631.2023.2167298</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99"/>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0"/>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1"/>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2"/>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Larsson, G., Michel, P.-O., &amp; Lundin, T. (2000). Systematic assessment of mental health following various types of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posttrauma</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support.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Psychology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12(2), 121–135. https://doi.org/10.1207/S15327876MP1202_3</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3"/>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4"/>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Maglione, M. A., Chen, C., Bialas, A., Motala, A., Chang, J.,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Akinniranye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G., &amp; Hempel, S. (2022b). Stress control for military, law enforcement, and first responders: A systematic review.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Rand Health Quarterly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9(3), 20.</a:t>
            </a: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6"/>
              </a:rPr>
              <a:t>(Open in a new window)PubMed</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Maglione, M. A., Chen, C., Bialas, A., Motala, A., Chang, J.,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Akinniranye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O., &amp; Hempel, S. (2022a). Combat and operational stress control interventions and PTSD: A systematic review and meta-analysis.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187(7–8), e846–e855. https://doi.org/10.1093/milmed/usab310</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09"/>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0"/>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1"/>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Math, S. B., Nirmala, M. C.,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Moirangthem</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S., &amp; Kumar, N. C. (2015). Disaster management: Mental health perspective.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Indian Journal of Psychological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37(3), 261–271. https://doi.org/10.4103/0253-7176.162915</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2"/>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3"/>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4"/>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Nash, W. P., Westphal, R. J., Watson, P. J., &amp; Litz, B. T. (2010).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Combat and operational stress first aid: Caregiver training manual</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U.S. Navy, Bureau of Medicine and Surgery.</a:t>
            </a: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6"/>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Nordstrand, A. E., Barger, S. D., Tvedt, M. A., Gjerstad, C. L., Engen, H. G., &amp; Adler, A. B. (2024). A novel intervention for acute stress reaction: Exploring the feasibility of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ReSTART</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among Norwegian soldiers.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European Journal of </a:t>
            </a:r>
            <a:r>
              <a:rPr lang="en-US" sz="1200" b="0" i="1" kern="1200" dirty="0" err="1">
                <a:solidFill>
                  <a:schemeClr val="tx1"/>
                </a:solidFill>
                <a:effectLst/>
                <a:latin typeface="Times New Roman" pitchFamily="18" charset="0"/>
                <a:ea typeface="ＭＳ Ｐゴシック" pitchFamily="-108" charset="-128"/>
                <a:cs typeface="ＭＳ Ｐゴシック" pitchFamily="-108" charset="-128"/>
              </a:rPr>
              <a:t>Psychotraumatology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15(1), 2400011. https://doi.org/10.1080/20008066.2024.2400011</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7"/>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8"/>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19"/>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0"/>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North, C. S., &amp;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Pfefferbaum</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B. (2013). Mental health response to community disasters: A systematic review.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JAMA</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310(5), 507–518. https://doi.org/10.1001/jama.2013.107799</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1"/>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2"/>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3"/>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4"/>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Owen, R. D., &amp; Schimmels, J. (2020). Leadership after a crisis: The application of psychological first aid.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The Journal of Nursing Administration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50(10), 505–507. https://doi.org/10.1097/NNA.0000000000000925</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5"/>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6"/>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7"/>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8"/>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Paxton Willing, M. M., Nevers, J., Nofziger, D., Rogers, T., &amp; Riggs, D. S. (2024). Lessons learned from efforts to prevent behavioral health problems and promote mental well-being in the US military.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Mental Health &amp; Prevention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34, 200330. https://doi.org/10.1016/j.mhp.2024.200330</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29"/>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0"/>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Peng, M., Xiao, T., Carter, B., &amp; Shearer, J. (2024). Evaluation of system-based psychological first aid training on the mental health proficiency of emergency medical first responders to natural disasters in China: A cluster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randomised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controlled trial.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BMJ Open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14(5), e078750. https://doi.org/10.1136/bmjopen-2023-078750</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1"/>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2"/>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3"/>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4"/>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Peters, M. D., Godfrey, C. M., Khalil, H., McInerney, P., Parker, D., &amp; Soares, C. B. (2015). Guidance for conducting systematic scoping reviews.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Journal of Evidence-Based Healthcare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13(3), 141–146. https://doi.org/10.1097/xeb.0000000000000050</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5"/>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6"/>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7"/>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8"/>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Pfeiffer, P. N., Blow, A. J., Miller, E., Forman, J.,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Dalack</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G. W., &amp; Valenstein, M. (2012). Peers and peer-based interventions in supporting reintegration and mental health among National Guard soldiers: A qualitative study.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177(12), 1471–1476. https://doi.org/10.7205/milmed-d-12-00115</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39"/>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0"/>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1"/>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2"/>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Ram, V., Delaney, E., Roesch, S., Gerardi, R., Tellez, G., Webb-Murphy, J., &amp; Ong, A. (2024). A call to validate the stress continuum model.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189(3–4), e502–e508. https://doi.org/10.1093/milmed/usad266</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3"/>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4"/>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Remondelli</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M. H., McDonough, M. M., Remick, K. N., Elster, E. A., Potter, B. K., &amp; Holt, D. B. (2024). Refocusing the military health system to support role 4 definitive care in future large-scale combat operations.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The Journal of Trauma and Acute Care Surgery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97(2S Suppl 1), S145–S153. https://doi.org/10.1097/TA.0000000000004379</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6"/>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7"/>
              </a:rPr>
              <a:t>(Open in a new window)PubMed</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8"/>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Said, N. B.,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Molassiotis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 &amp; Chiang, V. C. L. (2022). Psychological first aid training in disaster preparedness for nurses working with emergencies and traumas.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Nursing Review</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69(4), 548–558. https://doi.org/10.1111/inr.12749</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49"/>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0"/>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1"/>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2"/>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Schafer, A., Snider, L., &amp; van Ommeren, M. (2010). Psychological first aid pilot: Haiti emergency response.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Intervention</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8(3), 245–254. https://doi.org/10.1097/WTF.0b013e32834134cb</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3"/>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4"/>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Smith-Osborne, A., Maleku, A., &amp; Morgan, S. (2017). Impact of applied suicide intervention skills training on resilience and suicide risk in Army Reserve units.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Traumatology (Tallahassee, Fla.)</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23(1), 49–55. https://doi.org/10.1037/trm0000092</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6"/>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Svetlitzky, V., Farchi, M., Yehuda, A. B., &amp; Adler, A. B. (2020). Witnessing acute stress reaction in team members: The moderating effect of peer-based training.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The Journal of Nervous and Mental Disease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208(10), 803–809. https://doi.org/10.1097/NMD.0000000000001218</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59"/>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0"/>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1"/>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Svetlitzky, V., Farchi, M., Yehuda, A. B., Start, A. R., Levi, O., &amp; Adler, A. B. (2020). Yahalom training in the military: Assessing knowledge, confidence, and stigma.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Psychological Services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17(2), 151–159. https://doi.org/10.1037/ser0000360</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2"/>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3"/>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4"/>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5"/>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Thomas, B. (2022). Preparing for the future of combat casualty care: Opportunities to refine the military health system’s alignment with the national defense strategy.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Rand Health Quarterly</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9(3), 18.</a:t>
            </a: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6"/>
              </a:rPr>
              <a:t>(Open in a new window)PubMed</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Thrasher, A. M., James, L. C., &amp; O’Donohue, W. (2024).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Embedded behavioral health in the military: A guide for behavioral health officers and leaders</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(pp. 15–37). Springer. https://doi.org/10.1007/978-3-031-68094-6</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69"/>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Tricco</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 C., Lillie, E., Zarin, W., O’Brien, K. K., Colquhoun, H., Levac, D., Moher, D., Peters, M. D., Horsley, T., Weeks, L., &amp; Hempel, S. (2018). PRISMA extension for scoping reviews (PRISMA-</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ScR</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Checklist and explanation.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Annals of Internal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169(7), 467–473. https://doi.org/10.7326/M18-0850</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0"/>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1"/>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2"/>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3"/>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Villaruz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Fisak</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J. F., Turner, B. S., Shepard, K., &amp; Convoy, S. P. (2020). Buddy care, a peer-to-peer intervention: A pilot quality improvement project to decrease occupational stress among an overseas military population.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Military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185(9–10), e1428–e1434. https://doi.org/10.1093/milmed/usaa171</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4"/>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5"/>
              </a:rPr>
              <a:t>(Open in a new window)PubMed</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6"/>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7"/>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Watson, L., &amp; Andrews, L. (2018). The effect of a trauma risk management (</a:t>
            </a:r>
            <a:r>
              <a:rPr lang="en-US" sz="1200" b="0" i="0" kern="1200" dirty="0" err="1">
                <a:solidFill>
                  <a:schemeClr val="tx1"/>
                </a:solidFill>
                <a:effectLst/>
                <a:latin typeface="Times New Roman" pitchFamily="18" charset="0"/>
                <a:ea typeface="ＭＳ Ｐゴシック" pitchFamily="-108" charset="-128"/>
                <a:cs typeface="ＭＳ Ｐゴシック" pitchFamily="-108" charset="-128"/>
              </a:rPr>
              <a:t>TRiM</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program on stigma and barriers to help-seeking in the police.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International Journal of Stress Management</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25(4), 348–356. https://doi.org/10.1037/str0000071</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8"/>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79"/>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80"/>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Wyman, P. A., Pickering, T. A., Pisani, A. R., Cero, I., Yates, B., Schmeelk-Cone, K., Brown, C. H., Gibbons, R. D., Simonson, J., &amp; Pflanz, S. E. (2022). Wingman-connect program increases social integration for Air Force personnel at elevated suicide risk: Social network analysis of a cluster RCT. </a:t>
            </a:r>
            <a:r>
              <a:rPr lang="en-US" sz="1200" b="0" i="1" kern="1200" dirty="0">
                <a:solidFill>
                  <a:schemeClr val="tx1"/>
                </a:solidFill>
                <a:effectLst/>
                <a:latin typeface="Times New Roman" pitchFamily="18" charset="0"/>
                <a:ea typeface="ＭＳ Ｐゴシック" pitchFamily="-108" charset="-128"/>
                <a:cs typeface="ＭＳ Ｐゴシック" pitchFamily="-108" charset="-128"/>
              </a:rPr>
              <a:t>Social Science &amp; Medicine</a:t>
            </a:r>
            <a:r>
              <a:rPr lang="en-US" sz="1200" b="0" i="0" kern="1200" dirty="0">
                <a:solidFill>
                  <a:schemeClr val="tx1"/>
                </a:solidFill>
                <a:effectLst/>
                <a:latin typeface="Times New Roman" pitchFamily="18" charset="0"/>
                <a:ea typeface="ＭＳ Ｐゴシック" pitchFamily="-108" charset="-128"/>
                <a:cs typeface="ＭＳ Ｐゴシック" pitchFamily="-108" charset="-128"/>
              </a:rPr>
              <a:t>, 296, 1–9. https://doi.org/10.1016/j.socscimed.2022.114737</a:t>
            </a:r>
          </a:p>
          <a:p>
            <a:pPr fontAlgn="ct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81"/>
              </a:rPr>
              <a:t>View</a:t>
            </a:r>
            <a:endParaRPr lang="en-US" sz="1200" b="1" i="0" kern="1200" dirty="0">
              <a:solidFill>
                <a:schemeClr val="tx1"/>
              </a:solidFill>
              <a:effectLst/>
              <a:latin typeface="Times New Roman" pitchFamily="18" charset="0"/>
              <a:ea typeface="ＭＳ Ｐゴシック" pitchFamily="-108" charset="-128"/>
              <a:cs typeface="ＭＳ Ｐゴシック" pitchFamily="-108" charset="-128"/>
            </a:endParaRPr>
          </a:p>
          <a:p>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82"/>
              </a:rPr>
              <a:t>(Open in a new window)Web of Science ®</a:t>
            </a:r>
            <a:r>
              <a:rPr lang="en-US" sz="1200" b="0" i="0" u="none" strike="noStrike" kern="1200" dirty="0">
                <a:solidFill>
                  <a:schemeClr val="tx1"/>
                </a:solidFill>
                <a:effectLst/>
                <a:latin typeface="Times New Roman" pitchFamily="18" charset="0"/>
                <a:ea typeface="ＭＳ Ｐゴシック" pitchFamily="-108" charset="-128"/>
                <a:cs typeface="ＭＳ Ｐゴシック" pitchFamily="-108" charset="-128"/>
                <a:hlinkClick r:id="rId183"/>
              </a:rPr>
              <a:t>(Open in a new window)Google Scholar</a:t>
            </a:r>
            <a:endParaRPr lang="en-US" sz="1200" b="0" i="0" kern="1200" dirty="0">
              <a:solidFill>
                <a:schemeClr val="tx1"/>
              </a:solidFill>
              <a:effectLst/>
              <a:latin typeface="Times New Roman" pitchFamily="18" charset="0"/>
              <a:ea typeface="ＭＳ Ｐゴシック" pitchFamily="-108" charset="-128"/>
              <a:cs typeface="ＭＳ Ｐゴシック" pitchFamily="-108" charset="-128"/>
            </a:endParaRPr>
          </a:p>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99691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505970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46238" y="879475"/>
            <a:ext cx="29625925" cy="36576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646238" y="5121275"/>
            <a:ext cx="29625925" cy="144827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150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546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46238" y="879475"/>
            <a:ext cx="29625925" cy="36576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646238" y="5121275"/>
            <a:ext cx="29625925" cy="144827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030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2065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46238" y="879475"/>
            <a:ext cx="29625925" cy="36576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6342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9475"/>
            <a:ext cx="29625925" cy="36576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7469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46238" y="879475"/>
            <a:ext cx="29625925" cy="36576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21019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72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92411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451600" y="17175163"/>
            <a:ext cx="19751675" cy="257651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82964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9">
            <a:extLst>
              <a:ext uri="{FF2B5EF4-FFF2-40B4-BE49-F238E27FC236}">
                <a16:creationId xmlns:a16="http://schemas.microsoft.com/office/drawing/2014/main" id="{2B6BD814-30C5-4484-9695-9F29025A08F8}"/>
              </a:ext>
            </a:extLst>
          </p:cNvPr>
          <p:cNvSpPr txBox="1">
            <a:spLocks noChangeArrowheads="1"/>
          </p:cNvSpPr>
          <p:nvPr/>
        </p:nvSpPr>
        <p:spPr bwMode="auto">
          <a:xfrm>
            <a:off x="23542625" y="20186650"/>
            <a:ext cx="8950325"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defTabSz="1219200">
              <a:defRPr sz="1400">
                <a:solidFill>
                  <a:schemeClr val="tx1"/>
                </a:solidFill>
                <a:latin typeface="Arial" panose="020B0604020202020204" pitchFamily="34" charset="0"/>
                <a:ea typeface="ＭＳ Ｐゴシック" panose="020B0600070205080204" pitchFamily="34" charset="-128"/>
              </a:defRPr>
            </a:lvl1pPr>
            <a:lvl2pPr marL="742950" indent="-285750" defTabSz="1219200">
              <a:defRPr sz="1400">
                <a:solidFill>
                  <a:schemeClr val="tx1"/>
                </a:solidFill>
                <a:latin typeface="Arial" panose="020B0604020202020204" pitchFamily="34" charset="0"/>
                <a:ea typeface="ＭＳ Ｐゴシック" panose="020B0600070205080204" pitchFamily="34" charset="-128"/>
              </a:defRPr>
            </a:lvl2pPr>
            <a:lvl3pPr marL="1143000" indent="-228600" defTabSz="1219200">
              <a:defRPr sz="1400">
                <a:solidFill>
                  <a:schemeClr val="tx1"/>
                </a:solidFill>
                <a:latin typeface="Arial" panose="020B0604020202020204" pitchFamily="34" charset="0"/>
                <a:ea typeface="ＭＳ Ｐゴシック" panose="020B0600070205080204" pitchFamily="34" charset="-128"/>
              </a:defRPr>
            </a:lvl3pPr>
            <a:lvl4pPr marL="1600200" indent="-228600" defTabSz="1219200">
              <a:defRPr sz="1400">
                <a:solidFill>
                  <a:schemeClr val="tx1"/>
                </a:solidFill>
                <a:latin typeface="Arial" panose="020B0604020202020204" pitchFamily="34" charset="0"/>
                <a:ea typeface="ＭＳ Ｐゴシック" panose="020B0600070205080204" pitchFamily="34" charset="-128"/>
              </a:defRPr>
            </a:lvl4pPr>
            <a:lvl5pPr marL="2057400" indent="-228600" defTabSz="1219200">
              <a:defRPr sz="1400">
                <a:solidFill>
                  <a:schemeClr val="tx1"/>
                </a:solidFill>
                <a:latin typeface="Arial" panose="020B0604020202020204" pitchFamily="34" charset="0"/>
                <a:ea typeface="ＭＳ Ｐゴシック" panose="020B0600070205080204" pitchFamily="34" charset="-128"/>
              </a:defRPr>
            </a:lvl5pPr>
            <a:lvl6pPr marL="25146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en-US" sz="3500" b="1">
                <a:latin typeface="Times New Roman" panose="02020603050405020304" pitchFamily="18" charset="0"/>
              </a:rPr>
              <a:t>U</a:t>
            </a:r>
            <a:r>
              <a:rPr lang="en-US" altLang="en-US" sz="3200" b="1">
                <a:latin typeface="Times New Roman" panose="02020603050405020304" pitchFamily="18" charset="0"/>
              </a:rPr>
              <a:t>NIFORMED</a:t>
            </a:r>
            <a:r>
              <a:rPr lang="en-US" altLang="en-US" sz="3500" b="1">
                <a:latin typeface="Times New Roman" panose="02020603050405020304" pitchFamily="18" charset="0"/>
              </a:rPr>
              <a:t> S</a:t>
            </a:r>
            <a:r>
              <a:rPr lang="en-US" altLang="en-US" sz="3200" b="1">
                <a:latin typeface="Times New Roman" panose="02020603050405020304" pitchFamily="18" charset="0"/>
              </a:rPr>
              <a:t>ERVICES</a:t>
            </a:r>
            <a:r>
              <a:rPr lang="en-US" altLang="en-US" sz="3500" b="1">
                <a:latin typeface="Times New Roman" panose="02020603050405020304" pitchFamily="18" charset="0"/>
              </a:rPr>
              <a:t> U</a:t>
            </a:r>
            <a:r>
              <a:rPr lang="en-US" altLang="en-US" sz="3200" b="1">
                <a:latin typeface="Times New Roman" panose="02020603050405020304" pitchFamily="18" charset="0"/>
              </a:rPr>
              <a:t>NIVERSITY</a:t>
            </a:r>
          </a:p>
          <a:p>
            <a:pPr algn="r" eaLnBrk="1" hangingPunct="1">
              <a:defRPr/>
            </a:pPr>
            <a:r>
              <a:rPr lang="en-US" altLang="en-US" sz="3200" i="1">
                <a:latin typeface="Times New Roman" panose="02020603050405020304" pitchFamily="18" charset="0"/>
              </a:rPr>
              <a:t>of the Health Sciences</a:t>
            </a: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ctr" defTabSz="4179888" rtl="0" eaLnBrk="0" fontAlgn="base" hangingPunct="0">
        <a:spcBef>
          <a:spcPct val="0"/>
        </a:spcBef>
        <a:spcAft>
          <a:spcPct val="0"/>
        </a:spcAft>
        <a:defRPr sz="20100">
          <a:solidFill>
            <a:schemeClr val="tx2"/>
          </a:solidFill>
          <a:latin typeface="+mj-lt"/>
          <a:ea typeface="ＭＳ Ｐゴシック" pitchFamily="-108" charset="-128"/>
          <a:cs typeface="ＭＳ Ｐゴシック" pitchFamily="-108" charset="-128"/>
        </a:defRPr>
      </a:lvl1pPr>
      <a:lvl2pPr algn="ctr" defTabSz="4179888" rtl="0" eaLnBrk="0" fontAlgn="base" hangingPunct="0">
        <a:spcBef>
          <a:spcPct val="0"/>
        </a:spcBef>
        <a:spcAft>
          <a:spcPct val="0"/>
        </a:spcAft>
        <a:defRPr sz="20100">
          <a:solidFill>
            <a:schemeClr val="tx2"/>
          </a:solidFill>
          <a:latin typeface="Times New Roman" pitchFamily="18" charset="0"/>
          <a:ea typeface="ＭＳ Ｐゴシック" pitchFamily="-108" charset="-128"/>
          <a:cs typeface="ＭＳ Ｐゴシック" pitchFamily="-108" charset="-128"/>
        </a:defRPr>
      </a:lvl2pPr>
      <a:lvl3pPr algn="ctr" defTabSz="4179888" rtl="0" eaLnBrk="0" fontAlgn="base" hangingPunct="0">
        <a:spcBef>
          <a:spcPct val="0"/>
        </a:spcBef>
        <a:spcAft>
          <a:spcPct val="0"/>
        </a:spcAft>
        <a:defRPr sz="20100">
          <a:solidFill>
            <a:schemeClr val="tx2"/>
          </a:solidFill>
          <a:latin typeface="Times New Roman" pitchFamily="18" charset="0"/>
          <a:ea typeface="ＭＳ Ｐゴシック" pitchFamily="-108" charset="-128"/>
          <a:cs typeface="ＭＳ Ｐゴシック" pitchFamily="-108" charset="-128"/>
        </a:defRPr>
      </a:lvl3pPr>
      <a:lvl4pPr algn="ctr" defTabSz="4179888" rtl="0" eaLnBrk="0" fontAlgn="base" hangingPunct="0">
        <a:spcBef>
          <a:spcPct val="0"/>
        </a:spcBef>
        <a:spcAft>
          <a:spcPct val="0"/>
        </a:spcAft>
        <a:defRPr sz="20100">
          <a:solidFill>
            <a:schemeClr val="tx2"/>
          </a:solidFill>
          <a:latin typeface="Times New Roman" pitchFamily="18" charset="0"/>
          <a:ea typeface="ＭＳ Ｐゴシック" pitchFamily="-108" charset="-128"/>
          <a:cs typeface="ＭＳ Ｐゴシック" pitchFamily="-108" charset="-128"/>
        </a:defRPr>
      </a:lvl4pPr>
      <a:lvl5pPr algn="ctr" defTabSz="4179888" rtl="0" eaLnBrk="0" fontAlgn="base" hangingPunct="0">
        <a:spcBef>
          <a:spcPct val="0"/>
        </a:spcBef>
        <a:spcAft>
          <a:spcPct val="0"/>
        </a:spcAft>
        <a:defRPr sz="20100">
          <a:solidFill>
            <a:schemeClr val="tx2"/>
          </a:solidFill>
          <a:latin typeface="Times New Roman" pitchFamily="18" charset="0"/>
          <a:ea typeface="ＭＳ Ｐゴシック" pitchFamily="-108" charset="-128"/>
          <a:cs typeface="ＭＳ Ｐゴシック" pitchFamily="-108" charset="-128"/>
        </a:defRPr>
      </a:lvl5pPr>
      <a:lvl6pPr marL="457200" algn="ctr" defTabSz="4179888" rtl="0" fontAlgn="base">
        <a:spcBef>
          <a:spcPct val="0"/>
        </a:spcBef>
        <a:spcAft>
          <a:spcPct val="0"/>
        </a:spcAft>
        <a:defRPr sz="20100">
          <a:solidFill>
            <a:schemeClr val="tx2"/>
          </a:solidFill>
          <a:latin typeface="Times New Roman" pitchFamily="18" charset="0"/>
        </a:defRPr>
      </a:lvl6pPr>
      <a:lvl7pPr marL="914400" algn="ctr" defTabSz="4179888" rtl="0" fontAlgn="base">
        <a:spcBef>
          <a:spcPct val="0"/>
        </a:spcBef>
        <a:spcAft>
          <a:spcPct val="0"/>
        </a:spcAft>
        <a:defRPr sz="20100">
          <a:solidFill>
            <a:schemeClr val="tx2"/>
          </a:solidFill>
          <a:latin typeface="Times New Roman" pitchFamily="18" charset="0"/>
        </a:defRPr>
      </a:lvl7pPr>
      <a:lvl8pPr marL="1371600" algn="ctr" defTabSz="4179888" rtl="0" fontAlgn="base">
        <a:spcBef>
          <a:spcPct val="0"/>
        </a:spcBef>
        <a:spcAft>
          <a:spcPct val="0"/>
        </a:spcAft>
        <a:defRPr sz="20100">
          <a:solidFill>
            <a:schemeClr val="tx2"/>
          </a:solidFill>
          <a:latin typeface="Times New Roman" pitchFamily="18" charset="0"/>
        </a:defRPr>
      </a:lvl8pPr>
      <a:lvl9pPr marL="1828800" algn="ctr" defTabSz="4179888" rtl="0" fontAlgn="base">
        <a:spcBef>
          <a:spcPct val="0"/>
        </a:spcBef>
        <a:spcAft>
          <a:spcPct val="0"/>
        </a:spcAft>
        <a:defRPr sz="20100">
          <a:solidFill>
            <a:schemeClr val="tx2"/>
          </a:solidFill>
          <a:latin typeface="Times New Roman" pitchFamily="18" charset="0"/>
        </a:defRPr>
      </a:lvl9pPr>
    </p:titleStyle>
    <p:bodyStyle>
      <a:lvl1pPr marL="1568450" indent="-1568450" algn="l" defTabSz="4179888" rtl="0" eaLnBrk="0" fontAlgn="base" hangingPunct="0">
        <a:spcBef>
          <a:spcPct val="20000"/>
        </a:spcBef>
        <a:spcAft>
          <a:spcPct val="0"/>
        </a:spcAft>
        <a:buChar char="•"/>
        <a:defRPr sz="14700">
          <a:solidFill>
            <a:schemeClr val="tx1"/>
          </a:solidFill>
          <a:latin typeface="+mn-lt"/>
          <a:ea typeface="ＭＳ Ｐゴシック" pitchFamily="-108" charset="-128"/>
          <a:cs typeface="ＭＳ Ｐゴシック" pitchFamily="-108" charset="-128"/>
        </a:defRPr>
      </a:lvl1pPr>
      <a:lvl2pPr marL="3397250" indent="-1308100" algn="l" defTabSz="4179888" rtl="0" eaLnBrk="0" fontAlgn="base" hangingPunct="0">
        <a:spcBef>
          <a:spcPct val="20000"/>
        </a:spcBef>
        <a:spcAft>
          <a:spcPct val="0"/>
        </a:spcAft>
        <a:buChar char="–"/>
        <a:defRPr sz="12800">
          <a:solidFill>
            <a:schemeClr val="tx1"/>
          </a:solidFill>
          <a:latin typeface="+mn-lt"/>
          <a:ea typeface="ＭＳ Ｐゴシック" pitchFamily="-108" charset="-128"/>
        </a:defRPr>
      </a:lvl2pPr>
      <a:lvl3pPr marL="5226050" indent="-1046163" algn="l" defTabSz="4179888" rtl="0" eaLnBrk="0" fontAlgn="base" hangingPunct="0">
        <a:spcBef>
          <a:spcPct val="20000"/>
        </a:spcBef>
        <a:spcAft>
          <a:spcPct val="0"/>
        </a:spcAft>
        <a:buChar char="•"/>
        <a:defRPr sz="10900">
          <a:solidFill>
            <a:schemeClr val="tx1"/>
          </a:solidFill>
          <a:latin typeface="+mn-lt"/>
          <a:ea typeface="ＭＳ Ｐゴシック" pitchFamily="-108" charset="-128"/>
        </a:defRPr>
      </a:lvl3pPr>
      <a:lvl4pPr marL="7315200" indent="-1046163" algn="l" defTabSz="4179888" rtl="0" eaLnBrk="0" fontAlgn="base" hangingPunct="0">
        <a:spcBef>
          <a:spcPct val="20000"/>
        </a:spcBef>
        <a:spcAft>
          <a:spcPct val="0"/>
        </a:spcAft>
        <a:buChar char="–"/>
        <a:defRPr sz="9200">
          <a:solidFill>
            <a:schemeClr val="tx1"/>
          </a:solidFill>
          <a:latin typeface="+mn-lt"/>
          <a:ea typeface="ＭＳ Ｐゴシック" pitchFamily="-108" charset="-128"/>
        </a:defRPr>
      </a:lvl4pPr>
      <a:lvl5pPr marL="9404350" indent="-1042988" algn="l" defTabSz="4179888" rtl="0" eaLnBrk="0" fontAlgn="base" hangingPunct="0">
        <a:spcBef>
          <a:spcPct val="20000"/>
        </a:spcBef>
        <a:spcAft>
          <a:spcPct val="0"/>
        </a:spcAft>
        <a:buChar char="»"/>
        <a:defRPr sz="9200">
          <a:solidFill>
            <a:schemeClr val="tx1"/>
          </a:solidFill>
          <a:latin typeface="+mn-lt"/>
          <a:ea typeface="ＭＳ Ｐゴシック" pitchFamily="-108" charset="-128"/>
        </a:defRPr>
      </a:lvl5pPr>
      <a:lvl6pPr marL="9861550" indent="-1042988" algn="l" defTabSz="4179888" rtl="0" fontAlgn="base">
        <a:spcBef>
          <a:spcPct val="20000"/>
        </a:spcBef>
        <a:spcAft>
          <a:spcPct val="0"/>
        </a:spcAft>
        <a:buChar char="»"/>
        <a:defRPr sz="9200">
          <a:solidFill>
            <a:schemeClr val="tx1"/>
          </a:solidFill>
          <a:latin typeface="+mn-lt"/>
        </a:defRPr>
      </a:lvl6pPr>
      <a:lvl7pPr marL="10318750" indent="-1042988" algn="l" defTabSz="4179888" rtl="0" fontAlgn="base">
        <a:spcBef>
          <a:spcPct val="20000"/>
        </a:spcBef>
        <a:spcAft>
          <a:spcPct val="0"/>
        </a:spcAft>
        <a:buChar char="»"/>
        <a:defRPr sz="9200">
          <a:solidFill>
            <a:schemeClr val="tx1"/>
          </a:solidFill>
          <a:latin typeface="+mn-lt"/>
        </a:defRPr>
      </a:lvl7pPr>
      <a:lvl8pPr marL="10775950" indent="-1042988" algn="l" defTabSz="4179888" rtl="0" fontAlgn="base">
        <a:spcBef>
          <a:spcPct val="20000"/>
        </a:spcBef>
        <a:spcAft>
          <a:spcPct val="0"/>
        </a:spcAft>
        <a:buChar char="»"/>
        <a:defRPr sz="9200">
          <a:solidFill>
            <a:schemeClr val="tx1"/>
          </a:solidFill>
          <a:latin typeface="+mn-lt"/>
        </a:defRPr>
      </a:lvl8pPr>
      <a:lvl9pPr marL="11233150" indent="-1042988" algn="l" defTabSz="4179888" rtl="0" fontAlgn="base">
        <a:spcBef>
          <a:spcPct val="20000"/>
        </a:spcBef>
        <a:spcAft>
          <a:spcPct val="0"/>
        </a:spcAft>
        <a:buChar char="»"/>
        <a:defRPr sz="9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6A2FA7-34B0-FE7D-F206-E4A4600FFE2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AB60A1F-B9F3-4E60-960A-1C466BA978CA}"/>
              </a:ext>
            </a:extLst>
          </p:cNvPr>
          <p:cNvPicPr>
            <a:picLocks noChangeAspect="1"/>
          </p:cNvPicPr>
          <p:nvPr/>
        </p:nvPicPr>
        <p:blipFill>
          <a:blip r:embed="rId3"/>
          <a:stretch>
            <a:fillRect/>
          </a:stretch>
        </p:blipFill>
        <p:spPr>
          <a:xfrm>
            <a:off x="10372549" y="14840199"/>
            <a:ext cx="12097770" cy="5947830"/>
          </a:xfrm>
          <a:prstGeom prst="rect">
            <a:avLst/>
          </a:prstGeom>
        </p:spPr>
      </p:pic>
      <p:sp>
        <p:nvSpPr>
          <p:cNvPr id="3096" name="TextBox 3095">
            <a:extLst>
              <a:ext uri="{FF2B5EF4-FFF2-40B4-BE49-F238E27FC236}">
                <a16:creationId xmlns:a16="http://schemas.microsoft.com/office/drawing/2014/main" id="{E0110FB6-9C03-BEC6-0124-2CAF785BF11C}"/>
              </a:ext>
            </a:extLst>
          </p:cNvPr>
          <p:cNvSpPr txBox="1"/>
          <p:nvPr/>
        </p:nvSpPr>
        <p:spPr>
          <a:xfrm>
            <a:off x="22715738" y="17458867"/>
            <a:ext cx="10138643" cy="3698448"/>
          </a:xfrm>
          <a:prstGeom prst="rect">
            <a:avLst/>
          </a:prstGeom>
          <a:noFill/>
          <a:ln>
            <a:solidFill>
              <a:schemeClr val="bg1"/>
            </a:solidFill>
          </a:ln>
        </p:spPr>
        <p:txBody>
          <a:bodyPr wrap="square">
            <a:spAutoFit/>
          </a:bodyPr>
          <a:lstStyle/>
          <a:p>
            <a:pPr marL="571500" indent="-571500">
              <a:spcAft>
                <a:spcPts val="600"/>
              </a:spcAft>
              <a:buFont typeface="Arial" panose="020B0604020202020204" pitchFamily="34" charset="0"/>
              <a:buChar char="•"/>
              <a:defRPr/>
            </a:pPr>
            <a:r>
              <a:rPr lang="en-US" altLang="en-US" sz="3600" dirty="0">
                <a:solidFill>
                  <a:srgbClr val="000000"/>
                </a:solidFill>
              </a:rPr>
              <a:t>Distributed psychological support may supplement traditional mental healthcare when resources are limited during LSCO</a:t>
            </a:r>
          </a:p>
          <a:p>
            <a:pPr marL="571500" indent="-571500">
              <a:spcBef>
                <a:spcPts val="1600"/>
              </a:spcBef>
              <a:spcAft>
                <a:spcPts val="600"/>
              </a:spcAft>
              <a:buFont typeface="Arial" panose="020B0604020202020204" pitchFamily="34" charset="0"/>
              <a:buChar char="•"/>
              <a:defRPr/>
            </a:pPr>
            <a:r>
              <a:rPr lang="en-US" altLang="en-US" sz="3600" dirty="0">
                <a:solidFill>
                  <a:srgbClr val="000000"/>
                </a:solidFill>
              </a:rPr>
              <a:t>Pre-deployment training &amp; medical planning may benefit from integrating role-based psychological support approaches</a:t>
            </a:r>
          </a:p>
        </p:txBody>
      </p:sp>
      <p:sp>
        <p:nvSpPr>
          <p:cNvPr id="12" name="TextBox 11">
            <a:extLst>
              <a:ext uri="{FF2B5EF4-FFF2-40B4-BE49-F238E27FC236}">
                <a16:creationId xmlns:a16="http://schemas.microsoft.com/office/drawing/2014/main" id="{DF3D03CA-DCD4-79AC-B42C-308C0A824C7E}"/>
              </a:ext>
            </a:extLst>
          </p:cNvPr>
          <p:cNvSpPr txBox="1"/>
          <p:nvPr/>
        </p:nvSpPr>
        <p:spPr>
          <a:xfrm>
            <a:off x="188928" y="11148163"/>
            <a:ext cx="10161159" cy="1200329"/>
          </a:xfrm>
          <a:prstGeom prst="rect">
            <a:avLst/>
          </a:prstGeom>
          <a:noFill/>
        </p:spPr>
        <p:txBody>
          <a:bodyPr wrap="square">
            <a:spAutoFit/>
          </a:bodyPr>
          <a:lstStyle/>
          <a:p>
            <a:pPr marL="571500" indent="-571500">
              <a:spcAft>
                <a:spcPts val="600"/>
              </a:spcAft>
              <a:buFont typeface="Arial" panose="020B0604020202020204" pitchFamily="34" charset="0"/>
              <a:buChar char="•"/>
              <a:defRPr/>
            </a:pPr>
            <a:r>
              <a:rPr lang="en-US" altLang="en-US" sz="3600" dirty="0">
                <a:solidFill>
                  <a:srgbClr val="000000"/>
                </a:solidFill>
              </a:rPr>
              <a:t>Chart, collate, &amp; summarize interventions by personnel without mental health specialty</a:t>
            </a:r>
          </a:p>
        </p:txBody>
      </p:sp>
      <p:sp>
        <p:nvSpPr>
          <p:cNvPr id="32" name="TextBox 31">
            <a:extLst>
              <a:ext uri="{FF2B5EF4-FFF2-40B4-BE49-F238E27FC236}">
                <a16:creationId xmlns:a16="http://schemas.microsoft.com/office/drawing/2014/main" id="{BA2D5153-67CD-0B2E-13DC-55B7B7C5D332}"/>
              </a:ext>
            </a:extLst>
          </p:cNvPr>
          <p:cNvSpPr txBox="1"/>
          <p:nvPr/>
        </p:nvSpPr>
        <p:spPr>
          <a:xfrm>
            <a:off x="147344" y="4436748"/>
            <a:ext cx="10202743" cy="6052939"/>
          </a:xfrm>
          <a:prstGeom prst="rect">
            <a:avLst/>
          </a:prstGeom>
          <a:noFill/>
          <a:ln>
            <a:solidFill>
              <a:schemeClr val="bg1"/>
            </a:solidFill>
          </a:ln>
        </p:spPr>
        <p:txBody>
          <a:bodyPr wrap="square">
            <a:spAutoFit/>
          </a:bodyPr>
          <a:lstStyle/>
          <a:p>
            <a:pPr marL="571500" indent="-571500">
              <a:spcAft>
                <a:spcPts val="600"/>
              </a:spcAft>
              <a:buFont typeface="Arial" panose="020B0604020202020204" pitchFamily="34" charset="0"/>
              <a:buChar char="•"/>
              <a:defRPr/>
            </a:pPr>
            <a:r>
              <a:rPr lang="en-US" altLang="en-US" sz="3600" dirty="0">
                <a:solidFill>
                  <a:srgbClr val="000000"/>
                </a:solidFill>
              </a:rPr>
              <a:t>Large-scale combat operations (</a:t>
            </a:r>
            <a:r>
              <a:rPr lang="en-US" altLang="en-US" sz="3600" b="1" dirty="0">
                <a:solidFill>
                  <a:srgbClr val="000000"/>
                </a:solidFill>
              </a:rPr>
              <a:t>LSCO</a:t>
            </a:r>
            <a:r>
              <a:rPr lang="en-US" altLang="en-US" sz="3600" dirty="0">
                <a:solidFill>
                  <a:srgbClr val="000000"/>
                </a:solidFill>
              </a:rPr>
              <a:t>) could challenge military mental healthcare delivery</a:t>
            </a:r>
          </a:p>
          <a:p>
            <a:pPr marL="571500" indent="-571500">
              <a:spcBef>
                <a:spcPts val="1600"/>
              </a:spcBef>
              <a:spcAft>
                <a:spcPts val="600"/>
              </a:spcAft>
              <a:buFont typeface="Arial" panose="020B0604020202020204" pitchFamily="34" charset="0"/>
              <a:buChar char="•"/>
              <a:defRPr/>
            </a:pPr>
            <a:r>
              <a:rPr lang="en-US" altLang="en-US" sz="3600" dirty="0">
                <a:solidFill>
                  <a:srgbClr val="000000"/>
                </a:solidFill>
              </a:rPr>
              <a:t>Contested, austere environments may disrupt:</a:t>
            </a:r>
          </a:p>
          <a:p>
            <a:pPr marL="1028700" lvl="1" indent="-571500">
              <a:spcAft>
                <a:spcPts val="600"/>
              </a:spcAft>
              <a:buFont typeface="Arial" panose="020B0604020202020204" pitchFamily="34" charset="0"/>
              <a:buChar char="•"/>
              <a:defRPr/>
            </a:pPr>
            <a:r>
              <a:rPr lang="en-US" altLang="en-US" sz="3600" dirty="0">
                <a:solidFill>
                  <a:srgbClr val="000000"/>
                </a:solidFill>
              </a:rPr>
              <a:t>Resource availability</a:t>
            </a:r>
          </a:p>
          <a:p>
            <a:pPr marL="1028700" lvl="1" indent="-571500">
              <a:spcAft>
                <a:spcPts val="600"/>
              </a:spcAft>
              <a:buFont typeface="Arial" panose="020B0604020202020204" pitchFamily="34" charset="0"/>
              <a:buChar char="•"/>
              <a:defRPr/>
            </a:pPr>
            <a:r>
              <a:rPr lang="en-US" altLang="en-US" sz="3600" dirty="0">
                <a:solidFill>
                  <a:srgbClr val="000000"/>
                </a:solidFill>
              </a:rPr>
              <a:t>Network connectivity and communication</a:t>
            </a:r>
          </a:p>
          <a:p>
            <a:pPr marL="1028700" lvl="1" indent="-571500">
              <a:spcAft>
                <a:spcPts val="600"/>
              </a:spcAft>
              <a:buFont typeface="Arial" panose="020B0604020202020204" pitchFamily="34" charset="0"/>
              <a:buChar char="•"/>
              <a:defRPr/>
            </a:pPr>
            <a:r>
              <a:rPr lang="en-US" altLang="en-US" sz="3600" dirty="0">
                <a:solidFill>
                  <a:srgbClr val="000000"/>
                </a:solidFill>
              </a:rPr>
              <a:t>Evacuation timelines</a:t>
            </a:r>
          </a:p>
          <a:p>
            <a:pPr marL="1028700" lvl="1" indent="-571500">
              <a:spcAft>
                <a:spcPts val="600"/>
              </a:spcAft>
              <a:buFont typeface="Arial" panose="020B0604020202020204" pitchFamily="34" charset="0"/>
              <a:buChar char="•"/>
              <a:defRPr/>
            </a:pPr>
            <a:r>
              <a:rPr lang="en-US" altLang="en-US" sz="3600" dirty="0">
                <a:solidFill>
                  <a:srgbClr val="000000"/>
                </a:solidFill>
              </a:rPr>
              <a:t>Access to specialty mental healthcare</a:t>
            </a:r>
          </a:p>
          <a:p>
            <a:pPr marL="571500" indent="-571500">
              <a:spcBef>
                <a:spcPts val="1600"/>
              </a:spcBef>
              <a:spcAft>
                <a:spcPts val="600"/>
              </a:spcAft>
              <a:buFont typeface="Arial" panose="020B0604020202020204" pitchFamily="34" charset="0"/>
              <a:buChar char="•"/>
              <a:defRPr/>
            </a:pPr>
            <a:r>
              <a:rPr lang="en-US" altLang="en-US" sz="3600" dirty="0">
                <a:solidFill>
                  <a:srgbClr val="000000"/>
                </a:solidFill>
              </a:rPr>
              <a:t>Operational constraints may require scalable psychological support approaches</a:t>
            </a:r>
          </a:p>
        </p:txBody>
      </p:sp>
      <p:sp>
        <p:nvSpPr>
          <p:cNvPr id="3092" name="Rectangle 31">
            <a:extLst>
              <a:ext uri="{FF2B5EF4-FFF2-40B4-BE49-F238E27FC236}">
                <a16:creationId xmlns:a16="http://schemas.microsoft.com/office/drawing/2014/main" id="{78CC9374-4E00-84AB-C65E-6515F5C488AB}"/>
              </a:ext>
            </a:extLst>
          </p:cNvPr>
          <p:cNvSpPr>
            <a:spLocks noChangeArrowheads="1"/>
          </p:cNvSpPr>
          <p:nvPr/>
        </p:nvSpPr>
        <p:spPr bwMode="auto">
          <a:xfrm>
            <a:off x="-11113" y="-319088"/>
            <a:ext cx="32929513" cy="2690813"/>
          </a:xfrm>
          <a:prstGeom prst="rect">
            <a:avLst/>
          </a:prstGeom>
          <a:solidFill>
            <a:srgbClr val="20245E"/>
          </a:solidFill>
          <a:ln>
            <a:noFill/>
          </a:ln>
          <a:extLst>
            <a:ext uri="{91240B29-F687-4F45-9708-019B960494DF}">
              <a14:hiddenLine xmlns:a14="http://schemas.microsoft.com/office/drawing/2010/main" w="12700" algn="ctr">
                <a:solidFill>
                  <a:srgbClr val="000000"/>
                </a:solidFill>
                <a:round/>
                <a:headEnd/>
                <a:tailEnd/>
              </a14:hiddenLine>
            </a:ext>
          </a:extLst>
        </p:spPr>
        <p:txBody>
          <a:bodyPr>
            <a:spAutoFit/>
          </a:bodyPr>
          <a:lstStyle>
            <a:lvl1pPr marL="457200" indent="-457200" defTabSz="1219200">
              <a:defRPr sz="1400">
                <a:solidFill>
                  <a:schemeClr val="tx1"/>
                </a:solidFill>
                <a:latin typeface="Arial" panose="020B0604020202020204" pitchFamily="34" charset="0"/>
                <a:ea typeface="ＭＳ Ｐゴシック" panose="020B0600070205080204" pitchFamily="34" charset="-128"/>
              </a:defRPr>
            </a:lvl1pPr>
            <a:lvl2pPr marL="742950" indent="-285750" defTabSz="1219200">
              <a:defRPr sz="1400">
                <a:solidFill>
                  <a:schemeClr val="tx1"/>
                </a:solidFill>
                <a:latin typeface="Arial" panose="020B0604020202020204" pitchFamily="34" charset="0"/>
                <a:ea typeface="ＭＳ Ｐゴシック" panose="020B0600070205080204" pitchFamily="34" charset="-128"/>
              </a:defRPr>
            </a:lvl2pPr>
            <a:lvl3pPr marL="1143000" indent="-228600" defTabSz="1219200">
              <a:defRPr sz="1400">
                <a:solidFill>
                  <a:schemeClr val="tx1"/>
                </a:solidFill>
                <a:latin typeface="Arial" panose="020B0604020202020204" pitchFamily="34" charset="0"/>
                <a:ea typeface="ＭＳ Ｐゴシック" panose="020B0600070205080204" pitchFamily="34" charset="-128"/>
              </a:defRPr>
            </a:lvl3pPr>
            <a:lvl4pPr marL="1600200" indent="-228600" defTabSz="1219200">
              <a:defRPr sz="1400">
                <a:solidFill>
                  <a:schemeClr val="tx1"/>
                </a:solidFill>
                <a:latin typeface="Arial" panose="020B0604020202020204" pitchFamily="34" charset="0"/>
                <a:ea typeface="ＭＳ Ｐゴシック" panose="020B0600070205080204" pitchFamily="34" charset="-128"/>
              </a:defRPr>
            </a:lvl4pPr>
            <a:lvl5pPr marL="2057400" indent="-228600" defTabSz="1219200">
              <a:defRPr sz="1400">
                <a:solidFill>
                  <a:schemeClr val="tx1"/>
                </a:solidFill>
                <a:latin typeface="Arial" panose="020B0604020202020204" pitchFamily="34" charset="0"/>
                <a:ea typeface="ＭＳ Ｐゴシック" panose="020B0600070205080204" pitchFamily="34" charset="-128"/>
              </a:defRPr>
            </a:lvl5pPr>
            <a:lvl6pPr marL="25146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3093" name="Rectangle 1">
            <a:extLst>
              <a:ext uri="{FF2B5EF4-FFF2-40B4-BE49-F238E27FC236}">
                <a16:creationId xmlns:a16="http://schemas.microsoft.com/office/drawing/2014/main" id="{810D3FE2-1AB7-2CD2-F90B-F01BEAA22200}"/>
              </a:ext>
            </a:extLst>
          </p:cNvPr>
          <p:cNvSpPr>
            <a:spLocks noChangeArrowheads="1"/>
          </p:cNvSpPr>
          <p:nvPr/>
        </p:nvSpPr>
        <p:spPr bwMode="auto">
          <a:xfrm>
            <a:off x="-11113" y="996950"/>
            <a:ext cx="32929513" cy="2690813"/>
          </a:xfrm>
          <a:prstGeom prst="rect">
            <a:avLst/>
          </a:prstGeom>
          <a:solidFill>
            <a:srgbClr val="20245E"/>
          </a:solidFill>
          <a:ln>
            <a:noFill/>
          </a:ln>
          <a:extLst>
            <a:ext uri="{91240B29-F687-4F45-9708-019B960494DF}">
              <a14:hiddenLine xmlns:a14="http://schemas.microsoft.com/office/drawing/2010/main" w="12700" algn="ctr">
                <a:solidFill>
                  <a:srgbClr val="000000"/>
                </a:solidFill>
                <a:round/>
                <a:headEnd/>
                <a:tailEnd/>
              </a14:hiddenLine>
            </a:ext>
          </a:extLst>
        </p:spPr>
        <p:txBody>
          <a:bodyPr>
            <a:spAutoFit/>
          </a:bodyPr>
          <a:lstStyle>
            <a:lvl1pPr marL="457200" indent="-457200" defTabSz="1219200">
              <a:defRPr sz="1400">
                <a:solidFill>
                  <a:schemeClr val="tx1"/>
                </a:solidFill>
                <a:latin typeface="Arial" panose="020B0604020202020204" pitchFamily="34" charset="0"/>
                <a:ea typeface="ＭＳ Ｐゴシック" panose="020B0600070205080204" pitchFamily="34" charset="-128"/>
              </a:defRPr>
            </a:lvl1pPr>
            <a:lvl2pPr marL="742950" indent="-285750" defTabSz="1219200">
              <a:defRPr sz="1400">
                <a:solidFill>
                  <a:schemeClr val="tx1"/>
                </a:solidFill>
                <a:latin typeface="Arial" panose="020B0604020202020204" pitchFamily="34" charset="0"/>
                <a:ea typeface="ＭＳ Ｐゴシック" panose="020B0600070205080204" pitchFamily="34" charset="-128"/>
              </a:defRPr>
            </a:lvl2pPr>
            <a:lvl3pPr marL="1143000" indent="-228600" defTabSz="1219200">
              <a:defRPr sz="1400">
                <a:solidFill>
                  <a:schemeClr val="tx1"/>
                </a:solidFill>
                <a:latin typeface="Arial" panose="020B0604020202020204" pitchFamily="34" charset="0"/>
                <a:ea typeface="ＭＳ Ｐゴシック" panose="020B0600070205080204" pitchFamily="34" charset="-128"/>
              </a:defRPr>
            </a:lvl3pPr>
            <a:lvl4pPr marL="1600200" indent="-228600" defTabSz="1219200">
              <a:defRPr sz="1400">
                <a:solidFill>
                  <a:schemeClr val="tx1"/>
                </a:solidFill>
                <a:latin typeface="Arial" panose="020B0604020202020204" pitchFamily="34" charset="0"/>
                <a:ea typeface="ＭＳ Ｐゴシック" panose="020B0600070205080204" pitchFamily="34" charset="-128"/>
              </a:defRPr>
            </a:lvl4pPr>
            <a:lvl5pPr marL="2057400" indent="-228600" defTabSz="1219200">
              <a:defRPr sz="1400">
                <a:solidFill>
                  <a:schemeClr val="tx1"/>
                </a:solidFill>
                <a:latin typeface="Arial" panose="020B0604020202020204" pitchFamily="34" charset="0"/>
                <a:ea typeface="ＭＳ Ｐゴシック" panose="020B0600070205080204" pitchFamily="34" charset="-128"/>
              </a:defRPr>
            </a:lvl5pPr>
            <a:lvl6pPr marL="25146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6" name="Text Box 893">
            <a:extLst>
              <a:ext uri="{FF2B5EF4-FFF2-40B4-BE49-F238E27FC236}">
                <a16:creationId xmlns:a16="http://schemas.microsoft.com/office/drawing/2014/main" id="{FDD635FC-ABA8-F830-65B7-C5CF601B2F4C}"/>
              </a:ext>
            </a:extLst>
          </p:cNvPr>
          <p:cNvSpPr txBox="1">
            <a:spLocks noChangeArrowheads="1"/>
          </p:cNvSpPr>
          <p:nvPr/>
        </p:nvSpPr>
        <p:spPr bwMode="auto">
          <a:xfrm>
            <a:off x="2533542" y="52130"/>
            <a:ext cx="27648036" cy="3341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defTabSz="1219200" eaLnBrk="0" hangingPunct="0">
              <a:defRPr sz="1400">
                <a:solidFill>
                  <a:schemeClr val="tx1"/>
                </a:solidFill>
                <a:latin typeface="Arial" panose="020B0604020202020204" pitchFamily="34" charset="0"/>
                <a:ea typeface="ＭＳ Ｐゴシック" panose="020B0600070205080204" pitchFamily="34" charset="-128"/>
              </a:defRPr>
            </a:lvl1pPr>
            <a:lvl2pPr marL="742950" indent="-285750" defTabSz="1219200" eaLnBrk="0" hangingPunct="0">
              <a:defRPr sz="1400">
                <a:solidFill>
                  <a:schemeClr val="tx1"/>
                </a:solidFill>
                <a:latin typeface="Arial" panose="020B0604020202020204" pitchFamily="34" charset="0"/>
                <a:ea typeface="ＭＳ Ｐゴシック" panose="020B0600070205080204" pitchFamily="34" charset="-128"/>
              </a:defRPr>
            </a:lvl2pPr>
            <a:lvl3pPr marL="1143000" indent="-228600" defTabSz="1219200" eaLnBrk="0" hangingPunct="0">
              <a:defRPr sz="1400">
                <a:solidFill>
                  <a:schemeClr val="tx1"/>
                </a:solidFill>
                <a:latin typeface="Arial" panose="020B0604020202020204" pitchFamily="34" charset="0"/>
                <a:ea typeface="ＭＳ Ｐゴシック" panose="020B0600070205080204" pitchFamily="34" charset="-128"/>
              </a:defRPr>
            </a:lvl3pPr>
            <a:lvl4pPr marL="1600200" indent="-228600" defTabSz="1219200" eaLnBrk="0" hangingPunct="0">
              <a:defRPr sz="1400">
                <a:solidFill>
                  <a:schemeClr val="tx1"/>
                </a:solidFill>
                <a:latin typeface="Arial" panose="020B0604020202020204" pitchFamily="34" charset="0"/>
                <a:ea typeface="ＭＳ Ｐゴシック" panose="020B0600070205080204" pitchFamily="34" charset="-128"/>
              </a:defRPr>
            </a:lvl4pPr>
            <a:lvl5pPr marL="2057400" indent="-228600" defTabSz="1219200" eaLnBrk="0" hangingPunct="0">
              <a:defRPr sz="1400">
                <a:solidFill>
                  <a:schemeClr val="tx1"/>
                </a:solidFill>
                <a:latin typeface="Arial" panose="020B0604020202020204" pitchFamily="34" charset="0"/>
                <a:ea typeface="ＭＳ Ｐゴシック" panose="020B0600070205080204" pitchFamily="34" charset="-128"/>
              </a:defRPr>
            </a:lvl5pPr>
            <a:lvl6pPr marL="25146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defTabSz="12192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5000" spc="300" dirty="0">
                <a:solidFill>
                  <a:schemeClr val="bg1"/>
                </a:solidFill>
                <a:latin typeface="Franklin Gothic Demi" panose="020B0703020102020204" pitchFamily="34" charset="0"/>
              </a:rPr>
              <a:t>Expanding Psychological Health Support Capacity in Large-Scale Combat Operations: </a:t>
            </a:r>
          </a:p>
          <a:p>
            <a:pPr algn="ctr" eaLnBrk="1" hangingPunct="1">
              <a:spcAft>
                <a:spcPts val="1500"/>
              </a:spcAft>
              <a:defRPr/>
            </a:pPr>
            <a:r>
              <a:rPr lang="en-US" altLang="en-US" sz="5000" spc="300" dirty="0">
                <a:solidFill>
                  <a:schemeClr val="bg1"/>
                </a:solidFill>
                <a:latin typeface="Franklin Gothic Demi" panose="020B0703020102020204" pitchFamily="34" charset="0"/>
              </a:rPr>
              <a:t>The Role of Non-Specialty Personnel</a:t>
            </a:r>
          </a:p>
          <a:p>
            <a:pPr algn="ctr" eaLnBrk="1" hangingPunct="1">
              <a:spcBef>
                <a:spcPts val="2000"/>
              </a:spcBef>
              <a:defRPr/>
            </a:pPr>
            <a:r>
              <a:rPr lang="en-US" altLang="en-US" sz="4000" b="1" dirty="0">
                <a:solidFill>
                  <a:schemeClr val="bg1"/>
                </a:solidFill>
                <a:latin typeface="Calibri" panose="020F0502020204030204" pitchFamily="34" charset="0"/>
              </a:rPr>
              <a:t>Maj Felicia N. Katzovitz, PhD, RN-BC &amp; MAJ Julia G. Catanese, PhD, RN, CNOR, CHSE</a:t>
            </a:r>
          </a:p>
          <a:p>
            <a:pPr algn="ctr" eaLnBrk="1" hangingPunct="1">
              <a:spcBef>
                <a:spcPts val="0"/>
              </a:spcBef>
              <a:defRPr/>
            </a:pPr>
            <a:r>
              <a:rPr lang="en-US" altLang="en-US" sz="4000" dirty="0">
                <a:solidFill>
                  <a:schemeClr val="bg1"/>
                </a:solidFill>
                <a:latin typeface="Calibri" panose="020F0502020204030204" pitchFamily="34" charset="0"/>
              </a:rPr>
              <a:t>Daniel K. Inouye Graduate School of Nursing, Uniformed Services University of the Health Sciences (USUHS)</a:t>
            </a:r>
          </a:p>
        </p:txBody>
      </p:sp>
      <p:pic>
        <p:nvPicPr>
          <p:cNvPr id="3095" name="Picture 2">
            <a:extLst>
              <a:ext uri="{FF2B5EF4-FFF2-40B4-BE49-F238E27FC236}">
                <a16:creationId xmlns:a16="http://schemas.microsoft.com/office/drawing/2014/main" id="{51679D10-3FD6-DACD-5406-764F637D775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5450" y="37769"/>
            <a:ext cx="2218498" cy="173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6AAA24B-4F20-7223-C2AF-7C6331A8641D}"/>
              </a:ext>
            </a:extLst>
          </p:cNvPr>
          <p:cNvSpPr txBox="1"/>
          <p:nvPr/>
        </p:nvSpPr>
        <p:spPr>
          <a:xfrm>
            <a:off x="11402534" y="4471364"/>
            <a:ext cx="9910051" cy="2500685"/>
          </a:xfrm>
          <a:prstGeom prst="rect">
            <a:avLst/>
          </a:prstGeom>
          <a:noFill/>
        </p:spPr>
        <p:txBody>
          <a:bodyPr wrap="square">
            <a:spAutoFit/>
          </a:bodyPr>
          <a:lstStyle/>
          <a:p>
            <a:pPr marL="571500" indent="-571500">
              <a:spcBef>
                <a:spcPts val="500"/>
              </a:spcBef>
              <a:buFont typeface="Arial" panose="020B0604020202020204" pitchFamily="34" charset="0"/>
              <a:buChar char="•"/>
            </a:pPr>
            <a:r>
              <a:rPr lang="en-US" sz="3600" b="1" dirty="0"/>
              <a:t>Scoping review </a:t>
            </a:r>
            <a:r>
              <a:rPr lang="en-US" sz="3600" dirty="0"/>
              <a:t>using:</a:t>
            </a:r>
          </a:p>
          <a:p>
            <a:pPr marL="1028700" lvl="1" indent="-571500">
              <a:spcBef>
                <a:spcPts val="500"/>
              </a:spcBef>
              <a:buFont typeface="Arial" panose="020B0604020202020204" pitchFamily="34" charset="0"/>
              <a:buChar char="•"/>
            </a:pPr>
            <a:r>
              <a:rPr lang="en-US" sz="3600" dirty="0"/>
              <a:t>Arksey &amp; O’Malley 5-stage framework</a:t>
            </a:r>
          </a:p>
          <a:p>
            <a:pPr marL="1028700" lvl="1" indent="-571500">
              <a:spcBef>
                <a:spcPts val="500"/>
              </a:spcBef>
              <a:buFont typeface="Arial" panose="020B0604020202020204" pitchFamily="34" charset="0"/>
              <a:buChar char="•"/>
            </a:pPr>
            <a:r>
              <a:rPr lang="en-US" sz="3600" dirty="0"/>
              <a:t>PRISMA-</a:t>
            </a:r>
            <a:r>
              <a:rPr lang="en-US" sz="3600" dirty="0" err="1"/>
              <a:t>ScR</a:t>
            </a:r>
            <a:r>
              <a:rPr lang="en-US" sz="3600" dirty="0"/>
              <a:t> guidelines</a:t>
            </a:r>
          </a:p>
          <a:p>
            <a:pPr marL="1028700" lvl="1" indent="-571500">
              <a:spcBef>
                <a:spcPts val="500"/>
              </a:spcBef>
              <a:buFont typeface="Arial" panose="020B0604020202020204" pitchFamily="34" charset="0"/>
              <a:buChar char="•"/>
            </a:pPr>
            <a:r>
              <a:rPr lang="en-US" sz="3600" dirty="0"/>
              <a:t>Covidence review tool</a:t>
            </a:r>
          </a:p>
        </p:txBody>
      </p:sp>
      <p:sp>
        <p:nvSpPr>
          <p:cNvPr id="13" name="AutoShape 892">
            <a:extLst>
              <a:ext uri="{FF2B5EF4-FFF2-40B4-BE49-F238E27FC236}">
                <a16:creationId xmlns:a16="http://schemas.microsoft.com/office/drawing/2014/main" id="{C366DB7C-D3F1-6D96-9F63-BC06E1A7E204}"/>
              </a:ext>
            </a:extLst>
          </p:cNvPr>
          <p:cNvSpPr>
            <a:spLocks noChangeArrowheads="1"/>
          </p:cNvSpPr>
          <p:nvPr/>
        </p:nvSpPr>
        <p:spPr bwMode="auto">
          <a:xfrm>
            <a:off x="10506572" y="7144099"/>
            <a:ext cx="11749831" cy="6090081"/>
          </a:xfrm>
          <a:prstGeom prst="flowChartAlternateProcess">
            <a:avLst/>
          </a:prstGeom>
          <a:gradFill flip="none" rotWithShape="1">
            <a:gsLst>
              <a:gs pos="0">
                <a:schemeClr val="accent6"/>
              </a:gs>
              <a:gs pos="22000">
                <a:schemeClr val="accent6">
                  <a:lumMod val="100000"/>
                </a:schemeClr>
              </a:gs>
              <a:gs pos="74000">
                <a:schemeClr val="accent6">
                  <a:lumMod val="60000"/>
                </a:schemeClr>
              </a:gs>
            </a:gsLst>
            <a:path path="circle">
              <a:fillToRect l="50000" t="50000" r="50000" b="50000"/>
            </a:path>
            <a:tileRect/>
          </a:gradFill>
          <a:ln w="9525">
            <a:solidFill>
              <a:schemeClr val="tx1"/>
            </a:solidFill>
            <a:miter lim="800000"/>
            <a:headEnd/>
            <a:tailEnd/>
          </a:ln>
        </p:spPr>
        <p:txBody>
          <a:bodyPr wrap="none" anchor="t"/>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4500" b="1" spc="300" dirty="0">
                <a:solidFill>
                  <a:srgbClr val="FFFFFF"/>
                </a:solidFill>
                <a:latin typeface="Calibri" panose="020F0502020204030204" pitchFamily="34" charset="0"/>
              </a:rPr>
              <a:t>KEY TAKEAWAYS</a:t>
            </a:r>
            <a:endParaRPr lang="en-US" altLang="en-US" sz="4000" b="1" spc="300" dirty="0">
              <a:solidFill>
                <a:srgbClr val="FFFFFF"/>
              </a:solidFill>
              <a:latin typeface="Calibri" panose="020F0502020204030204" pitchFamily="34" charset="0"/>
            </a:endParaRPr>
          </a:p>
          <a:p>
            <a:pPr eaLnBrk="1" hangingPunct="1">
              <a:spcBef>
                <a:spcPts val="2000"/>
              </a:spcBef>
            </a:pPr>
            <a:r>
              <a:rPr lang="en-US" altLang="en-US" sz="3900" b="1" spc="300" dirty="0">
                <a:solidFill>
                  <a:srgbClr val="FFFFFF"/>
                </a:solidFill>
                <a:latin typeface="Calibri" panose="020F0502020204030204" pitchFamily="34" charset="0"/>
              </a:rPr>
              <a:t>- Review (</a:t>
            </a:r>
            <a:r>
              <a:rPr lang="en-US" altLang="en-US" sz="3900" b="1" i="1" spc="300" dirty="0">
                <a:solidFill>
                  <a:srgbClr val="FFFFFF"/>
                </a:solidFill>
                <a:latin typeface="Calibri" panose="020F0502020204030204" pitchFamily="34" charset="0"/>
              </a:rPr>
              <a:t>n</a:t>
            </a:r>
            <a:r>
              <a:rPr lang="en-US" altLang="en-US" sz="3900" b="1" spc="300" dirty="0">
                <a:solidFill>
                  <a:srgbClr val="FFFFFF"/>
                </a:solidFill>
                <a:latin typeface="Calibri" panose="020F0502020204030204" pitchFamily="34" charset="0"/>
              </a:rPr>
              <a:t> = 23) identified interventions</a:t>
            </a:r>
          </a:p>
          <a:p>
            <a:pPr eaLnBrk="1" hangingPunct="1">
              <a:spcBef>
                <a:spcPts val="0"/>
              </a:spcBef>
            </a:pPr>
            <a:r>
              <a:rPr lang="en-US" altLang="en-US" sz="3900" b="1" spc="300" dirty="0">
                <a:solidFill>
                  <a:srgbClr val="FFFFFF"/>
                </a:solidFill>
                <a:latin typeface="Calibri" panose="020F0502020204030204" pitchFamily="34" charset="0"/>
              </a:rPr>
              <a:t>delivered by non-specialty personnel</a:t>
            </a:r>
          </a:p>
          <a:p>
            <a:pPr eaLnBrk="1" hangingPunct="1">
              <a:spcBef>
                <a:spcPts val="3000"/>
              </a:spcBef>
            </a:pPr>
            <a:r>
              <a:rPr lang="en-US" altLang="en-US" sz="3900" b="1" spc="300" dirty="0">
                <a:solidFill>
                  <a:srgbClr val="FFFFFF"/>
                </a:solidFill>
                <a:latin typeface="Calibri" panose="020F0502020204030204" pitchFamily="34" charset="0"/>
              </a:rPr>
              <a:t>- Interventions clustered into dynamic tiers </a:t>
            </a:r>
          </a:p>
          <a:p>
            <a:pPr eaLnBrk="1" hangingPunct="1">
              <a:spcBef>
                <a:spcPts val="0"/>
              </a:spcBef>
            </a:pPr>
            <a:r>
              <a:rPr lang="en-US" altLang="en-US" sz="3900" b="1" spc="300" dirty="0">
                <a:solidFill>
                  <a:srgbClr val="FFFFFF"/>
                </a:solidFill>
                <a:latin typeface="Calibri" panose="020F0502020204030204" pitchFamily="34" charset="0"/>
              </a:rPr>
              <a:t>mapped on the Stress Continuum Model</a:t>
            </a:r>
          </a:p>
          <a:p>
            <a:pPr eaLnBrk="1" hangingPunct="1">
              <a:spcBef>
                <a:spcPts val="3000"/>
              </a:spcBef>
            </a:pPr>
            <a:r>
              <a:rPr lang="en-US" altLang="en-US" sz="3900" b="1" spc="300" dirty="0">
                <a:solidFill>
                  <a:srgbClr val="FFFFFF"/>
                </a:solidFill>
                <a:latin typeface="Calibri" panose="020F0502020204030204" pitchFamily="34" charset="0"/>
              </a:rPr>
              <a:t>- Role-based tiers offer scalable psychological </a:t>
            </a:r>
          </a:p>
          <a:p>
            <a:pPr eaLnBrk="1" hangingPunct="1">
              <a:spcBef>
                <a:spcPts val="0"/>
              </a:spcBef>
            </a:pPr>
            <a:r>
              <a:rPr lang="en-US" altLang="en-US" sz="3900" b="1" spc="300" dirty="0">
                <a:solidFill>
                  <a:srgbClr val="FFFFFF"/>
                </a:solidFill>
                <a:latin typeface="Calibri" panose="020F0502020204030204" pitchFamily="34" charset="0"/>
              </a:rPr>
              <a:t>support for austere environments during LSCO</a:t>
            </a:r>
          </a:p>
        </p:txBody>
      </p:sp>
      <p:sp>
        <p:nvSpPr>
          <p:cNvPr id="49" name="AutoShape 892">
            <a:extLst>
              <a:ext uri="{FF2B5EF4-FFF2-40B4-BE49-F238E27FC236}">
                <a16:creationId xmlns:a16="http://schemas.microsoft.com/office/drawing/2014/main" id="{5EC58732-DDF8-2694-E83F-3192077E2D1B}"/>
              </a:ext>
            </a:extLst>
          </p:cNvPr>
          <p:cNvSpPr>
            <a:spLocks noChangeArrowheads="1"/>
          </p:cNvSpPr>
          <p:nvPr/>
        </p:nvSpPr>
        <p:spPr bwMode="auto">
          <a:xfrm>
            <a:off x="30545732" y="3128614"/>
            <a:ext cx="2221336" cy="375090"/>
          </a:xfrm>
          <a:prstGeom prst="flowChartAlternateProcess">
            <a:avLst/>
          </a:prstGeom>
          <a:solidFill>
            <a:schemeClr val="bg1"/>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b="1" spc="300" dirty="0">
                <a:solidFill>
                  <a:srgbClr val="002060"/>
                </a:solidFill>
                <a:latin typeface="Calibri" panose="020F0502020204030204" pitchFamily="34" charset="0"/>
              </a:rPr>
              <a:t>PUBLICATION</a:t>
            </a:r>
            <a:endParaRPr lang="en-US" altLang="en-US" sz="2000" dirty="0">
              <a:solidFill>
                <a:srgbClr val="002060"/>
              </a:solidFill>
            </a:endParaRPr>
          </a:p>
        </p:txBody>
      </p:sp>
      <p:sp>
        <p:nvSpPr>
          <p:cNvPr id="3086" name="AutoShape 892">
            <a:extLst>
              <a:ext uri="{FF2B5EF4-FFF2-40B4-BE49-F238E27FC236}">
                <a16:creationId xmlns:a16="http://schemas.microsoft.com/office/drawing/2014/main" id="{A8592E92-AAA3-323D-3883-485923EA1F83}"/>
              </a:ext>
            </a:extLst>
          </p:cNvPr>
          <p:cNvSpPr>
            <a:spLocks noChangeArrowheads="1"/>
          </p:cNvSpPr>
          <p:nvPr/>
        </p:nvSpPr>
        <p:spPr bwMode="auto">
          <a:xfrm>
            <a:off x="283551" y="10554829"/>
            <a:ext cx="9910051" cy="53617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spc="300" dirty="0">
                <a:solidFill>
                  <a:srgbClr val="FFFFFF"/>
                </a:solidFill>
                <a:latin typeface="Calibri" panose="020F0502020204030204" pitchFamily="34" charset="0"/>
              </a:rPr>
              <a:t>PURPOSE</a:t>
            </a:r>
            <a:endParaRPr lang="en-US" altLang="en-US" sz="3200" dirty="0"/>
          </a:p>
        </p:txBody>
      </p:sp>
      <p:sp>
        <p:nvSpPr>
          <p:cNvPr id="3090" name="AutoShape 892">
            <a:extLst>
              <a:ext uri="{FF2B5EF4-FFF2-40B4-BE49-F238E27FC236}">
                <a16:creationId xmlns:a16="http://schemas.microsoft.com/office/drawing/2014/main" id="{4D014383-C173-CCF5-5C0D-57E8ABA3541B}"/>
              </a:ext>
            </a:extLst>
          </p:cNvPr>
          <p:cNvSpPr>
            <a:spLocks noChangeArrowheads="1"/>
          </p:cNvSpPr>
          <p:nvPr/>
        </p:nvSpPr>
        <p:spPr bwMode="auto">
          <a:xfrm>
            <a:off x="282524" y="21241951"/>
            <a:ext cx="32342237" cy="62993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700" b="1" spc="300" dirty="0">
                <a:solidFill>
                  <a:srgbClr val="FFFFFF"/>
                </a:solidFill>
                <a:latin typeface="Calibri" panose="020F0502020204030204" pitchFamily="34" charset="0"/>
              </a:rPr>
              <a:t>The opinions and assertions expressed herein are those of the authors and do not reflect the official policy or position of the Uniformed Services University of the Health Sciences or the Department of War. Neither the authors nor their family members</a:t>
            </a:r>
          </a:p>
          <a:p>
            <a:pPr eaLnBrk="1" hangingPunct="1"/>
            <a:r>
              <a:rPr lang="en-US" altLang="en-US" sz="1700" b="1" spc="300" dirty="0">
                <a:solidFill>
                  <a:srgbClr val="FFFFFF"/>
                </a:solidFill>
                <a:latin typeface="Calibri" panose="020F0502020204030204" pitchFamily="34" charset="0"/>
              </a:rPr>
              <a:t> have a financial interest in any commercial product, service, or organization providing financial support for this research. This work was supported by the Emergency Nurses Association Foundation and Sigma Theta Tau (2025 ENAF/Sigma Research Grant).</a:t>
            </a:r>
          </a:p>
        </p:txBody>
      </p:sp>
      <p:sp>
        <p:nvSpPr>
          <p:cNvPr id="3094" name="TextBox 3093">
            <a:extLst>
              <a:ext uri="{FF2B5EF4-FFF2-40B4-BE49-F238E27FC236}">
                <a16:creationId xmlns:a16="http://schemas.microsoft.com/office/drawing/2014/main" id="{2485E62A-DBA0-3331-9A56-FB1D745E4873}"/>
              </a:ext>
            </a:extLst>
          </p:cNvPr>
          <p:cNvSpPr txBox="1"/>
          <p:nvPr/>
        </p:nvSpPr>
        <p:spPr>
          <a:xfrm>
            <a:off x="22715738" y="4471364"/>
            <a:ext cx="10226473" cy="12531636"/>
          </a:xfrm>
          <a:prstGeom prst="rect">
            <a:avLst/>
          </a:prstGeom>
          <a:noFill/>
          <a:ln>
            <a:solidFill>
              <a:schemeClr val="bg1"/>
            </a:solidFill>
          </a:ln>
        </p:spPr>
        <p:txBody>
          <a:bodyPr wrap="square">
            <a:spAutoFit/>
          </a:bodyPr>
          <a:lstStyle/>
          <a:p>
            <a:pPr marL="571500" indent="-571500">
              <a:spcAft>
                <a:spcPts val="600"/>
              </a:spcAft>
              <a:buFont typeface="Arial" panose="020B0604020202020204" pitchFamily="34" charset="0"/>
              <a:buChar char="•"/>
              <a:defRPr/>
            </a:pPr>
            <a:r>
              <a:rPr lang="en-US" altLang="en-US" sz="3600" dirty="0">
                <a:solidFill>
                  <a:srgbClr val="000000"/>
                </a:solidFill>
              </a:rPr>
              <a:t>Articles (</a:t>
            </a:r>
            <a:r>
              <a:rPr lang="en-US" altLang="en-US" sz="3600" i="1" dirty="0">
                <a:solidFill>
                  <a:srgbClr val="000000"/>
                </a:solidFill>
              </a:rPr>
              <a:t>n</a:t>
            </a:r>
            <a:r>
              <a:rPr lang="en-US" altLang="en-US" sz="3600" dirty="0">
                <a:solidFill>
                  <a:srgbClr val="000000"/>
                </a:solidFill>
              </a:rPr>
              <a:t> = 23) published 2000 – 2024</a:t>
            </a:r>
          </a:p>
          <a:p>
            <a:pPr marL="1028700" lvl="1" indent="-571500">
              <a:spcAft>
                <a:spcPts val="600"/>
              </a:spcAft>
              <a:buFont typeface="Arial" panose="020B0604020202020204" pitchFamily="34" charset="0"/>
              <a:buChar char="•"/>
              <a:defRPr/>
            </a:pPr>
            <a:r>
              <a:rPr lang="en-US" altLang="en-US" sz="3600" dirty="0">
                <a:solidFill>
                  <a:srgbClr val="000000"/>
                </a:solidFill>
              </a:rPr>
              <a:t>Countries: US, UK, Israel, Syria, Norway, Australia, Palestine, &amp; Sweden</a:t>
            </a:r>
          </a:p>
          <a:p>
            <a:pPr marL="1028700" lvl="1" indent="-571500">
              <a:spcAft>
                <a:spcPts val="600"/>
              </a:spcAft>
              <a:buFont typeface="Arial" panose="020B0604020202020204" pitchFamily="34" charset="0"/>
              <a:buChar char="•"/>
              <a:defRPr/>
            </a:pPr>
            <a:r>
              <a:rPr lang="en-US" altLang="en-US" sz="3600" dirty="0">
                <a:solidFill>
                  <a:srgbClr val="000000"/>
                </a:solidFill>
              </a:rPr>
              <a:t>Settings: Military, disaster services, training, civilian medical, police, &amp; public health</a:t>
            </a:r>
          </a:p>
          <a:p>
            <a:pPr marL="571500" indent="-571500">
              <a:spcBef>
                <a:spcPts val="1600"/>
              </a:spcBef>
              <a:spcAft>
                <a:spcPts val="600"/>
              </a:spcAft>
              <a:buFont typeface="Arial" panose="020B0604020202020204" pitchFamily="34" charset="0"/>
              <a:buChar char="•"/>
              <a:defRPr/>
            </a:pPr>
            <a:r>
              <a:rPr lang="en-US" altLang="en-US" sz="3600" dirty="0">
                <a:solidFill>
                  <a:srgbClr val="000000"/>
                </a:solidFill>
              </a:rPr>
              <a:t>Interventions </a:t>
            </a:r>
            <a:r>
              <a:rPr lang="en-US" altLang="en-US" sz="3600">
                <a:solidFill>
                  <a:srgbClr val="000000"/>
                </a:solidFill>
              </a:rPr>
              <a:t>organized into </a:t>
            </a:r>
            <a:r>
              <a:rPr lang="en-US" altLang="en-US" sz="3600" dirty="0">
                <a:solidFill>
                  <a:srgbClr val="000000"/>
                </a:solidFill>
              </a:rPr>
              <a:t>flexible tiers &amp; mapped on the stages of Stress Continuum Model (i.e., </a:t>
            </a:r>
            <a:r>
              <a:rPr lang="en-US" altLang="en-US" sz="3600" b="1" i="1" dirty="0">
                <a:solidFill>
                  <a:srgbClr val="0A5C29"/>
                </a:solidFill>
              </a:rPr>
              <a:t>Ready</a:t>
            </a:r>
            <a:r>
              <a:rPr lang="en-US" altLang="en-US" sz="3600" dirty="0"/>
              <a:t>,</a:t>
            </a:r>
            <a:r>
              <a:rPr lang="en-US" altLang="en-US" sz="3600" b="1" i="1" dirty="0">
                <a:solidFill>
                  <a:srgbClr val="CB8E13"/>
                </a:solidFill>
              </a:rPr>
              <a:t> Reacting</a:t>
            </a:r>
            <a:r>
              <a:rPr lang="en-US" altLang="en-US" sz="3600" dirty="0"/>
              <a:t>, </a:t>
            </a:r>
            <a:r>
              <a:rPr lang="en-US" altLang="en-US" sz="3600" b="1" i="1" dirty="0">
                <a:solidFill>
                  <a:srgbClr val="B76527"/>
                </a:solidFill>
              </a:rPr>
              <a:t>Injured</a:t>
            </a:r>
            <a:r>
              <a:rPr lang="en-US" altLang="en-US" sz="3600" dirty="0"/>
              <a:t>, &amp; </a:t>
            </a:r>
            <a:r>
              <a:rPr lang="en-US" altLang="en-US" sz="3600" b="1" i="1" dirty="0">
                <a:solidFill>
                  <a:srgbClr val="920000"/>
                </a:solidFill>
              </a:rPr>
              <a:t>Ill</a:t>
            </a:r>
            <a:r>
              <a:rPr lang="en-US" altLang="en-US" sz="3600" dirty="0"/>
              <a:t>)</a:t>
            </a:r>
            <a:endParaRPr lang="en-US" altLang="en-US" sz="3600" i="1" dirty="0">
              <a:solidFill>
                <a:srgbClr val="000000"/>
              </a:solidFill>
            </a:endParaRPr>
          </a:p>
          <a:p>
            <a:pPr marL="1657350" lvl="2" indent="-742950">
              <a:spcBef>
                <a:spcPts val="0"/>
              </a:spcBef>
              <a:spcAft>
                <a:spcPts val="600"/>
              </a:spcAft>
              <a:buAutoNum type="arabicPeriod"/>
              <a:defRPr/>
            </a:pPr>
            <a:r>
              <a:rPr lang="en-US" altLang="en-US" sz="3600" b="1" dirty="0">
                <a:solidFill>
                  <a:srgbClr val="000000"/>
                </a:solidFill>
              </a:rPr>
              <a:t>Leadership</a:t>
            </a:r>
            <a:r>
              <a:rPr lang="en-US" altLang="en-US" sz="3600" dirty="0">
                <a:solidFill>
                  <a:srgbClr val="000000"/>
                </a:solidFill>
              </a:rPr>
              <a:t>: All (</a:t>
            </a:r>
            <a:r>
              <a:rPr lang="en-US" altLang="en-US" sz="3600" b="1" i="1" dirty="0">
                <a:solidFill>
                  <a:srgbClr val="0A5C29"/>
                </a:solidFill>
              </a:rPr>
              <a:t>Ready</a:t>
            </a:r>
            <a:r>
              <a:rPr lang="en-US" altLang="en-US" sz="3600" dirty="0">
                <a:solidFill>
                  <a:srgbClr val="0A5C29"/>
                </a:solidFill>
              </a:rPr>
              <a:t> </a:t>
            </a:r>
            <a:r>
              <a:rPr lang="en-US" altLang="en-US" sz="3600" dirty="0">
                <a:solidFill>
                  <a:srgbClr val="000000"/>
                </a:solidFill>
              </a:rPr>
              <a:t>–</a:t>
            </a:r>
            <a:r>
              <a:rPr lang="en-US" altLang="en-US" sz="3600" dirty="0"/>
              <a:t> </a:t>
            </a:r>
            <a:r>
              <a:rPr lang="en-US" altLang="en-US" sz="3600" b="1" i="1" dirty="0">
                <a:solidFill>
                  <a:srgbClr val="920000"/>
                </a:solidFill>
              </a:rPr>
              <a:t>Ill</a:t>
            </a:r>
            <a:r>
              <a:rPr lang="en-US" altLang="en-US" sz="3600" dirty="0"/>
              <a:t>)</a:t>
            </a:r>
            <a:r>
              <a:rPr lang="en-US" altLang="en-US" sz="3600" dirty="0">
                <a:solidFill>
                  <a:srgbClr val="000000"/>
                </a:solidFill>
              </a:rPr>
              <a:t> zones</a:t>
            </a:r>
            <a:endParaRPr lang="en-US" altLang="en-US" sz="3600" dirty="0"/>
          </a:p>
          <a:p>
            <a:pPr marL="1943100" lvl="3" indent="-571500">
              <a:spcBef>
                <a:spcPts val="0"/>
              </a:spcBef>
              <a:spcAft>
                <a:spcPts val="600"/>
              </a:spcAft>
              <a:buFont typeface="Arial" panose="020B0604020202020204" pitchFamily="34" charset="0"/>
              <a:buChar char="•"/>
              <a:defRPr/>
            </a:pPr>
            <a:r>
              <a:rPr lang="en-US" altLang="en-US" sz="3600" dirty="0">
                <a:solidFill>
                  <a:srgbClr val="000000"/>
                </a:solidFill>
              </a:rPr>
              <a:t>Psychological First Aid </a:t>
            </a:r>
          </a:p>
          <a:p>
            <a:pPr marL="1943100" lvl="3" indent="-571500">
              <a:spcBef>
                <a:spcPts val="0"/>
              </a:spcBef>
              <a:spcAft>
                <a:spcPts val="600"/>
              </a:spcAft>
              <a:buFont typeface="Arial" panose="020B0604020202020204" pitchFamily="34" charset="0"/>
              <a:buChar char="•"/>
              <a:defRPr/>
            </a:pPr>
            <a:r>
              <a:rPr lang="en-US" altLang="en-US" sz="3600" dirty="0">
                <a:solidFill>
                  <a:srgbClr val="000000"/>
                </a:solidFill>
              </a:rPr>
              <a:t>Battle Buddies</a:t>
            </a:r>
          </a:p>
          <a:p>
            <a:pPr marL="1657350" lvl="2" indent="-742950">
              <a:spcBef>
                <a:spcPts val="0"/>
              </a:spcBef>
              <a:spcAft>
                <a:spcPts val="600"/>
              </a:spcAft>
              <a:buAutoNum type="arabicPeriod"/>
              <a:defRPr/>
            </a:pPr>
            <a:r>
              <a:rPr lang="en-US" altLang="en-US" sz="3600" b="1" dirty="0">
                <a:solidFill>
                  <a:srgbClr val="000000"/>
                </a:solidFill>
              </a:rPr>
              <a:t>Informal Peer</a:t>
            </a:r>
            <a:r>
              <a:rPr lang="en-US" altLang="en-US" sz="3600" dirty="0">
                <a:solidFill>
                  <a:srgbClr val="000000"/>
                </a:solidFill>
              </a:rPr>
              <a:t>: </a:t>
            </a:r>
            <a:r>
              <a:rPr lang="en-US" altLang="en-US" sz="3600" b="1" i="1" dirty="0">
                <a:solidFill>
                  <a:srgbClr val="0A5C29"/>
                </a:solidFill>
              </a:rPr>
              <a:t>Ready</a:t>
            </a:r>
            <a:r>
              <a:rPr lang="en-US" altLang="en-US" sz="3600" dirty="0">
                <a:solidFill>
                  <a:srgbClr val="0A5C29"/>
                </a:solidFill>
              </a:rPr>
              <a:t> </a:t>
            </a:r>
            <a:r>
              <a:rPr lang="en-US" altLang="en-US" sz="3600" dirty="0">
                <a:solidFill>
                  <a:srgbClr val="000000"/>
                </a:solidFill>
              </a:rPr>
              <a:t>–</a:t>
            </a:r>
            <a:r>
              <a:rPr lang="en-US" altLang="en-US" sz="3600" dirty="0"/>
              <a:t> </a:t>
            </a:r>
            <a:r>
              <a:rPr lang="en-US" altLang="en-US" sz="3600" b="1" i="1" dirty="0">
                <a:solidFill>
                  <a:srgbClr val="CB8E13"/>
                </a:solidFill>
              </a:rPr>
              <a:t>Reacting</a:t>
            </a:r>
            <a:r>
              <a:rPr lang="en-US" altLang="en-US" sz="3600" b="1" dirty="0">
                <a:solidFill>
                  <a:srgbClr val="920000"/>
                </a:solidFill>
              </a:rPr>
              <a:t> </a:t>
            </a:r>
            <a:r>
              <a:rPr lang="en-US" altLang="en-US" sz="3600" dirty="0"/>
              <a:t>zones</a:t>
            </a:r>
          </a:p>
          <a:p>
            <a:pPr marL="1943100" lvl="3" indent="-571500">
              <a:spcBef>
                <a:spcPts val="0"/>
              </a:spcBef>
              <a:spcAft>
                <a:spcPts val="600"/>
              </a:spcAft>
              <a:buFont typeface="Arial" panose="020B0604020202020204" pitchFamily="34" charset="0"/>
              <a:buChar char="•"/>
              <a:defRPr/>
            </a:pPr>
            <a:r>
              <a:rPr lang="en-US" altLang="en-US" sz="3600" dirty="0">
                <a:solidFill>
                  <a:srgbClr val="000000"/>
                </a:solidFill>
              </a:rPr>
              <a:t>Wingman-Connect</a:t>
            </a:r>
          </a:p>
          <a:p>
            <a:pPr marL="1943100" lvl="3" indent="-571500">
              <a:spcBef>
                <a:spcPts val="0"/>
              </a:spcBef>
              <a:spcAft>
                <a:spcPts val="600"/>
              </a:spcAft>
              <a:buFont typeface="Arial" panose="020B0604020202020204" pitchFamily="34" charset="0"/>
              <a:buChar char="•"/>
              <a:defRPr/>
            </a:pPr>
            <a:r>
              <a:rPr lang="en-US" altLang="en-US" sz="3600" dirty="0">
                <a:solidFill>
                  <a:srgbClr val="000000"/>
                </a:solidFill>
              </a:rPr>
              <a:t>Buddy-to-Buddy</a:t>
            </a:r>
          </a:p>
          <a:p>
            <a:pPr marL="1657350" lvl="2" indent="-742950">
              <a:spcBef>
                <a:spcPts val="0"/>
              </a:spcBef>
              <a:spcAft>
                <a:spcPts val="600"/>
              </a:spcAft>
              <a:buAutoNum type="arabicPeriod"/>
              <a:defRPr/>
            </a:pPr>
            <a:r>
              <a:rPr lang="en-US" altLang="en-US" sz="3600" b="1" dirty="0">
                <a:solidFill>
                  <a:srgbClr val="000000"/>
                </a:solidFill>
              </a:rPr>
              <a:t>Trained Peer</a:t>
            </a:r>
            <a:r>
              <a:rPr lang="en-US" altLang="en-US" sz="3600" dirty="0">
                <a:solidFill>
                  <a:srgbClr val="000000"/>
                </a:solidFill>
              </a:rPr>
              <a:t>: </a:t>
            </a:r>
            <a:r>
              <a:rPr lang="en-US" altLang="en-US" sz="3600" b="1" i="1" dirty="0">
                <a:solidFill>
                  <a:srgbClr val="CB8E13"/>
                </a:solidFill>
              </a:rPr>
              <a:t>Reacting</a:t>
            </a:r>
            <a:r>
              <a:rPr lang="en-US" altLang="en-US" sz="3600" b="1" dirty="0">
                <a:solidFill>
                  <a:srgbClr val="920000"/>
                </a:solidFill>
              </a:rPr>
              <a:t> </a:t>
            </a:r>
            <a:r>
              <a:rPr lang="en-US" altLang="en-US" sz="3600" dirty="0"/>
              <a:t>zones</a:t>
            </a:r>
          </a:p>
          <a:p>
            <a:pPr marL="1943100" lvl="3" indent="-571500">
              <a:spcBef>
                <a:spcPts val="0"/>
              </a:spcBef>
              <a:spcAft>
                <a:spcPts val="600"/>
              </a:spcAft>
              <a:buFont typeface="Arial" panose="020B0604020202020204" pitchFamily="34" charset="0"/>
              <a:buChar char="•"/>
              <a:defRPr/>
            </a:pPr>
            <a:r>
              <a:rPr lang="en-US" altLang="en-US" sz="3600" dirty="0">
                <a:solidFill>
                  <a:srgbClr val="000000"/>
                </a:solidFill>
              </a:rPr>
              <a:t>Trauma Risk Management (</a:t>
            </a:r>
            <a:r>
              <a:rPr lang="en-US" altLang="en-US" sz="3600" dirty="0" err="1">
                <a:solidFill>
                  <a:srgbClr val="000000"/>
                </a:solidFill>
              </a:rPr>
              <a:t>TRiM</a:t>
            </a:r>
            <a:r>
              <a:rPr lang="en-US" altLang="en-US" sz="3600" dirty="0">
                <a:solidFill>
                  <a:srgbClr val="000000"/>
                </a:solidFill>
              </a:rPr>
              <a:t>)</a:t>
            </a:r>
          </a:p>
          <a:p>
            <a:pPr marL="1943100" lvl="3" indent="-571500">
              <a:spcBef>
                <a:spcPts val="0"/>
              </a:spcBef>
              <a:spcAft>
                <a:spcPts val="600"/>
              </a:spcAft>
              <a:buFont typeface="Arial" panose="020B0604020202020204" pitchFamily="34" charset="0"/>
              <a:buChar char="•"/>
              <a:defRPr/>
            </a:pPr>
            <a:r>
              <a:rPr lang="en-US" altLang="en-US" sz="3600" dirty="0" err="1">
                <a:solidFill>
                  <a:srgbClr val="000000"/>
                </a:solidFill>
              </a:rPr>
              <a:t>iCOVER</a:t>
            </a:r>
            <a:r>
              <a:rPr lang="en-US" altLang="en-US" sz="3600" dirty="0">
                <a:solidFill>
                  <a:srgbClr val="000000"/>
                </a:solidFill>
              </a:rPr>
              <a:t>, </a:t>
            </a:r>
            <a:r>
              <a:rPr lang="en-US" altLang="en-US" sz="3600" dirty="0" err="1">
                <a:solidFill>
                  <a:srgbClr val="000000"/>
                </a:solidFill>
              </a:rPr>
              <a:t>ReSTART</a:t>
            </a:r>
            <a:r>
              <a:rPr lang="en-US" altLang="en-US" sz="3600" dirty="0">
                <a:solidFill>
                  <a:srgbClr val="000000"/>
                </a:solidFill>
              </a:rPr>
              <a:t>, &amp; </a:t>
            </a:r>
            <a:r>
              <a:rPr lang="en-US" altLang="en-US" sz="3600" dirty="0" err="1">
                <a:solidFill>
                  <a:srgbClr val="000000"/>
                </a:solidFill>
              </a:rPr>
              <a:t>YaHaLOM</a:t>
            </a:r>
            <a:endParaRPr lang="en-US" altLang="en-US" sz="3600" dirty="0">
              <a:solidFill>
                <a:srgbClr val="000000"/>
              </a:solidFill>
            </a:endParaRPr>
          </a:p>
          <a:p>
            <a:pPr marL="1657350" lvl="2" indent="-742950">
              <a:spcBef>
                <a:spcPts val="0"/>
              </a:spcBef>
              <a:spcAft>
                <a:spcPts val="600"/>
              </a:spcAft>
              <a:buAutoNum type="arabicPeriod"/>
              <a:defRPr/>
            </a:pPr>
            <a:r>
              <a:rPr lang="en-US" altLang="en-US" sz="3600" b="1" dirty="0">
                <a:solidFill>
                  <a:srgbClr val="000000"/>
                </a:solidFill>
              </a:rPr>
              <a:t>Medical</a:t>
            </a:r>
            <a:r>
              <a:rPr lang="en-US" altLang="en-US" sz="3600" dirty="0">
                <a:solidFill>
                  <a:srgbClr val="000000"/>
                </a:solidFill>
              </a:rPr>
              <a:t>: </a:t>
            </a:r>
            <a:r>
              <a:rPr lang="en-US" altLang="en-US" sz="3600" b="1" i="1" dirty="0">
                <a:solidFill>
                  <a:srgbClr val="B76527"/>
                </a:solidFill>
              </a:rPr>
              <a:t>Injured</a:t>
            </a:r>
            <a:r>
              <a:rPr lang="en-US" altLang="en-US" sz="3600" dirty="0">
                <a:solidFill>
                  <a:srgbClr val="0A5C29"/>
                </a:solidFill>
              </a:rPr>
              <a:t> </a:t>
            </a:r>
            <a:r>
              <a:rPr lang="en-US" altLang="en-US" sz="3600" dirty="0">
                <a:solidFill>
                  <a:srgbClr val="000000"/>
                </a:solidFill>
              </a:rPr>
              <a:t>–</a:t>
            </a:r>
            <a:r>
              <a:rPr lang="en-US" altLang="en-US" sz="3600" dirty="0"/>
              <a:t> </a:t>
            </a:r>
            <a:r>
              <a:rPr lang="en-US" altLang="en-US" sz="3600" b="1" i="1" dirty="0">
                <a:solidFill>
                  <a:srgbClr val="920000"/>
                </a:solidFill>
              </a:rPr>
              <a:t>Ill</a:t>
            </a:r>
            <a:r>
              <a:rPr lang="en-US" altLang="en-US" sz="3600" b="1" dirty="0">
                <a:solidFill>
                  <a:srgbClr val="920000"/>
                </a:solidFill>
              </a:rPr>
              <a:t> </a:t>
            </a:r>
            <a:r>
              <a:rPr lang="en-US" altLang="en-US" sz="3600" dirty="0"/>
              <a:t>zones</a:t>
            </a:r>
          </a:p>
          <a:p>
            <a:pPr marL="1943100" lvl="3" indent="-571500">
              <a:spcBef>
                <a:spcPts val="0"/>
              </a:spcBef>
              <a:spcAft>
                <a:spcPts val="600"/>
              </a:spcAft>
              <a:buFont typeface="Arial" panose="020B0604020202020204" pitchFamily="34" charset="0"/>
              <a:buChar char="•"/>
              <a:defRPr/>
            </a:pPr>
            <a:r>
              <a:rPr lang="en-US" altLang="en-US" sz="3600" dirty="0">
                <a:solidFill>
                  <a:srgbClr val="000000"/>
                </a:solidFill>
              </a:rPr>
              <a:t>Psychological First Aid </a:t>
            </a:r>
          </a:p>
          <a:p>
            <a:pPr marL="1943100" lvl="3" indent="-571500">
              <a:spcBef>
                <a:spcPts val="0"/>
              </a:spcBef>
              <a:spcAft>
                <a:spcPts val="600"/>
              </a:spcAft>
              <a:buFont typeface="Arial" panose="020B0604020202020204" pitchFamily="34" charset="0"/>
              <a:buChar char="•"/>
              <a:defRPr/>
            </a:pPr>
            <a:r>
              <a:rPr lang="en-US" altLang="en-US" sz="3600" dirty="0">
                <a:solidFill>
                  <a:srgbClr val="000000"/>
                </a:solidFill>
              </a:rPr>
              <a:t>Immediate Stabilization Procedure</a:t>
            </a:r>
            <a:r>
              <a:rPr lang="en-US" altLang="en-US" sz="3600" baseline="30000" dirty="0">
                <a:solidFill>
                  <a:srgbClr val="000000"/>
                </a:solidFill>
              </a:rPr>
              <a:t>®</a:t>
            </a:r>
          </a:p>
        </p:txBody>
      </p:sp>
      <p:pic>
        <p:nvPicPr>
          <p:cNvPr id="3103" name="Picture 3102">
            <a:extLst>
              <a:ext uri="{FF2B5EF4-FFF2-40B4-BE49-F238E27FC236}">
                <a16:creationId xmlns:a16="http://schemas.microsoft.com/office/drawing/2014/main" id="{436D7D76-8554-C483-6C34-D71D9C7DC2B2}"/>
              </a:ext>
            </a:extLst>
          </p:cNvPr>
          <p:cNvPicPr>
            <a:picLocks noChangeAspect="1"/>
          </p:cNvPicPr>
          <p:nvPr/>
        </p:nvPicPr>
        <p:blipFill>
          <a:blip r:embed="rId5"/>
          <a:srcRect l="4176" t="3605" r="4094" b="3488"/>
          <a:stretch>
            <a:fillRect/>
          </a:stretch>
        </p:blipFill>
        <p:spPr>
          <a:xfrm>
            <a:off x="30754056" y="1197775"/>
            <a:ext cx="1804688" cy="1827844"/>
          </a:xfrm>
          <a:prstGeom prst="rect">
            <a:avLst/>
          </a:prstGeom>
        </p:spPr>
      </p:pic>
      <p:sp>
        <p:nvSpPr>
          <p:cNvPr id="3" name="AutoShape 892">
            <a:extLst>
              <a:ext uri="{FF2B5EF4-FFF2-40B4-BE49-F238E27FC236}">
                <a16:creationId xmlns:a16="http://schemas.microsoft.com/office/drawing/2014/main" id="{4A23FA9F-3702-0945-55C9-B28E5D62F9F4}"/>
              </a:ext>
            </a:extLst>
          </p:cNvPr>
          <p:cNvSpPr>
            <a:spLocks noChangeArrowheads="1"/>
          </p:cNvSpPr>
          <p:nvPr/>
        </p:nvSpPr>
        <p:spPr bwMode="auto">
          <a:xfrm>
            <a:off x="289385" y="3843414"/>
            <a:ext cx="9910051" cy="53617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spc="300" dirty="0">
                <a:solidFill>
                  <a:srgbClr val="FFFFFF"/>
                </a:solidFill>
                <a:latin typeface="Calibri" panose="020F0502020204030204" pitchFamily="34" charset="0"/>
              </a:rPr>
              <a:t>BACKGROUND</a:t>
            </a:r>
            <a:endParaRPr lang="en-US" altLang="en-US" sz="3200" dirty="0"/>
          </a:p>
        </p:txBody>
      </p:sp>
      <p:sp>
        <p:nvSpPr>
          <p:cNvPr id="4" name="AutoShape 892">
            <a:extLst>
              <a:ext uri="{FF2B5EF4-FFF2-40B4-BE49-F238E27FC236}">
                <a16:creationId xmlns:a16="http://schemas.microsoft.com/office/drawing/2014/main" id="{E1E49850-98ED-47F0-BB99-B1F8DAEF9949}"/>
              </a:ext>
            </a:extLst>
          </p:cNvPr>
          <p:cNvSpPr>
            <a:spLocks noChangeArrowheads="1"/>
          </p:cNvSpPr>
          <p:nvPr/>
        </p:nvSpPr>
        <p:spPr bwMode="auto">
          <a:xfrm>
            <a:off x="282524" y="12405653"/>
            <a:ext cx="9910051" cy="53617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spc="300" dirty="0">
                <a:solidFill>
                  <a:srgbClr val="FFFFFF"/>
                </a:solidFill>
                <a:latin typeface="Calibri" panose="020F0502020204030204" pitchFamily="34" charset="0"/>
              </a:rPr>
              <a:t>SEARCH &amp; SELECTION STRATEGY DIAGRAM</a:t>
            </a:r>
            <a:endParaRPr lang="en-US" altLang="en-US" sz="3200" dirty="0"/>
          </a:p>
        </p:txBody>
      </p:sp>
      <p:sp>
        <p:nvSpPr>
          <p:cNvPr id="7" name="AutoShape 892">
            <a:extLst>
              <a:ext uri="{FF2B5EF4-FFF2-40B4-BE49-F238E27FC236}">
                <a16:creationId xmlns:a16="http://schemas.microsoft.com/office/drawing/2014/main" id="{741C1797-B461-95B9-5473-77967A8C7B61}"/>
              </a:ext>
            </a:extLst>
          </p:cNvPr>
          <p:cNvSpPr>
            <a:spLocks noChangeArrowheads="1"/>
          </p:cNvSpPr>
          <p:nvPr/>
        </p:nvSpPr>
        <p:spPr bwMode="auto">
          <a:xfrm>
            <a:off x="11370926" y="3873681"/>
            <a:ext cx="9910051" cy="53617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spc="300" dirty="0">
                <a:solidFill>
                  <a:srgbClr val="FFFFFF"/>
                </a:solidFill>
                <a:latin typeface="Calibri" panose="020F0502020204030204" pitchFamily="34" charset="0"/>
              </a:rPr>
              <a:t>METHODS</a:t>
            </a:r>
            <a:endParaRPr lang="en-US" altLang="en-US" sz="3200" dirty="0"/>
          </a:p>
        </p:txBody>
      </p:sp>
      <p:sp>
        <p:nvSpPr>
          <p:cNvPr id="11" name="AutoShape 892">
            <a:extLst>
              <a:ext uri="{FF2B5EF4-FFF2-40B4-BE49-F238E27FC236}">
                <a16:creationId xmlns:a16="http://schemas.microsoft.com/office/drawing/2014/main" id="{0FEF2484-BFAB-D5D9-6C76-E532A32DE354}"/>
              </a:ext>
            </a:extLst>
          </p:cNvPr>
          <p:cNvSpPr>
            <a:spLocks noChangeArrowheads="1"/>
          </p:cNvSpPr>
          <p:nvPr/>
        </p:nvSpPr>
        <p:spPr bwMode="auto">
          <a:xfrm>
            <a:off x="22718964" y="3856338"/>
            <a:ext cx="9910051" cy="53617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spc="300" dirty="0">
                <a:solidFill>
                  <a:srgbClr val="FFFFFF"/>
                </a:solidFill>
                <a:latin typeface="Calibri" panose="020F0502020204030204" pitchFamily="34" charset="0"/>
              </a:rPr>
              <a:t>STUDY CHARACTERISTICS &amp; RESULTS</a:t>
            </a:r>
            <a:endParaRPr lang="en-US" altLang="en-US" sz="3200" dirty="0"/>
          </a:p>
        </p:txBody>
      </p:sp>
      <p:sp>
        <p:nvSpPr>
          <p:cNvPr id="14" name="AutoShape 892">
            <a:extLst>
              <a:ext uri="{FF2B5EF4-FFF2-40B4-BE49-F238E27FC236}">
                <a16:creationId xmlns:a16="http://schemas.microsoft.com/office/drawing/2014/main" id="{A8C5D539-480F-C870-647F-DD3E3650DE90}"/>
              </a:ext>
            </a:extLst>
          </p:cNvPr>
          <p:cNvSpPr>
            <a:spLocks noChangeArrowheads="1"/>
          </p:cNvSpPr>
          <p:nvPr/>
        </p:nvSpPr>
        <p:spPr bwMode="auto">
          <a:xfrm>
            <a:off x="11370926" y="13829002"/>
            <a:ext cx="9910051" cy="53617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spc="300" dirty="0">
                <a:solidFill>
                  <a:srgbClr val="FFFFFF"/>
                </a:solidFill>
                <a:latin typeface="Calibri" panose="020F0502020204030204" pitchFamily="34" charset="0"/>
              </a:rPr>
              <a:t>CONCEPTUAL MODEL</a:t>
            </a:r>
            <a:endParaRPr lang="en-US" altLang="en-US" sz="3200" dirty="0"/>
          </a:p>
        </p:txBody>
      </p:sp>
      <p:sp>
        <p:nvSpPr>
          <p:cNvPr id="15" name="AutoShape 892">
            <a:extLst>
              <a:ext uri="{FF2B5EF4-FFF2-40B4-BE49-F238E27FC236}">
                <a16:creationId xmlns:a16="http://schemas.microsoft.com/office/drawing/2014/main" id="{CE7A3A3B-CFAF-52CD-250C-3F319382B718}"/>
              </a:ext>
            </a:extLst>
          </p:cNvPr>
          <p:cNvSpPr>
            <a:spLocks noChangeArrowheads="1"/>
          </p:cNvSpPr>
          <p:nvPr/>
        </p:nvSpPr>
        <p:spPr bwMode="auto">
          <a:xfrm>
            <a:off x="22715738" y="16874759"/>
            <a:ext cx="9910051" cy="536173"/>
          </a:xfrm>
          <a:prstGeom prst="flowChartAlternateProcess">
            <a:avLst/>
          </a:prstGeom>
          <a:solidFill>
            <a:srgbClr val="20245E"/>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spc="300" dirty="0">
                <a:solidFill>
                  <a:srgbClr val="FFFFFF"/>
                </a:solidFill>
                <a:latin typeface="Calibri" panose="020F0502020204030204" pitchFamily="34" charset="0"/>
              </a:rPr>
              <a:t>DISCUSSION &amp; CONCLUSIONS</a:t>
            </a:r>
            <a:endParaRPr lang="en-US" altLang="en-US" sz="3200" dirty="0"/>
          </a:p>
        </p:txBody>
      </p:sp>
      <p:sp>
        <p:nvSpPr>
          <p:cNvPr id="16" name="AutoShape 892">
            <a:extLst>
              <a:ext uri="{FF2B5EF4-FFF2-40B4-BE49-F238E27FC236}">
                <a16:creationId xmlns:a16="http://schemas.microsoft.com/office/drawing/2014/main" id="{077250D7-BFC7-9CF0-2834-053B645BD02D}"/>
              </a:ext>
            </a:extLst>
          </p:cNvPr>
          <p:cNvSpPr>
            <a:spLocks noChangeArrowheads="1"/>
          </p:cNvSpPr>
          <p:nvPr/>
        </p:nvSpPr>
        <p:spPr bwMode="auto">
          <a:xfrm>
            <a:off x="28452908" y="3155326"/>
            <a:ext cx="1954403" cy="350040"/>
          </a:xfrm>
          <a:prstGeom prst="flowChartAlternateProcess">
            <a:avLst/>
          </a:prstGeom>
          <a:solidFill>
            <a:schemeClr val="bg1"/>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ea typeface="ＭＳ Ｐゴシック" panose="020B0600070205080204" pitchFamily="34" charset="-128"/>
              </a:defRPr>
            </a:lvl1pPr>
            <a:lvl2pPr marL="742950" indent="-285750">
              <a:defRPr sz="1400">
                <a:solidFill>
                  <a:schemeClr val="tx1"/>
                </a:solidFill>
                <a:latin typeface="Arial" panose="020B0604020202020204" pitchFamily="34" charset="0"/>
                <a:ea typeface="ＭＳ Ｐゴシック" panose="020B0600070205080204" pitchFamily="34" charset="-128"/>
              </a:defRPr>
            </a:lvl2pPr>
            <a:lvl3pPr marL="1143000" indent="-228600">
              <a:defRPr sz="1400">
                <a:solidFill>
                  <a:schemeClr val="tx1"/>
                </a:solidFill>
                <a:latin typeface="Arial" panose="020B0604020202020204" pitchFamily="34" charset="0"/>
                <a:ea typeface="ＭＳ Ｐゴシック" panose="020B0600070205080204" pitchFamily="34" charset="-128"/>
              </a:defRPr>
            </a:lvl3pPr>
            <a:lvl4pPr marL="1600200" indent="-228600">
              <a:defRPr sz="1400">
                <a:solidFill>
                  <a:schemeClr val="tx1"/>
                </a:solidFill>
                <a:latin typeface="Arial" panose="020B0604020202020204" pitchFamily="34" charset="0"/>
                <a:ea typeface="ＭＳ Ｐゴシック" panose="020B0600070205080204" pitchFamily="34" charset="-128"/>
              </a:defRPr>
            </a:lvl4pPr>
            <a:lvl5pPr marL="2057400" indent="-22860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000" b="1" spc="300" dirty="0">
                <a:solidFill>
                  <a:srgbClr val="002060"/>
                </a:solidFill>
                <a:latin typeface="Calibri" panose="020F0502020204030204" pitchFamily="34" charset="0"/>
              </a:rPr>
              <a:t>CONNECT</a:t>
            </a:r>
            <a:endParaRPr lang="en-US" altLang="en-US" sz="2000" dirty="0">
              <a:solidFill>
                <a:srgbClr val="002060"/>
              </a:solidFill>
            </a:endParaRPr>
          </a:p>
        </p:txBody>
      </p:sp>
      <p:pic>
        <p:nvPicPr>
          <p:cNvPr id="17" name="Picture 16">
            <a:extLst>
              <a:ext uri="{FF2B5EF4-FFF2-40B4-BE49-F238E27FC236}">
                <a16:creationId xmlns:a16="http://schemas.microsoft.com/office/drawing/2014/main" id="{9D309F58-F0D5-FA41-85B1-A7BB7250CD8C}"/>
              </a:ext>
            </a:extLst>
          </p:cNvPr>
          <p:cNvPicPr>
            <a:picLocks noChangeAspect="1"/>
          </p:cNvPicPr>
          <p:nvPr/>
        </p:nvPicPr>
        <p:blipFill>
          <a:blip r:embed="rId6"/>
          <a:stretch>
            <a:fillRect/>
          </a:stretch>
        </p:blipFill>
        <p:spPr>
          <a:xfrm>
            <a:off x="187022" y="13260383"/>
            <a:ext cx="9808463" cy="7778781"/>
          </a:xfrm>
          <a:prstGeom prst="rect">
            <a:avLst/>
          </a:prstGeom>
        </p:spPr>
      </p:pic>
      <p:pic>
        <p:nvPicPr>
          <p:cNvPr id="8" name="Picture 7">
            <a:extLst>
              <a:ext uri="{FF2B5EF4-FFF2-40B4-BE49-F238E27FC236}">
                <a16:creationId xmlns:a16="http://schemas.microsoft.com/office/drawing/2014/main" id="{8FBDDD98-2C67-B703-094D-6F2B9B79567C}"/>
              </a:ext>
            </a:extLst>
          </p:cNvPr>
          <p:cNvPicPr>
            <a:picLocks noChangeAspect="1"/>
          </p:cNvPicPr>
          <p:nvPr/>
        </p:nvPicPr>
        <p:blipFill>
          <a:blip r:embed="rId7"/>
          <a:srcRect l="4827" t="7917" r="7591" b="7759"/>
          <a:stretch>
            <a:fillRect/>
          </a:stretch>
        </p:blipFill>
        <p:spPr>
          <a:xfrm>
            <a:off x="28466525" y="1169462"/>
            <a:ext cx="1927875" cy="1856157"/>
          </a:xfrm>
          <a:prstGeom prst="rect">
            <a:avLst/>
          </a:prstGeom>
        </p:spPr>
      </p:pic>
    </p:spTree>
    <p:extLst>
      <p:ext uri="{BB962C8B-B14F-4D97-AF65-F5344CB8AC3E}">
        <p14:creationId xmlns:p14="http://schemas.microsoft.com/office/powerpoint/2010/main" val="3603273973"/>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457200" marR="0" indent="-457200" algn="l" defTabSz="12192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457200" marR="0" indent="-457200" algn="l" defTabSz="12192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10777</TotalTime>
  <Words>5191</Words>
  <Application>Microsoft Office PowerPoint</Application>
  <PresentationFormat>Custom</PresentationFormat>
  <Paragraphs>221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ＭＳ Ｐゴシック</vt:lpstr>
      <vt:lpstr>Arial</vt:lpstr>
      <vt:lpstr>Calibri</vt:lpstr>
      <vt:lpstr>Franklin Gothic Demi</vt:lpstr>
      <vt:lpstr>Times New Roman</vt:lpstr>
      <vt:lpstr>Default Design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Andrew Hansen</dc:creator>
  <cp:keywords/>
  <dc:description/>
  <cp:lastModifiedBy>Felicia Katzovitz</cp:lastModifiedBy>
  <cp:revision>209</cp:revision>
  <cp:lastPrinted>2026-04-16T18:44:55Z</cp:lastPrinted>
  <dcterms:created xsi:type="dcterms:W3CDTF">2010-06-30T16:55:10Z</dcterms:created>
  <dcterms:modified xsi:type="dcterms:W3CDTF">2026-06-03T01:46:36Z</dcterms:modified>
  <cp:category/>
</cp:coreProperties>
</file>