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6"/>
  </p:notesMasterIdLst>
  <p:handoutMasterIdLst>
    <p:handoutMasterId r:id="rId7"/>
  </p:handoutMasterIdLst>
  <p:sldIdLst>
    <p:sldId id="256" r:id="rId5"/>
  </p:sldIdLst>
  <p:sldSz cx="51206400" cy="3291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6128">
          <p15:clr>
            <a:srgbClr val="A4A3A4"/>
          </p15:clr>
        </p15:guide>
      </p15:sldGuideLst>
    </p:ext>
    <p:ext uri="{2D200454-40CA-4A62-9FC3-DE9A4176ACB9}">
      <p15:notes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hSkx5csoMJ0ohKd7yj+fZQaMUF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4195"/>
    <p:restoredTop sz="94647"/>
  </p:normalViewPr>
  <p:slideViewPr>
    <p:cSldViewPr snapToGrid="0">
      <p:cViewPr>
        <p:scale>
          <a:sx n="53" d="100"/>
          <a:sy n="53" d="100"/>
        </p:scale>
        <p:origin x="4552" y="-144"/>
      </p:cViewPr>
      <p:guideLst>
        <p:guide orient="horz" pos="10368"/>
        <p:guide pos="16128"/>
      </p:guideLst>
    </p:cSldViewPr>
  </p:slideViewPr>
  <p:notesTextViewPr>
    <p:cViewPr>
      <p:scale>
        <a:sx n="20" d="100"/>
        <a:sy n="20" d="100"/>
      </p:scale>
      <p:origin x="0" y="0"/>
    </p:cViewPr>
  </p:notesTextViewPr>
  <p:notesViewPr>
    <p:cSldViewPr snapToGrid="0">
      <p:cViewPr varScale="1">
        <p:scale>
          <a:sx n="180" d="100"/>
          <a:sy n="180" d="100"/>
        </p:scale>
        <p:origin x="7208" y="200"/>
      </p:cViewPr>
      <p:guideLst/>
    </p:cSldViewPr>
  </p:notesViewPr>
  <p:gridSpacing cx="76200" cy="76200"/>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90EB8B4-0BA5-151C-511D-DC89F6D9399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DC043A5-9AAF-EC2B-E715-5A9F214C15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B6D7E8-F0B6-304B-8CAC-CA99F8902222}" type="datetimeFigureOut">
              <a:rPr lang="en-US" smtClean="0"/>
              <a:t>6/25/26</a:t>
            </a:fld>
            <a:endParaRPr lang="en-US"/>
          </a:p>
        </p:txBody>
      </p:sp>
      <p:sp>
        <p:nvSpPr>
          <p:cNvPr id="4" name="Footer Placeholder 3">
            <a:extLst>
              <a:ext uri="{FF2B5EF4-FFF2-40B4-BE49-F238E27FC236}">
                <a16:creationId xmlns:a16="http://schemas.microsoft.com/office/drawing/2014/main" id="{FFCCBD48-6143-D979-C7E5-DDEC71F4AA2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7977A0E-39BF-5D8F-A481-69637B1F64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8AC2C0-C344-AF40-8768-47D31DD7236E}" type="slidenum">
              <a:rPr lang="en-US" smtClean="0"/>
              <a:t>‹#›</a:t>
            </a:fld>
            <a:endParaRPr lang="en-US"/>
          </a:p>
        </p:txBody>
      </p:sp>
    </p:spTree>
    <p:extLst>
      <p:ext uri="{BB962C8B-B14F-4D97-AF65-F5344CB8AC3E}">
        <p14:creationId xmlns:p14="http://schemas.microsoft.com/office/powerpoint/2010/main" val="3035081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
        <p:cNvGrpSpPr/>
        <p:nvPr/>
      </p:nvGrpSpPr>
      <p:grpSpPr>
        <a:xfrm>
          <a:off x="0" y="0"/>
          <a:ext cx="0" cy="0"/>
          <a:chOff x="0" y="0"/>
          <a:chExt cx="0" cy="0"/>
        </a:xfrm>
      </p:grpSpPr>
      <p:sp>
        <p:nvSpPr>
          <p:cNvPr id="18" name="Google Shape;18;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 name="Google Shape;19;p1:notes"/>
          <p:cNvSpPr>
            <a:spLocks noGrp="1" noRot="1" noChangeAspect="1"/>
          </p:cNvSpPr>
          <p:nvPr>
            <p:ph type="sldImg" idx="2"/>
          </p:nvPr>
        </p:nvSpPr>
        <p:spPr>
          <a:xfrm>
            <a:off x="762000" y="685800"/>
            <a:ext cx="5334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3"/>
        <p:cNvGrpSpPr/>
        <p:nvPr/>
      </p:nvGrpSpPr>
      <p:grpSpPr>
        <a:xfrm>
          <a:off x="0" y="0"/>
          <a:ext cx="0" cy="0"/>
          <a:chOff x="0" y="0"/>
          <a:chExt cx="0" cy="0"/>
        </a:xfrm>
      </p:grpSpPr>
      <p:sp>
        <p:nvSpPr>
          <p:cNvPr id="14" name="Google Shape;14;p4"/>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520440" y="1752603"/>
            <a:ext cx="44165520"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480"/>
              <a:buFont typeface="Calibri"/>
              <a:buNone/>
              <a:defRPr sz="1848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3520440" y="8763000"/>
            <a:ext cx="44165520" cy="20886422"/>
          </a:xfrm>
          <a:prstGeom prst="rect">
            <a:avLst/>
          </a:prstGeom>
          <a:noFill/>
          <a:ln>
            <a:noFill/>
          </a:ln>
        </p:spPr>
        <p:txBody>
          <a:bodyPr spcFirstLastPara="1" wrap="square" lIns="91425" tIns="45700" rIns="91425" bIns="45700" anchor="t" anchorCtr="0">
            <a:normAutofit/>
          </a:bodyPr>
          <a:lstStyle>
            <a:lvl1pPr marL="457200" marR="0" lvl="0" indent="-975360" algn="l" rtl="0">
              <a:lnSpc>
                <a:spcPct val="90000"/>
              </a:lnSpc>
              <a:spcBef>
                <a:spcPts val="4200"/>
              </a:spcBef>
              <a:spcAft>
                <a:spcPts val="0"/>
              </a:spcAft>
              <a:buClr>
                <a:schemeClr val="dk1"/>
              </a:buClr>
              <a:buSzPts val="11760"/>
              <a:buFont typeface="Arial"/>
              <a:buChar char="•"/>
              <a:defRPr sz="11760" b="0" i="0" u="none" strike="noStrike" cap="none">
                <a:solidFill>
                  <a:schemeClr val="dk1"/>
                </a:solidFill>
                <a:latin typeface="Calibri"/>
                <a:ea typeface="Calibri"/>
                <a:cs typeface="Calibri"/>
                <a:sym typeface="Calibri"/>
              </a:defRPr>
            </a:lvl1pPr>
            <a:lvl2pPr marL="914400" marR="0" lvl="1" indent="-868680" algn="l" rtl="0">
              <a:lnSpc>
                <a:spcPct val="90000"/>
              </a:lnSpc>
              <a:spcBef>
                <a:spcPts val="2100"/>
              </a:spcBef>
              <a:spcAft>
                <a:spcPts val="0"/>
              </a:spcAft>
              <a:buClr>
                <a:schemeClr val="dk1"/>
              </a:buClr>
              <a:buSzPts val="10080"/>
              <a:buFont typeface="Arial"/>
              <a:buChar char="•"/>
              <a:defRPr sz="10080" b="0" i="0" u="none" strike="noStrike" cap="none">
                <a:solidFill>
                  <a:schemeClr val="dk1"/>
                </a:solidFill>
                <a:latin typeface="Calibri"/>
                <a:ea typeface="Calibri"/>
                <a:cs typeface="Calibri"/>
                <a:sym typeface="Calibri"/>
              </a:defRPr>
            </a:lvl2pPr>
            <a:lvl3pPr marL="1371600" marR="0" lvl="2" indent="-762000" algn="l" rtl="0">
              <a:lnSpc>
                <a:spcPct val="90000"/>
              </a:lnSpc>
              <a:spcBef>
                <a:spcPts val="2100"/>
              </a:spcBef>
              <a:spcAft>
                <a:spcPts val="0"/>
              </a:spcAft>
              <a:buClr>
                <a:schemeClr val="dk1"/>
              </a:buClr>
              <a:buSzPts val="8400"/>
              <a:buFont typeface="Arial"/>
              <a:buChar char="•"/>
              <a:defRPr sz="8400" b="0" i="0" u="none" strike="noStrike" cap="none">
                <a:solidFill>
                  <a:schemeClr val="dk1"/>
                </a:solidFill>
                <a:latin typeface="Calibri"/>
                <a:ea typeface="Calibri"/>
                <a:cs typeface="Calibri"/>
                <a:sym typeface="Calibri"/>
              </a:defRPr>
            </a:lvl3pPr>
            <a:lvl4pPr marL="1828800" marR="0" lvl="3"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4pPr>
            <a:lvl5pPr marL="2286000" marR="0" lvl="4"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5pPr>
            <a:lvl6pPr marL="2743200" marR="0" lvl="5"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6pPr>
            <a:lvl7pPr marL="3200400" marR="0" lvl="6"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7pPr>
            <a:lvl8pPr marL="3657600" marR="0" lvl="7" indent="-708660"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8pPr>
            <a:lvl9pPr marL="4114800" marR="0" lvl="8" indent="-708659" algn="l" rtl="0">
              <a:lnSpc>
                <a:spcPct val="90000"/>
              </a:lnSpc>
              <a:spcBef>
                <a:spcPts val="2100"/>
              </a:spcBef>
              <a:spcAft>
                <a:spcPts val="0"/>
              </a:spcAft>
              <a:buClr>
                <a:schemeClr val="dk1"/>
              </a:buClr>
              <a:buSzPts val="7560"/>
              <a:buFont typeface="Arial"/>
              <a:buChar char="•"/>
              <a:defRPr sz="756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3520440" y="30510481"/>
            <a:ext cx="11521440" cy="175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16962120" y="30510481"/>
            <a:ext cx="17282159" cy="175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04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7258"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36164519" y="30510481"/>
            <a:ext cx="11521440" cy="175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040" b="0" i="0" u="none" strike="noStrike" cap="none">
                <a:solidFill>
                  <a:srgbClr val="888888"/>
                </a:solidFill>
                <a:latin typeface="Calibri"/>
                <a:ea typeface="Calibri"/>
                <a:cs typeface="Calibri"/>
                <a:sym typeface="Calibri"/>
              </a:defRPr>
            </a:lvl1pPr>
            <a:lvl2pPr marL="0" marR="0" lvl="1" indent="0" algn="r" rtl="0">
              <a:spcBef>
                <a:spcPts val="0"/>
              </a:spcBef>
              <a:buNone/>
              <a:defRPr sz="5040" b="0" i="0" u="none" strike="noStrike" cap="none">
                <a:solidFill>
                  <a:srgbClr val="888888"/>
                </a:solidFill>
                <a:latin typeface="Calibri"/>
                <a:ea typeface="Calibri"/>
                <a:cs typeface="Calibri"/>
                <a:sym typeface="Calibri"/>
              </a:defRPr>
            </a:lvl2pPr>
            <a:lvl3pPr marL="0" marR="0" lvl="2" indent="0" algn="r" rtl="0">
              <a:spcBef>
                <a:spcPts val="0"/>
              </a:spcBef>
              <a:buNone/>
              <a:defRPr sz="5040" b="0" i="0" u="none" strike="noStrike" cap="none">
                <a:solidFill>
                  <a:srgbClr val="888888"/>
                </a:solidFill>
                <a:latin typeface="Calibri"/>
                <a:ea typeface="Calibri"/>
                <a:cs typeface="Calibri"/>
                <a:sym typeface="Calibri"/>
              </a:defRPr>
            </a:lvl3pPr>
            <a:lvl4pPr marL="0" marR="0" lvl="3" indent="0" algn="r" rtl="0">
              <a:spcBef>
                <a:spcPts val="0"/>
              </a:spcBef>
              <a:buNone/>
              <a:defRPr sz="5040" b="0" i="0" u="none" strike="noStrike" cap="none">
                <a:solidFill>
                  <a:srgbClr val="888888"/>
                </a:solidFill>
                <a:latin typeface="Calibri"/>
                <a:ea typeface="Calibri"/>
                <a:cs typeface="Calibri"/>
                <a:sym typeface="Calibri"/>
              </a:defRPr>
            </a:lvl4pPr>
            <a:lvl5pPr marL="0" marR="0" lvl="4" indent="0" algn="r" rtl="0">
              <a:spcBef>
                <a:spcPts val="0"/>
              </a:spcBef>
              <a:buNone/>
              <a:defRPr sz="5040" b="0" i="0" u="none" strike="noStrike" cap="none">
                <a:solidFill>
                  <a:srgbClr val="888888"/>
                </a:solidFill>
                <a:latin typeface="Calibri"/>
                <a:ea typeface="Calibri"/>
                <a:cs typeface="Calibri"/>
                <a:sym typeface="Calibri"/>
              </a:defRPr>
            </a:lvl5pPr>
            <a:lvl6pPr marL="0" marR="0" lvl="5" indent="0" algn="r" rtl="0">
              <a:spcBef>
                <a:spcPts val="0"/>
              </a:spcBef>
              <a:buNone/>
              <a:defRPr sz="5040" b="0" i="0" u="none" strike="noStrike" cap="none">
                <a:solidFill>
                  <a:srgbClr val="888888"/>
                </a:solidFill>
                <a:latin typeface="Calibri"/>
                <a:ea typeface="Calibri"/>
                <a:cs typeface="Calibri"/>
                <a:sym typeface="Calibri"/>
              </a:defRPr>
            </a:lvl6pPr>
            <a:lvl7pPr marL="0" marR="0" lvl="6" indent="0" algn="r" rtl="0">
              <a:spcBef>
                <a:spcPts val="0"/>
              </a:spcBef>
              <a:buNone/>
              <a:defRPr sz="5040" b="0" i="0" u="none" strike="noStrike" cap="none">
                <a:solidFill>
                  <a:srgbClr val="888888"/>
                </a:solidFill>
                <a:latin typeface="Calibri"/>
                <a:ea typeface="Calibri"/>
                <a:cs typeface="Calibri"/>
                <a:sym typeface="Calibri"/>
              </a:defRPr>
            </a:lvl7pPr>
            <a:lvl8pPr marL="0" marR="0" lvl="7" indent="0" algn="r" rtl="0">
              <a:spcBef>
                <a:spcPts val="0"/>
              </a:spcBef>
              <a:buNone/>
              <a:defRPr sz="5040" b="0" i="0" u="none" strike="noStrike" cap="none">
                <a:solidFill>
                  <a:srgbClr val="888888"/>
                </a:solidFill>
                <a:latin typeface="Calibri"/>
                <a:ea typeface="Calibri"/>
                <a:cs typeface="Calibri"/>
                <a:sym typeface="Calibri"/>
              </a:defRPr>
            </a:lvl8pPr>
            <a:lvl9pPr marL="0" marR="0" lvl="8" indent="0" algn="r" rtl="0">
              <a:spcBef>
                <a:spcPts val="0"/>
              </a:spcBef>
              <a:buNone/>
              <a:defRPr sz="504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3"/>
          <p:cNvPicPr preferRelativeResize="0"/>
          <p:nvPr/>
        </p:nvPicPr>
        <p:blipFill rotWithShape="1">
          <a:blip r:embed="rId3">
            <a:alphaModFix/>
          </a:blip>
          <a:srcRect/>
          <a:stretch/>
        </p:blipFill>
        <p:spPr>
          <a:xfrm>
            <a:off x="525422" y="655319"/>
            <a:ext cx="5147110" cy="3354142"/>
          </a:xfrm>
          <a:prstGeom prst="rect">
            <a:avLst/>
          </a:prstGeom>
          <a:noFill/>
          <a:ln>
            <a:noFill/>
          </a:ln>
        </p:spPr>
      </p:pic>
      <p:pic>
        <p:nvPicPr>
          <p:cNvPr id="12" name="Google Shape;12;p3"/>
          <p:cNvPicPr preferRelativeResize="0"/>
          <p:nvPr/>
        </p:nvPicPr>
        <p:blipFill rotWithShape="1">
          <a:blip r:embed="rId4">
            <a:alphaModFix/>
          </a:blip>
          <a:srcRect l="8346" t="27171" r="16756" b="17303"/>
          <a:stretch/>
        </p:blipFill>
        <p:spPr>
          <a:xfrm>
            <a:off x="2677514" y="4471550"/>
            <a:ext cx="4914777" cy="17526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13.jp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jpg"/><Relationship Id="rId12" Type="http://schemas.openxmlformats.org/officeDocument/2006/relationships/image" Target="../media/image12.jpg"/><Relationship Id="rId17" Type="http://schemas.openxmlformats.org/officeDocument/2006/relationships/image" Target="../media/image17.jpg"/><Relationship Id="rId25" Type="http://schemas.openxmlformats.org/officeDocument/2006/relationships/image" Target="../media/image25.png"/><Relationship Id="rId2" Type="http://schemas.openxmlformats.org/officeDocument/2006/relationships/notesSlide" Target="../notesSlides/notesSlide1.xml"/><Relationship Id="rId16" Type="http://schemas.openxmlformats.org/officeDocument/2006/relationships/image" Target="../media/image16.jp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jpg"/><Relationship Id="rId23" Type="http://schemas.openxmlformats.org/officeDocument/2006/relationships/image" Target="../media/image23.png"/><Relationship Id="rId10" Type="http://schemas.openxmlformats.org/officeDocument/2006/relationships/image" Target="../media/image10.jp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jpg"/><Relationship Id="rId14" Type="http://schemas.openxmlformats.org/officeDocument/2006/relationships/image" Target="../media/image14.jpg"/><Relationship Id="rId22"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
        <p:cNvGrpSpPr/>
        <p:nvPr/>
      </p:nvGrpSpPr>
      <p:grpSpPr>
        <a:xfrm>
          <a:off x="0" y="0"/>
          <a:ext cx="0" cy="0"/>
          <a:chOff x="0" y="0"/>
          <a:chExt cx="0" cy="0"/>
        </a:xfrm>
      </p:grpSpPr>
      <p:pic>
        <p:nvPicPr>
          <p:cNvPr id="50" name="Picture 49">
            <a:extLst>
              <a:ext uri="{FF2B5EF4-FFF2-40B4-BE49-F238E27FC236}">
                <a16:creationId xmlns:a16="http://schemas.microsoft.com/office/drawing/2014/main" id="{6F83B1D1-3672-3570-699D-34524291F192}"/>
              </a:ext>
            </a:extLst>
          </p:cNvPr>
          <p:cNvPicPr>
            <a:picLocks noChangeAspect="1"/>
          </p:cNvPicPr>
          <p:nvPr/>
        </p:nvPicPr>
        <p:blipFill>
          <a:blip r:embed="rId3"/>
          <a:srcRect l="14597" t="11188" r="13468" b="18273"/>
          <a:stretch>
            <a:fillRect/>
          </a:stretch>
        </p:blipFill>
        <p:spPr>
          <a:xfrm>
            <a:off x="27821869" y="5866857"/>
            <a:ext cx="2661287" cy="2609648"/>
          </a:xfrm>
          <a:prstGeom prst="rect">
            <a:avLst/>
          </a:prstGeom>
        </p:spPr>
      </p:pic>
      <p:pic>
        <p:nvPicPr>
          <p:cNvPr id="48" name="Picture 47">
            <a:extLst>
              <a:ext uri="{FF2B5EF4-FFF2-40B4-BE49-F238E27FC236}">
                <a16:creationId xmlns:a16="http://schemas.microsoft.com/office/drawing/2014/main" id="{29313B51-686F-11C7-5A20-231548783342}"/>
              </a:ext>
            </a:extLst>
          </p:cNvPr>
          <p:cNvPicPr>
            <a:picLocks noChangeAspect="1"/>
          </p:cNvPicPr>
          <p:nvPr/>
        </p:nvPicPr>
        <p:blipFill>
          <a:blip r:embed="rId4"/>
          <a:stretch>
            <a:fillRect/>
          </a:stretch>
        </p:blipFill>
        <p:spPr>
          <a:xfrm>
            <a:off x="38175622" y="6065748"/>
            <a:ext cx="4391802" cy="2410757"/>
          </a:xfrm>
          <a:prstGeom prst="rect">
            <a:avLst/>
          </a:prstGeom>
        </p:spPr>
      </p:pic>
      <p:pic>
        <p:nvPicPr>
          <p:cNvPr id="42" name="Picture 41">
            <a:extLst>
              <a:ext uri="{FF2B5EF4-FFF2-40B4-BE49-F238E27FC236}">
                <a16:creationId xmlns:a16="http://schemas.microsoft.com/office/drawing/2014/main" id="{417FA522-DFF3-5065-0BCD-A30A4E7E7FFA}"/>
              </a:ext>
            </a:extLst>
          </p:cNvPr>
          <p:cNvPicPr>
            <a:picLocks noChangeAspect="1"/>
          </p:cNvPicPr>
          <p:nvPr/>
        </p:nvPicPr>
        <p:blipFill>
          <a:blip r:embed="rId5"/>
          <a:srcRect l="21820" r="20428"/>
          <a:stretch>
            <a:fillRect/>
          </a:stretch>
        </p:blipFill>
        <p:spPr>
          <a:xfrm>
            <a:off x="30955322" y="5957786"/>
            <a:ext cx="2558373" cy="2709677"/>
          </a:xfrm>
          <a:prstGeom prst="rect">
            <a:avLst/>
          </a:prstGeom>
        </p:spPr>
      </p:pic>
      <p:sp>
        <p:nvSpPr>
          <p:cNvPr id="21" name="Google Shape;21;p1"/>
          <p:cNvSpPr txBox="1">
            <a:spLocks noGrp="1"/>
          </p:cNvSpPr>
          <p:nvPr>
            <p:ph type="title" idx="4294967295"/>
          </p:nvPr>
        </p:nvSpPr>
        <p:spPr>
          <a:xfrm>
            <a:off x="7493000" y="393918"/>
            <a:ext cx="36220400" cy="2845365"/>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1F256A"/>
              </a:buClr>
              <a:buSzPts val="8800"/>
              <a:buFont typeface="Calibri"/>
              <a:buNone/>
            </a:pPr>
            <a:r>
              <a:rPr lang="en-US" sz="8000" b="1" dirty="0">
                <a:solidFill>
                  <a:srgbClr val="1F256A"/>
                </a:solidFill>
                <a:latin typeface="Calibri"/>
                <a:ea typeface="Calibri"/>
                <a:cs typeface="Calibri"/>
                <a:sym typeface="Calibri"/>
              </a:rPr>
              <a:t>Validated Assessment Program for Operational Readiness (VAPOR): Addressing Current and Future Sustainment and Intraoperative Challenges of Medical Forces </a:t>
            </a:r>
            <a:endParaRPr sz="8000" b="1" dirty="0">
              <a:solidFill>
                <a:srgbClr val="1F256A"/>
              </a:solidFill>
              <a:latin typeface="Calibri"/>
              <a:ea typeface="Calibri"/>
              <a:cs typeface="Calibri"/>
              <a:sym typeface="Calibri"/>
            </a:endParaRPr>
          </a:p>
        </p:txBody>
      </p:sp>
      <p:sp>
        <p:nvSpPr>
          <p:cNvPr id="22" name="Google Shape;22;p1"/>
          <p:cNvSpPr txBox="1"/>
          <p:nvPr/>
        </p:nvSpPr>
        <p:spPr>
          <a:xfrm>
            <a:off x="7009921" y="2863818"/>
            <a:ext cx="36603216" cy="1108657"/>
          </a:xfrm>
          <a:prstGeom prst="rect">
            <a:avLst/>
          </a:prstGeom>
          <a:noFill/>
          <a:ln>
            <a:noFill/>
          </a:ln>
        </p:spPr>
        <p:txBody>
          <a:bodyPr spcFirstLastPara="1" wrap="square" lIns="106675" tIns="53325" rIns="106675" bIns="53325" anchor="ctr" anchorCtr="0">
            <a:normAutofit fontScale="92500"/>
          </a:bodyPr>
          <a:lstStyle/>
          <a:p>
            <a:pPr marL="0" marR="0" lvl="0" indent="0" algn="ctr" rtl="0">
              <a:lnSpc>
                <a:spcPct val="90000"/>
              </a:lnSpc>
              <a:spcBef>
                <a:spcPts val="0"/>
              </a:spcBef>
              <a:spcAft>
                <a:spcPts val="0"/>
              </a:spcAft>
              <a:buClr>
                <a:schemeClr val="dk1"/>
              </a:buClr>
              <a:buSzPts val="4800"/>
              <a:buFont typeface="Calibri"/>
              <a:buNone/>
            </a:pPr>
            <a:r>
              <a:rPr lang="en-US" sz="4800" b="0" i="0" u="none" strike="noStrike" cap="none" dirty="0">
                <a:solidFill>
                  <a:schemeClr val="dk1"/>
                </a:solidFill>
                <a:latin typeface="Calibri"/>
                <a:ea typeface="Calibri"/>
                <a:cs typeface="Calibri"/>
                <a:sym typeface="Calibri"/>
              </a:rPr>
              <a:t>MSGT (Ret) W. Douglas Gissendanner</a:t>
            </a:r>
            <a:r>
              <a:rPr lang="en-US" sz="4800" b="0" i="0" u="none" strike="noStrike" cap="none" baseline="30000" dirty="0">
                <a:solidFill>
                  <a:schemeClr val="dk1"/>
                </a:solidFill>
                <a:latin typeface="Calibri"/>
                <a:ea typeface="Calibri"/>
                <a:cs typeface="Calibri"/>
                <a:sym typeface="Calibri"/>
              </a:rPr>
              <a:t>1,2,3</a:t>
            </a:r>
            <a:r>
              <a:rPr lang="en-US" sz="4800" b="0" i="0" u="none" strike="noStrike" cap="none" dirty="0">
                <a:solidFill>
                  <a:schemeClr val="dk1"/>
                </a:solidFill>
                <a:latin typeface="Calibri"/>
                <a:ea typeface="Calibri"/>
                <a:cs typeface="Calibri"/>
                <a:sym typeface="Calibri"/>
              </a:rPr>
              <a:t>; LtCol (Ret) Wayne Hill</a:t>
            </a:r>
            <a:r>
              <a:rPr lang="en-US" sz="4800" b="0" i="0" u="none" strike="noStrike" cap="none" baseline="30000" dirty="0">
                <a:solidFill>
                  <a:schemeClr val="dk1"/>
                </a:solidFill>
                <a:latin typeface="Calibri"/>
                <a:ea typeface="Calibri"/>
                <a:cs typeface="Calibri"/>
                <a:sym typeface="Calibri"/>
              </a:rPr>
              <a:t>4</a:t>
            </a:r>
            <a:r>
              <a:rPr lang="en-US" sz="4800" b="0" i="0" u="none" strike="noStrike" cap="none" dirty="0">
                <a:solidFill>
                  <a:schemeClr val="dk1"/>
                </a:solidFill>
                <a:latin typeface="Calibri"/>
                <a:ea typeface="Calibri"/>
                <a:cs typeface="Calibri"/>
                <a:sym typeface="Calibri"/>
              </a:rPr>
              <a:t>; Jason Moats</a:t>
            </a:r>
            <a:r>
              <a:rPr lang="en-US" sz="4800" b="0" i="0" u="none" strike="noStrike" cap="none" baseline="30000" dirty="0">
                <a:solidFill>
                  <a:schemeClr val="dk1"/>
                </a:solidFill>
                <a:latin typeface="Calibri"/>
                <a:ea typeface="Calibri"/>
                <a:cs typeface="Calibri"/>
                <a:sym typeface="Calibri"/>
              </a:rPr>
              <a:t>5,6</a:t>
            </a:r>
            <a:r>
              <a:rPr lang="en-US" sz="4800" b="0" i="0" u="none" strike="noStrike" cap="none" dirty="0">
                <a:solidFill>
                  <a:schemeClr val="dk1"/>
                </a:solidFill>
                <a:latin typeface="Calibri"/>
                <a:ea typeface="Calibri"/>
                <a:cs typeface="Calibri"/>
                <a:sym typeface="Calibri"/>
              </a:rPr>
              <a:t>; LTC (Ret) Carrie W. Hoppes PhD</a:t>
            </a:r>
            <a:r>
              <a:rPr lang="en-US" sz="4800" b="0" i="0" u="none" strike="noStrike" cap="none" baseline="30000" dirty="0">
                <a:solidFill>
                  <a:schemeClr val="dk1"/>
                </a:solidFill>
                <a:latin typeface="Calibri"/>
                <a:ea typeface="Calibri"/>
                <a:cs typeface="Calibri"/>
                <a:sym typeface="Calibri"/>
              </a:rPr>
              <a:t>1,2,3</a:t>
            </a:r>
            <a:r>
              <a:rPr lang="en-US" sz="4800" b="0" i="0" u="none" strike="noStrike" cap="none" dirty="0">
                <a:solidFill>
                  <a:schemeClr val="dk1"/>
                </a:solidFill>
                <a:latin typeface="Calibri"/>
                <a:ea typeface="Calibri"/>
                <a:cs typeface="Calibri"/>
                <a:sym typeface="Calibri"/>
              </a:rPr>
              <a:t>; Vincent B. Ho MD</a:t>
            </a:r>
            <a:r>
              <a:rPr lang="en-US" sz="4800" b="0" i="0" u="none" strike="noStrike" cap="none" baseline="30000" dirty="0">
                <a:solidFill>
                  <a:schemeClr val="dk1"/>
                </a:solidFill>
                <a:latin typeface="Calibri"/>
                <a:ea typeface="Calibri"/>
                <a:cs typeface="Calibri"/>
                <a:sym typeface="Calibri"/>
              </a:rPr>
              <a:t>2,3</a:t>
            </a:r>
            <a:r>
              <a:rPr lang="en-US" sz="4800" b="0" i="0" u="none" strike="noStrike" cap="none" dirty="0">
                <a:solidFill>
                  <a:schemeClr val="dk1"/>
                </a:solidFill>
                <a:latin typeface="Calibri"/>
                <a:ea typeface="Calibri"/>
                <a:cs typeface="Calibri"/>
                <a:sym typeface="Calibri"/>
              </a:rPr>
              <a:t>; Tony T. Yuan PhD</a:t>
            </a:r>
            <a:r>
              <a:rPr lang="en-US" sz="4800" b="0" i="0" u="none" strike="noStrike" cap="none" baseline="30000" dirty="0">
                <a:solidFill>
                  <a:schemeClr val="dk1"/>
                </a:solidFill>
                <a:latin typeface="Calibri"/>
                <a:ea typeface="Calibri"/>
                <a:cs typeface="Calibri"/>
                <a:sym typeface="Calibri"/>
              </a:rPr>
              <a:t>2,3</a:t>
            </a:r>
            <a:endParaRPr sz="4800" b="0" i="0" u="none" strike="noStrike" cap="none" baseline="30000" dirty="0">
              <a:solidFill>
                <a:schemeClr val="dk1"/>
              </a:solidFill>
              <a:latin typeface="Calibri"/>
              <a:ea typeface="Calibri"/>
              <a:cs typeface="Calibri"/>
              <a:sym typeface="Calibri"/>
            </a:endParaRPr>
          </a:p>
        </p:txBody>
      </p:sp>
      <p:sp>
        <p:nvSpPr>
          <p:cNvPr id="23" name="Google Shape;23;p1"/>
          <p:cNvSpPr txBox="1"/>
          <p:nvPr/>
        </p:nvSpPr>
        <p:spPr>
          <a:xfrm>
            <a:off x="7301592" y="3845592"/>
            <a:ext cx="36603216" cy="1975885"/>
          </a:xfrm>
          <a:prstGeom prst="rect">
            <a:avLst/>
          </a:prstGeom>
          <a:noFill/>
          <a:ln>
            <a:noFill/>
          </a:ln>
        </p:spPr>
        <p:txBody>
          <a:bodyPr spcFirstLastPara="1" wrap="square" lIns="91425" tIns="45700" rIns="91425" bIns="45700" anchor="ctr" anchorCtr="0">
            <a:spAutoFit/>
          </a:bodyPr>
          <a:lstStyle/>
          <a:p>
            <a:pPr marL="0" marR="0" lvl="0" indent="0" algn="ctr" rtl="0">
              <a:lnSpc>
                <a:spcPct val="120000"/>
              </a:lnSpc>
              <a:spcBef>
                <a:spcPts val="0"/>
              </a:spcBef>
              <a:spcAft>
                <a:spcPts val="0"/>
              </a:spcAft>
              <a:buNone/>
            </a:pPr>
            <a:r>
              <a:rPr lang="en-US" sz="3400" b="0" i="0" u="none" strike="noStrike" cap="none" baseline="30000" dirty="0">
                <a:solidFill>
                  <a:schemeClr val="dk1"/>
                </a:solidFill>
                <a:latin typeface="Calibri"/>
                <a:ea typeface="Calibri"/>
                <a:cs typeface="Calibri"/>
                <a:sym typeface="Calibri"/>
              </a:rPr>
              <a:t>1 </a:t>
            </a:r>
            <a:r>
              <a:rPr lang="en-US" sz="3400" b="0" i="0" u="none" strike="noStrike" cap="none" dirty="0">
                <a:solidFill>
                  <a:schemeClr val="dk1"/>
                </a:solidFill>
                <a:latin typeface="Calibri"/>
                <a:ea typeface="Calibri"/>
                <a:cs typeface="Calibri"/>
                <a:sym typeface="Calibri"/>
              </a:rPr>
              <a:t>4D Bio3 Center for Biotechnology, Uniformed Services University, Bethesda, MD; </a:t>
            </a:r>
            <a:r>
              <a:rPr lang="en-US" sz="3400" b="0" i="0" u="none" strike="noStrike" cap="none" baseline="30000" dirty="0">
                <a:solidFill>
                  <a:schemeClr val="dk1"/>
                </a:solidFill>
                <a:latin typeface="Calibri"/>
                <a:ea typeface="Calibri"/>
                <a:cs typeface="Calibri"/>
                <a:sym typeface="Calibri"/>
              </a:rPr>
              <a:t>2</a:t>
            </a:r>
            <a:r>
              <a:rPr lang="en-US" sz="3400" b="0" i="0" u="none" strike="noStrike" cap="none" dirty="0">
                <a:solidFill>
                  <a:schemeClr val="dk1"/>
                </a:solidFill>
                <a:latin typeface="Calibri"/>
                <a:ea typeface="Calibri"/>
                <a:cs typeface="Calibri"/>
                <a:sym typeface="Calibri"/>
              </a:rPr>
              <a:t>The Geneva Foundation, Tacoma, WA; </a:t>
            </a:r>
            <a:r>
              <a:rPr lang="en-US" sz="3400" b="0" i="0" u="none" strike="noStrike" cap="none" baseline="30000" dirty="0">
                <a:solidFill>
                  <a:schemeClr val="dk1"/>
                </a:solidFill>
                <a:latin typeface="Calibri"/>
                <a:ea typeface="Calibri"/>
                <a:cs typeface="Calibri"/>
                <a:sym typeface="Calibri"/>
              </a:rPr>
              <a:t>3</a:t>
            </a:r>
            <a:r>
              <a:rPr lang="en-US" sz="3400" b="0" i="0" u="none" strike="noStrike" cap="none" dirty="0">
                <a:solidFill>
                  <a:schemeClr val="dk1"/>
                </a:solidFill>
                <a:latin typeface="Calibri"/>
                <a:ea typeface="Calibri"/>
                <a:cs typeface="Calibri"/>
                <a:sym typeface="Calibri"/>
              </a:rPr>
              <a:t>Department of Radiology and Bioengineering, Uniformed Services University, Bethesda, MD ; </a:t>
            </a:r>
            <a:r>
              <a:rPr lang="en-US" sz="3400" baseline="30000" dirty="0">
                <a:solidFill>
                  <a:schemeClr val="dk1"/>
                </a:solidFill>
                <a:latin typeface="Calibri"/>
                <a:ea typeface="Calibri"/>
                <a:cs typeface="Calibri"/>
                <a:sym typeface="Calibri"/>
              </a:rPr>
              <a:t>4</a:t>
            </a:r>
            <a:r>
              <a:rPr lang="en-US" sz="3400" b="0" i="0" u="none" strike="noStrike" cap="none" dirty="0">
                <a:solidFill>
                  <a:schemeClr val="dk1"/>
                </a:solidFill>
                <a:latin typeface="Calibri"/>
                <a:ea typeface="Calibri"/>
                <a:cs typeface="Calibri"/>
                <a:sym typeface="Calibri"/>
              </a:rPr>
              <a:t>Aventias Group, Seguin, TX; </a:t>
            </a:r>
            <a:r>
              <a:rPr lang="en-US" sz="3400" b="0" i="0" u="none" strike="noStrike" cap="none" baseline="30000" dirty="0">
                <a:solidFill>
                  <a:schemeClr val="dk1"/>
                </a:solidFill>
                <a:latin typeface="Calibri"/>
                <a:ea typeface="Calibri"/>
                <a:cs typeface="Calibri"/>
                <a:sym typeface="Calibri"/>
              </a:rPr>
              <a:t>5</a:t>
            </a:r>
            <a:r>
              <a:rPr lang="en-US" sz="3400" b="0" i="0" u="none" strike="noStrike" cap="none" dirty="0">
                <a:solidFill>
                  <a:schemeClr val="dk1"/>
                </a:solidFill>
                <a:latin typeface="Calibri"/>
                <a:ea typeface="Calibri"/>
                <a:cs typeface="Calibri"/>
                <a:sym typeface="Calibri"/>
              </a:rPr>
              <a:t>USA Center for Rural Public Health Preparedness, College Station, TX; </a:t>
            </a:r>
            <a:r>
              <a:rPr lang="en-US" sz="3400" baseline="30000" dirty="0">
                <a:solidFill>
                  <a:schemeClr val="dk1"/>
                </a:solidFill>
                <a:latin typeface="Calibri"/>
                <a:ea typeface="Calibri"/>
                <a:cs typeface="Calibri"/>
                <a:sym typeface="Calibri"/>
              </a:rPr>
              <a:t>6</a:t>
            </a:r>
            <a:r>
              <a:rPr lang="en-US" sz="3400" b="0" i="0" u="none" strike="noStrike" cap="none" dirty="0">
                <a:solidFill>
                  <a:schemeClr val="dk1"/>
                </a:solidFill>
                <a:latin typeface="Calibri"/>
                <a:ea typeface="Calibri"/>
                <a:cs typeface="Calibri"/>
                <a:sym typeface="Calibri"/>
              </a:rPr>
              <a:t>Department of Health Policy and Management, Texas A&amp;M University School of Public Health, College Station, TX </a:t>
            </a:r>
          </a:p>
        </p:txBody>
      </p:sp>
      <p:sp>
        <p:nvSpPr>
          <p:cNvPr id="24" name="Google Shape;24;p1"/>
          <p:cNvSpPr/>
          <p:nvPr/>
        </p:nvSpPr>
        <p:spPr>
          <a:xfrm>
            <a:off x="370641" y="16253955"/>
            <a:ext cx="13824093" cy="6805252"/>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i="0" u="none" strike="noStrike" cap="none" dirty="0">
                <a:solidFill>
                  <a:srgbClr val="7A112F"/>
                </a:solidFill>
                <a:latin typeface="Calibri"/>
                <a:ea typeface="Calibri"/>
                <a:cs typeface="Calibri"/>
                <a:sym typeface="Calibri"/>
              </a:rPr>
              <a:t>CAPABILITY DESCRIPTION</a:t>
            </a:r>
            <a:endParaRPr sz="5400" b="1" i="0" u="none" strike="noStrike" cap="none" dirty="0">
              <a:solidFill>
                <a:srgbClr val="7A112F"/>
              </a:solidFill>
              <a:latin typeface="Calibri"/>
              <a:ea typeface="Calibri"/>
              <a:cs typeface="Calibri"/>
              <a:sym typeface="Calibri"/>
            </a:endParaRPr>
          </a:p>
          <a:p>
            <a:pPr marL="0" marR="0" lvl="0" indent="0"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Established at Lackland Air Force Base, the </a:t>
            </a:r>
            <a:r>
              <a:rPr lang="en-US" sz="4000" b="1" i="0" u="none" strike="noStrike" cap="none" dirty="0">
                <a:solidFill>
                  <a:schemeClr val="dk1"/>
                </a:solidFill>
                <a:latin typeface="Calibri"/>
                <a:ea typeface="Calibri"/>
                <a:cs typeface="Calibri"/>
                <a:sym typeface="Calibri"/>
              </a:rPr>
              <a:t>Validated Assessment Program for Operational Readiness (VAPOR) </a:t>
            </a:r>
            <a:r>
              <a:rPr lang="en-US" sz="4000" b="0" i="0" u="none" strike="noStrike" cap="none" dirty="0">
                <a:solidFill>
                  <a:schemeClr val="dk1"/>
                </a:solidFill>
                <a:latin typeface="Calibri"/>
                <a:ea typeface="Calibri"/>
                <a:cs typeface="Calibri"/>
                <a:sym typeface="Calibri"/>
              </a:rPr>
              <a:t>is an expeditionary sustainment training ecosystem developed through collaboration between the 59th Medical Wing, USUHS 4DBio3, Texas Air National Guard, Texas A&amp;M Health, and partner institutions. VAPOR provides an integrated framework for clinical readiness across the patient movement continuum from point-of-injury through aeromedical evacuation to definitive care.</a:t>
            </a:r>
            <a:endParaRPr sz="7200" b="1" i="0" u="none" strike="noStrike" cap="none" dirty="0">
              <a:solidFill>
                <a:schemeClr val="dk1"/>
              </a:solidFill>
              <a:latin typeface="Calibri"/>
              <a:ea typeface="Calibri"/>
              <a:cs typeface="Calibri"/>
              <a:sym typeface="Calibri"/>
            </a:endParaRPr>
          </a:p>
        </p:txBody>
      </p:sp>
      <p:sp>
        <p:nvSpPr>
          <p:cNvPr id="25" name="Google Shape;25;p1"/>
          <p:cNvSpPr/>
          <p:nvPr/>
        </p:nvSpPr>
        <p:spPr>
          <a:xfrm>
            <a:off x="370641" y="23796100"/>
            <a:ext cx="13824093" cy="6933281"/>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i="0" u="none" strike="noStrike" cap="none" dirty="0">
                <a:solidFill>
                  <a:srgbClr val="7A112F"/>
                </a:solidFill>
                <a:latin typeface="Calibri"/>
                <a:ea typeface="Calibri"/>
                <a:cs typeface="Calibri"/>
                <a:sym typeface="Calibri"/>
              </a:rPr>
              <a:t>APPROACH</a:t>
            </a:r>
            <a:endParaRPr sz="5400" b="1" i="0" u="none" strike="noStrike" cap="none" dirty="0">
              <a:solidFill>
                <a:srgbClr val="7A112F"/>
              </a:solidFill>
              <a:latin typeface="Calibri"/>
              <a:ea typeface="Calibri"/>
              <a:cs typeface="Calibri"/>
              <a:sym typeface="Calibri"/>
            </a:endParaRPr>
          </a:p>
          <a:p>
            <a:pPr marL="0" marR="0" lvl="0" indent="0"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VAPOR delivers high-frequency, low-dose experiential training across </a:t>
            </a:r>
            <a:r>
              <a:rPr lang="en-US" sz="4000" b="1" dirty="0">
                <a:solidFill>
                  <a:schemeClr val="dk1"/>
                </a:solidFill>
                <a:latin typeface="Calibri"/>
                <a:ea typeface="Calibri"/>
                <a:cs typeface="Calibri"/>
                <a:sym typeface="Calibri"/>
              </a:rPr>
              <a:t>all</a:t>
            </a:r>
            <a:r>
              <a:rPr lang="en-US" sz="4000" dirty="0">
                <a:solidFill>
                  <a:schemeClr val="dk1"/>
                </a:solidFill>
                <a:latin typeface="Calibri"/>
                <a:ea typeface="Calibri"/>
                <a:cs typeface="Calibri"/>
                <a:sym typeface="Calibri"/>
              </a:rPr>
              <a:t> </a:t>
            </a:r>
            <a:r>
              <a:rPr lang="en-US" sz="4000" b="1" dirty="0">
                <a:solidFill>
                  <a:schemeClr val="dk1"/>
                </a:solidFill>
                <a:latin typeface="Calibri"/>
                <a:ea typeface="Calibri"/>
                <a:cs typeface="Calibri"/>
                <a:sym typeface="Calibri"/>
              </a:rPr>
              <a:t>roles of care</a:t>
            </a:r>
            <a:r>
              <a:rPr lang="en-US" sz="4000" dirty="0">
                <a:solidFill>
                  <a:schemeClr val="dk1"/>
                </a:solidFill>
                <a:latin typeface="Calibri"/>
                <a:ea typeface="Calibri"/>
                <a:cs typeface="Calibri"/>
                <a:sym typeface="Calibri"/>
              </a:rPr>
              <a:t> through </a:t>
            </a:r>
            <a:r>
              <a:rPr lang="en-US" sz="4000" b="0" i="0" u="none" strike="noStrike" cap="none" dirty="0">
                <a:solidFill>
                  <a:schemeClr val="dk1"/>
                </a:solidFill>
                <a:latin typeface="Calibri"/>
                <a:ea typeface="Calibri"/>
                <a:cs typeface="Calibri"/>
                <a:sym typeface="Calibri"/>
              </a:rPr>
              <a:t>integrated components: </a:t>
            </a:r>
            <a:r>
              <a:rPr lang="en-US" sz="4000" b="1" i="0" u="none" strike="noStrike" cap="none" dirty="0">
                <a:solidFill>
                  <a:schemeClr val="dk1"/>
                </a:solidFill>
                <a:latin typeface="Calibri"/>
                <a:ea typeface="Calibri"/>
                <a:cs typeface="Calibri"/>
                <a:sym typeface="Calibri"/>
              </a:rPr>
              <a:t>TRAILS</a:t>
            </a:r>
            <a:r>
              <a:rPr lang="en-US" sz="4000" b="0" i="0" u="none" strike="noStrike" cap="none" dirty="0">
                <a:solidFill>
                  <a:schemeClr val="dk1"/>
                </a:solidFill>
                <a:latin typeface="Calibri"/>
                <a:ea typeface="Calibri"/>
                <a:cs typeface="Calibri"/>
                <a:sym typeface="Calibri"/>
              </a:rPr>
              <a:t> (aeromedical evacuation sustainment for CCATT and En Route Patient Staging Squadrons), </a:t>
            </a:r>
            <a:r>
              <a:rPr lang="en-US" sz="4000" b="1" i="0" u="none" strike="noStrike" cap="none" dirty="0">
                <a:solidFill>
                  <a:schemeClr val="dk1"/>
                </a:solidFill>
                <a:latin typeface="Calibri"/>
                <a:ea typeface="Calibri"/>
                <a:cs typeface="Calibri"/>
                <a:sym typeface="Calibri"/>
              </a:rPr>
              <a:t>TRACCS</a:t>
            </a:r>
            <a:r>
              <a:rPr lang="en-US" sz="4000" b="0" i="0" u="none" strike="noStrike" cap="none" dirty="0">
                <a:solidFill>
                  <a:schemeClr val="dk1"/>
                </a:solidFill>
                <a:latin typeface="Calibri"/>
                <a:ea typeface="Calibri"/>
                <a:cs typeface="Calibri"/>
                <a:sym typeface="Calibri"/>
              </a:rPr>
              <a:t> (point-of-injury and forward stabilization in expeditionary environments), and </a:t>
            </a:r>
            <a:r>
              <a:rPr lang="en-US" sz="4000" b="1" i="0" u="none" strike="noStrike" cap="none" dirty="0">
                <a:solidFill>
                  <a:schemeClr val="dk1"/>
                </a:solidFill>
                <a:latin typeface="Calibri"/>
                <a:ea typeface="Calibri"/>
                <a:cs typeface="Calibri"/>
                <a:sym typeface="Calibri"/>
              </a:rPr>
              <a:t>GARMED</a:t>
            </a:r>
            <a:r>
              <a:rPr lang="en-US" sz="4000" b="0" i="0" u="none" strike="noStrike" cap="none" dirty="0">
                <a:solidFill>
                  <a:schemeClr val="dk1"/>
                </a:solidFill>
                <a:latin typeface="Calibri"/>
                <a:ea typeface="Calibri"/>
                <a:cs typeface="Calibri"/>
                <a:sym typeface="Calibri"/>
              </a:rPr>
              <a:t> (Ground and Air Ready Medic). Exercises incorporate realistic conditions including field tents, evacuation vehicles, aircraft fuselage trainers, replicating casualty management across all Roles of Care.</a:t>
            </a:r>
            <a:endParaRPr sz="4000" b="0" i="0" u="none" strike="noStrike" cap="none"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b="0" i="0" u="none" strike="noStrike" cap="none" dirty="0">
              <a:solidFill>
                <a:schemeClr val="dk1"/>
              </a:solidFill>
              <a:latin typeface="Calibri"/>
              <a:ea typeface="Calibri"/>
              <a:cs typeface="Calibri"/>
              <a:sym typeface="Calibri"/>
            </a:endParaRPr>
          </a:p>
        </p:txBody>
      </p:sp>
      <p:sp>
        <p:nvSpPr>
          <p:cNvPr id="26" name="Google Shape;26;p1"/>
          <p:cNvSpPr/>
          <p:nvPr/>
        </p:nvSpPr>
        <p:spPr>
          <a:xfrm>
            <a:off x="14795519" y="8855869"/>
            <a:ext cx="12554631" cy="21873512"/>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i="0" u="none" strike="noStrike" cap="none" dirty="0">
                <a:solidFill>
                  <a:srgbClr val="7A112F"/>
                </a:solidFill>
                <a:latin typeface="Calibri"/>
                <a:ea typeface="Calibri"/>
                <a:cs typeface="Calibri"/>
                <a:sym typeface="Calibri"/>
              </a:rPr>
              <a:t>RESULTS</a:t>
            </a:r>
            <a:endParaRPr sz="5400" b="1" i="0" u="none" strike="noStrike" cap="none" dirty="0">
              <a:solidFill>
                <a:srgbClr val="7A112F"/>
              </a:solidFill>
              <a:latin typeface="Calibri"/>
              <a:ea typeface="Calibri"/>
              <a:cs typeface="Calibri"/>
              <a:sym typeface="Calibri"/>
            </a:endParaRPr>
          </a:p>
          <a:p>
            <a:pPr marL="0" marR="0" lvl="0" indent="0"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TRAILS has completed </a:t>
            </a:r>
            <a:r>
              <a:rPr lang="en-US" sz="4000" b="1" i="0" u="none" strike="noStrike" cap="none" dirty="0">
                <a:solidFill>
                  <a:schemeClr val="dk1"/>
                </a:solidFill>
                <a:latin typeface="Calibri"/>
                <a:ea typeface="Calibri"/>
                <a:cs typeface="Calibri"/>
                <a:sym typeface="Calibri"/>
              </a:rPr>
              <a:t>27 live training exercises</a:t>
            </a:r>
            <a:r>
              <a:rPr lang="en-US" sz="4000" b="0" i="0" u="none" strike="noStrike" cap="none" dirty="0">
                <a:solidFill>
                  <a:schemeClr val="dk1"/>
                </a:solidFill>
                <a:latin typeface="Calibri"/>
                <a:ea typeface="Calibri"/>
                <a:cs typeface="Calibri"/>
                <a:sym typeface="Calibri"/>
              </a:rPr>
              <a:t>; TRACCS has completed </a:t>
            </a:r>
            <a:r>
              <a:rPr lang="en-US" sz="4000" b="1" i="0" u="none" strike="noStrike" cap="none" dirty="0">
                <a:solidFill>
                  <a:schemeClr val="dk1"/>
                </a:solidFill>
                <a:latin typeface="Calibri"/>
                <a:ea typeface="Calibri"/>
                <a:cs typeface="Calibri"/>
                <a:sym typeface="Calibri"/>
              </a:rPr>
              <a:t>18 ground-based classes </a:t>
            </a:r>
            <a:r>
              <a:rPr lang="en-US" sz="4000" b="0" i="0" u="none" strike="noStrike" cap="none" dirty="0">
                <a:solidFill>
                  <a:schemeClr val="dk1"/>
                </a:solidFill>
                <a:latin typeface="Calibri"/>
                <a:ea typeface="Calibri"/>
                <a:cs typeface="Calibri"/>
                <a:sym typeface="Calibri"/>
              </a:rPr>
              <a:t>at JBSA TORCH, focusing on identifying best practices and improvement areas. Since 2022, patient load times during these exercises have </a:t>
            </a:r>
            <a:r>
              <a:rPr lang="en-US" sz="4000" b="1" i="0" u="none" strike="noStrike" cap="none" dirty="0">
                <a:solidFill>
                  <a:schemeClr val="dk1"/>
                </a:solidFill>
                <a:latin typeface="Calibri"/>
                <a:ea typeface="Calibri"/>
                <a:cs typeface="Calibri"/>
                <a:sym typeface="Calibri"/>
              </a:rPr>
              <a:t>decreased by 62%.</a:t>
            </a: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0" marR="0" lvl="0" indent="0" algn="l" rtl="0">
              <a:spcBef>
                <a:spcPts val="700"/>
              </a:spcBef>
              <a:spcAft>
                <a:spcPts val="0"/>
              </a:spcAft>
              <a:buNone/>
            </a:pPr>
            <a:endParaRPr sz="7200" b="1" i="0" u="none" strike="noStrike" cap="none" dirty="0">
              <a:solidFill>
                <a:schemeClr val="dk1"/>
              </a:solidFill>
              <a:latin typeface="Calibri"/>
              <a:ea typeface="Calibri"/>
              <a:cs typeface="Calibri"/>
              <a:sym typeface="Calibri"/>
            </a:endParaRPr>
          </a:p>
          <a:p>
            <a:pPr marL="457200" marR="0" lvl="0" indent="-203200" algn="l" rtl="0">
              <a:spcBef>
                <a:spcPts val="700"/>
              </a:spcBef>
              <a:spcAft>
                <a:spcPts val="0"/>
              </a:spcAft>
              <a:buClr>
                <a:schemeClr val="dk1"/>
              </a:buClr>
              <a:buSzPts val="4000"/>
              <a:buFont typeface="Arial"/>
              <a:buNone/>
            </a:pPr>
            <a:endParaRPr sz="4000" b="0" i="0" u="none" strike="noStrike" cap="none"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b="0" i="0" u="none" strike="noStrike" cap="none" dirty="0">
              <a:solidFill>
                <a:schemeClr val="dk1"/>
              </a:solidFill>
              <a:latin typeface="Calibri"/>
              <a:ea typeface="Calibri"/>
              <a:cs typeface="Calibri"/>
              <a:sym typeface="Calibri"/>
            </a:endParaRPr>
          </a:p>
        </p:txBody>
      </p:sp>
      <p:sp>
        <p:nvSpPr>
          <p:cNvPr id="28" name="Google Shape;28;p1"/>
          <p:cNvSpPr/>
          <p:nvPr/>
        </p:nvSpPr>
        <p:spPr>
          <a:xfrm>
            <a:off x="370641" y="6861151"/>
            <a:ext cx="13824093" cy="8861564"/>
          </a:xfrm>
          <a:prstGeom prst="roundRect">
            <a:avLst>
              <a:gd name="adj" fmla="val 7685"/>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5400" b="1" i="0" u="none" strike="noStrike" cap="none" dirty="0">
                <a:solidFill>
                  <a:srgbClr val="7A112F"/>
                </a:solidFill>
                <a:latin typeface="Calibri"/>
                <a:ea typeface="Calibri"/>
                <a:cs typeface="Calibri"/>
                <a:sym typeface="Calibri"/>
              </a:rPr>
              <a:t>INTRODUCTION</a:t>
            </a:r>
            <a:endParaRPr sz="5400" dirty="0"/>
          </a:p>
          <a:p>
            <a:pPr marL="0" marR="0" lvl="0" indent="0"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Military medical forces operate across a continuum of care spanning point-of-injury to definitive treatment. Sustaining clinical readiness in expeditionary environments remains a persistent challenge as personnel trained in stateside hospitals must transition to austere, high-tempo settings with complex casualty patterns and disrupted evacuation pathways. Large Scale Combat Operations (LSCOs) exacerbate these challenges due to threats to air superiority, communications, and logistics. Persistent gaps in sustainment training, interoperability, and patient movement validation across military and civilian partners underscore the need for scalable, adaptable frameworks</a:t>
            </a:r>
            <a:endParaRPr sz="4667" b="0" i="0" u="none" strike="noStrike" cap="none" dirty="0">
              <a:solidFill>
                <a:schemeClr val="dk1"/>
              </a:solidFill>
              <a:latin typeface="Calibri"/>
              <a:ea typeface="Calibri"/>
              <a:cs typeface="Calibri"/>
              <a:sym typeface="Calibri"/>
            </a:endParaRPr>
          </a:p>
        </p:txBody>
      </p:sp>
      <p:sp>
        <p:nvSpPr>
          <p:cNvPr id="31" name="Google Shape;31;p1"/>
          <p:cNvSpPr/>
          <p:nvPr/>
        </p:nvSpPr>
        <p:spPr>
          <a:xfrm>
            <a:off x="27950936" y="8846327"/>
            <a:ext cx="22884823" cy="2571556"/>
          </a:xfrm>
          <a:prstGeom prst="roundRect">
            <a:avLst>
              <a:gd name="adj" fmla="val 19538"/>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192088" marR="0" lvl="0" indent="-55563" algn="l" rtl="0">
              <a:spcBef>
                <a:spcPts val="0"/>
              </a:spcBef>
              <a:spcAft>
                <a:spcPts val="0"/>
              </a:spcAft>
              <a:buNone/>
            </a:pPr>
            <a:r>
              <a:rPr lang="en-US" sz="5400" b="1" dirty="0">
                <a:solidFill>
                  <a:srgbClr val="7A112F"/>
                </a:solidFill>
                <a:latin typeface="Calibri"/>
                <a:ea typeface="Calibri"/>
                <a:cs typeface="Calibri"/>
                <a:sym typeface="Calibri"/>
              </a:rPr>
              <a:t>IMPACT</a:t>
            </a:r>
            <a:endParaRPr sz="5400" b="1" i="0" u="none" strike="noStrike" cap="none" dirty="0">
              <a:solidFill>
                <a:srgbClr val="7A112F"/>
              </a:solidFill>
              <a:latin typeface="Calibri"/>
              <a:ea typeface="Calibri"/>
              <a:cs typeface="Calibri"/>
              <a:sym typeface="Calibri"/>
            </a:endParaRPr>
          </a:p>
          <a:p>
            <a:pPr marL="192088" marR="0" lvl="0" indent="-55563"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Participants span disciplines and services to include Air Force, Army, Coast Guard, Navy and Marines across active duty, reserve, and National Guard components alongside civilian and academic partners.</a:t>
            </a:r>
            <a:endParaRPr sz="4000" b="0" i="0" u="none" strike="noStrike" cap="none" dirty="0">
              <a:solidFill>
                <a:schemeClr val="dk1"/>
              </a:solidFill>
              <a:latin typeface="Calibri"/>
              <a:ea typeface="Calibri"/>
              <a:cs typeface="Calibri"/>
              <a:sym typeface="Calibri"/>
            </a:endParaRPr>
          </a:p>
          <a:p>
            <a:pPr marL="666755" marR="0" lvl="0" indent="-370400" algn="l" rtl="0">
              <a:spcBef>
                <a:spcPts val="700"/>
              </a:spcBef>
              <a:spcAft>
                <a:spcPts val="0"/>
              </a:spcAft>
              <a:buClr>
                <a:schemeClr val="dk1"/>
              </a:buClr>
              <a:buSzPts val="4667"/>
              <a:buFont typeface="Arial"/>
              <a:buNone/>
            </a:pPr>
            <a:endParaRPr sz="4667" b="0" i="0" u="none" strike="noStrike" cap="none" dirty="0">
              <a:solidFill>
                <a:schemeClr val="dk1"/>
              </a:solidFill>
              <a:latin typeface="Calibri"/>
              <a:ea typeface="Calibri"/>
              <a:cs typeface="Calibri"/>
              <a:sym typeface="Calibri"/>
            </a:endParaRPr>
          </a:p>
        </p:txBody>
      </p:sp>
      <p:sp>
        <p:nvSpPr>
          <p:cNvPr id="32" name="Google Shape;32;p1"/>
          <p:cNvSpPr txBox="1"/>
          <p:nvPr/>
        </p:nvSpPr>
        <p:spPr>
          <a:xfrm>
            <a:off x="370640" y="31096068"/>
            <a:ext cx="49881779" cy="13849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1200"/>
              </a:spcAft>
              <a:buNone/>
            </a:pPr>
            <a:r>
              <a:rPr lang="en-US" sz="3200" b="0" i="0" u="none" strike="noStrike" cap="none" dirty="0">
                <a:solidFill>
                  <a:srgbClr val="7A112F"/>
                </a:solidFill>
                <a:latin typeface="Calibri"/>
                <a:ea typeface="Calibri"/>
                <a:cs typeface="Calibri"/>
                <a:sym typeface="Calibri"/>
              </a:rPr>
              <a:t>Conflict of Interest: The authors do not have a financial interest in any commercial product, service, or organization providing financial support for this research.</a:t>
            </a:r>
          </a:p>
          <a:p>
            <a:pPr marL="0" marR="0" lvl="0" indent="0" algn="just" rtl="0">
              <a:spcBef>
                <a:spcPts val="0"/>
              </a:spcBef>
              <a:spcAft>
                <a:spcPts val="1200"/>
              </a:spcAft>
              <a:buNone/>
            </a:pPr>
            <a:r>
              <a:rPr lang="en-US" sz="3200" b="0" i="0" u="none" strike="noStrike" cap="none" dirty="0">
                <a:solidFill>
                  <a:srgbClr val="7A112F"/>
                </a:solidFill>
                <a:latin typeface="Calibri"/>
                <a:ea typeface="Calibri"/>
                <a:cs typeface="Calibri"/>
                <a:sym typeface="Calibri"/>
              </a:rPr>
              <a:t>Disclaimer: The views expressed herein are those of the author(s) and do not necessarily reflect the official policy or position of the Defense Health Agency, the Uniformed Services University Health Services, the Department of War, nor any agencies under the U.S. Government.</a:t>
            </a:r>
            <a:endParaRPr sz="1200" dirty="0"/>
          </a:p>
        </p:txBody>
      </p:sp>
      <p:pic>
        <p:nvPicPr>
          <p:cNvPr id="5" name="Picture 4">
            <a:extLst>
              <a:ext uri="{FF2B5EF4-FFF2-40B4-BE49-F238E27FC236}">
                <a16:creationId xmlns:a16="http://schemas.microsoft.com/office/drawing/2014/main" id="{CD69D6D9-40D7-8AA8-7851-CBD1216C23AC}"/>
              </a:ext>
            </a:extLst>
          </p:cNvPr>
          <p:cNvPicPr>
            <a:picLocks noChangeAspect="1"/>
          </p:cNvPicPr>
          <p:nvPr/>
        </p:nvPicPr>
        <p:blipFill>
          <a:blip r:embed="rId6"/>
          <a:stretch>
            <a:fillRect/>
          </a:stretch>
        </p:blipFill>
        <p:spPr>
          <a:xfrm>
            <a:off x="15340957" y="13218736"/>
            <a:ext cx="11463753" cy="17195631"/>
          </a:xfrm>
          <a:prstGeom prst="rect">
            <a:avLst/>
          </a:prstGeom>
        </p:spPr>
      </p:pic>
      <p:sp>
        <p:nvSpPr>
          <p:cNvPr id="7" name="Google Shape;31;p1">
            <a:extLst>
              <a:ext uri="{FF2B5EF4-FFF2-40B4-BE49-F238E27FC236}">
                <a16:creationId xmlns:a16="http://schemas.microsoft.com/office/drawing/2014/main" id="{1D6C23EF-4A58-CC12-F2BA-A0ECD2A70BB3}"/>
              </a:ext>
            </a:extLst>
          </p:cNvPr>
          <p:cNvSpPr/>
          <p:nvPr/>
        </p:nvSpPr>
        <p:spPr>
          <a:xfrm>
            <a:off x="28140468" y="27790265"/>
            <a:ext cx="22695291" cy="3261184"/>
          </a:xfrm>
          <a:prstGeom prst="roundRect">
            <a:avLst>
              <a:gd name="adj" fmla="val 21651"/>
            </a:avLst>
          </a:prstGeom>
          <a:noFill/>
          <a:ln w="76200" cap="flat" cmpd="sng">
            <a:solidFill>
              <a:srgbClr val="1F256A"/>
            </a:solidFill>
            <a:prstDash val="solid"/>
            <a:miter lim="800000"/>
            <a:headEnd type="none" w="sm" len="sm"/>
            <a:tailEnd type="none" w="sm" len="sm"/>
          </a:ln>
        </p:spPr>
        <p:txBody>
          <a:bodyPr spcFirstLastPara="1" wrap="square" lIns="91425" tIns="45700" rIns="91425" bIns="45700" anchor="t" anchorCtr="0">
            <a:noAutofit/>
          </a:bodyPr>
          <a:lstStyle/>
          <a:p>
            <a:pPr marL="192088" marR="0" lvl="0" algn="l" rtl="0">
              <a:spcBef>
                <a:spcPts val="0"/>
              </a:spcBef>
              <a:spcAft>
                <a:spcPts val="0"/>
              </a:spcAft>
              <a:buNone/>
            </a:pPr>
            <a:r>
              <a:rPr lang="en-US" sz="5400" b="1" dirty="0">
                <a:solidFill>
                  <a:srgbClr val="7A112F"/>
                </a:solidFill>
                <a:latin typeface="Calibri"/>
                <a:ea typeface="Calibri"/>
                <a:cs typeface="Calibri"/>
                <a:sym typeface="Calibri"/>
              </a:rPr>
              <a:t>STATUS OF CAPABILITY</a:t>
            </a:r>
            <a:endParaRPr sz="5400" b="1" i="0" u="none" strike="noStrike" cap="none" dirty="0">
              <a:solidFill>
                <a:srgbClr val="7A112F"/>
              </a:solidFill>
              <a:latin typeface="Calibri"/>
              <a:ea typeface="Calibri"/>
              <a:cs typeface="Calibri"/>
              <a:sym typeface="Calibri"/>
            </a:endParaRPr>
          </a:p>
          <a:p>
            <a:pPr marL="192088" marR="0" lvl="0" algn="just" rtl="0">
              <a:spcBef>
                <a:spcPts val="700"/>
              </a:spcBef>
              <a:spcAft>
                <a:spcPts val="0"/>
              </a:spcAft>
              <a:buNone/>
            </a:pPr>
            <a:r>
              <a:rPr lang="en-US" sz="4000" b="0" i="0" u="none" strike="noStrike" cap="none" dirty="0">
                <a:solidFill>
                  <a:schemeClr val="dk1"/>
                </a:solidFill>
                <a:latin typeface="Calibri"/>
                <a:ea typeface="Calibri"/>
                <a:cs typeface="Calibri"/>
                <a:sym typeface="Calibri"/>
              </a:rPr>
              <a:t>VAPOR operates out of JBSA Lackland through joint </a:t>
            </a:r>
            <a:r>
              <a:rPr lang="en-US" sz="4000" b="0" i="0" u="none" strike="noStrike" cap="none" dirty="0" err="1">
                <a:solidFill>
                  <a:schemeClr val="dk1"/>
                </a:solidFill>
                <a:latin typeface="Calibri"/>
                <a:ea typeface="Calibri"/>
                <a:cs typeface="Calibri"/>
                <a:sym typeface="Calibri"/>
              </a:rPr>
              <a:t>DoW</a:t>
            </a:r>
            <a:r>
              <a:rPr lang="en-US" sz="4000" b="0" i="0" u="none" strike="noStrike" cap="none" dirty="0">
                <a:solidFill>
                  <a:schemeClr val="dk1"/>
                </a:solidFill>
                <a:latin typeface="Calibri"/>
                <a:ea typeface="Calibri"/>
                <a:cs typeface="Calibri"/>
                <a:sym typeface="Calibri"/>
              </a:rPr>
              <a:t> and academic partnerships, integrating military, civilian, and federal personnel to reinforce interoperability and support assessment of novel medical biotechnologies. </a:t>
            </a:r>
            <a:endParaRPr sz="4000" b="0" i="0" u="none" strike="noStrike" cap="none" dirty="0">
              <a:solidFill>
                <a:schemeClr val="dk1"/>
              </a:solidFill>
              <a:latin typeface="Calibri"/>
              <a:ea typeface="Calibri"/>
              <a:cs typeface="Calibri"/>
              <a:sym typeface="Calibri"/>
            </a:endParaRPr>
          </a:p>
        </p:txBody>
      </p:sp>
      <p:grpSp>
        <p:nvGrpSpPr>
          <p:cNvPr id="4" name="Group 3">
            <a:extLst>
              <a:ext uri="{FF2B5EF4-FFF2-40B4-BE49-F238E27FC236}">
                <a16:creationId xmlns:a16="http://schemas.microsoft.com/office/drawing/2014/main" id="{29420CEB-13A6-9BA9-1564-3FD48880305B}"/>
              </a:ext>
            </a:extLst>
          </p:cNvPr>
          <p:cNvGrpSpPr/>
          <p:nvPr/>
        </p:nvGrpSpPr>
        <p:grpSpPr>
          <a:xfrm>
            <a:off x="28357656" y="11646350"/>
            <a:ext cx="22171055" cy="15885396"/>
            <a:chOff x="28120940" y="9596577"/>
            <a:chExt cx="22285361" cy="15982690"/>
          </a:xfrm>
        </p:grpSpPr>
        <p:pic>
          <p:nvPicPr>
            <p:cNvPr id="3" name="Picture 2">
              <a:extLst>
                <a:ext uri="{FF2B5EF4-FFF2-40B4-BE49-F238E27FC236}">
                  <a16:creationId xmlns:a16="http://schemas.microsoft.com/office/drawing/2014/main" id="{AA80C4B4-2B25-2AC8-B6FB-F016F2E760B3}"/>
                </a:ext>
              </a:extLst>
            </p:cNvPr>
            <p:cNvPicPr>
              <a:picLocks noChangeAspect="1"/>
            </p:cNvPicPr>
            <p:nvPr/>
          </p:nvPicPr>
          <p:blipFill>
            <a:blip r:embed="rId7"/>
            <a:stretch>
              <a:fillRect/>
            </a:stretch>
          </p:blipFill>
          <p:spPr>
            <a:xfrm>
              <a:off x="28120940" y="9610763"/>
              <a:ext cx="8199297" cy="6270944"/>
            </a:xfrm>
            <a:prstGeom prst="rect">
              <a:avLst/>
            </a:prstGeom>
          </p:spPr>
        </p:pic>
        <p:pic>
          <p:nvPicPr>
            <p:cNvPr id="6" name="Picture 5">
              <a:extLst>
                <a:ext uri="{FF2B5EF4-FFF2-40B4-BE49-F238E27FC236}">
                  <a16:creationId xmlns:a16="http://schemas.microsoft.com/office/drawing/2014/main" id="{BAB8AB57-7463-1F38-6F38-9769C88C05DB}"/>
                </a:ext>
              </a:extLst>
            </p:cNvPr>
            <p:cNvPicPr>
              <a:picLocks noChangeAspect="1"/>
            </p:cNvPicPr>
            <p:nvPr/>
          </p:nvPicPr>
          <p:blipFill>
            <a:blip r:embed="rId8"/>
            <a:stretch>
              <a:fillRect/>
            </a:stretch>
          </p:blipFill>
          <p:spPr>
            <a:xfrm>
              <a:off x="33839380" y="21093278"/>
              <a:ext cx="4084678" cy="4485989"/>
            </a:xfrm>
            <a:prstGeom prst="rect">
              <a:avLst/>
            </a:prstGeom>
          </p:spPr>
        </p:pic>
        <p:pic>
          <p:nvPicPr>
            <p:cNvPr id="9" name="Picture 8">
              <a:extLst>
                <a:ext uri="{FF2B5EF4-FFF2-40B4-BE49-F238E27FC236}">
                  <a16:creationId xmlns:a16="http://schemas.microsoft.com/office/drawing/2014/main" id="{16DF6A9B-3460-52D9-E011-22001A2080D5}"/>
                </a:ext>
              </a:extLst>
            </p:cNvPr>
            <p:cNvPicPr>
              <a:picLocks noChangeAspect="1"/>
            </p:cNvPicPr>
            <p:nvPr/>
          </p:nvPicPr>
          <p:blipFill>
            <a:blip r:embed="rId9"/>
            <a:stretch>
              <a:fillRect/>
            </a:stretch>
          </p:blipFill>
          <p:spPr>
            <a:xfrm>
              <a:off x="44053514" y="14107886"/>
              <a:ext cx="6332548" cy="6992910"/>
            </a:xfrm>
            <a:prstGeom prst="rect">
              <a:avLst/>
            </a:prstGeom>
          </p:spPr>
        </p:pic>
        <p:pic>
          <p:nvPicPr>
            <p:cNvPr id="13" name="Picture 12">
              <a:extLst>
                <a:ext uri="{FF2B5EF4-FFF2-40B4-BE49-F238E27FC236}">
                  <a16:creationId xmlns:a16="http://schemas.microsoft.com/office/drawing/2014/main" id="{8E41E71D-3380-814A-E6EC-A789187A79C9}"/>
                </a:ext>
              </a:extLst>
            </p:cNvPr>
            <p:cNvPicPr>
              <a:picLocks noChangeAspect="1"/>
            </p:cNvPicPr>
            <p:nvPr/>
          </p:nvPicPr>
          <p:blipFill>
            <a:blip r:embed="rId10"/>
            <a:stretch>
              <a:fillRect/>
            </a:stretch>
          </p:blipFill>
          <p:spPr>
            <a:xfrm>
              <a:off x="36326753" y="15881707"/>
              <a:ext cx="7726761" cy="5219089"/>
            </a:xfrm>
            <a:prstGeom prst="rect">
              <a:avLst/>
            </a:prstGeom>
          </p:spPr>
        </p:pic>
        <p:pic>
          <p:nvPicPr>
            <p:cNvPr id="15" name="Picture 14">
              <a:extLst>
                <a:ext uri="{FF2B5EF4-FFF2-40B4-BE49-F238E27FC236}">
                  <a16:creationId xmlns:a16="http://schemas.microsoft.com/office/drawing/2014/main" id="{ABF1C71F-8D47-C2D5-A4E1-AA55705DE975}"/>
                </a:ext>
              </a:extLst>
            </p:cNvPr>
            <p:cNvPicPr>
              <a:picLocks noChangeAspect="1"/>
            </p:cNvPicPr>
            <p:nvPr/>
          </p:nvPicPr>
          <p:blipFill>
            <a:blip r:embed="rId11"/>
            <a:stretch>
              <a:fillRect/>
            </a:stretch>
          </p:blipFill>
          <p:spPr>
            <a:xfrm>
              <a:off x="36320237" y="9596577"/>
              <a:ext cx="7726761" cy="6270944"/>
            </a:xfrm>
            <a:prstGeom prst="rect">
              <a:avLst/>
            </a:prstGeom>
          </p:spPr>
        </p:pic>
        <p:pic>
          <p:nvPicPr>
            <p:cNvPr id="17" name="Picture 16">
              <a:extLst>
                <a:ext uri="{FF2B5EF4-FFF2-40B4-BE49-F238E27FC236}">
                  <a16:creationId xmlns:a16="http://schemas.microsoft.com/office/drawing/2014/main" id="{13D04B7C-0DBC-6E0D-2F41-602BA83B7FED}"/>
                </a:ext>
              </a:extLst>
            </p:cNvPr>
            <p:cNvPicPr>
              <a:picLocks noChangeAspect="1"/>
            </p:cNvPicPr>
            <p:nvPr/>
          </p:nvPicPr>
          <p:blipFill>
            <a:blip r:embed="rId12"/>
            <a:stretch>
              <a:fillRect/>
            </a:stretch>
          </p:blipFill>
          <p:spPr>
            <a:xfrm>
              <a:off x="44046998" y="9596577"/>
              <a:ext cx="6339064" cy="4511309"/>
            </a:xfrm>
            <a:prstGeom prst="rect">
              <a:avLst/>
            </a:prstGeom>
          </p:spPr>
        </p:pic>
        <p:pic>
          <p:nvPicPr>
            <p:cNvPr id="19" name="Picture 18">
              <a:extLst>
                <a:ext uri="{FF2B5EF4-FFF2-40B4-BE49-F238E27FC236}">
                  <a16:creationId xmlns:a16="http://schemas.microsoft.com/office/drawing/2014/main" id="{AB87D8F9-877E-6E07-9818-E5BFCDFB2DC4}"/>
                </a:ext>
              </a:extLst>
            </p:cNvPr>
            <p:cNvPicPr>
              <a:picLocks noChangeAspect="1"/>
            </p:cNvPicPr>
            <p:nvPr/>
          </p:nvPicPr>
          <p:blipFill>
            <a:blip r:embed="rId13"/>
            <a:stretch>
              <a:fillRect/>
            </a:stretch>
          </p:blipFill>
          <p:spPr>
            <a:xfrm>
              <a:off x="28120940" y="15874188"/>
              <a:ext cx="8205812" cy="5257313"/>
            </a:xfrm>
            <a:prstGeom prst="rect">
              <a:avLst/>
            </a:prstGeom>
          </p:spPr>
        </p:pic>
        <p:pic>
          <p:nvPicPr>
            <p:cNvPr id="30" name="Picture 29">
              <a:extLst>
                <a:ext uri="{FF2B5EF4-FFF2-40B4-BE49-F238E27FC236}">
                  <a16:creationId xmlns:a16="http://schemas.microsoft.com/office/drawing/2014/main" id="{7AB1379B-466B-973D-A6B1-A4AAEB4AF127}"/>
                </a:ext>
              </a:extLst>
            </p:cNvPr>
            <p:cNvPicPr>
              <a:picLocks noChangeAspect="1"/>
            </p:cNvPicPr>
            <p:nvPr/>
          </p:nvPicPr>
          <p:blipFill>
            <a:blip r:embed="rId14"/>
            <a:stretch>
              <a:fillRect/>
            </a:stretch>
          </p:blipFill>
          <p:spPr>
            <a:xfrm>
              <a:off x="28120940" y="21123984"/>
              <a:ext cx="5711924" cy="4410391"/>
            </a:xfrm>
            <a:prstGeom prst="rect">
              <a:avLst/>
            </a:prstGeom>
          </p:spPr>
        </p:pic>
        <p:pic>
          <p:nvPicPr>
            <p:cNvPr id="34" name="Picture 33">
              <a:extLst>
                <a:ext uri="{FF2B5EF4-FFF2-40B4-BE49-F238E27FC236}">
                  <a16:creationId xmlns:a16="http://schemas.microsoft.com/office/drawing/2014/main" id="{DFB3DFB3-F6E6-10E2-1054-5599B84CBC72}"/>
                </a:ext>
              </a:extLst>
            </p:cNvPr>
            <p:cNvPicPr>
              <a:picLocks noChangeAspect="1"/>
            </p:cNvPicPr>
            <p:nvPr/>
          </p:nvPicPr>
          <p:blipFill>
            <a:blip r:embed="rId15"/>
            <a:stretch>
              <a:fillRect/>
            </a:stretch>
          </p:blipFill>
          <p:spPr>
            <a:xfrm>
              <a:off x="37889164" y="21093278"/>
              <a:ext cx="4084678" cy="4485989"/>
            </a:xfrm>
            <a:prstGeom prst="rect">
              <a:avLst/>
            </a:prstGeom>
          </p:spPr>
        </p:pic>
        <p:pic>
          <p:nvPicPr>
            <p:cNvPr id="36" name="Picture 35">
              <a:extLst>
                <a:ext uri="{FF2B5EF4-FFF2-40B4-BE49-F238E27FC236}">
                  <a16:creationId xmlns:a16="http://schemas.microsoft.com/office/drawing/2014/main" id="{9206FD63-DE36-294C-8993-7AC8068162D6}"/>
                </a:ext>
              </a:extLst>
            </p:cNvPr>
            <p:cNvPicPr>
              <a:picLocks noChangeAspect="1"/>
            </p:cNvPicPr>
            <p:nvPr/>
          </p:nvPicPr>
          <p:blipFill>
            <a:blip r:embed="rId16"/>
            <a:stretch>
              <a:fillRect/>
            </a:stretch>
          </p:blipFill>
          <p:spPr>
            <a:xfrm>
              <a:off x="41980358" y="21053772"/>
              <a:ext cx="4467602" cy="4511309"/>
            </a:xfrm>
            <a:prstGeom prst="rect">
              <a:avLst/>
            </a:prstGeom>
          </p:spPr>
        </p:pic>
        <p:pic>
          <p:nvPicPr>
            <p:cNvPr id="38" name="Picture 37">
              <a:extLst>
                <a:ext uri="{FF2B5EF4-FFF2-40B4-BE49-F238E27FC236}">
                  <a16:creationId xmlns:a16="http://schemas.microsoft.com/office/drawing/2014/main" id="{D4378C49-5928-DC39-B222-3794D172C1FF}"/>
                </a:ext>
              </a:extLst>
            </p:cNvPr>
            <p:cNvPicPr>
              <a:picLocks noChangeAspect="1"/>
            </p:cNvPicPr>
            <p:nvPr/>
          </p:nvPicPr>
          <p:blipFill>
            <a:blip r:embed="rId17"/>
            <a:stretch>
              <a:fillRect/>
            </a:stretch>
          </p:blipFill>
          <p:spPr>
            <a:xfrm>
              <a:off x="46447960" y="21023067"/>
              <a:ext cx="3958341" cy="4511308"/>
            </a:xfrm>
            <a:prstGeom prst="rect">
              <a:avLst/>
            </a:prstGeom>
          </p:spPr>
        </p:pic>
      </p:grpSp>
      <p:pic>
        <p:nvPicPr>
          <p:cNvPr id="8" name="Picture 7">
            <a:extLst>
              <a:ext uri="{FF2B5EF4-FFF2-40B4-BE49-F238E27FC236}">
                <a16:creationId xmlns:a16="http://schemas.microsoft.com/office/drawing/2014/main" id="{FC306761-1BAE-6598-39B0-8C00838DA6F7}"/>
              </a:ext>
            </a:extLst>
          </p:cNvPr>
          <p:cNvPicPr>
            <a:picLocks noChangeAspect="1"/>
          </p:cNvPicPr>
          <p:nvPr/>
        </p:nvPicPr>
        <p:blipFill>
          <a:blip r:embed="rId18"/>
          <a:stretch>
            <a:fillRect/>
          </a:stretch>
        </p:blipFill>
        <p:spPr>
          <a:xfrm>
            <a:off x="43904807" y="516885"/>
            <a:ext cx="3284947" cy="3284947"/>
          </a:xfrm>
          <a:prstGeom prst="rect">
            <a:avLst/>
          </a:prstGeom>
        </p:spPr>
      </p:pic>
      <p:pic>
        <p:nvPicPr>
          <p:cNvPr id="14" name="Picture 13">
            <a:extLst>
              <a:ext uri="{FF2B5EF4-FFF2-40B4-BE49-F238E27FC236}">
                <a16:creationId xmlns:a16="http://schemas.microsoft.com/office/drawing/2014/main" id="{55F75958-EAE9-3A3C-C006-47614D91D664}"/>
              </a:ext>
            </a:extLst>
          </p:cNvPr>
          <p:cNvPicPr>
            <a:picLocks noChangeAspect="1"/>
          </p:cNvPicPr>
          <p:nvPr/>
        </p:nvPicPr>
        <p:blipFill>
          <a:blip r:embed="rId19"/>
          <a:stretch>
            <a:fillRect/>
          </a:stretch>
        </p:blipFill>
        <p:spPr>
          <a:xfrm>
            <a:off x="18439792" y="6126622"/>
            <a:ext cx="2474851" cy="2447715"/>
          </a:xfrm>
          <a:prstGeom prst="rect">
            <a:avLst/>
          </a:prstGeom>
        </p:spPr>
      </p:pic>
      <p:pic>
        <p:nvPicPr>
          <p:cNvPr id="18" name="Picture 17">
            <a:extLst>
              <a:ext uri="{FF2B5EF4-FFF2-40B4-BE49-F238E27FC236}">
                <a16:creationId xmlns:a16="http://schemas.microsoft.com/office/drawing/2014/main" id="{D135E9C9-8290-F880-9B4C-14C73D800215}"/>
              </a:ext>
            </a:extLst>
          </p:cNvPr>
          <p:cNvPicPr>
            <a:picLocks noChangeAspect="1"/>
          </p:cNvPicPr>
          <p:nvPr/>
        </p:nvPicPr>
        <p:blipFill>
          <a:blip r:embed="rId20"/>
          <a:stretch>
            <a:fillRect/>
          </a:stretch>
        </p:blipFill>
        <p:spPr>
          <a:xfrm>
            <a:off x="21646921" y="6103025"/>
            <a:ext cx="2474851" cy="2448047"/>
          </a:xfrm>
          <a:prstGeom prst="rect">
            <a:avLst/>
          </a:prstGeom>
        </p:spPr>
      </p:pic>
      <p:pic>
        <p:nvPicPr>
          <p:cNvPr id="27" name="Picture 26">
            <a:extLst>
              <a:ext uri="{FF2B5EF4-FFF2-40B4-BE49-F238E27FC236}">
                <a16:creationId xmlns:a16="http://schemas.microsoft.com/office/drawing/2014/main" id="{298086D2-1B07-C94E-AA02-D5D9C2FFA223}"/>
              </a:ext>
            </a:extLst>
          </p:cNvPr>
          <p:cNvPicPr>
            <a:picLocks noChangeAspect="1"/>
          </p:cNvPicPr>
          <p:nvPr/>
        </p:nvPicPr>
        <p:blipFill>
          <a:blip r:embed="rId21"/>
          <a:stretch>
            <a:fillRect/>
          </a:stretch>
        </p:blipFill>
        <p:spPr>
          <a:xfrm>
            <a:off x="15119903" y="5912647"/>
            <a:ext cx="2661287" cy="2521219"/>
          </a:xfrm>
          <a:prstGeom prst="rect">
            <a:avLst/>
          </a:prstGeom>
        </p:spPr>
      </p:pic>
      <p:pic>
        <p:nvPicPr>
          <p:cNvPr id="33" name="Picture 32">
            <a:extLst>
              <a:ext uri="{FF2B5EF4-FFF2-40B4-BE49-F238E27FC236}">
                <a16:creationId xmlns:a16="http://schemas.microsoft.com/office/drawing/2014/main" id="{6FE35EEA-6724-DE07-35F4-F127FBB3F4C8}"/>
              </a:ext>
            </a:extLst>
          </p:cNvPr>
          <p:cNvPicPr>
            <a:picLocks noChangeAspect="1"/>
          </p:cNvPicPr>
          <p:nvPr/>
        </p:nvPicPr>
        <p:blipFill>
          <a:blip r:embed="rId22"/>
          <a:stretch>
            <a:fillRect/>
          </a:stretch>
        </p:blipFill>
        <p:spPr>
          <a:xfrm>
            <a:off x="24999658" y="5966261"/>
            <a:ext cx="1956330" cy="2551735"/>
          </a:xfrm>
          <a:prstGeom prst="rect">
            <a:avLst/>
          </a:prstGeom>
        </p:spPr>
      </p:pic>
      <p:pic>
        <p:nvPicPr>
          <p:cNvPr id="44" name="Picture 43" descr="TMD Branding - Texas Military Department">
            <a:extLst>
              <a:ext uri="{FF2B5EF4-FFF2-40B4-BE49-F238E27FC236}">
                <a16:creationId xmlns:a16="http://schemas.microsoft.com/office/drawing/2014/main" id="{573B2885-BA8D-F45F-118E-971136C97470}"/>
              </a:ext>
            </a:extLst>
          </p:cNvPr>
          <p:cNvPicPr>
            <a:picLocks noChangeAspect="1"/>
          </p:cNvPicPr>
          <p:nvPr/>
        </p:nvPicPr>
        <p:blipFill>
          <a:blip r:embed="rId23"/>
          <a:stretch>
            <a:fillRect/>
          </a:stretch>
        </p:blipFill>
        <p:spPr>
          <a:xfrm>
            <a:off x="47615759" y="2628636"/>
            <a:ext cx="2892817" cy="2882973"/>
          </a:xfrm>
          <a:prstGeom prst="rect">
            <a:avLst/>
          </a:prstGeom>
        </p:spPr>
      </p:pic>
      <p:pic>
        <p:nvPicPr>
          <p:cNvPr id="46" name="Picture 45">
            <a:extLst>
              <a:ext uri="{FF2B5EF4-FFF2-40B4-BE49-F238E27FC236}">
                <a16:creationId xmlns:a16="http://schemas.microsoft.com/office/drawing/2014/main" id="{C3E6E780-4C2D-C7A2-633E-875A62ECA16D}"/>
              </a:ext>
            </a:extLst>
          </p:cNvPr>
          <p:cNvPicPr>
            <a:picLocks noChangeAspect="1"/>
          </p:cNvPicPr>
          <p:nvPr/>
        </p:nvPicPr>
        <p:blipFill>
          <a:blip r:embed="rId24"/>
          <a:stretch>
            <a:fillRect/>
          </a:stretch>
        </p:blipFill>
        <p:spPr>
          <a:xfrm>
            <a:off x="42567424" y="6065748"/>
            <a:ext cx="8316949" cy="2569464"/>
          </a:xfrm>
          <a:prstGeom prst="rect">
            <a:avLst/>
          </a:prstGeom>
        </p:spPr>
      </p:pic>
      <p:pic>
        <p:nvPicPr>
          <p:cNvPr id="2" name="Picture 1">
            <a:extLst>
              <a:ext uri="{FF2B5EF4-FFF2-40B4-BE49-F238E27FC236}">
                <a16:creationId xmlns:a16="http://schemas.microsoft.com/office/drawing/2014/main" id="{ADF47E25-0E25-B686-CA6A-670D2AE46F85}"/>
              </a:ext>
            </a:extLst>
          </p:cNvPr>
          <p:cNvPicPr>
            <a:picLocks noChangeAspect="1"/>
          </p:cNvPicPr>
          <p:nvPr/>
        </p:nvPicPr>
        <p:blipFill>
          <a:blip r:embed="rId25"/>
          <a:srcRect l="12070" t="20543" r="10017" b="32869"/>
          <a:stretch>
            <a:fillRect/>
          </a:stretch>
        </p:blipFill>
        <p:spPr>
          <a:xfrm>
            <a:off x="34046765" y="6498408"/>
            <a:ext cx="4109321" cy="161565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418dee50-e06d-431e-95dc-2320ca5257d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A715EDD95E034FB4B82A7E6EA39B64" ma:contentTypeVersion="12" ma:contentTypeDescription="Create a new document." ma:contentTypeScope="" ma:versionID="e4e281dddfb81c7f87e5628b73a91fa0">
  <xsd:schema xmlns:xsd="http://www.w3.org/2001/XMLSchema" xmlns:xs="http://www.w3.org/2001/XMLSchema" xmlns:p="http://schemas.microsoft.com/office/2006/metadata/properties" xmlns:ns3="418dee50-e06d-431e-95dc-2320ca5257da" targetNamespace="http://schemas.microsoft.com/office/2006/metadata/properties" ma:root="true" ma:fieldsID="ba0aaa96ac357566c21cac2bae53ae04" ns3:_="">
    <xsd:import namespace="418dee50-e06d-431e-95dc-2320ca5257da"/>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3:MediaServiceSearchProperties" minOccurs="0"/>
                <xsd:element ref="ns3:MediaServiceBillingMetadata" minOccurs="0"/>
                <xsd:element ref="ns3:MediaServiceDateTaken" minOccurs="0"/>
                <xsd:element ref="ns3:MediaServiceSystemTags" minOccurs="0"/>
                <xsd:element ref="ns3:MediaServiceGenerationTime" minOccurs="0"/>
                <xsd:element ref="ns3:MediaServiceEventHashCode" minOccurs="0"/>
                <xsd:element ref="ns3:MediaLengthInSecond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8dee50-e06d-431e-95dc-2320ca5257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BillingMetadata" ma:index="13" nillable="true" ma:displayName="MediaServiceBillingMetadata" ma:hidden="true" ma:internalName="MediaServiceBillingMetadata"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SystemTags" ma:index="15" nillable="true" ma:displayName="MediaServiceSystemTags" ma:hidden="true" ma:internalName="MediaServiceSystemTags" ma:readOnly="true">
      <xsd:simpleType>
        <xsd:restriction base="dms:Note"/>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4CA622-CB09-47EE-8F59-E95A3DC0F8BA}">
  <ds:schemaRefs>
    <ds:schemaRef ds:uri="http://schemas.microsoft.com/office/2006/metadata/properties"/>
    <ds:schemaRef ds:uri="http://purl.org/dc/terms/"/>
    <ds:schemaRef ds:uri="418dee50-e06d-431e-95dc-2320ca5257da"/>
    <ds:schemaRef ds:uri="http://purl.org/dc/elements/1.1/"/>
    <ds:schemaRef ds:uri="http://www.w3.org/XML/1998/namespace"/>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2.xml><?xml version="1.0" encoding="utf-8"?>
<ds:datastoreItem xmlns:ds="http://schemas.openxmlformats.org/officeDocument/2006/customXml" ds:itemID="{5226CF8D-AD69-434E-9A57-1E211883F2FF}">
  <ds:schemaRefs>
    <ds:schemaRef ds:uri="http://schemas.microsoft.com/sharepoint/v3/contenttype/forms"/>
  </ds:schemaRefs>
</ds:datastoreItem>
</file>

<file path=customXml/itemProps3.xml><?xml version="1.0" encoding="utf-8"?>
<ds:datastoreItem xmlns:ds="http://schemas.openxmlformats.org/officeDocument/2006/customXml" ds:itemID="{5D260413-57CD-4EED-A645-27971F83173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8dee50-e06d-431e-95dc-2320ca5257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129</TotalTime>
  <Words>574</Words>
  <Application>Microsoft Macintosh PowerPoint</Application>
  <PresentationFormat>Custom</PresentationFormat>
  <Paragraphs>23</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Validated Assessment Program for Operational Readiness (VAPOR): Addressing Current and Future Sustainment and Intraoperative Challenges of Medical Forces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PAOLA CHRISTINE TANDOC</dc:creator>
  <cp:lastModifiedBy>Tony Yuan</cp:lastModifiedBy>
  <cp:revision>9</cp:revision>
  <dcterms:created xsi:type="dcterms:W3CDTF">2021-04-02T12:53:33Z</dcterms:created>
  <dcterms:modified xsi:type="dcterms:W3CDTF">2026-06-25T19:52:35Z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0x010100A5A715EDD95E034FB4B82A7E6EA39B64</vt:lpwstr>
  </property>
</Properties>
</file>