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3"/>
  </p:notesMasterIdLst>
  <p:sldIdLst>
    <p:sldId id="257" r:id="rId2"/>
  </p:sldIdLst>
  <p:sldSz cx="32904113" cy="21959888"/>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8D997D73-B998-A532-2DC8-DA6AD97D0F95}" name="Meir Schechter" initials="MS" userId="S::meirs03@on.huji.ac.il::b7961d60-7752-479e-8bec-4bdbd2d83bc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D9322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223" autoAdjust="0"/>
    <p:restoredTop sz="95036" autoAdjust="0"/>
  </p:normalViewPr>
  <p:slideViewPr>
    <p:cSldViewPr snapToGrid="0">
      <p:cViewPr>
        <p:scale>
          <a:sx n="110" d="100"/>
          <a:sy n="110" d="100"/>
        </p:scale>
        <p:origin x="-6072" y="-79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8/10/relationships/authors" Target="authors.xml"/><Relationship Id="rId3" Type="http://schemas.openxmlformats.org/officeDocument/2006/relationships/notesMaster" Target="notesMasters/notesMaster1.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L"/>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7D9941C-F8EE-4C06-898A-7CB53F59C803}" type="datetimeFigureOut">
              <a:rPr lang="en-IL" smtClean="0"/>
              <a:t>14/07/2026</a:t>
            </a:fld>
            <a:endParaRPr lang="en-IL"/>
          </a:p>
        </p:txBody>
      </p:sp>
      <p:sp>
        <p:nvSpPr>
          <p:cNvPr id="4" name="Slide Image Placeholder 3"/>
          <p:cNvSpPr>
            <a:spLocks noGrp="1" noRot="1" noChangeAspect="1"/>
          </p:cNvSpPr>
          <p:nvPr>
            <p:ph type="sldImg" idx="2"/>
          </p:nvPr>
        </p:nvSpPr>
        <p:spPr>
          <a:xfrm>
            <a:off x="1117600" y="1143000"/>
            <a:ext cx="4622800" cy="3086100"/>
          </a:xfrm>
          <a:prstGeom prst="rect">
            <a:avLst/>
          </a:prstGeom>
          <a:noFill/>
          <a:ln w="12700">
            <a:solidFill>
              <a:prstClr val="black"/>
            </a:solidFill>
          </a:ln>
        </p:spPr>
        <p:txBody>
          <a:bodyPr vert="horz" lIns="91440" tIns="45720" rIns="91440" bIns="45720" rtlCol="0" anchor="ctr"/>
          <a:lstStyle/>
          <a:p>
            <a:endParaRPr lang="en-I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L"/>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CD39A9B-B3AD-4622-B6B0-C502866EBB7A}" type="slidenum">
              <a:rPr lang="en-IL" smtClean="0"/>
              <a:t>‹#›</a:t>
            </a:fld>
            <a:endParaRPr lang="en-IL"/>
          </a:p>
        </p:txBody>
      </p:sp>
    </p:spTree>
    <p:extLst>
      <p:ext uri="{BB962C8B-B14F-4D97-AF65-F5344CB8AC3E}">
        <p14:creationId xmlns:p14="http://schemas.microsoft.com/office/powerpoint/2010/main" val="2003564902"/>
      </p:ext>
    </p:extLst>
  </p:cSld>
  <p:clrMap bg1="lt1" tx1="dk1" bg2="lt2" tx2="dk2" accent1="accent1" accent2="accent2" accent3="accent3" accent4="accent4" accent5="accent5" accent6="accent6" hlink="hlink" folHlink="folHlink"/>
  <p:notesStyle>
    <a:lvl1pPr marL="0" algn="l" defTabSz="696681" rtl="0" eaLnBrk="1" latinLnBrk="0" hangingPunct="1">
      <a:defRPr sz="914" kern="1200">
        <a:solidFill>
          <a:schemeClr val="tx1"/>
        </a:solidFill>
        <a:latin typeface="+mn-lt"/>
        <a:ea typeface="+mn-ea"/>
        <a:cs typeface="+mn-cs"/>
      </a:defRPr>
    </a:lvl1pPr>
    <a:lvl2pPr marL="348341" algn="l" defTabSz="696681" rtl="0" eaLnBrk="1" latinLnBrk="0" hangingPunct="1">
      <a:defRPr sz="914" kern="1200">
        <a:solidFill>
          <a:schemeClr val="tx1"/>
        </a:solidFill>
        <a:latin typeface="+mn-lt"/>
        <a:ea typeface="+mn-ea"/>
        <a:cs typeface="+mn-cs"/>
      </a:defRPr>
    </a:lvl2pPr>
    <a:lvl3pPr marL="696681" algn="l" defTabSz="696681" rtl="0" eaLnBrk="1" latinLnBrk="0" hangingPunct="1">
      <a:defRPr sz="914" kern="1200">
        <a:solidFill>
          <a:schemeClr val="tx1"/>
        </a:solidFill>
        <a:latin typeface="+mn-lt"/>
        <a:ea typeface="+mn-ea"/>
        <a:cs typeface="+mn-cs"/>
      </a:defRPr>
    </a:lvl3pPr>
    <a:lvl4pPr marL="1045022" algn="l" defTabSz="696681" rtl="0" eaLnBrk="1" latinLnBrk="0" hangingPunct="1">
      <a:defRPr sz="914" kern="1200">
        <a:solidFill>
          <a:schemeClr val="tx1"/>
        </a:solidFill>
        <a:latin typeface="+mn-lt"/>
        <a:ea typeface="+mn-ea"/>
        <a:cs typeface="+mn-cs"/>
      </a:defRPr>
    </a:lvl4pPr>
    <a:lvl5pPr marL="1393363" algn="l" defTabSz="696681" rtl="0" eaLnBrk="1" latinLnBrk="0" hangingPunct="1">
      <a:defRPr sz="914" kern="1200">
        <a:solidFill>
          <a:schemeClr val="tx1"/>
        </a:solidFill>
        <a:latin typeface="+mn-lt"/>
        <a:ea typeface="+mn-ea"/>
        <a:cs typeface="+mn-cs"/>
      </a:defRPr>
    </a:lvl5pPr>
    <a:lvl6pPr marL="1741703" algn="l" defTabSz="696681" rtl="0" eaLnBrk="1" latinLnBrk="0" hangingPunct="1">
      <a:defRPr sz="914" kern="1200">
        <a:solidFill>
          <a:schemeClr val="tx1"/>
        </a:solidFill>
        <a:latin typeface="+mn-lt"/>
        <a:ea typeface="+mn-ea"/>
        <a:cs typeface="+mn-cs"/>
      </a:defRPr>
    </a:lvl6pPr>
    <a:lvl7pPr marL="2090044" algn="l" defTabSz="696681" rtl="0" eaLnBrk="1" latinLnBrk="0" hangingPunct="1">
      <a:defRPr sz="914" kern="1200">
        <a:solidFill>
          <a:schemeClr val="tx1"/>
        </a:solidFill>
        <a:latin typeface="+mn-lt"/>
        <a:ea typeface="+mn-ea"/>
        <a:cs typeface="+mn-cs"/>
      </a:defRPr>
    </a:lvl7pPr>
    <a:lvl8pPr marL="2438385" algn="l" defTabSz="696681" rtl="0" eaLnBrk="1" latinLnBrk="0" hangingPunct="1">
      <a:defRPr sz="914" kern="1200">
        <a:solidFill>
          <a:schemeClr val="tx1"/>
        </a:solidFill>
        <a:latin typeface="+mn-lt"/>
        <a:ea typeface="+mn-ea"/>
        <a:cs typeface="+mn-cs"/>
      </a:defRPr>
    </a:lvl8pPr>
    <a:lvl9pPr marL="2786725" algn="l" defTabSz="696681" rtl="0" eaLnBrk="1" latinLnBrk="0" hangingPunct="1">
      <a:defRPr sz="914"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609F98-F670-9C95-E07D-B25F77686C5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B6E703-4E87-FF78-D37D-2125A9E13CB8}"/>
              </a:ext>
            </a:extLst>
          </p:cNvPr>
          <p:cNvSpPr>
            <a:spLocks noGrp="1" noRot="1" noChangeAspect="1"/>
          </p:cNvSpPr>
          <p:nvPr>
            <p:ph type="sldImg"/>
          </p:nvPr>
        </p:nvSpPr>
        <p:spPr>
          <a:xfrm>
            <a:off x="1117600" y="1143000"/>
            <a:ext cx="4622800" cy="3086100"/>
          </a:xfrm>
        </p:spPr>
      </p:sp>
      <p:sp>
        <p:nvSpPr>
          <p:cNvPr id="3" name="Notes Placeholder 2">
            <a:extLst>
              <a:ext uri="{FF2B5EF4-FFF2-40B4-BE49-F238E27FC236}">
                <a16:creationId xmlns:a16="http://schemas.microsoft.com/office/drawing/2014/main" id="{7B65384D-0C0E-8597-6529-C8ECE59464EC}"/>
              </a:ext>
            </a:extLst>
          </p:cNvPr>
          <p:cNvSpPr>
            <a:spLocks noGrp="1"/>
          </p:cNvSpPr>
          <p:nvPr>
            <p:ph type="body" idx="1"/>
          </p:nvPr>
        </p:nvSpPr>
        <p:spPr/>
        <p:txBody>
          <a:bodyPr/>
          <a:lstStyle/>
          <a:p>
            <a:endParaRPr lang="en-IL" dirty="0"/>
          </a:p>
        </p:txBody>
      </p:sp>
      <p:sp>
        <p:nvSpPr>
          <p:cNvPr id="4" name="Slide Number Placeholder 3">
            <a:extLst>
              <a:ext uri="{FF2B5EF4-FFF2-40B4-BE49-F238E27FC236}">
                <a16:creationId xmlns:a16="http://schemas.microsoft.com/office/drawing/2014/main" id="{8BC0777B-F818-5E5B-8C4E-18B451854BDC}"/>
              </a:ext>
            </a:extLst>
          </p:cNvPr>
          <p:cNvSpPr>
            <a:spLocks noGrp="1"/>
          </p:cNvSpPr>
          <p:nvPr>
            <p:ph type="sldNum" sz="quarter" idx="5"/>
          </p:nvPr>
        </p:nvSpPr>
        <p:spPr/>
        <p:txBody>
          <a:bodyPr/>
          <a:lstStyle/>
          <a:p>
            <a:fld id="{4CD39A9B-B3AD-4622-B6B0-C502866EBB7A}" type="slidenum">
              <a:rPr lang="en-IL" smtClean="0"/>
              <a:t>1</a:t>
            </a:fld>
            <a:endParaRPr lang="en-IL"/>
          </a:p>
        </p:txBody>
      </p:sp>
    </p:spTree>
    <p:extLst>
      <p:ext uri="{BB962C8B-B14F-4D97-AF65-F5344CB8AC3E}">
        <p14:creationId xmlns:p14="http://schemas.microsoft.com/office/powerpoint/2010/main" val="678223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467809" y="3593900"/>
            <a:ext cx="27968496" cy="7645294"/>
          </a:xfrm>
        </p:spPr>
        <p:txBody>
          <a:bodyPr anchor="b"/>
          <a:lstStyle>
            <a:lvl1pPr algn="ctr">
              <a:defRPr sz="19213"/>
            </a:lvl1pPr>
          </a:lstStyle>
          <a:p>
            <a:r>
              <a:rPr lang="en-US"/>
              <a:t>Click to edit Master title style</a:t>
            </a:r>
            <a:endParaRPr lang="en-US" dirty="0"/>
          </a:p>
        </p:txBody>
      </p:sp>
      <p:sp>
        <p:nvSpPr>
          <p:cNvPr id="3" name="Subtitle 2"/>
          <p:cNvSpPr>
            <a:spLocks noGrp="1"/>
          </p:cNvSpPr>
          <p:nvPr>
            <p:ph type="subTitle" idx="1"/>
          </p:nvPr>
        </p:nvSpPr>
        <p:spPr>
          <a:xfrm>
            <a:off x="4113014" y="11534026"/>
            <a:ext cx="24678085" cy="5301888"/>
          </a:xfrm>
        </p:spPr>
        <p:txBody>
          <a:bodyPr/>
          <a:lstStyle>
            <a:lvl1pPr marL="0" indent="0" algn="ctr">
              <a:buNone/>
              <a:defRPr sz="7685"/>
            </a:lvl1pPr>
            <a:lvl2pPr marL="1464000" indent="0" algn="ctr">
              <a:buNone/>
              <a:defRPr sz="6404"/>
            </a:lvl2pPr>
            <a:lvl3pPr marL="2928000" indent="0" algn="ctr">
              <a:buNone/>
              <a:defRPr sz="5764"/>
            </a:lvl3pPr>
            <a:lvl4pPr marL="4392000" indent="0" algn="ctr">
              <a:buNone/>
              <a:defRPr sz="5123"/>
            </a:lvl4pPr>
            <a:lvl5pPr marL="5856000" indent="0" algn="ctr">
              <a:buNone/>
              <a:defRPr sz="5123"/>
            </a:lvl5pPr>
            <a:lvl6pPr marL="7320001" indent="0" algn="ctr">
              <a:buNone/>
              <a:defRPr sz="5123"/>
            </a:lvl6pPr>
            <a:lvl7pPr marL="8784001" indent="0" algn="ctr">
              <a:buNone/>
              <a:defRPr sz="5123"/>
            </a:lvl7pPr>
            <a:lvl8pPr marL="10248001" indent="0" algn="ctr">
              <a:buNone/>
              <a:defRPr sz="5123"/>
            </a:lvl8pPr>
            <a:lvl9pPr marL="11712001" indent="0" algn="ctr">
              <a:buNone/>
              <a:defRPr sz="5123"/>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14/07/2026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17760645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14/07/2026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2824536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23547008" y="1169161"/>
            <a:ext cx="7094949" cy="1860999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2262159" y="1169161"/>
            <a:ext cx="20873547" cy="186099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14/07/2026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74078605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B278593-35B9-415F-8B1D-A2316D8E9BCC}" type="datetimeFigureOut">
              <a:rPr lang="en-IL" smtClean="0"/>
              <a:t>14/07/2026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6719897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245022" y="5474728"/>
            <a:ext cx="28379797" cy="9134702"/>
          </a:xfrm>
        </p:spPr>
        <p:txBody>
          <a:bodyPr anchor="b"/>
          <a:lstStyle>
            <a:lvl1pPr>
              <a:defRPr sz="19213"/>
            </a:lvl1pPr>
          </a:lstStyle>
          <a:p>
            <a:r>
              <a:rPr lang="en-US"/>
              <a:t>Click to edit Master title style</a:t>
            </a:r>
            <a:endParaRPr lang="en-US" dirty="0"/>
          </a:p>
        </p:txBody>
      </p:sp>
      <p:sp>
        <p:nvSpPr>
          <p:cNvPr id="3" name="Text Placeholder 2"/>
          <p:cNvSpPr>
            <a:spLocks noGrp="1"/>
          </p:cNvSpPr>
          <p:nvPr>
            <p:ph type="body" idx="1"/>
          </p:nvPr>
        </p:nvSpPr>
        <p:spPr>
          <a:xfrm>
            <a:off x="2245022" y="14695848"/>
            <a:ext cx="28379797" cy="4803724"/>
          </a:xfrm>
        </p:spPr>
        <p:txBody>
          <a:bodyPr/>
          <a:lstStyle>
            <a:lvl1pPr marL="0" indent="0">
              <a:buNone/>
              <a:defRPr sz="7685">
                <a:solidFill>
                  <a:schemeClr val="tx1">
                    <a:tint val="82000"/>
                  </a:schemeClr>
                </a:solidFill>
              </a:defRPr>
            </a:lvl1pPr>
            <a:lvl2pPr marL="1464000" indent="0">
              <a:buNone/>
              <a:defRPr sz="6404">
                <a:solidFill>
                  <a:schemeClr val="tx1">
                    <a:tint val="82000"/>
                  </a:schemeClr>
                </a:solidFill>
              </a:defRPr>
            </a:lvl2pPr>
            <a:lvl3pPr marL="2928000" indent="0">
              <a:buNone/>
              <a:defRPr sz="5764">
                <a:solidFill>
                  <a:schemeClr val="tx1">
                    <a:tint val="82000"/>
                  </a:schemeClr>
                </a:solidFill>
              </a:defRPr>
            </a:lvl3pPr>
            <a:lvl4pPr marL="4392000" indent="0">
              <a:buNone/>
              <a:defRPr sz="5123">
                <a:solidFill>
                  <a:schemeClr val="tx1">
                    <a:tint val="82000"/>
                  </a:schemeClr>
                </a:solidFill>
              </a:defRPr>
            </a:lvl4pPr>
            <a:lvl5pPr marL="5856000" indent="0">
              <a:buNone/>
              <a:defRPr sz="5123">
                <a:solidFill>
                  <a:schemeClr val="tx1">
                    <a:tint val="82000"/>
                  </a:schemeClr>
                </a:solidFill>
              </a:defRPr>
            </a:lvl5pPr>
            <a:lvl6pPr marL="7320001" indent="0">
              <a:buNone/>
              <a:defRPr sz="5123">
                <a:solidFill>
                  <a:schemeClr val="tx1">
                    <a:tint val="82000"/>
                  </a:schemeClr>
                </a:solidFill>
              </a:defRPr>
            </a:lvl6pPr>
            <a:lvl7pPr marL="8784001" indent="0">
              <a:buNone/>
              <a:defRPr sz="5123">
                <a:solidFill>
                  <a:schemeClr val="tx1">
                    <a:tint val="82000"/>
                  </a:schemeClr>
                </a:solidFill>
              </a:defRPr>
            </a:lvl7pPr>
            <a:lvl8pPr marL="10248001" indent="0">
              <a:buNone/>
              <a:defRPr sz="5123">
                <a:solidFill>
                  <a:schemeClr val="tx1">
                    <a:tint val="82000"/>
                  </a:schemeClr>
                </a:solidFill>
              </a:defRPr>
            </a:lvl8pPr>
            <a:lvl9pPr marL="11712001" indent="0">
              <a:buNone/>
              <a:defRPr sz="5123">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B278593-35B9-415F-8B1D-A2316D8E9BCC}" type="datetimeFigureOut">
              <a:rPr lang="en-IL" smtClean="0"/>
              <a:t>14/07/2026</a:t>
            </a:fld>
            <a:endParaRPr lang="en-IL"/>
          </a:p>
        </p:txBody>
      </p:sp>
      <p:sp>
        <p:nvSpPr>
          <p:cNvPr id="5" name="Footer Placeholder 4"/>
          <p:cNvSpPr>
            <a:spLocks noGrp="1"/>
          </p:cNvSpPr>
          <p:nvPr>
            <p:ph type="ftr" sz="quarter" idx="11"/>
          </p:nvPr>
        </p:nvSpPr>
        <p:spPr/>
        <p:txBody>
          <a:bodyPr/>
          <a:lstStyle/>
          <a:p>
            <a:endParaRPr lang="en-IL"/>
          </a:p>
        </p:txBody>
      </p:sp>
      <p:sp>
        <p:nvSpPr>
          <p:cNvPr id="6" name="Slide Number Placeholder 5"/>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5080225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262158" y="5845804"/>
            <a:ext cx="13984248" cy="139333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16657707" y="5845804"/>
            <a:ext cx="13984248" cy="1393334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B278593-35B9-415F-8B1D-A2316D8E9BCC}" type="datetimeFigureOut">
              <a:rPr lang="en-IL" smtClean="0"/>
              <a:t>14/07/2026</a:t>
            </a:fld>
            <a:endParaRPr lang="en-IL"/>
          </a:p>
        </p:txBody>
      </p:sp>
      <p:sp>
        <p:nvSpPr>
          <p:cNvPr id="6" name="Footer Placeholder 5"/>
          <p:cNvSpPr>
            <a:spLocks noGrp="1"/>
          </p:cNvSpPr>
          <p:nvPr>
            <p:ph type="ftr" sz="quarter" idx="11"/>
          </p:nvPr>
        </p:nvSpPr>
        <p:spPr/>
        <p:txBody>
          <a:bodyPr/>
          <a:lstStyle/>
          <a:p>
            <a:endParaRPr lang="en-IL"/>
          </a:p>
        </p:txBody>
      </p:sp>
      <p:sp>
        <p:nvSpPr>
          <p:cNvPr id="7" name="Slide Number Placeholder 6"/>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4809460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266444" y="1169166"/>
            <a:ext cx="28379797" cy="4244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2266447" y="5383224"/>
            <a:ext cx="13919980" cy="2638235"/>
          </a:xfrm>
        </p:spPr>
        <p:txBody>
          <a:bodyPr anchor="b"/>
          <a:lstStyle>
            <a:lvl1pPr marL="0" indent="0">
              <a:buNone/>
              <a:defRPr sz="7685" b="1"/>
            </a:lvl1pPr>
            <a:lvl2pPr marL="1464000" indent="0">
              <a:buNone/>
              <a:defRPr sz="6404" b="1"/>
            </a:lvl2pPr>
            <a:lvl3pPr marL="2928000" indent="0">
              <a:buNone/>
              <a:defRPr sz="5764" b="1"/>
            </a:lvl3pPr>
            <a:lvl4pPr marL="4392000" indent="0">
              <a:buNone/>
              <a:defRPr sz="5123" b="1"/>
            </a:lvl4pPr>
            <a:lvl5pPr marL="5856000" indent="0">
              <a:buNone/>
              <a:defRPr sz="5123" b="1"/>
            </a:lvl5pPr>
            <a:lvl6pPr marL="7320001" indent="0">
              <a:buNone/>
              <a:defRPr sz="5123" b="1"/>
            </a:lvl6pPr>
            <a:lvl7pPr marL="8784001" indent="0">
              <a:buNone/>
              <a:defRPr sz="5123" b="1"/>
            </a:lvl7pPr>
            <a:lvl8pPr marL="10248001" indent="0">
              <a:buNone/>
              <a:defRPr sz="5123" b="1"/>
            </a:lvl8pPr>
            <a:lvl9pPr marL="11712001" indent="0">
              <a:buNone/>
              <a:defRPr sz="5123" b="1"/>
            </a:lvl9pPr>
          </a:lstStyle>
          <a:p>
            <a:pPr lvl="0"/>
            <a:r>
              <a:rPr lang="en-US"/>
              <a:t>Click to edit Master text styles</a:t>
            </a:r>
          </a:p>
        </p:txBody>
      </p:sp>
      <p:sp>
        <p:nvSpPr>
          <p:cNvPr id="4" name="Content Placeholder 3"/>
          <p:cNvSpPr>
            <a:spLocks noGrp="1"/>
          </p:cNvSpPr>
          <p:nvPr>
            <p:ph sz="half" idx="2"/>
          </p:nvPr>
        </p:nvSpPr>
        <p:spPr>
          <a:xfrm>
            <a:off x="2266447" y="8021459"/>
            <a:ext cx="13919980" cy="1179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16657709" y="5383224"/>
            <a:ext cx="13988534" cy="2638235"/>
          </a:xfrm>
        </p:spPr>
        <p:txBody>
          <a:bodyPr anchor="b"/>
          <a:lstStyle>
            <a:lvl1pPr marL="0" indent="0">
              <a:buNone/>
              <a:defRPr sz="7685" b="1"/>
            </a:lvl1pPr>
            <a:lvl2pPr marL="1464000" indent="0">
              <a:buNone/>
              <a:defRPr sz="6404" b="1"/>
            </a:lvl2pPr>
            <a:lvl3pPr marL="2928000" indent="0">
              <a:buNone/>
              <a:defRPr sz="5764" b="1"/>
            </a:lvl3pPr>
            <a:lvl4pPr marL="4392000" indent="0">
              <a:buNone/>
              <a:defRPr sz="5123" b="1"/>
            </a:lvl4pPr>
            <a:lvl5pPr marL="5856000" indent="0">
              <a:buNone/>
              <a:defRPr sz="5123" b="1"/>
            </a:lvl5pPr>
            <a:lvl6pPr marL="7320001" indent="0">
              <a:buNone/>
              <a:defRPr sz="5123" b="1"/>
            </a:lvl6pPr>
            <a:lvl7pPr marL="8784001" indent="0">
              <a:buNone/>
              <a:defRPr sz="5123" b="1"/>
            </a:lvl7pPr>
            <a:lvl8pPr marL="10248001" indent="0">
              <a:buNone/>
              <a:defRPr sz="5123" b="1"/>
            </a:lvl8pPr>
            <a:lvl9pPr marL="11712001" indent="0">
              <a:buNone/>
              <a:defRPr sz="5123" b="1"/>
            </a:lvl9pPr>
          </a:lstStyle>
          <a:p>
            <a:pPr lvl="0"/>
            <a:r>
              <a:rPr lang="en-US"/>
              <a:t>Click to edit Master text styles</a:t>
            </a:r>
          </a:p>
        </p:txBody>
      </p:sp>
      <p:sp>
        <p:nvSpPr>
          <p:cNvPr id="6" name="Content Placeholder 5"/>
          <p:cNvSpPr>
            <a:spLocks noGrp="1"/>
          </p:cNvSpPr>
          <p:nvPr>
            <p:ph sz="quarter" idx="4"/>
          </p:nvPr>
        </p:nvSpPr>
        <p:spPr>
          <a:xfrm>
            <a:off x="16657709" y="8021459"/>
            <a:ext cx="13988534" cy="1179835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B278593-35B9-415F-8B1D-A2316D8E9BCC}" type="datetimeFigureOut">
              <a:rPr lang="en-IL" smtClean="0"/>
              <a:t>14/07/2026</a:t>
            </a:fld>
            <a:endParaRPr lang="en-IL"/>
          </a:p>
        </p:txBody>
      </p:sp>
      <p:sp>
        <p:nvSpPr>
          <p:cNvPr id="8" name="Footer Placeholder 7"/>
          <p:cNvSpPr>
            <a:spLocks noGrp="1"/>
          </p:cNvSpPr>
          <p:nvPr>
            <p:ph type="ftr" sz="quarter" idx="11"/>
          </p:nvPr>
        </p:nvSpPr>
        <p:spPr/>
        <p:txBody>
          <a:bodyPr/>
          <a:lstStyle/>
          <a:p>
            <a:endParaRPr lang="en-IL"/>
          </a:p>
        </p:txBody>
      </p:sp>
      <p:sp>
        <p:nvSpPr>
          <p:cNvPr id="9" name="Slide Number Placeholder 8"/>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65831086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B278593-35B9-415F-8B1D-A2316D8E9BCC}" type="datetimeFigureOut">
              <a:rPr lang="en-IL" smtClean="0"/>
              <a:t>14/07/2026</a:t>
            </a:fld>
            <a:endParaRPr lang="en-IL"/>
          </a:p>
        </p:txBody>
      </p:sp>
      <p:sp>
        <p:nvSpPr>
          <p:cNvPr id="4" name="Footer Placeholder 3"/>
          <p:cNvSpPr>
            <a:spLocks noGrp="1"/>
          </p:cNvSpPr>
          <p:nvPr>
            <p:ph type="ftr" sz="quarter" idx="11"/>
          </p:nvPr>
        </p:nvSpPr>
        <p:spPr/>
        <p:txBody>
          <a:bodyPr/>
          <a:lstStyle/>
          <a:p>
            <a:endParaRPr lang="en-IL"/>
          </a:p>
        </p:txBody>
      </p:sp>
      <p:sp>
        <p:nvSpPr>
          <p:cNvPr id="5" name="Slide Number Placeholder 4"/>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2282281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B278593-35B9-415F-8B1D-A2316D8E9BCC}" type="datetimeFigureOut">
              <a:rPr lang="en-IL" smtClean="0"/>
              <a:t>14/07/2026</a:t>
            </a:fld>
            <a:endParaRPr lang="en-IL"/>
          </a:p>
        </p:txBody>
      </p:sp>
      <p:sp>
        <p:nvSpPr>
          <p:cNvPr id="3" name="Footer Placeholder 2"/>
          <p:cNvSpPr>
            <a:spLocks noGrp="1"/>
          </p:cNvSpPr>
          <p:nvPr>
            <p:ph type="ftr" sz="quarter" idx="11"/>
          </p:nvPr>
        </p:nvSpPr>
        <p:spPr/>
        <p:txBody>
          <a:bodyPr/>
          <a:lstStyle/>
          <a:p>
            <a:endParaRPr lang="en-IL"/>
          </a:p>
        </p:txBody>
      </p:sp>
      <p:sp>
        <p:nvSpPr>
          <p:cNvPr id="4" name="Slide Number Placeholder 3"/>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39802293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6443" y="1463992"/>
            <a:ext cx="10612433" cy="5123974"/>
          </a:xfrm>
        </p:spPr>
        <p:txBody>
          <a:bodyPr anchor="b"/>
          <a:lstStyle>
            <a:lvl1pPr>
              <a:defRPr sz="10247"/>
            </a:lvl1pPr>
          </a:lstStyle>
          <a:p>
            <a:r>
              <a:rPr lang="en-US"/>
              <a:t>Click to edit Master title style</a:t>
            </a:r>
            <a:endParaRPr lang="en-US" dirty="0"/>
          </a:p>
        </p:txBody>
      </p:sp>
      <p:sp>
        <p:nvSpPr>
          <p:cNvPr id="3" name="Content Placeholder 2"/>
          <p:cNvSpPr>
            <a:spLocks noGrp="1"/>
          </p:cNvSpPr>
          <p:nvPr>
            <p:ph idx="1"/>
          </p:nvPr>
        </p:nvSpPr>
        <p:spPr>
          <a:xfrm>
            <a:off x="13988534" y="3161822"/>
            <a:ext cx="16657707" cy="15605754"/>
          </a:xfrm>
        </p:spPr>
        <p:txBody>
          <a:bodyPr/>
          <a:lstStyle>
            <a:lvl1pPr>
              <a:defRPr sz="10247"/>
            </a:lvl1pPr>
            <a:lvl2pPr>
              <a:defRPr sz="8966"/>
            </a:lvl2pPr>
            <a:lvl3pPr>
              <a:defRPr sz="7685"/>
            </a:lvl3pPr>
            <a:lvl4pPr>
              <a:defRPr sz="6404"/>
            </a:lvl4pPr>
            <a:lvl5pPr>
              <a:defRPr sz="6404"/>
            </a:lvl5pPr>
            <a:lvl6pPr>
              <a:defRPr sz="6404"/>
            </a:lvl6pPr>
            <a:lvl7pPr>
              <a:defRPr sz="6404"/>
            </a:lvl7pPr>
            <a:lvl8pPr>
              <a:defRPr sz="6404"/>
            </a:lvl8pPr>
            <a:lvl9pPr>
              <a:defRPr sz="6404"/>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266443" y="6587966"/>
            <a:ext cx="10612433" cy="12205023"/>
          </a:xfrm>
        </p:spPr>
        <p:txBody>
          <a:bodyPr/>
          <a:lstStyle>
            <a:lvl1pPr marL="0" indent="0">
              <a:buNone/>
              <a:defRPr sz="5123"/>
            </a:lvl1pPr>
            <a:lvl2pPr marL="1464000" indent="0">
              <a:buNone/>
              <a:defRPr sz="4483"/>
            </a:lvl2pPr>
            <a:lvl3pPr marL="2928000" indent="0">
              <a:buNone/>
              <a:defRPr sz="3843"/>
            </a:lvl3pPr>
            <a:lvl4pPr marL="4392000" indent="0">
              <a:buNone/>
              <a:defRPr sz="3202"/>
            </a:lvl4pPr>
            <a:lvl5pPr marL="5856000" indent="0">
              <a:buNone/>
              <a:defRPr sz="3202"/>
            </a:lvl5pPr>
            <a:lvl6pPr marL="7320001" indent="0">
              <a:buNone/>
              <a:defRPr sz="3202"/>
            </a:lvl6pPr>
            <a:lvl7pPr marL="8784001" indent="0">
              <a:buNone/>
              <a:defRPr sz="3202"/>
            </a:lvl7pPr>
            <a:lvl8pPr marL="10248001" indent="0">
              <a:buNone/>
              <a:defRPr sz="3202"/>
            </a:lvl8pPr>
            <a:lvl9pPr marL="11712001" indent="0">
              <a:buNone/>
              <a:defRPr sz="3202"/>
            </a:lvl9pPr>
          </a:lstStyle>
          <a:p>
            <a:pPr lvl="0"/>
            <a:r>
              <a:rPr lang="en-US"/>
              <a:t>Click to edit Master text styles</a:t>
            </a:r>
          </a:p>
        </p:txBody>
      </p:sp>
      <p:sp>
        <p:nvSpPr>
          <p:cNvPr id="5" name="Date Placeholder 4"/>
          <p:cNvSpPr>
            <a:spLocks noGrp="1"/>
          </p:cNvSpPr>
          <p:nvPr>
            <p:ph type="dt" sz="half" idx="10"/>
          </p:nvPr>
        </p:nvSpPr>
        <p:spPr/>
        <p:txBody>
          <a:bodyPr/>
          <a:lstStyle/>
          <a:p>
            <a:fld id="{FB278593-35B9-415F-8B1D-A2316D8E9BCC}" type="datetimeFigureOut">
              <a:rPr lang="en-IL" smtClean="0"/>
              <a:t>14/07/2026</a:t>
            </a:fld>
            <a:endParaRPr lang="en-IL"/>
          </a:p>
        </p:txBody>
      </p:sp>
      <p:sp>
        <p:nvSpPr>
          <p:cNvPr id="6" name="Footer Placeholder 5"/>
          <p:cNvSpPr>
            <a:spLocks noGrp="1"/>
          </p:cNvSpPr>
          <p:nvPr>
            <p:ph type="ftr" sz="quarter" idx="11"/>
          </p:nvPr>
        </p:nvSpPr>
        <p:spPr/>
        <p:txBody>
          <a:bodyPr/>
          <a:lstStyle/>
          <a:p>
            <a:endParaRPr lang="en-IL"/>
          </a:p>
        </p:txBody>
      </p:sp>
      <p:sp>
        <p:nvSpPr>
          <p:cNvPr id="7" name="Slide Number Placeholder 6"/>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6748768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266443" y="1463992"/>
            <a:ext cx="10612433" cy="5123974"/>
          </a:xfrm>
        </p:spPr>
        <p:txBody>
          <a:bodyPr anchor="b"/>
          <a:lstStyle>
            <a:lvl1pPr>
              <a:defRPr sz="10247"/>
            </a:lvl1pPr>
          </a:lstStyle>
          <a:p>
            <a:r>
              <a:rPr lang="en-US"/>
              <a:t>Click to edit Master title style</a:t>
            </a:r>
            <a:endParaRPr lang="en-US" dirty="0"/>
          </a:p>
        </p:txBody>
      </p:sp>
      <p:sp>
        <p:nvSpPr>
          <p:cNvPr id="3" name="Picture Placeholder 2"/>
          <p:cNvSpPr>
            <a:spLocks noGrp="1" noChangeAspect="1"/>
          </p:cNvSpPr>
          <p:nvPr>
            <p:ph type="pic" idx="1"/>
          </p:nvPr>
        </p:nvSpPr>
        <p:spPr>
          <a:xfrm>
            <a:off x="13988534" y="3161822"/>
            <a:ext cx="16657707" cy="15605754"/>
          </a:xfrm>
        </p:spPr>
        <p:txBody>
          <a:bodyPr anchor="t"/>
          <a:lstStyle>
            <a:lvl1pPr marL="0" indent="0">
              <a:buNone/>
              <a:defRPr sz="10247"/>
            </a:lvl1pPr>
            <a:lvl2pPr marL="1464000" indent="0">
              <a:buNone/>
              <a:defRPr sz="8966"/>
            </a:lvl2pPr>
            <a:lvl3pPr marL="2928000" indent="0">
              <a:buNone/>
              <a:defRPr sz="7685"/>
            </a:lvl3pPr>
            <a:lvl4pPr marL="4392000" indent="0">
              <a:buNone/>
              <a:defRPr sz="6404"/>
            </a:lvl4pPr>
            <a:lvl5pPr marL="5856000" indent="0">
              <a:buNone/>
              <a:defRPr sz="6404"/>
            </a:lvl5pPr>
            <a:lvl6pPr marL="7320001" indent="0">
              <a:buNone/>
              <a:defRPr sz="6404"/>
            </a:lvl6pPr>
            <a:lvl7pPr marL="8784001" indent="0">
              <a:buNone/>
              <a:defRPr sz="6404"/>
            </a:lvl7pPr>
            <a:lvl8pPr marL="10248001" indent="0">
              <a:buNone/>
              <a:defRPr sz="6404"/>
            </a:lvl8pPr>
            <a:lvl9pPr marL="11712001" indent="0">
              <a:buNone/>
              <a:defRPr sz="6404"/>
            </a:lvl9pPr>
          </a:lstStyle>
          <a:p>
            <a:r>
              <a:rPr lang="en-US"/>
              <a:t>Click icon to add picture</a:t>
            </a:r>
            <a:endParaRPr lang="en-US" dirty="0"/>
          </a:p>
        </p:txBody>
      </p:sp>
      <p:sp>
        <p:nvSpPr>
          <p:cNvPr id="4" name="Text Placeholder 3"/>
          <p:cNvSpPr>
            <a:spLocks noGrp="1"/>
          </p:cNvSpPr>
          <p:nvPr>
            <p:ph type="body" sz="half" idx="2"/>
          </p:nvPr>
        </p:nvSpPr>
        <p:spPr>
          <a:xfrm>
            <a:off x="2266443" y="6587966"/>
            <a:ext cx="10612433" cy="12205023"/>
          </a:xfrm>
        </p:spPr>
        <p:txBody>
          <a:bodyPr/>
          <a:lstStyle>
            <a:lvl1pPr marL="0" indent="0">
              <a:buNone/>
              <a:defRPr sz="5123"/>
            </a:lvl1pPr>
            <a:lvl2pPr marL="1464000" indent="0">
              <a:buNone/>
              <a:defRPr sz="4483"/>
            </a:lvl2pPr>
            <a:lvl3pPr marL="2928000" indent="0">
              <a:buNone/>
              <a:defRPr sz="3843"/>
            </a:lvl3pPr>
            <a:lvl4pPr marL="4392000" indent="0">
              <a:buNone/>
              <a:defRPr sz="3202"/>
            </a:lvl4pPr>
            <a:lvl5pPr marL="5856000" indent="0">
              <a:buNone/>
              <a:defRPr sz="3202"/>
            </a:lvl5pPr>
            <a:lvl6pPr marL="7320001" indent="0">
              <a:buNone/>
              <a:defRPr sz="3202"/>
            </a:lvl6pPr>
            <a:lvl7pPr marL="8784001" indent="0">
              <a:buNone/>
              <a:defRPr sz="3202"/>
            </a:lvl7pPr>
            <a:lvl8pPr marL="10248001" indent="0">
              <a:buNone/>
              <a:defRPr sz="3202"/>
            </a:lvl8pPr>
            <a:lvl9pPr marL="11712001" indent="0">
              <a:buNone/>
              <a:defRPr sz="3202"/>
            </a:lvl9pPr>
          </a:lstStyle>
          <a:p>
            <a:pPr lvl="0"/>
            <a:r>
              <a:rPr lang="en-US"/>
              <a:t>Click to edit Master text styles</a:t>
            </a:r>
          </a:p>
        </p:txBody>
      </p:sp>
      <p:sp>
        <p:nvSpPr>
          <p:cNvPr id="5" name="Date Placeholder 4"/>
          <p:cNvSpPr>
            <a:spLocks noGrp="1"/>
          </p:cNvSpPr>
          <p:nvPr>
            <p:ph type="dt" sz="half" idx="10"/>
          </p:nvPr>
        </p:nvSpPr>
        <p:spPr/>
        <p:txBody>
          <a:bodyPr/>
          <a:lstStyle/>
          <a:p>
            <a:fld id="{FB278593-35B9-415F-8B1D-A2316D8E9BCC}" type="datetimeFigureOut">
              <a:rPr lang="en-IL" smtClean="0"/>
              <a:t>14/07/2026</a:t>
            </a:fld>
            <a:endParaRPr lang="en-IL"/>
          </a:p>
        </p:txBody>
      </p:sp>
      <p:sp>
        <p:nvSpPr>
          <p:cNvPr id="6" name="Footer Placeholder 5"/>
          <p:cNvSpPr>
            <a:spLocks noGrp="1"/>
          </p:cNvSpPr>
          <p:nvPr>
            <p:ph type="ftr" sz="quarter" idx="11"/>
          </p:nvPr>
        </p:nvSpPr>
        <p:spPr/>
        <p:txBody>
          <a:bodyPr/>
          <a:lstStyle/>
          <a:p>
            <a:endParaRPr lang="en-IL"/>
          </a:p>
        </p:txBody>
      </p:sp>
      <p:sp>
        <p:nvSpPr>
          <p:cNvPr id="7" name="Slide Number Placeholder 6"/>
          <p:cNvSpPr>
            <a:spLocks noGrp="1"/>
          </p:cNvSpPr>
          <p:nvPr>
            <p:ph type="sldNum" sz="quarter" idx="12"/>
          </p:nvPr>
        </p:nvSpPr>
        <p:spPr/>
        <p:txBody>
          <a:bodyPr/>
          <a:lstStyle/>
          <a:p>
            <a:fld id="{CE449B51-7FA8-4B3F-A3CB-9F9FBCD0787B}" type="slidenum">
              <a:rPr lang="en-IL" smtClean="0"/>
              <a:t>‹#›</a:t>
            </a:fld>
            <a:endParaRPr lang="en-IL"/>
          </a:p>
        </p:txBody>
      </p:sp>
    </p:spTree>
    <p:extLst>
      <p:ext uri="{BB962C8B-B14F-4D97-AF65-F5344CB8AC3E}">
        <p14:creationId xmlns:p14="http://schemas.microsoft.com/office/powerpoint/2010/main" val="10050591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262158" y="1169166"/>
            <a:ext cx="28379797" cy="4244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262158" y="5845804"/>
            <a:ext cx="28379797" cy="13933347"/>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2262158" y="20353568"/>
            <a:ext cx="7403425" cy="1169161"/>
          </a:xfrm>
          <a:prstGeom prst="rect">
            <a:avLst/>
          </a:prstGeom>
        </p:spPr>
        <p:txBody>
          <a:bodyPr vert="horz" lIns="91440" tIns="45720" rIns="91440" bIns="45720" rtlCol="0" anchor="ctr"/>
          <a:lstStyle>
            <a:lvl1pPr algn="l">
              <a:defRPr sz="3843">
                <a:solidFill>
                  <a:schemeClr val="tx1">
                    <a:tint val="82000"/>
                  </a:schemeClr>
                </a:solidFill>
              </a:defRPr>
            </a:lvl1pPr>
          </a:lstStyle>
          <a:p>
            <a:fld id="{FB278593-35B9-415F-8B1D-A2316D8E9BCC}" type="datetimeFigureOut">
              <a:rPr lang="en-IL" smtClean="0"/>
              <a:t>14/07/2026</a:t>
            </a:fld>
            <a:endParaRPr lang="en-IL"/>
          </a:p>
        </p:txBody>
      </p:sp>
      <p:sp>
        <p:nvSpPr>
          <p:cNvPr id="5" name="Footer Placeholder 4"/>
          <p:cNvSpPr>
            <a:spLocks noGrp="1"/>
          </p:cNvSpPr>
          <p:nvPr>
            <p:ph type="ftr" sz="quarter" idx="3"/>
          </p:nvPr>
        </p:nvSpPr>
        <p:spPr>
          <a:xfrm>
            <a:off x="10899488" y="20353568"/>
            <a:ext cx="11105138" cy="1169161"/>
          </a:xfrm>
          <a:prstGeom prst="rect">
            <a:avLst/>
          </a:prstGeom>
        </p:spPr>
        <p:txBody>
          <a:bodyPr vert="horz" lIns="91440" tIns="45720" rIns="91440" bIns="45720" rtlCol="0" anchor="ctr"/>
          <a:lstStyle>
            <a:lvl1pPr algn="ctr">
              <a:defRPr sz="3843">
                <a:solidFill>
                  <a:schemeClr val="tx1">
                    <a:tint val="82000"/>
                  </a:schemeClr>
                </a:solidFill>
              </a:defRPr>
            </a:lvl1pPr>
          </a:lstStyle>
          <a:p>
            <a:endParaRPr lang="en-IL"/>
          </a:p>
        </p:txBody>
      </p:sp>
      <p:sp>
        <p:nvSpPr>
          <p:cNvPr id="6" name="Slide Number Placeholder 5"/>
          <p:cNvSpPr>
            <a:spLocks noGrp="1"/>
          </p:cNvSpPr>
          <p:nvPr>
            <p:ph type="sldNum" sz="quarter" idx="4"/>
          </p:nvPr>
        </p:nvSpPr>
        <p:spPr>
          <a:xfrm>
            <a:off x="23238530" y="20353568"/>
            <a:ext cx="7403425" cy="1169161"/>
          </a:xfrm>
          <a:prstGeom prst="rect">
            <a:avLst/>
          </a:prstGeom>
        </p:spPr>
        <p:txBody>
          <a:bodyPr vert="horz" lIns="91440" tIns="45720" rIns="91440" bIns="45720" rtlCol="0" anchor="ctr"/>
          <a:lstStyle>
            <a:lvl1pPr algn="r">
              <a:defRPr sz="3843">
                <a:solidFill>
                  <a:schemeClr val="tx1">
                    <a:tint val="82000"/>
                  </a:schemeClr>
                </a:solidFill>
              </a:defRPr>
            </a:lvl1pPr>
          </a:lstStyle>
          <a:p>
            <a:fld id="{CE449B51-7FA8-4B3F-A3CB-9F9FBCD0787B}" type="slidenum">
              <a:rPr lang="en-IL" smtClean="0"/>
              <a:t>‹#›</a:t>
            </a:fld>
            <a:endParaRPr lang="en-IL"/>
          </a:p>
        </p:txBody>
      </p:sp>
      <p:sp>
        <p:nvSpPr>
          <p:cNvPr id="8" name="TextBox 7">
            <a:extLst>
              <a:ext uri="{FF2B5EF4-FFF2-40B4-BE49-F238E27FC236}">
                <a16:creationId xmlns:a16="http://schemas.microsoft.com/office/drawing/2014/main" id="{3CAC7774-27E0-F5DC-9938-E8D8D805B84A}"/>
              </a:ext>
            </a:extLst>
          </p:cNvPr>
          <p:cNvSpPr txBox="1"/>
          <p:nvPr userDrawn="1">
            <p:extLst>
              <p:ext uri="{1162E1C5-73C7-4A58-AE30-91384D911F3F}">
                <p184:classification xmlns:p184="http://schemas.microsoft.com/office/powerpoint/2018/4/main" val="hdr"/>
              </p:ext>
            </p:extLst>
          </p:nvPr>
        </p:nvSpPr>
        <p:spPr>
          <a:xfrm>
            <a:off x="16221837" y="63500"/>
            <a:ext cx="485839" cy="152400"/>
          </a:xfrm>
          <a:prstGeom prst="rect">
            <a:avLst/>
          </a:prstGeom>
        </p:spPr>
        <p:txBody>
          <a:bodyPr horzOverflow="overflow" lIns="0" tIns="0" rIns="0" bIns="0">
            <a:spAutoFit/>
          </a:bodyPr>
          <a:lstStyle/>
          <a:p>
            <a:pPr algn="l"/>
            <a:r>
              <a:rPr lang="en-IL" sz="1000">
                <a:solidFill>
                  <a:srgbClr val="000000">
                    <a:alpha val="50000"/>
                  </a:srgbClr>
                </a:solidFill>
                <a:latin typeface="Aptos" panose="020B0004020202020204" pitchFamily="34" charset="0"/>
              </a:rPr>
              <a:t>- בלמ"ס -</a:t>
            </a:r>
          </a:p>
        </p:txBody>
      </p:sp>
    </p:spTree>
    <p:extLst>
      <p:ext uri="{BB962C8B-B14F-4D97-AF65-F5344CB8AC3E}">
        <p14:creationId xmlns:p14="http://schemas.microsoft.com/office/powerpoint/2010/main" val="55911015"/>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defTabSz="2928000" rtl="1" eaLnBrk="1" latinLnBrk="0" hangingPunct="1">
        <a:lnSpc>
          <a:spcPct val="90000"/>
        </a:lnSpc>
        <a:spcBef>
          <a:spcPct val="0"/>
        </a:spcBef>
        <a:buNone/>
        <a:defRPr sz="14089" kern="1200">
          <a:solidFill>
            <a:schemeClr val="tx1"/>
          </a:solidFill>
          <a:latin typeface="+mj-lt"/>
          <a:ea typeface="+mj-ea"/>
          <a:cs typeface="+mj-cs"/>
        </a:defRPr>
      </a:lvl1pPr>
    </p:titleStyle>
    <p:bodyStyle>
      <a:lvl1pPr marL="732000" indent="-732000" algn="r" defTabSz="2928000" rtl="1" eaLnBrk="1" latinLnBrk="0" hangingPunct="1">
        <a:lnSpc>
          <a:spcPct val="90000"/>
        </a:lnSpc>
        <a:spcBef>
          <a:spcPts val="3202"/>
        </a:spcBef>
        <a:buFont typeface="Arial" panose="020B0604020202020204" pitchFamily="34" charset="0"/>
        <a:buChar char="•"/>
        <a:defRPr sz="8966" kern="1200">
          <a:solidFill>
            <a:schemeClr val="tx1"/>
          </a:solidFill>
          <a:latin typeface="+mn-lt"/>
          <a:ea typeface="+mn-ea"/>
          <a:cs typeface="+mn-cs"/>
        </a:defRPr>
      </a:lvl1pPr>
      <a:lvl2pPr marL="2196000" indent="-732000" algn="r" defTabSz="2928000" rtl="1" eaLnBrk="1" latinLnBrk="0" hangingPunct="1">
        <a:lnSpc>
          <a:spcPct val="90000"/>
        </a:lnSpc>
        <a:spcBef>
          <a:spcPts val="1601"/>
        </a:spcBef>
        <a:buFont typeface="Arial" panose="020B0604020202020204" pitchFamily="34" charset="0"/>
        <a:buChar char="•"/>
        <a:defRPr sz="7685" kern="1200">
          <a:solidFill>
            <a:schemeClr val="tx1"/>
          </a:solidFill>
          <a:latin typeface="+mn-lt"/>
          <a:ea typeface="+mn-ea"/>
          <a:cs typeface="+mn-cs"/>
        </a:defRPr>
      </a:lvl2pPr>
      <a:lvl3pPr marL="3660000" indent="-732000" algn="r" defTabSz="2928000" rtl="1" eaLnBrk="1" latinLnBrk="0" hangingPunct="1">
        <a:lnSpc>
          <a:spcPct val="90000"/>
        </a:lnSpc>
        <a:spcBef>
          <a:spcPts val="1601"/>
        </a:spcBef>
        <a:buFont typeface="Arial" panose="020B0604020202020204" pitchFamily="34" charset="0"/>
        <a:buChar char="•"/>
        <a:defRPr sz="6404" kern="1200">
          <a:solidFill>
            <a:schemeClr val="tx1"/>
          </a:solidFill>
          <a:latin typeface="+mn-lt"/>
          <a:ea typeface="+mn-ea"/>
          <a:cs typeface="+mn-cs"/>
        </a:defRPr>
      </a:lvl3pPr>
      <a:lvl4pPr marL="5124000" indent="-732000" algn="r" defTabSz="2928000" rtl="1"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4pPr>
      <a:lvl5pPr marL="6588001" indent="-732000" algn="r" defTabSz="2928000" rtl="1"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5pPr>
      <a:lvl6pPr marL="8052001" indent="-732000" algn="r" defTabSz="2928000" rtl="1"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6pPr>
      <a:lvl7pPr marL="9516001" indent="-732000" algn="r" defTabSz="2928000" rtl="1"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7pPr>
      <a:lvl8pPr marL="10980001" indent="-732000" algn="r" defTabSz="2928000" rtl="1"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8pPr>
      <a:lvl9pPr marL="12444001" indent="-732000" algn="r" defTabSz="2928000" rtl="1" eaLnBrk="1" latinLnBrk="0" hangingPunct="1">
        <a:lnSpc>
          <a:spcPct val="90000"/>
        </a:lnSpc>
        <a:spcBef>
          <a:spcPts val="1601"/>
        </a:spcBef>
        <a:buFont typeface="Arial" panose="020B0604020202020204" pitchFamily="34" charset="0"/>
        <a:buChar char="•"/>
        <a:defRPr sz="5764" kern="1200">
          <a:solidFill>
            <a:schemeClr val="tx1"/>
          </a:solidFill>
          <a:latin typeface="+mn-lt"/>
          <a:ea typeface="+mn-ea"/>
          <a:cs typeface="+mn-cs"/>
        </a:defRPr>
      </a:lvl9pPr>
    </p:bodyStyle>
    <p:otherStyle>
      <a:defPPr>
        <a:defRPr lang="en-US"/>
      </a:defPPr>
      <a:lvl1pPr marL="0" algn="r" defTabSz="2928000" rtl="1" eaLnBrk="1" latinLnBrk="0" hangingPunct="1">
        <a:defRPr sz="5764" kern="1200">
          <a:solidFill>
            <a:schemeClr val="tx1"/>
          </a:solidFill>
          <a:latin typeface="+mn-lt"/>
          <a:ea typeface="+mn-ea"/>
          <a:cs typeface="+mn-cs"/>
        </a:defRPr>
      </a:lvl1pPr>
      <a:lvl2pPr marL="1464000" algn="r" defTabSz="2928000" rtl="1" eaLnBrk="1" latinLnBrk="0" hangingPunct="1">
        <a:defRPr sz="5764" kern="1200">
          <a:solidFill>
            <a:schemeClr val="tx1"/>
          </a:solidFill>
          <a:latin typeface="+mn-lt"/>
          <a:ea typeface="+mn-ea"/>
          <a:cs typeface="+mn-cs"/>
        </a:defRPr>
      </a:lvl2pPr>
      <a:lvl3pPr marL="2928000" algn="r" defTabSz="2928000" rtl="1" eaLnBrk="1" latinLnBrk="0" hangingPunct="1">
        <a:defRPr sz="5764" kern="1200">
          <a:solidFill>
            <a:schemeClr val="tx1"/>
          </a:solidFill>
          <a:latin typeface="+mn-lt"/>
          <a:ea typeface="+mn-ea"/>
          <a:cs typeface="+mn-cs"/>
        </a:defRPr>
      </a:lvl3pPr>
      <a:lvl4pPr marL="4392000" algn="r" defTabSz="2928000" rtl="1" eaLnBrk="1" latinLnBrk="0" hangingPunct="1">
        <a:defRPr sz="5764" kern="1200">
          <a:solidFill>
            <a:schemeClr val="tx1"/>
          </a:solidFill>
          <a:latin typeface="+mn-lt"/>
          <a:ea typeface="+mn-ea"/>
          <a:cs typeface="+mn-cs"/>
        </a:defRPr>
      </a:lvl4pPr>
      <a:lvl5pPr marL="5856000" algn="r" defTabSz="2928000" rtl="1" eaLnBrk="1" latinLnBrk="0" hangingPunct="1">
        <a:defRPr sz="5764" kern="1200">
          <a:solidFill>
            <a:schemeClr val="tx1"/>
          </a:solidFill>
          <a:latin typeface="+mn-lt"/>
          <a:ea typeface="+mn-ea"/>
          <a:cs typeface="+mn-cs"/>
        </a:defRPr>
      </a:lvl5pPr>
      <a:lvl6pPr marL="7320001" algn="r" defTabSz="2928000" rtl="1" eaLnBrk="1" latinLnBrk="0" hangingPunct="1">
        <a:defRPr sz="5764" kern="1200">
          <a:solidFill>
            <a:schemeClr val="tx1"/>
          </a:solidFill>
          <a:latin typeface="+mn-lt"/>
          <a:ea typeface="+mn-ea"/>
          <a:cs typeface="+mn-cs"/>
        </a:defRPr>
      </a:lvl6pPr>
      <a:lvl7pPr marL="8784001" algn="r" defTabSz="2928000" rtl="1" eaLnBrk="1" latinLnBrk="0" hangingPunct="1">
        <a:defRPr sz="5764" kern="1200">
          <a:solidFill>
            <a:schemeClr val="tx1"/>
          </a:solidFill>
          <a:latin typeface="+mn-lt"/>
          <a:ea typeface="+mn-ea"/>
          <a:cs typeface="+mn-cs"/>
        </a:defRPr>
      </a:lvl7pPr>
      <a:lvl8pPr marL="10248001" algn="r" defTabSz="2928000" rtl="1" eaLnBrk="1" latinLnBrk="0" hangingPunct="1">
        <a:defRPr sz="5764" kern="1200">
          <a:solidFill>
            <a:schemeClr val="tx1"/>
          </a:solidFill>
          <a:latin typeface="+mn-lt"/>
          <a:ea typeface="+mn-ea"/>
          <a:cs typeface="+mn-cs"/>
        </a:defRPr>
      </a:lvl8pPr>
      <a:lvl9pPr marL="11712001" algn="r" defTabSz="2928000" rtl="1" eaLnBrk="1" latinLnBrk="0" hangingPunct="1">
        <a:defRPr sz="5764"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a:extLst>
            <a:ext uri="{FF2B5EF4-FFF2-40B4-BE49-F238E27FC236}">
              <a16:creationId xmlns:a16="http://schemas.microsoft.com/office/drawing/2014/main" id="{49679C46-DA66-41D8-5484-7F4B9F2F6D95}"/>
            </a:ext>
          </a:extLst>
        </p:cNvPr>
        <p:cNvGrpSpPr/>
        <p:nvPr/>
      </p:nvGrpSpPr>
      <p:grpSpPr>
        <a:xfrm>
          <a:off x="0" y="0"/>
          <a:ext cx="0" cy="0"/>
          <a:chOff x="0" y="0"/>
          <a:chExt cx="0" cy="0"/>
        </a:xfrm>
      </p:grpSpPr>
      <p:sp>
        <p:nvSpPr>
          <p:cNvPr id="2" name="TextBox 1">
            <a:extLst>
              <a:ext uri="{FF2B5EF4-FFF2-40B4-BE49-F238E27FC236}">
                <a16:creationId xmlns:a16="http://schemas.microsoft.com/office/drawing/2014/main" id="{182E9804-FB23-1469-6BB2-DFA1499CA896}"/>
              </a:ext>
            </a:extLst>
          </p:cNvPr>
          <p:cNvSpPr txBox="1"/>
          <p:nvPr/>
        </p:nvSpPr>
        <p:spPr>
          <a:xfrm>
            <a:off x="320604" y="396653"/>
            <a:ext cx="29997753" cy="2308324"/>
          </a:xfrm>
          <a:prstGeom prst="rect">
            <a:avLst/>
          </a:prstGeom>
          <a:noFill/>
        </p:spPr>
        <p:txBody>
          <a:bodyPr wrap="square">
            <a:spAutoFit/>
          </a:bodyPr>
          <a:lstStyle/>
          <a:p>
            <a:r>
              <a:rPr lang="en-US" sz="7200" b="1" dirty="0"/>
              <a:t>Pre-Enlistment Psychiatric Morbidity and Risk of Incident IBD: A Nationwide Cohort of 1.67 Million Military Conscripts</a:t>
            </a:r>
            <a:endParaRPr lang="en-US" sz="7200" dirty="0"/>
          </a:p>
        </p:txBody>
      </p:sp>
      <p:sp>
        <p:nvSpPr>
          <p:cNvPr id="3" name="TextBox 2">
            <a:extLst>
              <a:ext uri="{FF2B5EF4-FFF2-40B4-BE49-F238E27FC236}">
                <a16:creationId xmlns:a16="http://schemas.microsoft.com/office/drawing/2014/main" id="{182C827D-7480-DAF1-CD1E-30A9AD86E106}"/>
              </a:ext>
            </a:extLst>
          </p:cNvPr>
          <p:cNvSpPr txBox="1"/>
          <p:nvPr/>
        </p:nvSpPr>
        <p:spPr>
          <a:xfrm>
            <a:off x="455512" y="2847034"/>
            <a:ext cx="30532840" cy="2308324"/>
          </a:xfrm>
          <a:prstGeom prst="rect">
            <a:avLst/>
          </a:prstGeom>
          <a:noFill/>
        </p:spPr>
        <p:txBody>
          <a:bodyPr wrap="square">
            <a:spAutoFit/>
          </a:bodyPr>
          <a:lstStyle/>
          <a:p>
            <a:r>
              <a:rPr lang="en-IL" sz="3600" b="1" u="sng" dirty="0">
                <a:latin typeface="Heebo" pitchFamily="2" charset="-79"/>
                <a:cs typeface="Heebo" pitchFamily="2" charset="-79"/>
              </a:rPr>
              <a:t>Omer Elazar Avital</a:t>
            </a:r>
            <a:r>
              <a:rPr lang="en-IL" sz="3600" b="1" dirty="0">
                <a:latin typeface="Heebo" pitchFamily="2" charset="-79"/>
                <a:cs typeface="Heebo" pitchFamily="2" charset="-79"/>
              </a:rPr>
              <a:t> </a:t>
            </a:r>
            <a:r>
              <a:rPr lang="en-IL" sz="3600" dirty="0">
                <a:latin typeface="Heebo" pitchFamily="2" charset="-79"/>
                <a:cs typeface="Heebo" pitchFamily="2" charset="-79"/>
              </a:rPr>
              <a:t>MD </a:t>
            </a:r>
            <a:r>
              <a:rPr lang="en-US" sz="3600" dirty="0">
                <a:latin typeface="Heebo" pitchFamily="2" charset="-79"/>
                <a:cs typeface="Heebo" pitchFamily="2" charset="-79"/>
              </a:rPr>
              <a:t>MHA</a:t>
            </a:r>
            <a:r>
              <a:rPr lang="en-IL" sz="3600" baseline="30000" dirty="0">
                <a:latin typeface="Heebo" pitchFamily="2" charset="-79"/>
                <a:cs typeface="Heebo" pitchFamily="2" charset="-79"/>
              </a:rPr>
              <a:t>1,2</a:t>
            </a:r>
            <a:r>
              <a:rPr lang="en-IL" sz="3600" dirty="0">
                <a:latin typeface="Heebo" pitchFamily="2" charset="-79"/>
                <a:cs typeface="Heebo" pitchFamily="2" charset="-79"/>
              </a:rPr>
              <a:t>, Shay Shraga MD</a:t>
            </a:r>
            <a:r>
              <a:rPr lang="en-IL" sz="3600" baseline="30000" dirty="0">
                <a:latin typeface="Heebo" pitchFamily="2" charset="-79"/>
                <a:cs typeface="Heebo" pitchFamily="2" charset="-79"/>
              </a:rPr>
              <a:t>1,2 </a:t>
            </a:r>
            <a:r>
              <a:rPr lang="en-IL" sz="3600" dirty="0">
                <a:latin typeface="Heebo" pitchFamily="2" charset="-79"/>
                <a:cs typeface="Heebo" pitchFamily="2" charset="-79"/>
              </a:rPr>
              <a:t>, Maya Lehavi MD</a:t>
            </a:r>
            <a:r>
              <a:rPr lang="en-IL" sz="3600" baseline="30000" dirty="0">
                <a:latin typeface="Heebo" pitchFamily="2" charset="-79"/>
                <a:cs typeface="Heebo" pitchFamily="2" charset="-79"/>
              </a:rPr>
              <a:t>1,2</a:t>
            </a:r>
            <a:r>
              <a:rPr lang="en-IL" sz="3600" dirty="0">
                <a:latin typeface="Heebo" pitchFamily="2" charset="-79"/>
                <a:cs typeface="Heebo" pitchFamily="2" charset="-79"/>
              </a:rPr>
              <a:t>, Yael Hod BSc </a:t>
            </a:r>
            <a:r>
              <a:rPr lang="en-IL" sz="3600" baseline="30000" dirty="0">
                <a:latin typeface="Heebo" pitchFamily="2" charset="-79"/>
                <a:cs typeface="Heebo" pitchFamily="2" charset="-79"/>
              </a:rPr>
              <a:t>1</a:t>
            </a:r>
            <a:r>
              <a:rPr lang="en-IL" sz="3600" dirty="0">
                <a:latin typeface="Heebo" pitchFamily="2" charset="-79"/>
                <a:cs typeface="Heebo" pitchFamily="2" charset="-79"/>
              </a:rPr>
              <a:t>, Meir Schechter MD PhD</a:t>
            </a:r>
            <a:r>
              <a:rPr lang="en-IL" sz="3600" baseline="30000" dirty="0">
                <a:latin typeface="Heebo" pitchFamily="2" charset="-79"/>
                <a:cs typeface="Heebo" pitchFamily="2" charset="-79"/>
              </a:rPr>
              <a:t>1,2,3</a:t>
            </a:r>
            <a:r>
              <a:rPr lang="en-IL" sz="3600" dirty="0">
                <a:latin typeface="Heebo" pitchFamily="2" charset="-79"/>
                <a:cs typeface="Heebo" pitchFamily="2" charset="-79"/>
              </a:rPr>
              <a:t>, Cole D. Bendor MD </a:t>
            </a:r>
            <a:r>
              <a:rPr lang="en-IL" sz="3600" baseline="30000" dirty="0">
                <a:latin typeface="Heebo" pitchFamily="2" charset="-79"/>
                <a:cs typeface="Heebo" pitchFamily="2" charset="-79"/>
              </a:rPr>
              <a:t>1,2,3</a:t>
            </a:r>
            <a:r>
              <a:rPr lang="en-IL" sz="3600" dirty="0">
                <a:latin typeface="Heebo" pitchFamily="2" charset="-79"/>
                <a:cs typeface="Heebo" pitchFamily="2" charset="-79"/>
              </a:rPr>
              <a:t>, Aya Bardugo MD MSc</a:t>
            </a:r>
            <a:r>
              <a:rPr lang="en-IL" sz="3600" baseline="30000" dirty="0">
                <a:latin typeface="Heebo" pitchFamily="2" charset="-79"/>
                <a:cs typeface="Heebo" pitchFamily="2" charset="-79"/>
              </a:rPr>
              <a:t>1,2,3</a:t>
            </a:r>
            <a:endParaRPr lang="en-US" sz="2400" baseline="30000" dirty="0">
              <a:latin typeface="Heebo" pitchFamily="2" charset="-79"/>
              <a:cs typeface="Heebo" pitchFamily="2" charset="-79"/>
            </a:endParaRPr>
          </a:p>
          <a:p>
            <a:pPr lvl="0"/>
            <a:r>
              <a:rPr lang="en-IL" sz="2400" baseline="30000" dirty="0">
                <a:latin typeface="Heebo" pitchFamily="2" charset="-79"/>
                <a:cs typeface="Heebo" pitchFamily="2" charset="-79"/>
              </a:rPr>
              <a:t>1 </a:t>
            </a:r>
            <a:r>
              <a:rPr lang="en-IL" sz="2400" dirty="0">
                <a:latin typeface="Heebo" pitchFamily="2" charset="-79"/>
                <a:cs typeface="Heebo" pitchFamily="2" charset="-79"/>
              </a:rPr>
              <a:t>Medical Data Research Institute, Israel Defense Forces Medical Corps, Ramat Gan, Israel</a:t>
            </a:r>
          </a:p>
          <a:p>
            <a:pPr lvl="0"/>
            <a:r>
              <a:rPr lang="en-IL" sz="2400" baseline="30000" dirty="0">
                <a:latin typeface="Heebo" pitchFamily="2" charset="-79"/>
                <a:cs typeface="Heebo" pitchFamily="2" charset="-79"/>
              </a:rPr>
              <a:t>2</a:t>
            </a:r>
            <a:r>
              <a:rPr lang="en-IL" sz="2400" dirty="0">
                <a:latin typeface="Heebo" pitchFamily="2" charset="-79"/>
                <a:cs typeface="Heebo" pitchFamily="2" charset="-79"/>
              </a:rPr>
              <a:t> Faculty of Medicine, Hebrew University of Jerusalem, Jerusalem, Israel</a:t>
            </a:r>
          </a:p>
          <a:p>
            <a:pPr lvl="0"/>
            <a:r>
              <a:rPr lang="en-IL" sz="2400" baseline="30000" dirty="0">
                <a:latin typeface="Heebo" pitchFamily="2" charset="-79"/>
                <a:cs typeface="Heebo" pitchFamily="2" charset="-79"/>
              </a:rPr>
              <a:t>3</a:t>
            </a:r>
            <a:r>
              <a:rPr lang="en-IL" sz="2400" dirty="0">
                <a:latin typeface="Heebo" pitchFamily="2" charset="-79"/>
                <a:cs typeface="Heebo" pitchFamily="2" charset="-79"/>
              </a:rPr>
              <a:t> Dina Recanati School of Medicine, Reichman University, Herzliya, Israel</a:t>
            </a:r>
          </a:p>
        </p:txBody>
      </p:sp>
      <p:sp>
        <p:nvSpPr>
          <p:cNvPr id="10" name="TextBox 9">
            <a:extLst>
              <a:ext uri="{FF2B5EF4-FFF2-40B4-BE49-F238E27FC236}">
                <a16:creationId xmlns:a16="http://schemas.microsoft.com/office/drawing/2014/main" id="{E2BC0F69-3F24-DC63-EC43-F68ABCEBB7F8}"/>
              </a:ext>
            </a:extLst>
          </p:cNvPr>
          <p:cNvSpPr txBox="1"/>
          <p:nvPr/>
        </p:nvSpPr>
        <p:spPr>
          <a:xfrm>
            <a:off x="0" y="5266244"/>
            <a:ext cx="11054491" cy="3439239"/>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en-US" sz="2800" b="1" dirty="0">
                <a:solidFill>
                  <a:srgbClr val="941E21"/>
                </a:solidFill>
                <a:latin typeface="Heebo" pitchFamily="2" charset="-79"/>
                <a:cs typeface="Heebo" pitchFamily="2" charset="-79"/>
              </a:rPr>
              <a:t>Introduction</a:t>
            </a:r>
          </a:p>
          <a:p>
            <a:pPr marL="285750" indent="-285750" algn="just">
              <a:buFont typeface="Arial" panose="020B0604020202020204" pitchFamily="34" charset="0"/>
              <a:buChar char="•"/>
            </a:pPr>
            <a:r>
              <a:rPr lang="en-IL" sz="2800" dirty="0">
                <a:solidFill>
                  <a:schemeClr val="tx1"/>
                </a:solidFill>
                <a:latin typeface="Heebo" pitchFamily="2" charset="-79"/>
                <a:cs typeface="Heebo" pitchFamily="2" charset="-79"/>
              </a:rPr>
              <a:t>Psychiatric disorders are associated with a broad range of gastrointestinal conditions through the gut-brain axis. </a:t>
            </a:r>
            <a:endParaRPr lang="he-IL" sz="2800" dirty="0">
              <a:solidFill>
                <a:schemeClr val="tx1"/>
              </a:solidFill>
              <a:latin typeface="Heebo" pitchFamily="2" charset="-79"/>
              <a:cs typeface="Heebo" pitchFamily="2" charset="-79"/>
            </a:endParaRPr>
          </a:p>
          <a:p>
            <a:pPr marL="285750" indent="-285750" algn="just">
              <a:buFont typeface="Arial" panose="020B0604020202020204" pitchFamily="34" charset="0"/>
              <a:buChar char="•"/>
            </a:pPr>
            <a:r>
              <a:rPr lang="he-IL" sz="2800" dirty="0" err="1">
                <a:solidFill>
                  <a:schemeClr val="tx1"/>
                </a:solidFill>
                <a:latin typeface="Heebo" pitchFamily="2" charset="-79"/>
                <a:cs typeface="Heebo" pitchFamily="2" charset="-79"/>
              </a:rPr>
              <a:t>P</a:t>
            </a:r>
            <a:r>
              <a:rPr lang="en-US" sz="2800" dirty="0" err="1">
                <a:solidFill>
                  <a:schemeClr val="tx1"/>
                </a:solidFill>
                <a:latin typeface="Heebo" pitchFamily="2" charset="-79"/>
                <a:cs typeface="Heebo" pitchFamily="2" charset="-79"/>
              </a:rPr>
              <a:t>revious</a:t>
            </a:r>
            <a:r>
              <a:rPr lang="en-US" sz="2800" dirty="0">
                <a:solidFill>
                  <a:schemeClr val="tx1"/>
                </a:solidFill>
                <a:latin typeface="Heebo" pitchFamily="2" charset="-79"/>
                <a:cs typeface="Heebo" pitchFamily="2" charset="-79"/>
              </a:rPr>
              <a:t> research has primarily examined psychiatric morbidity following the diagnosis of inflammatory bowel disease (IBD).</a:t>
            </a:r>
          </a:p>
          <a:p>
            <a:pPr marL="285750" indent="-285750" algn="just">
              <a:buFont typeface="Arial" panose="020B0604020202020204" pitchFamily="34" charset="0"/>
              <a:buChar char="•"/>
            </a:pPr>
            <a:r>
              <a:rPr lang="en-IL" sz="2800" dirty="0">
                <a:solidFill>
                  <a:schemeClr val="tx1"/>
                </a:solidFill>
                <a:latin typeface="Heebo" pitchFamily="2" charset="-79"/>
                <a:cs typeface="Heebo" pitchFamily="2" charset="-79"/>
              </a:rPr>
              <a:t>Data on whether pre-existing psychiatric conditions increase the risk of incident IBD remain limited, particularly in young adults.</a:t>
            </a:r>
            <a:endParaRPr lang="he-IL" sz="2800" dirty="0">
              <a:solidFill>
                <a:schemeClr val="tx1"/>
              </a:solidFill>
              <a:latin typeface="Heebo" pitchFamily="2" charset="-79"/>
              <a:cs typeface="Heebo" pitchFamily="2" charset="-79"/>
            </a:endParaRPr>
          </a:p>
        </p:txBody>
      </p:sp>
      <p:sp>
        <p:nvSpPr>
          <p:cNvPr id="11" name="TextBox 10">
            <a:extLst>
              <a:ext uri="{FF2B5EF4-FFF2-40B4-BE49-F238E27FC236}">
                <a16:creationId xmlns:a16="http://schemas.microsoft.com/office/drawing/2014/main" id="{52C39565-5684-043E-04C5-5AC1935930E3}"/>
              </a:ext>
            </a:extLst>
          </p:cNvPr>
          <p:cNvSpPr txBox="1"/>
          <p:nvPr/>
        </p:nvSpPr>
        <p:spPr>
          <a:xfrm>
            <a:off x="-256662" y="11477089"/>
            <a:ext cx="11311154" cy="6776323"/>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en-US" sz="2800" b="1" dirty="0">
                <a:solidFill>
                  <a:srgbClr val="941E21"/>
                </a:solidFill>
                <a:latin typeface="Heebo" pitchFamily="2" charset="-79"/>
                <a:cs typeface="Heebo" pitchFamily="2" charset="-79"/>
              </a:rPr>
              <a:t>Methods</a:t>
            </a:r>
            <a:endParaRPr lang="he-IL" sz="2800" b="1" dirty="0">
              <a:solidFill>
                <a:srgbClr val="941E21"/>
              </a:solidFill>
              <a:latin typeface="Heebo" pitchFamily="2" charset="-79"/>
              <a:cs typeface="Heebo" pitchFamily="2" charset="-79"/>
            </a:endParaRPr>
          </a:p>
          <a:p>
            <a:pPr marL="457200" indent="-457200" algn="just">
              <a:buFont typeface="Arial" panose="020B0604020202020204" pitchFamily="34" charset="0"/>
              <a:buChar char="•"/>
            </a:pPr>
            <a:r>
              <a:rPr lang="en-IL" sz="2800" dirty="0">
                <a:solidFill>
                  <a:schemeClr val="tx1"/>
                </a:solidFill>
                <a:latin typeface="Heebo" pitchFamily="2" charset="-79"/>
                <a:cs typeface="Heebo" pitchFamily="2" charset="-79"/>
              </a:rPr>
              <a:t>We conducted a retrospective cohort study of Israeli Defense Forces (IDF) conscripts enlisted between 1997 and 2024.</a:t>
            </a:r>
            <a:endParaRPr lang="he-IL" sz="2800" dirty="0">
              <a:solidFill>
                <a:schemeClr val="tx1"/>
              </a:solidFill>
              <a:latin typeface="Heebo" pitchFamily="2" charset="-79"/>
              <a:cs typeface="Heebo" pitchFamily="2" charset="-79"/>
            </a:endParaRPr>
          </a:p>
          <a:p>
            <a:pPr marL="457200" indent="-457200" algn="just">
              <a:buFont typeface="Arial" panose="020B0604020202020204" pitchFamily="34" charset="0"/>
              <a:buChar char="•"/>
            </a:pPr>
            <a:r>
              <a:rPr lang="en-IL" sz="2800" dirty="0">
                <a:solidFill>
                  <a:schemeClr val="tx1"/>
                </a:solidFill>
                <a:latin typeface="Heebo" pitchFamily="2" charset="-79"/>
                <a:cs typeface="Heebo" pitchFamily="2" charset="-79"/>
              </a:rPr>
              <a:t>Exposure was psychiatric morbidity at enlistment, identified through standardized DSM-based diagnostic assessments and corresponding medical impairment codes. </a:t>
            </a:r>
            <a:endParaRPr lang="he-IL" sz="2800" dirty="0">
              <a:solidFill>
                <a:schemeClr val="tx1"/>
              </a:solidFill>
              <a:latin typeface="Heebo" pitchFamily="2" charset="-79"/>
              <a:cs typeface="Heebo" pitchFamily="2" charset="-79"/>
            </a:endParaRPr>
          </a:p>
          <a:p>
            <a:pPr marL="457200" indent="-457200" algn="just">
              <a:buFont typeface="Arial" panose="020B0604020202020204" pitchFamily="34" charset="0"/>
              <a:buChar char="•"/>
            </a:pPr>
            <a:r>
              <a:rPr lang="en-IL" sz="2800" dirty="0">
                <a:solidFill>
                  <a:schemeClr val="tx1"/>
                </a:solidFill>
                <a:latin typeface="Heebo" pitchFamily="2" charset="-79"/>
                <a:cs typeface="Heebo" pitchFamily="2" charset="-79"/>
              </a:rPr>
              <a:t>Individuals with severe psychiatric disorders incompatible with military service were excluded. </a:t>
            </a:r>
            <a:endParaRPr lang="he-IL" sz="2800" dirty="0">
              <a:solidFill>
                <a:schemeClr val="tx1"/>
              </a:solidFill>
              <a:latin typeface="Heebo" pitchFamily="2" charset="-79"/>
              <a:cs typeface="Heebo" pitchFamily="2" charset="-79"/>
            </a:endParaRPr>
          </a:p>
          <a:p>
            <a:pPr marL="457200" indent="-457200" algn="just">
              <a:buFont typeface="Arial" panose="020B0604020202020204" pitchFamily="34" charset="0"/>
              <a:buChar char="•"/>
            </a:pPr>
            <a:r>
              <a:rPr lang="en-US" sz="2800" dirty="0">
                <a:solidFill>
                  <a:schemeClr val="tx1"/>
                </a:solidFill>
                <a:latin typeface="Heebo" pitchFamily="2" charset="-79"/>
                <a:cs typeface="Heebo" pitchFamily="2" charset="-79"/>
              </a:rPr>
              <a:t>Participants were followed from enlistment until incident Crohn’s disease or ulcerative colitis, completion of active service, or 3 years of follow-up, whichever occurred first.</a:t>
            </a:r>
            <a:endParaRPr lang="he-IL" sz="2800" dirty="0">
              <a:solidFill>
                <a:schemeClr val="tx1"/>
              </a:solidFill>
              <a:latin typeface="Heebo" pitchFamily="2" charset="-79"/>
              <a:cs typeface="Heebo" pitchFamily="2" charset="-79"/>
            </a:endParaRPr>
          </a:p>
          <a:p>
            <a:pPr marL="457200" indent="-457200" algn="just">
              <a:buFont typeface="Arial" panose="020B0604020202020204" pitchFamily="34" charset="0"/>
              <a:buChar char="•"/>
            </a:pPr>
            <a:r>
              <a:rPr lang="en-IL" sz="2800" dirty="0">
                <a:solidFill>
                  <a:schemeClr val="tx1"/>
                </a:solidFill>
                <a:latin typeface="Heebo" pitchFamily="2" charset="-79"/>
                <a:cs typeface="Heebo" pitchFamily="2" charset="-79"/>
              </a:rPr>
              <a:t>Associations were assessed using Cox proportional hazards models adjusted for sex, enlistment year, socioeconomic status, and cognitive performance score.</a:t>
            </a:r>
          </a:p>
        </p:txBody>
      </p:sp>
      <p:sp>
        <p:nvSpPr>
          <p:cNvPr id="12" name="TextBox 11">
            <a:extLst>
              <a:ext uri="{FF2B5EF4-FFF2-40B4-BE49-F238E27FC236}">
                <a16:creationId xmlns:a16="http://schemas.microsoft.com/office/drawing/2014/main" id="{84C24FCB-2618-5ABE-A749-3C121BD85802}"/>
              </a:ext>
            </a:extLst>
          </p:cNvPr>
          <p:cNvSpPr txBox="1"/>
          <p:nvPr/>
        </p:nvSpPr>
        <p:spPr>
          <a:xfrm>
            <a:off x="11054491" y="5045383"/>
            <a:ext cx="10650556" cy="6061234"/>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50000"/>
              </a:lnSpc>
            </a:pPr>
            <a:r>
              <a:rPr lang="en-US" sz="2800" b="1" dirty="0">
                <a:solidFill>
                  <a:srgbClr val="941E21"/>
                </a:solidFill>
                <a:latin typeface="Heebo" pitchFamily="2" charset="-79"/>
                <a:cs typeface="Heebo" pitchFamily="2" charset="-79"/>
              </a:rPr>
              <a:t>Results</a:t>
            </a:r>
          </a:p>
          <a:p>
            <a:r>
              <a:rPr lang="en-US" sz="2800" dirty="0">
                <a:solidFill>
                  <a:schemeClr val="tx1"/>
                </a:solidFill>
              </a:rPr>
              <a:t>The cohort included 1,676,250 conscripts, of whom 26,192 (1.6%) had psychiatric morbidity at enlistment. During follow-up, 2,485 incident IBD cases were identified.</a:t>
            </a:r>
          </a:p>
          <a:p>
            <a:r>
              <a:rPr lang="en-US" sz="2800" dirty="0">
                <a:solidFill>
                  <a:schemeClr val="tx1"/>
                </a:solidFill>
              </a:rPr>
              <a:t>IBD occurred in 38 of 26,192 participants with psychiatric morbidity (0.145%) and in 2,447 of 1,650,058 participants without psychiatric morbidity (0.148%).</a:t>
            </a:r>
          </a:p>
          <a:p>
            <a:r>
              <a:rPr lang="en-US" sz="2800" dirty="0">
                <a:solidFill>
                  <a:schemeClr val="tx1"/>
                </a:solidFill>
              </a:rPr>
              <a:t>Psychiatric morbidity was not significantly associated with incident IBD in the unadjusted model (HR 1.18; 95% CI 0.83-1.67) or in the multivariable-adjusted model (adjusted HR 1.20; 95% CI 0.85-1.70). Similar findings were observed in sex-stratified analyses.</a:t>
            </a:r>
          </a:p>
        </p:txBody>
      </p:sp>
      <p:sp>
        <p:nvSpPr>
          <p:cNvPr id="14" name="TextBox 13">
            <a:extLst>
              <a:ext uri="{FF2B5EF4-FFF2-40B4-BE49-F238E27FC236}">
                <a16:creationId xmlns:a16="http://schemas.microsoft.com/office/drawing/2014/main" id="{F6EB4A0D-4919-0BB5-8102-2516C084A002}"/>
              </a:ext>
            </a:extLst>
          </p:cNvPr>
          <p:cNvSpPr txBox="1"/>
          <p:nvPr/>
        </p:nvSpPr>
        <p:spPr>
          <a:xfrm>
            <a:off x="21884640" y="17232060"/>
            <a:ext cx="10836593" cy="2483757"/>
          </a:xfrm>
          <a:prstGeom prst="rect">
            <a:avLst/>
          </a:prstGeom>
          <a:noFill/>
        </p:spPr>
        <p:txBody>
          <a:bodyPr wrap="square">
            <a:spAutoFit/>
          </a:bodyPr>
          <a:lstStyle/>
          <a:p>
            <a:pPr algn="just"/>
            <a:r>
              <a:rPr lang="en-US" sz="3047" b="1" dirty="0">
                <a:latin typeface="Heebo" pitchFamily="2" charset="-79"/>
                <a:cs typeface="Heebo" pitchFamily="2" charset="-79"/>
              </a:rPr>
              <a:t>Disclaimer: </a:t>
            </a:r>
            <a:r>
              <a:rPr lang="en-US" sz="2133" dirty="0">
                <a:latin typeface="Heebo" pitchFamily="2" charset="-79"/>
                <a:ea typeface="Arial" panose="020B0604020202020204" pitchFamily="34" charset="0"/>
                <a:cs typeface="Heebo" pitchFamily="2" charset="-79"/>
              </a:rPr>
              <a:t>This study was conducted by the listed researchers. Statements and opinions published in this poster are solely those of the individual poster authors and not the Israel Defense Forces (IDF). This study did not receive external funding or support. All authors had access to the data utilized in this study.</a:t>
            </a:r>
            <a:endParaRPr lang="en-IL" sz="2133" dirty="0">
              <a:latin typeface="Heebo" pitchFamily="2" charset="-79"/>
              <a:ea typeface="Aptos" panose="020B0004020202020204" pitchFamily="34" charset="0"/>
              <a:cs typeface="Heebo" pitchFamily="2" charset="-79"/>
            </a:endParaRPr>
          </a:p>
          <a:p>
            <a:pPr algn="just"/>
            <a:endParaRPr lang="en-IL" sz="3047" dirty="0">
              <a:latin typeface="Heebo" pitchFamily="2" charset="-79"/>
              <a:ea typeface="Calibri" panose="020F0502020204030204" pitchFamily="34" charset="0"/>
              <a:cs typeface="Heebo" pitchFamily="2" charset="-79"/>
            </a:endParaRPr>
          </a:p>
          <a:p>
            <a:pPr algn="just"/>
            <a:endParaRPr lang="x-none" sz="3047" dirty="0">
              <a:latin typeface="Heebo" pitchFamily="2" charset="-79"/>
              <a:ea typeface="Gungsuh" panose="020B0503020000020004" pitchFamily="18" charset="-127"/>
              <a:cs typeface="Heebo" pitchFamily="2" charset="-79"/>
            </a:endParaRPr>
          </a:p>
        </p:txBody>
      </p:sp>
      <p:cxnSp>
        <p:nvCxnSpPr>
          <p:cNvPr id="5" name="Straight Connector 4">
            <a:extLst>
              <a:ext uri="{FF2B5EF4-FFF2-40B4-BE49-F238E27FC236}">
                <a16:creationId xmlns:a16="http://schemas.microsoft.com/office/drawing/2014/main" id="{DFABB763-82B3-887F-6B40-9E7256F0C3FE}"/>
              </a:ext>
            </a:extLst>
          </p:cNvPr>
          <p:cNvCxnSpPr>
            <a:cxnSpLocks/>
          </p:cNvCxnSpPr>
          <p:nvPr/>
        </p:nvCxnSpPr>
        <p:spPr>
          <a:xfrm>
            <a:off x="11184984" y="5879324"/>
            <a:ext cx="0" cy="14024116"/>
          </a:xfrm>
          <a:prstGeom prst="line">
            <a:avLst/>
          </a:prstGeom>
          <a:ln>
            <a:solidFill>
              <a:srgbClr val="D9322E"/>
            </a:solidFill>
          </a:ln>
        </p:spPr>
        <p:style>
          <a:lnRef idx="2">
            <a:schemeClr val="accent1"/>
          </a:lnRef>
          <a:fillRef idx="0">
            <a:schemeClr val="accent1"/>
          </a:fillRef>
          <a:effectRef idx="1">
            <a:schemeClr val="accent1"/>
          </a:effectRef>
          <a:fontRef idx="minor">
            <a:schemeClr val="tx1"/>
          </a:fontRef>
        </p:style>
      </p:cxnSp>
      <p:cxnSp>
        <p:nvCxnSpPr>
          <p:cNvPr id="6" name="Straight Connector 5">
            <a:extLst>
              <a:ext uri="{FF2B5EF4-FFF2-40B4-BE49-F238E27FC236}">
                <a16:creationId xmlns:a16="http://schemas.microsoft.com/office/drawing/2014/main" id="{1B66D0A6-25C0-9E7A-DB33-D1BADB254F54}"/>
              </a:ext>
            </a:extLst>
          </p:cNvPr>
          <p:cNvCxnSpPr>
            <a:cxnSpLocks/>
          </p:cNvCxnSpPr>
          <p:nvPr/>
        </p:nvCxnSpPr>
        <p:spPr>
          <a:xfrm>
            <a:off x="21525916" y="5999747"/>
            <a:ext cx="0" cy="14025613"/>
          </a:xfrm>
          <a:prstGeom prst="line">
            <a:avLst/>
          </a:prstGeom>
          <a:ln>
            <a:solidFill>
              <a:srgbClr val="D9322E"/>
            </a:solidFill>
          </a:ln>
        </p:spPr>
        <p:style>
          <a:lnRef idx="2">
            <a:schemeClr val="accent1"/>
          </a:lnRef>
          <a:fillRef idx="0">
            <a:schemeClr val="accent1"/>
          </a:fillRef>
          <a:effectRef idx="1">
            <a:schemeClr val="accent1"/>
          </a:effectRef>
          <a:fontRef idx="minor">
            <a:schemeClr val="tx1"/>
          </a:fontRef>
        </p:style>
      </p:cxnSp>
      <p:sp>
        <p:nvSpPr>
          <p:cNvPr id="7" name="TextBox 6">
            <a:extLst>
              <a:ext uri="{FF2B5EF4-FFF2-40B4-BE49-F238E27FC236}">
                <a16:creationId xmlns:a16="http://schemas.microsoft.com/office/drawing/2014/main" id="{80057207-1336-3027-B78B-3B9D1FC11BBE}"/>
              </a:ext>
            </a:extLst>
          </p:cNvPr>
          <p:cNvSpPr txBox="1"/>
          <p:nvPr/>
        </p:nvSpPr>
        <p:spPr>
          <a:xfrm>
            <a:off x="11377980" y="11469387"/>
            <a:ext cx="10226993" cy="1055608"/>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en-US" sz="2800" b="1" dirty="0">
                <a:solidFill>
                  <a:srgbClr val="941E21"/>
                </a:solidFill>
                <a:latin typeface="Heebo" pitchFamily="2" charset="-79"/>
                <a:cs typeface="Heebo" pitchFamily="2" charset="-79"/>
              </a:rPr>
              <a:t>Table 1:</a:t>
            </a:r>
            <a:r>
              <a:rPr lang="en-US" sz="2800" b="1" dirty="0">
                <a:solidFill>
                  <a:schemeClr val="tx1"/>
                </a:solidFill>
                <a:latin typeface="Heebo" pitchFamily="2" charset="-79"/>
                <a:ea typeface="Calibri" panose="020F0502020204030204" pitchFamily="34" charset="0"/>
                <a:cs typeface="Heebo" pitchFamily="2" charset="-79"/>
              </a:rPr>
              <a:t> Selected baseline characteristics of the study participants</a:t>
            </a:r>
            <a:endParaRPr lang="en-US" sz="2800" b="1" dirty="0">
              <a:solidFill>
                <a:schemeClr val="tx1"/>
              </a:solidFill>
              <a:latin typeface="Heebo" pitchFamily="2" charset="-79"/>
              <a:cs typeface="Heebo" pitchFamily="2" charset="-79"/>
            </a:endParaRPr>
          </a:p>
        </p:txBody>
      </p:sp>
      <p:sp>
        <p:nvSpPr>
          <p:cNvPr id="9" name="TextBox 8">
            <a:extLst>
              <a:ext uri="{FF2B5EF4-FFF2-40B4-BE49-F238E27FC236}">
                <a16:creationId xmlns:a16="http://schemas.microsoft.com/office/drawing/2014/main" id="{7B90596D-7108-46ED-CCD2-93690ED58B82}"/>
              </a:ext>
            </a:extLst>
          </p:cNvPr>
          <p:cNvSpPr txBox="1"/>
          <p:nvPr/>
        </p:nvSpPr>
        <p:spPr>
          <a:xfrm>
            <a:off x="17328683" y="20179967"/>
            <a:ext cx="7700354" cy="1508105"/>
          </a:xfrm>
          <a:prstGeom prst="rect">
            <a:avLst/>
          </a:prstGeom>
          <a:noFill/>
          <a:ln>
            <a:noFill/>
          </a:ln>
        </p:spPr>
        <p:txBody>
          <a:bodyPr wrap="square" numCol="1" rtlCol="1">
            <a:spAutoFit/>
          </a:bodyPr>
          <a:lstStyle/>
          <a:p>
            <a:r>
              <a:rPr lang="en-US" sz="2000" b="1" dirty="0">
                <a:solidFill>
                  <a:srgbClr val="941E21"/>
                </a:solidFill>
                <a:latin typeface="Heebo" pitchFamily="2" charset="-79"/>
                <a:cs typeface="Heebo" pitchFamily="2" charset="-79"/>
              </a:rPr>
              <a:t>Abbreviations</a:t>
            </a:r>
          </a:p>
          <a:p>
            <a:r>
              <a:rPr lang="en-US" sz="1200" dirty="0">
                <a:latin typeface="Heebo" pitchFamily="2" charset="-79"/>
                <a:cs typeface="Heebo" pitchFamily="2" charset="-79"/>
              </a:rPr>
              <a:t>IBD, inflammatory bowel disease</a:t>
            </a:r>
            <a:br>
              <a:rPr lang="en-US" sz="1200" dirty="0">
                <a:latin typeface="Heebo" pitchFamily="2" charset="-79"/>
                <a:cs typeface="Heebo" pitchFamily="2" charset="-79"/>
              </a:rPr>
            </a:br>
            <a:r>
              <a:rPr lang="en-US" sz="1200" dirty="0">
                <a:latin typeface="Heebo" pitchFamily="2" charset="-79"/>
                <a:cs typeface="Heebo" pitchFamily="2" charset="-79"/>
              </a:rPr>
              <a:t>IDF, Israel Defense Forces</a:t>
            </a:r>
            <a:br>
              <a:rPr lang="en-US" sz="1200" dirty="0">
                <a:latin typeface="Heebo" pitchFamily="2" charset="-79"/>
                <a:cs typeface="Heebo" pitchFamily="2" charset="-79"/>
              </a:rPr>
            </a:br>
            <a:r>
              <a:rPr lang="en-US" sz="1200" dirty="0">
                <a:latin typeface="Heebo" pitchFamily="2" charset="-79"/>
                <a:cs typeface="Heebo" pitchFamily="2" charset="-79"/>
              </a:rPr>
              <a:t>DSM, Diagnostic and Statistical Manual of Mental Disorders</a:t>
            </a:r>
            <a:br>
              <a:rPr lang="en-US" sz="1200" dirty="0">
                <a:latin typeface="Heebo" pitchFamily="2" charset="-79"/>
                <a:cs typeface="Heebo" pitchFamily="2" charset="-79"/>
              </a:rPr>
            </a:br>
            <a:r>
              <a:rPr lang="en-US" sz="1200" dirty="0">
                <a:latin typeface="Heebo" pitchFamily="2" charset="-79"/>
                <a:cs typeface="Heebo" pitchFamily="2" charset="-79"/>
              </a:rPr>
              <a:t>HR, hazard ratio</a:t>
            </a:r>
            <a:br>
              <a:rPr lang="en-US" sz="1200" dirty="0">
                <a:latin typeface="Heebo" pitchFamily="2" charset="-79"/>
                <a:cs typeface="Heebo" pitchFamily="2" charset="-79"/>
              </a:rPr>
            </a:br>
            <a:r>
              <a:rPr lang="en-US" sz="1200" dirty="0">
                <a:latin typeface="Heebo" pitchFamily="2" charset="-79"/>
                <a:cs typeface="Heebo" pitchFamily="2" charset="-79"/>
              </a:rPr>
              <a:t>CI, confidence interval</a:t>
            </a:r>
            <a:br>
              <a:rPr lang="en-US" sz="1200" dirty="0">
                <a:latin typeface="Heebo" pitchFamily="2" charset="-79"/>
                <a:cs typeface="Heebo" pitchFamily="2" charset="-79"/>
              </a:rPr>
            </a:br>
            <a:r>
              <a:rPr lang="en-US" sz="1200" dirty="0">
                <a:latin typeface="Heebo" pitchFamily="2" charset="-79"/>
                <a:cs typeface="Heebo" pitchFamily="2" charset="-79"/>
              </a:rPr>
              <a:t>SES, socioeconomic status </a:t>
            </a:r>
          </a:p>
        </p:txBody>
      </p:sp>
      <p:sp>
        <p:nvSpPr>
          <p:cNvPr id="15" name="TextBox 14">
            <a:extLst>
              <a:ext uri="{FF2B5EF4-FFF2-40B4-BE49-F238E27FC236}">
                <a16:creationId xmlns:a16="http://schemas.microsoft.com/office/drawing/2014/main" id="{DAAEA1CA-8BBC-BE0D-7EDC-B2D6FF5728F4}"/>
              </a:ext>
            </a:extLst>
          </p:cNvPr>
          <p:cNvSpPr txBox="1"/>
          <p:nvPr/>
        </p:nvSpPr>
        <p:spPr>
          <a:xfrm>
            <a:off x="21593075" y="5730608"/>
            <a:ext cx="11030358" cy="1055608"/>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r>
              <a:rPr lang="en-US" sz="2800" b="1" dirty="0">
                <a:solidFill>
                  <a:srgbClr val="941E21"/>
                </a:solidFill>
                <a:latin typeface="Heebo" pitchFamily="2" charset="-79"/>
                <a:cs typeface="Heebo" pitchFamily="2" charset="-79"/>
              </a:rPr>
              <a:t>Figure 1:</a:t>
            </a:r>
            <a:r>
              <a:rPr lang="en-US" sz="2800" b="1" dirty="0">
                <a:solidFill>
                  <a:schemeClr val="tx1"/>
                </a:solidFill>
                <a:latin typeface="Heebo" pitchFamily="2" charset="-79"/>
                <a:cs typeface="Heebo" pitchFamily="2" charset="-79"/>
              </a:rPr>
              <a:t> Cumulative Incidence of IBD by Pre-Enlistment Psychiatric Morbidity</a:t>
            </a:r>
            <a:endParaRPr lang="en-US" sz="2800" b="1" dirty="0">
              <a:solidFill>
                <a:schemeClr val="tx1"/>
              </a:solidFill>
              <a:latin typeface="Heebo" pitchFamily="2" charset="-79"/>
              <a:ea typeface="Calibri" panose="020F0502020204030204" pitchFamily="34" charset="0"/>
              <a:cs typeface="Heebo" pitchFamily="2" charset="-79"/>
            </a:endParaRPr>
          </a:p>
        </p:txBody>
      </p:sp>
      <p:cxnSp>
        <p:nvCxnSpPr>
          <p:cNvPr id="16" name="Straight Connector 15">
            <a:extLst>
              <a:ext uri="{FF2B5EF4-FFF2-40B4-BE49-F238E27FC236}">
                <a16:creationId xmlns:a16="http://schemas.microsoft.com/office/drawing/2014/main" id="{3D9E22EF-E420-72A4-ED85-F86660347FA2}"/>
              </a:ext>
            </a:extLst>
          </p:cNvPr>
          <p:cNvCxnSpPr>
            <a:cxnSpLocks/>
          </p:cNvCxnSpPr>
          <p:nvPr/>
        </p:nvCxnSpPr>
        <p:spPr>
          <a:xfrm>
            <a:off x="17155548" y="20177760"/>
            <a:ext cx="0" cy="1782128"/>
          </a:xfrm>
          <a:prstGeom prst="line">
            <a:avLst/>
          </a:prstGeom>
          <a:ln>
            <a:solidFill>
              <a:srgbClr val="D9322E"/>
            </a:solidFill>
          </a:ln>
        </p:spPr>
        <p:style>
          <a:lnRef idx="2">
            <a:schemeClr val="accent1"/>
          </a:lnRef>
          <a:fillRef idx="0">
            <a:schemeClr val="accent1"/>
          </a:fillRef>
          <a:effectRef idx="1">
            <a:schemeClr val="accent1"/>
          </a:effectRef>
          <a:fontRef idx="minor">
            <a:schemeClr val="tx1"/>
          </a:fontRef>
        </p:style>
      </p:cxnSp>
      <p:sp>
        <p:nvSpPr>
          <p:cNvPr id="18" name="TextBox 17">
            <a:extLst>
              <a:ext uri="{FF2B5EF4-FFF2-40B4-BE49-F238E27FC236}">
                <a16:creationId xmlns:a16="http://schemas.microsoft.com/office/drawing/2014/main" id="{64338B02-27D0-841E-DB51-56E7CAE840F4}"/>
              </a:ext>
            </a:extLst>
          </p:cNvPr>
          <p:cNvSpPr txBox="1"/>
          <p:nvPr/>
        </p:nvSpPr>
        <p:spPr>
          <a:xfrm>
            <a:off x="10186738" y="20132040"/>
            <a:ext cx="6795663" cy="1815882"/>
          </a:xfrm>
          <a:prstGeom prst="rect">
            <a:avLst/>
          </a:prstGeom>
          <a:noFill/>
          <a:ln>
            <a:noFill/>
          </a:ln>
        </p:spPr>
        <p:txBody>
          <a:bodyPr wrap="square" rtlCol="1">
            <a:spAutoFit/>
          </a:bodyPr>
          <a:lstStyle/>
          <a:p>
            <a:r>
              <a:rPr lang="en-US" sz="2400" b="1" dirty="0">
                <a:solidFill>
                  <a:srgbClr val="941E21"/>
                </a:solidFill>
                <a:cs typeface="Heebo" pitchFamily="2" charset="-79"/>
              </a:rPr>
              <a:t>References</a:t>
            </a:r>
            <a:endParaRPr lang="en-US" sz="700" baseline="30000" dirty="0">
              <a:ea typeface="Calibri" panose="020F0502020204030204" pitchFamily="34" charset="0"/>
            </a:endParaRPr>
          </a:p>
          <a:p>
            <a:pPr lvl="0" defTabSz="914400" eaLnBrk="0" fontAlgn="base" hangingPunct="0">
              <a:spcBef>
                <a:spcPct val="0"/>
              </a:spcBef>
              <a:spcAft>
                <a:spcPct val="0"/>
              </a:spcAft>
              <a:buFontTx/>
              <a:buChar char="•"/>
            </a:pPr>
            <a:r>
              <a:rPr lang="en-IL" altLang="en-IL" sz="1100" dirty="0">
                <a:latin typeface="Heebo" pitchFamily="2" charset="-79"/>
                <a:cs typeface="Heebo" pitchFamily="2" charset="-79"/>
              </a:rPr>
              <a:t>Piovani D, Armuzzi A, Bonovas S. </a:t>
            </a:r>
            <a:r>
              <a:rPr lang="en-IL" altLang="en-IL" sz="1100" i="1" dirty="0">
                <a:latin typeface="Heebo" pitchFamily="2" charset="-79"/>
                <a:cs typeface="Heebo" pitchFamily="2" charset="-79"/>
              </a:rPr>
              <a:t>Inflamm Bowel Dis.</a:t>
            </a:r>
            <a:r>
              <a:rPr lang="en-IL" altLang="en-IL" sz="1100" dirty="0">
                <a:latin typeface="Heebo" pitchFamily="2" charset="-79"/>
                <a:cs typeface="Heebo" pitchFamily="2" charset="-79"/>
              </a:rPr>
              <a:t> 2024;30:573–584.</a:t>
            </a:r>
          </a:p>
          <a:p>
            <a:pPr lvl="0" defTabSz="914400" eaLnBrk="0" fontAlgn="base" hangingPunct="0">
              <a:spcBef>
                <a:spcPct val="0"/>
              </a:spcBef>
              <a:spcAft>
                <a:spcPct val="0"/>
              </a:spcAft>
              <a:buFontTx/>
              <a:buChar char="•"/>
            </a:pPr>
            <a:r>
              <a:rPr lang="en-IL" altLang="en-IL" sz="1100" dirty="0">
                <a:latin typeface="Heebo" pitchFamily="2" charset="-79"/>
                <a:cs typeface="Heebo" pitchFamily="2" charset="-79"/>
              </a:rPr>
              <a:t>Bisgaard TH, Allin KH, Elmahdi R, Jess T. </a:t>
            </a:r>
            <a:r>
              <a:rPr lang="en-IL" altLang="en-IL" sz="1100" i="1" dirty="0">
                <a:latin typeface="Heebo" pitchFamily="2" charset="-79"/>
                <a:cs typeface="Heebo" pitchFamily="2" charset="-79"/>
              </a:rPr>
              <a:t>Gen Hosp Psychiatry.</a:t>
            </a:r>
            <a:r>
              <a:rPr lang="en-IL" altLang="en-IL" sz="1100" dirty="0">
                <a:latin typeface="Heebo" pitchFamily="2" charset="-79"/>
                <a:cs typeface="Heebo" pitchFamily="2" charset="-79"/>
              </a:rPr>
              <a:t> 2023;83:109–116.</a:t>
            </a:r>
          </a:p>
          <a:p>
            <a:pPr lvl="0" defTabSz="914400" eaLnBrk="0" fontAlgn="base" hangingPunct="0">
              <a:spcBef>
                <a:spcPct val="0"/>
              </a:spcBef>
              <a:spcAft>
                <a:spcPct val="0"/>
              </a:spcAft>
              <a:buFontTx/>
              <a:buChar char="•"/>
            </a:pPr>
            <a:r>
              <a:rPr lang="en-IL" altLang="en-IL" sz="1100" dirty="0">
                <a:latin typeface="Heebo" pitchFamily="2" charset="-79"/>
                <a:cs typeface="Heebo" pitchFamily="2" charset="-79"/>
              </a:rPr>
              <a:t>Frolkis AD, Vallerand IA, Shaheen AA, et al. </a:t>
            </a:r>
            <a:r>
              <a:rPr lang="en-IL" altLang="en-IL" sz="1100" i="1" dirty="0">
                <a:latin typeface="Heebo" pitchFamily="2" charset="-79"/>
                <a:cs typeface="Heebo" pitchFamily="2" charset="-79"/>
              </a:rPr>
              <a:t>Gut.</a:t>
            </a:r>
            <a:r>
              <a:rPr lang="en-IL" altLang="en-IL" sz="1100" dirty="0">
                <a:latin typeface="Heebo" pitchFamily="2" charset="-79"/>
                <a:cs typeface="Heebo" pitchFamily="2" charset="-79"/>
              </a:rPr>
              <a:t> 2019;68:1606–1612.</a:t>
            </a:r>
          </a:p>
          <a:p>
            <a:pPr lvl="0" defTabSz="914400" eaLnBrk="0" fontAlgn="base" hangingPunct="0">
              <a:spcBef>
                <a:spcPct val="0"/>
              </a:spcBef>
              <a:spcAft>
                <a:spcPct val="0"/>
              </a:spcAft>
              <a:buFontTx/>
              <a:buChar char="•"/>
            </a:pPr>
            <a:r>
              <a:rPr lang="en-IL" altLang="en-IL" sz="1100" dirty="0">
                <a:latin typeface="Heebo" pitchFamily="2" charset="-79"/>
                <a:cs typeface="Heebo" pitchFamily="2" charset="-79"/>
              </a:rPr>
              <a:t>Ananthakrishnan AN, Khalili H, Pan A, et al. </a:t>
            </a:r>
            <a:r>
              <a:rPr lang="en-IL" altLang="en-IL" sz="1100" i="1" dirty="0">
                <a:latin typeface="Heebo" pitchFamily="2" charset="-79"/>
                <a:cs typeface="Heebo" pitchFamily="2" charset="-79"/>
              </a:rPr>
              <a:t>Clin Gastroenterol Hepatol.</a:t>
            </a:r>
            <a:r>
              <a:rPr lang="en-IL" altLang="en-IL" sz="1100" dirty="0">
                <a:latin typeface="Heebo" pitchFamily="2" charset="-79"/>
                <a:cs typeface="Heebo" pitchFamily="2" charset="-79"/>
              </a:rPr>
              <a:t> 2013;11:57–62.</a:t>
            </a:r>
          </a:p>
          <a:p>
            <a:pPr lvl="0" defTabSz="914400" eaLnBrk="0" fontAlgn="base" hangingPunct="0">
              <a:spcBef>
                <a:spcPct val="0"/>
              </a:spcBef>
              <a:spcAft>
                <a:spcPct val="0"/>
              </a:spcAft>
              <a:buFontTx/>
              <a:buChar char="•"/>
            </a:pPr>
            <a:r>
              <a:rPr lang="en-US" sz="1100" dirty="0"/>
              <a:t>Melinder C, </a:t>
            </a:r>
            <a:r>
              <a:rPr lang="en-US" sz="1100" dirty="0" err="1"/>
              <a:t>Hiyoshi</a:t>
            </a:r>
            <a:r>
              <a:rPr lang="en-US" sz="1100" dirty="0"/>
              <a:t> A, Fall K, et al. BMJ Open. 2017;7:e014315</a:t>
            </a:r>
            <a:endParaRPr lang="he-IL" sz="1100" dirty="0"/>
          </a:p>
          <a:p>
            <a:pPr lvl="0" defTabSz="914400" eaLnBrk="0" fontAlgn="base" hangingPunct="0">
              <a:spcBef>
                <a:spcPct val="0"/>
              </a:spcBef>
              <a:spcAft>
                <a:spcPct val="0"/>
              </a:spcAft>
              <a:buFontTx/>
              <a:buChar char="•"/>
            </a:pPr>
            <a:r>
              <a:rPr lang="en-IL" altLang="en-IL" sz="1100" dirty="0">
                <a:latin typeface="Heebo" pitchFamily="2" charset="-79"/>
                <a:cs typeface="Heebo" pitchFamily="2" charset="-79"/>
              </a:rPr>
              <a:t>Bisgaard TH, Poulsen G, Allin KH, et al. </a:t>
            </a:r>
            <a:r>
              <a:rPr lang="en-IL" altLang="en-IL" sz="1100" i="1" dirty="0">
                <a:latin typeface="Heebo" pitchFamily="2" charset="-79"/>
                <a:cs typeface="Heebo" pitchFamily="2" charset="-79"/>
              </a:rPr>
              <a:t>eClinicalMedicine.</a:t>
            </a:r>
            <a:r>
              <a:rPr lang="en-IL" altLang="en-IL" sz="1100" dirty="0">
                <a:latin typeface="Heebo" pitchFamily="2" charset="-79"/>
                <a:cs typeface="Heebo" pitchFamily="2" charset="-79"/>
              </a:rPr>
              <a:t> 2023;59:101986.</a:t>
            </a:r>
          </a:p>
          <a:p>
            <a:pPr lvl="0" defTabSz="914400" eaLnBrk="0" fontAlgn="base" hangingPunct="0">
              <a:spcBef>
                <a:spcPct val="0"/>
              </a:spcBef>
              <a:spcAft>
                <a:spcPct val="0"/>
              </a:spcAft>
              <a:buFontTx/>
              <a:buChar char="•"/>
            </a:pPr>
            <a:r>
              <a:rPr lang="en-IL" altLang="en-IL" sz="1100" dirty="0">
                <a:latin typeface="Heebo" pitchFamily="2" charset="-79"/>
                <a:cs typeface="Heebo" pitchFamily="2" charset="-79"/>
              </a:rPr>
              <a:t>Barberio B, Zamani M, Black CJ, et al. </a:t>
            </a:r>
            <a:r>
              <a:rPr lang="en-IL" altLang="en-IL" sz="1100" i="1" dirty="0">
                <a:latin typeface="Heebo" pitchFamily="2" charset="-79"/>
                <a:cs typeface="Heebo" pitchFamily="2" charset="-79"/>
              </a:rPr>
              <a:t>Lancet Gastroenterol Hepatol.</a:t>
            </a:r>
            <a:r>
              <a:rPr lang="en-IL" altLang="en-IL" sz="1100" dirty="0">
                <a:latin typeface="Heebo" pitchFamily="2" charset="-79"/>
                <a:cs typeface="Heebo" pitchFamily="2" charset="-79"/>
              </a:rPr>
              <a:t> 2021;6:359–370.</a:t>
            </a:r>
          </a:p>
          <a:p>
            <a:pPr lvl="0" defTabSz="914400" eaLnBrk="0" fontAlgn="base" hangingPunct="0">
              <a:spcBef>
                <a:spcPct val="0"/>
              </a:spcBef>
              <a:spcAft>
                <a:spcPct val="0"/>
              </a:spcAft>
              <a:buFontTx/>
              <a:buChar char="•"/>
            </a:pPr>
            <a:r>
              <a:rPr lang="en-IL" altLang="en-IL" sz="1100" dirty="0">
                <a:latin typeface="Heebo" pitchFamily="2" charset="-79"/>
                <a:cs typeface="Heebo" pitchFamily="2" charset="-79"/>
              </a:rPr>
              <a:t>Fairbrass KM, Lovatt J, Barberio B, et al. </a:t>
            </a:r>
            <a:r>
              <a:rPr lang="en-IL" altLang="en-IL" sz="1100" i="1" dirty="0">
                <a:latin typeface="Heebo" pitchFamily="2" charset="-79"/>
                <a:cs typeface="Heebo" pitchFamily="2" charset="-79"/>
              </a:rPr>
              <a:t>Gut.</a:t>
            </a:r>
            <a:r>
              <a:rPr lang="en-IL" altLang="en-IL" sz="1100" dirty="0">
                <a:latin typeface="Heebo" pitchFamily="2" charset="-79"/>
                <a:cs typeface="Heebo" pitchFamily="2" charset="-79"/>
              </a:rPr>
              <a:t> 2022;71:1773–1780.</a:t>
            </a:r>
            <a:endParaRPr lang="he-IL" sz="1100" dirty="0">
              <a:latin typeface="Heebo" pitchFamily="2" charset="-79"/>
              <a:cs typeface="Heebo" pitchFamily="2" charset="-79"/>
            </a:endParaRPr>
          </a:p>
        </p:txBody>
      </p:sp>
      <p:cxnSp>
        <p:nvCxnSpPr>
          <p:cNvPr id="19" name="Straight Connector 18">
            <a:extLst>
              <a:ext uri="{FF2B5EF4-FFF2-40B4-BE49-F238E27FC236}">
                <a16:creationId xmlns:a16="http://schemas.microsoft.com/office/drawing/2014/main" id="{2D467F36-B313-98AF-6AE3-E6CDEA662D3C}"/>
              </a:ext>
            </a:extLst>
          </p:cNvPr>
          <p:cNvCxnSpPr>
            <a:cxnSpLocks/>
          </p:cNvCxnSpPr>
          <p:nvPr/>
        </p:nvCxnSpPr>
        <p:spPr>
          <a:xfrm>
            <a:off x="21915120" y="17100945"/>
            <a:ext cx="1098899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25" name="Straight Connector 24">
            <a:extLst>
              <a:ext uri="{FF2B5EF4-FFF2-40B4-BE49-F238E27FC236}">
                <a16:creationId xmlns:a16="http://schemas.microsoft.com/office/drawing/2014/main" id="{54B5B939-1401-1AC8-0184-AB2AD8B11A75}"/>
              </a:ext>
            </a:extLst>
          </p:cNvPr>
          <p:cNvCxnSpPr>
            <a:cxnSpLocks/>
          </p:cNvCxnSpPr>
          <p:nvPr/>
        </p:nvCxnSpPr>
        <p:spPr>
          <a:xfrm>
            <a:off x="21884640" y="18897600"/>
            <a:ext cx="10988993" cy="0"/>
          </a:xfrm>
          <a:prstGeom prst="line">
            <a:avLst/>
          </a:prstGeom>
          <a:ln w="38100">
            <a:solidFill>
              <a:schemeClr val="tx1"/>
            </a:solidFill>
          </a:ln>
        </p:spPr>
        <p:style>
          <a:lnRef idx="2">
            <a:schemeClr val="accent1"/>
          </a:lnRef>
          <a:fillRef idx="0">
            <a:schemeClr val="accent1"/>
          </a:fillRef>
          <a:effectRef idx="1">
            <a:schemeClr val="accent1"/>
          </a:effectRef>
          <a:fontRef idx="minor">
            <a:schemeClr val="tx1"/>
          </a:fontRef>
        </p:style>
      </p:cxnSp>
      <p:sp>
        <p:nvSpPr>
          <p:cNvPr id="4" name="TextBox 3">
            <a:extLst>
              <a:ext uri="{FF2B5EF4-FFF2-40B4-BE49-F238E27FC236}">
                <a16:creationId xmlns:a16="http://schemas.microsoft.com/office/drawing/2014/main" id="{34B2F1F2-B3C7-3A30-752D-451D73AEE286}"/>
              </a:ext>
            </a:extLst>
          </p:cNvPr>
          <p:cNvSpPr txBox="1"/>
          <p:nvPr/>
        </p:nvSpPr>
        <p:spPr>
          <a:xfrm>
            <a:off x="65416" y="8651087"/>
            <a:ext cx="10989075" cy="2247424"/>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50000"/>
              </a:lnSpc>
            </a:pPr>
            <a:r>
              <a:rPr lang="en-US" sz="2800" b="1" dirty="0">
                <a:solidFill>
                  <a:srgbClr val="941E21"/>
                </a:solidFill>
                <a:latin typeface="Heebo" pitchFamily="2" charset="-79"/>
                <a:cs typeface="Heebo" pitchFamily="2" charset="-79"/>
              </a:rPr>
              <a:t>Aim</a:t>
            </a:r>
            <a:endParaRPr lang="en-US" sz="3600" b="1" dirty="0">
              <a:solidFill>
                <a:schemeClr val="tx1"/>
              </a:solidFill>
              <a:latin typeface="Heebo" pitchFamily="2" charset="-79"/>
              <a:cs typeface="Heebo" pitchFamily="2" charset="-79"/>
            </a:endParaRPr>
          </a:p>
          <a:p>
            <a:pPr marL="457200" indent="-457200" algn="just">
              <a:buFont typeface="Arial" panose="020B0604020202020204" pitchFamily="34" charset="0"/>
              <a:buChar char="•"/>
            </a:pPr>
            <a:r>
              <a:rPr lang="en-US" sz="2800" dirty="0">
                <a:solidFill>
                  <a:schemeClr val="tx1"/>
                </a:solidFill>
                <a:latin typeface="Heebo" pitchFamily="2" charset="-79"/>
                <a:cs typeface="Heebo" pitchFamily="2" charset="-79"/>
              </a:rPr>
              <a:t>To evaluate whether pre-enlistment psychiatric morbidity is associated with incident inflammatory bowel disease during military service.</a:t>
            </a:r>
          </a:p>
        </p:txBody>
      </p:sp>
      <p:sp>
        <p:nvSpPr>
          <p:cNvPr id="13" name="TextBox 12">
            <a:extLst>
              <a:ext uri="{FF2B5EF4-FFF2-40B4-BE49-F238E27FC236}">
                <a16:creationId xmlns:a16="http://schemas.microsoft.com/office/drawing/2014/main" id="{FEF74FAC-F240-8BB5-6D5F-A74E77CB0F3D}"/>
              </a:ext>
            </a:extLst>
          </p:cNvPr>
          <p:cNvSpPr txBox="1"/>
          <p:nvPr/>
        </p:nvSpPr>
        <p:spPr>
          <a:xfrm>
            <a:off x="21618168" y="13244992"/>
            <a:ext cx="11369536" cy="4154329"/>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pPr algn="just">
              <a:lnSpc>
                <a:spcPct val="150000"/>
              </a:lnSpc>
            </a:pPr>
            <a:r>
              <a:rPr lang="en-US" sz="2800" b="1" dirty="0">
                <a:solidFill>
                  <a:srgbClr val="941E21"/>
                </a:solidFill>
                <a:latin typeface="Heebo" pitchFamily="2" charset="-79"/>
                <a:cs typeface="Heebo" pitchFamily="2" charset="-79"/>
              </a:rPr>
              <a:t>Conclusion</a:t>
            </a:r>
          </a:p>
          <a:p>
            <a:pPr marL="457200" indent="-457200">
              <a:buFont typeface="Arial" panose="020B0604020202020204" pitchFamily="34" charset="0"/>
              <a:buChar char="•"/>
            </a:pPr>
            <a:r>
              <a:rPr lang="en-US" sz="2800" dirty="0">
                <a:solidFill>
                  <a:schemeClr val="tx1"/>
                </a:solidFill>
                <a:latin typeface="Heebo" pitchFamily="2" charset="-79"/>
                <a:cs typeface="Heebo" pitchFamily="2" charset="-79"/>
              </a:rPr>
              <a:t>In this nationwide cohort of more than 1.6 million young military conscripts, no statistically significant association was observed between pre-enlistment psychiatric morbidity and incident IBD during early adulthood.</a:t>
            </a:r>
            <a:endParaRPr lang="he-IL" sz="2800" dirty="0">
              <a:solidFill>
                <a:schemeClr val="tx1"/>
              </a:solidFill>
              <a:latin typeface="Heebo" pitchFamily="2" charset="-79"/>
              <a:cs typeface="Heebo" pitchFamily="2" charset="-79"/>
            </a:endParaRPr>
          </a:p>
          <a:p>
            <a:pPr marL="457200" indent="-457200">
              <a:buFont typeface="Arial" panose="020B0604020202020204" pitchFamily="34" charset="0"/>
              <a:buChar char="•"/>
            </a:pPr>
            <a:r>
              <a:rPr lang="en-US" sz="2800" dirty="0">
                <a:solidFill>
                  <a:schemeClr val="tx1"/>
                </a:solidFill>
                <a:latin typeface="Heebo" pitchFamily="2" charset="-79"/>
                <a:cs typeface="Heebo" pitchFamily="2" charset="-79"/>
              </a:rPr>
              <a:t>Although IBD has been associated with subsequent psychiatric morbidity, our findings do not support pre-enlistment psychiatric morbidity as a risk marker for later IBD in this population.</a:t>
            </a:r>
          </a:p>
        </p:txBody>
      </p:sp>
      <p:pic>
        <p:nvPicPr>
          <p:cNvPr id="17" name="Picture 16">
            <a:extLst>
              <a:ext uri="{FF2B5EF4-FFF2-40B4-BE49-F238E27FC236}">
                <a16:creationId xmlns:a16="http://schemas.microsoft.com/office/drawing/2014/main" id="{A8CDA0EC-4C89-30F8-F261-A18E3A1DC57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9393196" y="-1"/>
            <a:ext cx="3190313" cy="3139441"/>
          </a:xfrm>
          <a:prstGeom prst="rect">
            <a:avLst/>
          </a:prstGeom>
        </p:spPr>
      </p:pic>
      <p:graphicFrame>
        <p:nvGraphicFramePr>
          <p:cNvPr id="20" name="Table 19">
            <a:extLst>
              <a:ext uri="{FF2B5EF4-FFF2-40B4-BE49-F238E27FC236}">
                <a16:creationId xmlns:a16="http://schemas.microsoft.com/office/drawing/2014/main" id="{543FAC00-2DA7-2DB3-55DB-24508A9B1383}"/>
              </a:ext>
            </a:extLst>
          </p:cNvPr>
          <p:cNvGraphicFramePr>
            <a:graphicFrameLocks noGrp="1"/>
          </p:cNvGraphicFramePr>
          <p:nvPr>
            <p:extLst>
              <p:ext uri="{D42A27DB-BD31-4B8C-83A1-F6EECF244321}">
                <p14:modId xmlns:p14="http://schemas.microsoft.com/office/powerpoint/2010/main" val="713317063"/>
              </p:ext>
            </p:extLst>
          </p:nvPr>
        </p:nvGraphicFramePr>
        <p:xfrm>
          <a:off x="11390686" y="12543597"/>
          <a:ext cx="9739742" cy="5459102"/>
        </p:xfrm>
        <a:graphic>
          <a:graphicData uri="http://schemas.openxmlformats.org/drawingml/2006/table">
            <a:tbl>
              <a:tblPr>
                <a:tableStyleId>{5940675A-B579-460E-94D1-54222C63F5DA}</a:tableStyleId>
              </a:tblPr>
              <a:tblGrid>
                <a:gridCol w="3971234">
                  <a:extLst>
                    <a:ext uri="{9D8B030D-6E8A-4147-A177-3AD203B41FA5}">
                      <a16:colId xmlns:a16="http://schemas.microsoft.com/office/drawing/2014/main" val="1798582539"/>
                    </a:ext>
                  </a:extLst>
                </a:gridCol>
                <a:gridCol w="2731384">
                  <a:extLst>
                    <a:ext uri="{9D8B030D-6E8A-4147-A177-3AD203B41FA5}">
                      <a16:colId xmlns:a16="http://schemas.microsoft.com/office/drawing/2014/main" val="1454903722"/>
                    </a:ext>
                  </a:extLst>
                </a:gridCol>
                <a:gridCol w="3037124">
                  <a:extLst>
                    <a:ext uri="{9D8B030D-6E8A-4147-A177-3AD203B41FA5}">
                      <a16:colId xmlns:a16="http://schemas.microsoft.com/office/drawing/2014/main" val="413707378"/>
                    </a:ext>
                  </a:extLst>
                </a:gridCol>
              </a:tblGrid>
              <a:tr h="1165712">
                <a:tc>
                  <a:txBody>
                    <a:bodyPr/>
                    <a:lstStyle/>
                    <a:p>
                      <a:pPr algn="ctr" rtl="0" fontAlgn="b">
                        <a:buNone/>
                      </a:pPr>
                      <a:r>
                        <a:rPr lang="en-US" sz="2800" b="1" u="none" strike="noStrike" dirty="0">
                          <a:effectLst/>
                          <a:latin typeface="Heebo" pitchFamily="2" charset="-79"/>
                          <a:cs typeface="Heebo" pitchFamily="2" charset="-79"/>
                        </a:rPr>
                        <a:t>Characteristic</a:t>
                      </a:r>
                      <a:endParaRPr lang="en-US" sz="3600" b="1" i="0" u="none" strike="noStrike" dirty="0">
                        <a:solidFill>
                          <a:srgbClr val="000000"/>
                        </a:solidFill>
                        <a:effectLst/>
                        <a:latin typeface="Heebo" pitchFamily="2" charset="-79"/>
                        <a:cs typeface="Heebo" pitchFamily="2" charset="-79"/>
                      </a:endParaRPr>
                    </a:p>
                  </a:txBody>
                  <a:tcPr marL="9525" marR="9525" marT="9525" marB="0" anchor="ctr">
                    <a:lnB w="28575" cap="flat" cmpd="sng" algn="ctr">
                      <a:solidFill>
                        <a:schemeClr val="accent2">
                          <a:lumMod val="75000"/>
                        </a:schemeClr>
                      </a:solidFill>
                      <a:prstDash val="solid"/>
                      <a:round/>
                      <a:headEnd type="none" w="med" len="med"/>
                      <a:tailEnd type="none" w="med" len="med"/>
                    </a:lnB>
                  </a:tcPr>
                </a:tc>
                <a:tc>
                  <a:txBody>
                    <a:bodyPr/>
                    <a:lstStyle/>
                    <a:p>
                      <a:pPr algn="ctr" rtl="0" fontAlgn="b">
                        <a:buNone/>
                      </a:pPr>
                      <a:r>
                        <a:rPr lang="en-US" sz="2000" b="1" u="none" strike="noStrike" dirty="0">
                          <a:effectLst/>
                          <a:latin typeface="Heebo" pitchFamily="2" charset="-79"/>
                          <a:cs typeface="Heebo" pitchFamily="2" charset="-79"/>
                        </a:rPr>
                        <a:t>Without pre-enlistment psychiatric morbidity</a:t>
                      </a:r>
                      <a:endParaRPr lang="en-US" sz="2000" b="1" i="0" u="none" strike="noStrike" dirty="0">
                        <a:solidFill>
                          <a:srgbClr val="000000"/>
                        </a:solidFill>
                        <a:effectLst/>
                        <a:latin typeface="Heebo" pitchFamily="2" charset="-79"/>
                        <a:cs typeface="Heebo" pitchFamily="2" charset="-79"/>
                      </a:endParaRPr>
                    </a:p>
                  </a:txBody>
                  <a:tcPr marL="9525" marR="9525" marT="9525" marB="0" anchor="ctr">
                    <a:lnB w="28575" cap="flat" cmpd="sng" algn="ctr">
                      <a:solidFill>
                        <a:schemeClr val="accent2">
                          <a:lumMod val="75000"/>
                        </a:schemeClr>
                      </a:solidFill>
                      <a:prstDash val="solid"/>
                      <a:round/>
                      <a:headEnd type="none" w="med" len="med"/>
                      <a:tailEnd type="none" w="med" len="med"/>
                    </a:lnB>
                  </a:tcPr>
                </a:tc>
                <a:tc>
                  <a:txBody>
                    <a:bodyPr/>
                    <a:lstStyle/>
                    <a:p>
                      <a:pPr algn="ctr" rtl="0" fontAlgn="b">
                        <a:buNone/>
                      </a:pPr>
                      <a:r>
                        <a:rPr lang="en-US" sz="2000" b="1" u="none" strike="noStrike" dirty="0">
                          <a:effectLst/>
                          <a:latin typeface="Heebo" pitchFamily="2" charset="-79"/>
                          <a:cs typeface="Heebo" pitchFamily="2" charset="-79"/>
                        </a:rPr>
                        <a:t>With pre-enlistment psychiatric morbidity</a:t>
                      </a:r>
                      <a:endParaRPr lang="en-US" sz="2000" b="1" i="0" u="none" strike="noStrike" dirty="0">
                        <a:solidFill>
                          <a:srgbClr val="000000"/>
                        </a:solidFill>
                        <a:effectLst/>
                        <a:latin typeface="Heebo" pitchFamily="2" charset="-79"/>
                        <a:cs typeface="Heebo" pitchFamily="2" charset="-79"/>
                      </a:endParaRPr>
                    </a:p>
                  </a:txBody>
                  <a:tcPr marL="9525" marR="9525" marT="9525" marB="0" anchor="ctr">
                    <a:lnB w="28575"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709940808"/>
                  </a:ext>
                </a:extLst>
              </a:tr>
              <a:tr h="373028">
                <a:tc>
                  <a:txBody>
                    <a:bodyPr/>
                    <a:lstStyle/>
                    <a:p>
                      <a:pPr algn="ctr" rtl="0" fontAlgn="b">
                        <a:buNone/>
                      </a:pPr>
                      <a:r>
                        <a:rPr lang="en-US" sz="2000" b="1" i="0" u="none" strike="noStrike" dirty="0">
                          <a:solidFill>
                            <a:schemeClr val="tx1"/>
                          </a:solidFill>
                          <a:effectLst/>
                          <a:latin typeface="Heebo" pitchFamily="2" charset="-79"/>
                          <a:cs typeface="Heebo" pitchFamily="2" charset="-79"/>
                        </a:rPr>
                        <a:t>Incident IBD during service, n</a:t>
                      </a:r>
                      <a:r>
                        <a:rPr lang="he-IL" sz="2000" b="1" i="0" u="none" strike="noStrike" dirty="0">
                          <a:solidFill>
                            <a:schemeClr val="tx1"/>
                          </a:solidFill>
                          <a:effectLst/>
                          <a:latin typeface="Heebo" pitchFamily="2" charset="-79"/>
                          <a:cs typeface="Heebo" pitchFamily="2" charset="-79"/>
                        </a:rPr>
                        <a:t> </a:t>
                      </a:r>
                      <a:r>
                        <a:rPr lang="en-US" sz="2000" b="1" i="0" u="none" strike="noStrike" dirty="0">
                          <a:solidFill>
                            <a:schemeClr val="tx1"/>
                          </a:solidFill>
                          <a:effectLst/>
                          <a:latin typeface="Heebo" pitchFamily="2" charset="-79"/>
                          <a:cs typeface="Heebo" pitchFamily="2" charset="-79"/>
                        </a:rPr>
                        <a:t>(%)</a:t>
                      </a:r>
                    </a:p>
                  </a:txBody>
                  <a:tcPr marL="9525" marR="9525" marT="9525" marB="0" anchor="b">
                    <a:lnL w="28575" cap="flat" cmpd="sng" algn="ctr">
                      <a:solidFill>
                        <a:schemeClr val="accent2">
                          <a:lumMod val="75000"/>
                        </a:schemeClr>
                      </a:solidFill>
                      <a:prstDash val="solid"/>
                      <a:round/>
                      <a:headEnd type="none" w="med" len="med"/>
                      <a:tailEnd type="none" w="med" len="med"/>
                    </a:lnL>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tcPr>
                </a:tc>
                <a:tc>
                  <a:txBody>
                    <a:bodyPr/>
                    <a:lstStyle/>
                    <a:p>
                      <a:pPr marL="0" algn="ctr" defTabSz="2928000" rtl="0" eaLnBrk="1" fontAlgn="b" latinLnBrk="0" hangingPunct="1">
                        <a:buNone/>
                      </a:pPr>
                      <a:r>
                        <a:rPr lang="en-IL" sz="2000" b="0" i="0" u="none" strike="noStrike" dirty="0">
                          <a:solidFill>
                            <a:schemeClr val="tx1"/>
                          </a:solidFill>
                          <a:effectLst/>
                          <a:latin typeface="Heebo" pitchFamily="2" charset="-79"/>
                          <a:cs typeface="Heebo" pitchFamily="2" charset="-79"/>
                        </a:rPr>
                        <a:t>2,4</a:t>
                      </a:r>
                      <a:r>
                        <a:rPr lang="he-IL" sz="2000" b="0" i="0" u="none" strike="noStrike" dirty="0">
                          <a:solidFill>
                            <a:schemeClr val="tx1"/>
                          </a:solidFill>
                          <a:effectLst/>
                          <a:latin typeface="Heebo" pitchFamily="2" charset="-79"/>
                          <a:cs typeface="Heebo" pitchFamily="2" charset="-79"/>
                        </a:rPr>
                        <a:t>47</a:t>
                      </a:r>
                      <a:r>
                        <a:rPr lang="en-IL" sz="2000" b="0" i="0" u="none" strike="noStrike" dirty="0">
                          <a:solidFill>
                            <a:schemeClr val="tx1"/>
                          </a:solidFill>
                          <a:effectLst/>
                          <a:latin typeface="Heebo" pitchFamily="2" charset="-79"/>
                          <a:cs typeface="Heebo" pitchFamily="2" charset="-79"/>
                        </a:rPr>
                        <a:t> (0.14</a:t>
                      </a:r>
                      <a:r>
                        <a:rPr lang="he-IL" sz="2000" b="0" i="0" u="none" strike="noStrike" dirty="0">
                          <a:solidFill>
                            <a:schemeClr val="tx1"/>
                          </a:solidFill>
                          <a:effectLst/>
                          <a:latin typeface="Heebo" pitchFamily="2" charset="-79"/>
                          <a:cs typeface="Heebo" pitchFamily="2" charset="-79"/>
                        </a:rPr>
                        <a:t>8</a:t>
                      </a:r>
                      <a:r>
                        <a:rPr lang="en-IL" sz="2000" b="0" i="0" u="none" strike="noStrike" dirty="0">
                          <a:solidFill>
                            <a:schemeClr val="tx1"/>
                          </a:solidFill>
                          <a:effectLst/>
                          <a:latin typeface="Heebo" pitchFamily="2" charset="-79"/>
                          <a:cs typeface="Heebo" pitchFamily="2" charset="-79"/>
                        </a:rPr>
                        <a:t>%)</a:t>
                      </a:r>
                    </a:p>
                  </a:txBody>
                  <a:tcPr marL="9525" marR="9525" marT="9525" marB="0" anchor="b">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tcPr>
                </a:tc>
                <a:tc>
                  <a:txBody>
                    <a:bodyPr/>
                    <a:lstStyle/>
                    <a:p>
                      <a:pPr marL="0" algn="ctr" defTabSz="2928000" rtl="0" eaLnBrk="1" fontAlgn="b" latinLnBrk="0" hangingPunct="1">
                        <a:buNone/>
                      </a:pPr>
                      <a:r>
                        <a:rPr lang="en-IL" sz="2000" b="0" i="0" u="none" strike="noStrike" dirty="0">
                          <a:solidFill>
                            <a:schemeClr val="tx1"/>
                          </a:solidFill>
                          <a:effectLst/>
                          <a:latin typeface="Heebo" pitchFamily="2" charset="-79"/>
                          <a:cs typeface="Heebo" pitchFamily="2" charset="-79"/>
                        </a:rPr>
                        <a:t>38 (0.145%)</a:t>
                      </a:r>
                    </a:p>
                  </a:txBody>
                  <a:tcPr marL="9525" marR="9525" marT="9525" marB="0" anchor="b">
                    <a:lnR w="28575" cap="flat" cmpd="sng" algn="ctr">
                      <a:solidFill>
                        <a:schemeClr val="accent2">
                          <a:lumMod val="75000"/>
                        </a:schemeClr>
                      </a:solidFill>
                      <a:prstDash val="solid"/>
                      <a:round/>
                      <a:headEnd type="none" w="med" len="med"/>
                      <a:tailEnd type="none" w="med" len="med"/>
                    </a:lnR>
                    <a:lnT w="28575" cap="flat" cmpd="sng" algn="ctr">
                      <a:solidFill>
                        <a:schemeClr val="accent2">
                          <a:lumMod val="75000"/>
                        </a:schemeClr>
                      </a:solidFill>
                      <a:prstDash val="solid"/>
                      <a:round/>
                      <a:headEnd type="none" w="med" len="med"/>
                      <a:tailEnd type="none" w="med" len="med"/>
                    </a:lnT>
                    <a:lnB w="28575" cap="flat" cmpd="sng" algn="ctr">
                      <a:solidFill>
                        <a:schemeClr val="accent2">
                          <a:lumMod val="75000"/>
                        </a:schemeClr>
                      </a:solidFill>
                      <a:prstDash val="solid"/>
                      <a:round/>
                      <a:headEnd type="none" w="med" len="med"/>
                      <a:tailEnd type="none" w="med" len="med"/>
                    </a:lnB>
                  </a:tcPr>
                </a:tc>
                <a:extLst>
                  <a:ext uri="{0D108BD9-81ED-4DB2-BD59-A6C34878D82A}">
                    <a16:rowId xmlns:a16="http://schemas.microsoft.com/office/drawing/2014/main" val="3377181724"/>
                  </a:ext>
                </a:extLst>
              </a:tr>
              <a:tr h="373028">
                <a:tc>
                  <a:txBody>
                    <a:bodyPr/>
                    <a:lstStyle/>
                    <a:p>
                      <a:pPr algn="ctr" rtl="0" fontAlgn="b">
                        <a:buNone/>
                      </a:pPr>
                      <a:r>
                        <a:rPr lang="en-US" sz="2000" b="1" u="none" strike="noStrike" dirty="0">
                          <a:effectLst/>
                          <a:latin typeface="Heebo" pitchFamily="2" charset="-79"/>
                          <a:cs typeface="Heebo" pitchFamily="2" charset="-79"/>
                        </a:rPr>
                        <a:t>Female sex, n (%)</a:t>
                      </a:r>
                      <a:endParaRPr lang="en-US" sz="2000" b="1" i="0" u="none" strike="noStrike" dirty="0">
                        <a:solidFill>
                          <a:srgbClr val="000000"/>
                        </a:solidFill>
                        <a:effectLst/>
                        <a:latin typeface="Heebo" pitchFamily="2" charset="-79"/>
                        <a:cs typeface="Heebo" pitchFamily="2" charset="-79"/>
                      </a:endParaRPr>
                    </a:p>
                  </a:txBody>
                  <a:tcPr marL="9525" marR="9525" marT="9525" marB="0" anchor="b">
                    <a:lnT w="28575" cap="flat" cmpd="sng" algn="ctr">
                      <a:solidFill>
                        <a:schemeClr val="accent2">
                          <a:lumMod val="75000"/>
                        </a:schemeClr>
                      </a:solidFill>
                      <a:prstDash val="solid"/>
                      <a:round/>
                      <a:headEnd type="none" w="med" len="med"/>
                      <a:tailEnd type="none" w="med" len="med"/>
                    </a:lnT>
                  </a:tcPr>
                </a:tc>
                <a:tc>
                  <a:txBody>
                    <a:bodyPr/>
                    <a:lstStyle/>
                    <a:p>
                      <a:pPr algn="ctr" fontAlgn="b">
                        <a:buNone/>
                      </a:pPr>
                      <a:r>
                        <a:rPr lang="en-IL" sz="2000" u="none" strike="noStrike" dirty="0">
                          <a:effectLst/>
                          <a:latin typeface="Heebo" pitchFamily="2" charset="-79"/>
                          <a:cs typeface="Heebo" pitchFamily="2" charset="-79"/>
                        </a:rPr>
                        <a:t>698,930 (42%)</a:t>
                      </a:r>
                      <a:endParaRPr lang="en-IL" sz="2000" b="0" i="0" u="none" strike="noStrike" dirty="0">
                        <a:solidFill>
                          <a:srgbClr val="000000"/>
                        </a:solidFill>
                        <a:effectLst/>
                        <a:latin typeface="Heebo" pitchFamily="2" charset="-79"/>
                        <a:cs typeface="Heebo" pitchFamily="2" charset="-79"/>
                      </a:endParaRPr>
                    </a:p>
                  </a:txBody>
                  <a:tcPr marL="9525" marR="9525" marT="9525" marB="0" anchor="b">
                    <a:lnT w="28575" cap="flat" cmpd="sng" algn="ctr">
                      <a:solidFill>
                        <a:schemeClr val="accent2">
                          <a:lumMod val="75000"/>
                        </a:schemeClr>
                      </a:solidFill>
                      <a:prstDash val="solid"/>
                      <a:round/>
                      <a:headEnd type="none" w="med" len="med"/>
                      <a:tailEnd type="none" w="med" len="med"/>
                    </a:lnT>
                  </a:tcPr>
                </a:tc>
                <a:tc>
                  <a:txBody>
                    <a:bodyPr/>
                    <a:lstStyle/>
                    <a:p>
                      <a:pPr algn="ctr" fontAlgn="b">
                        <a:buNone/>
                      </a:pPr>
                      <a:r>
                        <a:rPr lang="en-IL" sz="2000" u="none" strike="noStrike" dirty="0">
                          <a:effectLst/>
                          <a:latin typeface="Heebo" pitchFamily="2" charset="-79"/>
                          <a:cs typeface="Heebo" pitchFamily="2" charset="-79"/>
                        </a:rPr>
                        <a:t>8,326 (32%)</a:t>
                      </a:r>
                      <a:endParaRPr lang="en-IL" sz="2000" b="0" i="0" u="none" strike="noStrike" dirty="0">
                        <a:solidFill>
                          <a:srgbClr val="000000"/>
                        </a:solidFill>
                        <a:effectLst/>
                        <a:latin typeface="Heebo" pitchFamily="2" charset="-79"/>
                        <a:cs typeface="Heebo" pitchFamily="2" charset="-79"/>
                      </a:endParaRPr>
                    </a:p>
                  </a:txBody>
                  <a:tcPr marL="9525" marR="9525" marT="9525" marB="0" anchor="b">
                    <a:lnT w="28575" cap="flat" cmpd="sng" algn="ctr">
                      <a:solidFill>
                        <a:schemeClr val="accent2">
                          <a:lumMod val="75000"/>
                        </a:schemeClr>
                      </a:solidFill>
                      <a:prstDash val="solid"/>
                      <a:round/>
                      <a:headEnd type="none" w="med" len="med"/>
                      <a:tailEnd type="none" w="med" len="med"/>
                    </a:lnT>
                  </a:tcPr>
                </a:tc>
                <a:extLst>
                  <a:ext uri="{0D108BD9-81ED-4DB2-BD59-A6C34878D82A}">
                    <a16:rowId xmlns:a16="http://schemas.microsoft.com/office/drawing/2014/main" val="1792866415"/>
                  </a:ext>
                </a:extLst>
              </a:tr>
              <a:tr h="373028">
                <a:tc>
                  <a:txBody>
                    <a:bodyPr/>
                    <a:lstStyle/>
                    <a:p>
                      <a:pPr algn="ctr" rtl="0" fontAlgn="b">
                        <a:buNone/>
                      </a:pPr>
                      <a:r>
                        <a:rPr lang="en-US" sz="2000" b="1" u="none" strike="noStrike" dirty="0">
                          <a:effectLst/>
                          <a:latin typeface="Heebo" pitchFamily="2" charset="-79"/>
                          <a:cs typeface="Heebo" pitchFamily="2" charset="-79"/>
                        </a:rPr>
                        <a:t>Born in Israel</a:t>
                      </a:r>
                      <a:r>
                        <a:rPr lang="he-IL" sz="2000" b="1" u="none" strike="noStrike" dirty="0">
                          <a:effectLst/>
                          <a:latin typeface="Heebo" pitchFamily="2" charset="-79"/>
                          <a:cs typeface="Heebo" pitchFamily="2" charset="-79"/>
                        </a:rPr>
                        <a:t>;</a:t>
                      </a:r>
                      <a:r>
                        <a:rPr lang="en-US" sz="2000" b="1" u="none" strike="noStrike" dirty="0">
                          <a:effectLst/>
                          <a:latin typeface="Heebo" pitchFamily="2" charset="-79"/>
                          <a:cs typeface="Heebo" pitchFamily="2" charset="-79"/>
                        </a:rPr>
                        <a:t> n (%)</a:t>
                      </a:r>
                      <a:endParaRPr lang="en-US" sz="2000" b="1"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1,391,944 (84%)</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21,364 (82%)</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extLst>
                  <a:ext uri="{0D108BD9-81ED-4DB2-BD59-A6C34878D82A}">
                    <a16:rowId xmlns:a16="http://schemas.microsoft.com/office/drawing/2014/main" val="429875113"/>
                  </a:ext>
                </a:extLst>
              </a:tr>
              <a:tr h="373028">
                <a:tc>
                  <a:txBody>
                    <a:bodyPr/>
                    <a:lstStyle/>
                    <a:p>
                      <a:pPr algn="ctr" rtl="0" fontAlgn="b">
                        <a:buNone/>
                      </a:pPr>
                      <a:r>
                        <a:rPr lang="en-US" sz="2000" b="1" u="none" strike="noStrike" dirty="0">
                          <a:effectLst/>
                          <a:latin typeface="Heebo" pitchFamily="2" charset="-79"/>
                          <a:cs typeface="Heebo" pitchFamily="2" charset="-79"/>
                        </a:rPr>
                        <a:t>SES 1-4 decile; n (%)</a:t>
                      </a:r>
                      <a:endParaRPr lang="en-US" sz="2000" b="1"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a:effectLst/>
                          <a:latin typeface="Heebo" pitchFamily="2" charset="-79"/>
                          <a:cs typeface="Heebo" pitchFamily="2" charset="-79"/>
                        </a:rPr>
                        <a:t>235,043 (14%)</a:t>
                      </a:r>
                      <a:endParaRPr lang="en-IL" sz="2000" b="0" i="0" u="none" strike="noStrike">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3,514 (13%)</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extLst>
                  <a:ext uri="{0D108BD9-81ED-4DB2-BD59-A6C34878D82A}">
                    <a16:rowId xmlns:a16="http://schemas.microsoft.com/office/drawing/2014/main" val="1175503726"/>
                  </a:ext>
                </a:extLst>
              </a:tr>
              <a:tr h="373028">
                <a:tc>
                  <a:txBody>
                    <a:bodyPr/>
                    <a:lstStyle/>
                    <a:p>
                      <a:pPr algn="ctr" rtl="0" fontAlgn="b">
                        <a:buNone/>
                      </a:pPr>
                      <a:r>
                        <a:rPr lang="en-US" sz="2000" b="1" u="none" strike="noStrike" dirty="0">
                          <a:effectLst/>
                          <a:latin typeface="Heebo" pitchFamily="2" charset="-79"/>
                          <a:cs typeface="Heebo" pitchFamily="2" charset="-79"/>
                        </a:rPr>
                        <a:t>SES 5-7 decile; n (%)</a:t>
                      </a:r>
                      <a:endParaRPr lang="en-US" sz="2000" b="1"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a:effectLst/>
                          <a:latin typeface="Heebo" pitchFamily="2" charset="-79"/>
                          <a:cs typeface="Heebo" pitchFamily="2" charset="-79"/>
                        </a:rPr>
                        <a:t>951,642 (58%)</a:t>
                      </a:r>
                      <a:endParaRPr lang="en-IL" sz="2000" b="0" i="0" u="none" strike="noStrike">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14,460 (55%)</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extLst>
                  <a:ext uri="{0D108BD9-81ED-4DB2-BD59-A6C34878D82A}">
                    <a16:rowId xmlns:a16="http://schemas.microsoft.com/office/drawing/2014/main" val="1882047449"/>
                  </a:ext>
                </a:extLst>
              </a:tr>
              <a:tr h="373028">
                <a:tc>
                  <a:txBody>
                    <a:bodyPr/>
                    <a:lstStyle/>
                    <a:p>
                      <a:pPr algn="ctr" rtl="0" fontAlgn="b">
                        <a:buNone/>
                      </a:pPr>
                      <a:r>
                        <a:rPr lang="en-US" sz="2000" b="1" u="none" strike="noStrike" dirty="0">
                          <a:effectLst/>
                          <a:latin typeface="Heebo" pitchFamily="2" charset="-79"/>
                          <a:cs typeface="Heebo" pitchFamily="2" charset="-79"/>
                        </a:rPr>
                        <a:t>SES 8-10 decile; n (%)</a:t>
                      </a:r>
                      <a:endParaRPr lang="en-US" sz="2000" b="1"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450,188 (27%)</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8,069 (31%)</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extLst>
                  <a:ext uri="{0D108BD9-81ED-4DB2-BD59-A6C34878D82A}">
                    <a16:rowId xmlns:a16="http://schemas.microsoft.com/office/drawing/2014/main" val="761208205"/>
                  </a:ext>
                </a:extLst>
              </a:tr>
              <a:tr h="688936">
                <a:tc>
                  <a:txBody>
                    <a:bodyPr/>
                    <a:lstStyle/>
                    <a:p>
                      <a:pPr algn="ctr" rtl="0" fontAlgn="b">
                        <a:buNone/>
                      </a:pPr>
                      <a:r>
                        <a:rPr lang="en-US" sz="2000" b="1" u="none" strike="noStrike" dirty="0">
                          <a:effectLst/>
                          <a:latin typeface="Heebo" pitchFamily="2" charset="-79"/>
                          <a:cs typeface="Heebo" pitchFamily="2" charset="-79"/>
                        </a:rPr>
                        <a:t>Low cognitive performance (10-30); n (%)</a:t>
                      </a:r>
                      <a:endParaRPr lang="en-US" sz="2000" b="1"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270,952 (16%)</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5,431 (21%)</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extLst>
                  <a:ext uri="{0D108BD9-81ED-4DB2-BD59-A6C34878D82A}">
                    <a16:rowId xmlns:a16="http://schemas.microsoft.com/office/drawing/2014/main" val="2980287773"/>
                  </a:ext>
                </a:extLst>
              </a:tr>
              <a:tr h="688936">
                <a:tc>
                  <a:txBody>
                    <a:bodyPr/>
                    <a:lstStyle/>
                    <a:p>
                      <a:pPr algn="ctr" rtl="0" fontAlgn="b">
                        <a:buNone/>
                      </a:pPr>
                      <a:r>
                        <a:rPr lang="en-US" sz="2000" b="1" u="none" strike="noStrike" dirty="0">
                          <a:effectLst/>
                          <a:latin typeface="Heebo" pitchFamily="2" charset="-79"/>
                          <a:cs typeface="Heebo" pitchFamily="2" charset="-79"/>
                        </a:rPr>
                        <a:t>Intermediate cognitive performance (40-70); n (%)</a:t>
                      </a:r>
                      <a:endParaRPr lang="en-US" sz="2000" b="1"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1,132,790 (69%)</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17,090 (65%)</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extLst>
                  <a:ext uri="{0D108BD9-81ED-4DB2-BD59-A6C34878D82A}">
                    <a16:rowId xmlns:a16="http://schemas.microsoft.com/office/drawing/2014/main" val="439105847"/>
                  </a:ext>
                </a:extLst>
              </a:tr>
              <a:tr h="677350">
                <a:tc>
                  <a:txBody>
                    <a:bodyPr/>
                    <a:lstStyle/>
                    <a:p>
                      <a:pPr algn="ctr" rtl="0" fontAlgn="b">
                        <a:buNone/>
                      </a:pPr>
                      <a:r>
                        <a:rPr lang="en-US" sz="2000" b="1" u="none" strike="noStrike" dirty="0">
                          <a:effectLst/>
                          <a:latin typeface="Heebo" pitchFamily="2" charset="-79"/>
                          <a:cs typeface="Heebo" pitchFamily="2" charset="-79"/>
                        </a:rPr>
                        <a:t>High cognitive performance (80-90); n (%)</a:t>
                      </a:r>
                      <a:endParaRPr lang="en-US" sz="2000" b="1"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246,227 (15%)</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tc>
                  <a:txBody>
                    <a:bodyPr/>
                    <a:lstStyle/>
                    <a:p>
                      <a:pPr algn="ctr" fontAlgn="b">
                        <a:buNone/>
                      </a:pPr>
                      <a:r>
                        <a:rPr lang="en-IL" sz="2000" u="none" strike="noStrike" dirty="0">
                          <a:effectLst/>
                          <a:latin typeface="Heebo" pitchFamily="2" charset="-79"/>
                          <a:cs typeface="Heebo" pitchFamily="2" charset="-79"/>
                        </a:rPr>
                        <a:t>3,671 (14%)</a:t>
                      </a:r>
                      <a:endParaRPr lang="en-IL" sz="2000" b="0" i="0" u="none" strike="noStrike" dirty="0">
                        <a:solidFill>
                          <a:srgbClr val="000000"/>
                        </a:solidFill>
                        <a:effectLst/>
                        <a:latin typeface="Heebo" pitchFamily="2" charset="-79"/>
                        <a:cs typeface="Heebo" pitchFamily="2" charset="-79"/>
                      </a:endParaRPr>
                    </a:p>
                  </a:txBody>
                  <a:tcPr marL="9525" marR="9525" marT="9525" marB="0" anchor="b"/>
                </a:tc>
                <a:extLst>
                  <a:ext uri="{0D108BD9-81ED-4DB2-BD59-A6C34878D82A}">
                    <a16:rowId xmlns:a16="http://schemas.microsoft.com/office/drawing/2014/main" val="2695766734"/>
                  </a:ext>
                </a:extLst>
              </a:tr>
            </a:tbl>
          </a:graphicData>
        </a:graphic>
      </p:graphicFrame>
      <p:sp>
        <p:nvSpPr>
          <p:cNvPr id="28" name="TextBox 27">
            <a:extLst>
              <a:ext uri="{FF2B5EF4-FFF2-40B4-BE49-F238E27FC236}">
                <a16:creationId xmlns:a16="http://schemas.microsoft.com/office/drawing/2014/main" id="{BFC6CEED-6DE5-2D63-5008-91437E6D4A93}"/>
              </a:ext>
            </a:extLst>
          </p:cNvPr>
          <p:cNvSpPr txBox="1"/>
          <p:nvPr/>
        </p:nvSpPr>
        <p:spPr>
          <a:xfrm>
            <a:off x="11299036" y="19390907"/>
            <a:ext cx="7667484" cy="646331"/>
          </a:xfrm>
          <a:prstGeom prst="rect">
            <a:avLst/>
          </a:prstGeom>
          <a:noFill/>
        </p:spPr>
        <p:txBody>
          <a:bodyPr wrap="none" rtlCol="0">
            <a:spAutoFit/>
          </a:bodyPr>
          <a:lstStyle/>
          <a:p>
            <a:r>
              <a:rPr lang="en-US" i="1" dirty="0">
                <a:latin typeface="Heebo" pitchFamily="2" charset="-79"/>
                <a:cs typeface="Heebo" pitchFamily="2" charset="-79"/>
              </a:rPr>
              <a:t>Data are presented as n (%).</a:t>
            </a:r>
          </a:p>
          <a:p>
            <a:r>
              <a:rPr lang="en-US" i="1" dirty="0">
                <a:latin typeface="Heebo" pitchFamily="2" charset="-79"/>
                <a:cs typeface="Heebo" pitchFamily="2" charset="-79"/>
              </a:rPr>
              <a:t> Percentages may not sum to 100% because of rounding or missing data.</a:t>
            </a:r>
            <a:endParaRPr lang="en-IL" i="1" dirty="0">
              <a:latin typeface="Heebo" pitchFamily="2" charset="-79"/>
              <a:cs typeface="Heebo" pitchFamily="2" charset="-79"/>
            </a:endParaRPr>
          </a:p>
        </p:txBody>
      </p:sp>
      <p:sp>
        <p:nvSpPr>
          <p:cNvPr id="22" name="TextBox 21">
            <a:extLst>
              <a:ext uri="{FF2B5EF4-FFF2-40B4-BE49-F238E27FC236}">
                <a16:creationId xmlns:a16="http://schemas.microsoft.com/office/drawing/2014/main" id="{64CFABDA-B9D0-3E59-04AF-F6AD2D35477D}"/>
              </a:ext>
            </a:extLst>
          </p:cNvPr>
          <p:cNvSpPr txBox="1"/>
          <p:nvPr/>
        </p:nvSpPr>
        <p:spPr>
          <a:xfrm>
            <a:off x="21795968" y="12604896"/>
            <a:ext cx="10988993" cy="919401"/>
          </a:xfrm>
          <a:prstGeom prst="roundRect">
            <a:avLst/>
          </a:prstGeom>
          <a:noFill/>
          <a:ln>
            <a:noFill/>
          </a:ln>
        </p:spPr>
        <p:style>
          <a:lnRef idx="0">
            <a:scrgbClr r="0" g="0" b="0"/>
          </a:lnRef>
          <a:fillRef idx="0">
            <a:scrgbClr r="0" g="0" b="0"/>
          </a:fillRef>
          <a:effectRef idx="0">
            <a:scrgbClr r="0" g="0" b="0"/>
          </a:effectRef>
          <a:fontRef idx="minor">
            <a:schemeClr val="lt1"/>
          </a:fontRef>
        </p:style>
        <p:txBody>
          <a:bodyPr wrap="square">
            <a:spAutoFit/>
          </a:bodyPr>
          <a:lstStyle/>
          <a:p>
            <a:r>
              <a:rPr lang="en-US" sz="2400" dirty="0">
                <a:solidFill>
                  <a:schemeClr val="tx1"/>
                </a:solidFill>
                <a:latin typeface="Heebo" pitchFamily="2" charset="-79"/>
                <a:cs typeface="Heebo" pitchFamily="2" charset="-79"/>
              </a:rPr>
              <a:t>Cumulative incidence of IBD was similar among conscripts with and without pre-enlistment psychiatric morbidity during up to 3 years of follow-up.</a:t>
            </a:r>
          </a:p>
        </p:txBody>
      </p:sp>
      <p:pic>
        <p:nvPicPr>
          <p:cNvPr id="26" name="Picture 25" descr="A graph with numbers and a line&#10;&#10;AI-generated content may be incorrect.">
            <a:extLst>
              <a:ext uri="{FF2B5EF4-FFF2-40B4-BE49-F238E27FC236}">
                <a16:creationId xmlns:a16="http://schemas.microsoft.com/office/drawing/2014/main" id="{E1B32F02-0946-368A-4C0F-9D02BB4FBCA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1864757" y="6617257"/>
            <a:ext cx="10598965" cy="5961918"/>
          </a:xfrm>
          <a:prstGeom prst="rect">
            <a:avLst/>
          </a:prstGeom>
        </p:spPr>
      </p:pic>
    </p:spTree>
    <p:extLst>
      <p:ext uri="{BB962C8B-B14F-4D97-AF65-F5344CB8AC3E}">
        <p14:creationId xmlns:p14="http://schemas.microsoft.com/office/powerpoint/2010/main" val="4264329871"/>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Office Theme</Template>
  <TotalTime>9922</TotalTime>
  <Words>868</Words>
  <Application>Microsoft Macintosh PowerPoint</Application>
  <PresentationFormat>Custom</PresentationFormat>
  <Paragraphs>72</Paragraphs>
  <Slides>1</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vt:i4>
      </vt:variant>
    </vt:vector>
  </HeadingPairs>
  <TitlesOfParts>
    <vt:vector size="7" baseType="lpstr">
      <vt:lpstr>Aptos</vt:lpstr>
      <vt:lpstr>Aptos Display</vt:lpstr>
      <vt:lpstr>Arial</vt:lpstr>
      <vt:lpstr>Calibri</vt:lpstr>
      <vt:lpstr>Heebo</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tyrone eclair</dc:creator>
  <cp:lastModifiedBy>עומר אלעזר אביטל</cp:lastModifiedBy>
  <cp:revision>64</cp:revision>
  <dcterms:created xsi:type="dcterms:W3CDTF">2024-07-24T12:22:09Z</dcterms:created>
  <dcterms:modified xsi:type="dcterms:W3CDTF">2026-07-14T07:21:17Z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701b9bfc-c426-492e-a46c-1a922d5fe54b_Enabled">
    <vt:lpwstr>true</vt:lpwstr>
  </property>
  <property fmtid="{D5CDD505-2E9C-101B-9397-08002B2CF9AE}" pid="3" name="MSIP_Label_701b9bfc-c426-492e-a46c-1a922d5fe54b_SetDate">
    <vt:lpwstr>2026-06-23T14:38:41Z</vt:lpwstr>
  </property>
  <property fmtid="{D5CDD505-2E9C-101B-9397-08002B2CF9AE}" pid="4" name="MSIP_Label_701b9bfc-c426-492e-a46c-1a922d5fe54b_Method">
    <vt:lpwstr>Privileged</vt:lpwstr>
  </property>
  <property fmtid="{D5CDD505-2E9C-101B-9397-08002B2CF9AE}" pid="5" name="MSIP_Label_701b9bfc-c426-492e-a46c-1a922d5fe54b_Name">
    <vt:lpwstr>בלמ"ס</vt:lpwstr>
  </property>
  <property fmtid="{D5CDD505-2E9C-101B-9397-08002B2CF9AE}" pid="6" name="MSIP_Label_701b9bfc-c426-492e-a46c-1a922d5fe54b_SiteId">
    <vt:lpwstr>78820852-55fa-450b-908d-45c0d911e76b</vt:lpwstr>
  </property>
  <property fmtid="{D5CDD505-2E9C-101B-9397-08002B2CF9AE}" pid="7" name="MSIP_Label_701b9bfc-c426-492e-a46c-1a922d5fe54b_ActionId">
    <vt:lpwstr>c0a44cb6-e303-4024-87d2-e44d156a16df</vt:lpwstr>
  </property>
  <property fmtid="{D5CDD505-2E9C-101B-9397-08002B2CF9AE}" pid="8" name="MSIP_Label_701b9bfc-c426-492e-a46c-1a922d5fe54b_ContentBits">
    <vt:lpwstr>1</vt:lpwstr>
  </property>
  <property fmtid="{D5CDD505-2E9C-101B-9397-08002B2CF9AE}" pid="9" name="MSIP_Label_701b9bfc-c426-492e-a46c-1a922d5fe54b_Tag">
    <vt:lpwstr>50, 0, 1, 1</vt:lpwstr>
  </property>
  <property fmtid="{D5CDD505-2E9C-101B-9397-08002B2CF9AE}" pid="10" name="ClassificationContentMarkingHeaderLocations">
    <vt:lpwstr>Office Theme:8</vt:lpwstr>
  </property>
  <property fmtid="{D5CDD505-2E9C-101B-9397-08002B2CF9AE}" pid="11" name="ClassificationContentMarkingHeaderText">
    <vt:lpwstr>- בלמ"ס -</vt:lpwstr>
  </property>
</Properties>
</file>