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2918400" cy="219456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20" d="100"/>
          <a:sy n="20" d="100"/>
        </p:scale>
        <p:origin x="388" y="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DB8AC8-D899-4FB1-808A-F7BEEE169708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4425" y="1143000"/>
            <a:ext cx="4629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E2F3A4-5E1E-4404-BFA8-C9BBE9677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E2F3A4-5E1E-4404-BFA8-C9BBE96774D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629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F210A-2D8C-1F5A-F778-6EF0DF461B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14800" y="3591562"/>
            <a:ext cx="24688800" cy="764032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8F44B9-C6E5-AB75-1CC4-84811B8A8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4800" y="11526522"/>
            <a:ext cx="24688800" cy="5298438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05993B-4AF1-90A8-1583-ED2782F21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A4144-1E21-BB03-1136-F8E7FFCA1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4F1BF-B2A6-CA3A-E15C-C5CB9513E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757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7D354-C157-D953-7460-0227AF4ED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686C7C-E1EA-CA14-2685-DE9E2DB205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FB09B3-ED6E-D5B5-6A4C-9307890DC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077B9D-7F6C-CC02-AD75-8CB26C1D9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F23814-14F7-B9EC-1E52-4BE01DBBC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28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817A0-2827-C98F-4B75-E869D715D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5995" y="5471167"/>
            <a:ext cx="28392120" cy="912875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7CB1F1-2F32-06B1-599E-F15FFA39E9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45995" y="14686287"/>
            <a:ext cx="28392120" cy="480059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F0A65-DAE5-1CAF-ED64-38F646FBC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E5AA69-571D-E14A-C881-829283BDF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2D4347-DB6B-35F8-54E5-B69DAB376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248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8E8B3-E398-F44C-397B-F1B52B334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6CB9A-F189-0E74-10CC-D90668FAB3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63140" y="5842000"/>
            <a:ext cx="13990320" cy="13924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DB1176-BEC3-2EC7-2F89-BE1CD96FF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664940" y="5842000"/>
            <a:ext cx="13990320" cy="13924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614F44-19B6-B3C4-45A2-C24B8E34D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3BFB2A-351B-2141-B2B9-5426F0A7C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156A22-47D6-A835-C779-B728EBD1A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869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AE1A3-BC34-6B4A-B306-163920A33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7428" y="1168405"/>
            <a:ext cx="28392120" cy="42418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04015D-4751-D34B-F7E4-0559BA5A4F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67430" y="5379722"/>
            <a:ext cx="13926025" cy="263651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33169-1152-AE71-1556-02E05C54D3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67430" y="8016240"/>
            <a:ext cx="13926025" cy="117906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2157C-A02F-EDD6-08DA-7E6D210B1D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6664940" y="5379722"/>
            <a:ext cx="13994608" cy="263651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D9E42C-9C34-EF72-1ADE-2869F8DB4F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6664940" y="8016240"/>
            <a:ext cx="13994608" cy="117906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AF1C6A-BBC5-D510-AE3D-E658206C8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AD05CD-4845-7E44-AB38-3D11DE5DD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62F598-6ED4-DBCE-2FCB-73DF62B6D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757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0E7E9-EC9A-7BA7-BD7B-828B49434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558079-DFF7-3C7E-5B8A-A4DF12034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7C0FE3-2820-CD73-EF83-FD8632315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CF897D-D384-FB24-1DDC-0E79C6E05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84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CDE514-8FA4-55D0-8EF4-297F7877E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8AAC35-371C-5F1C-C43A-4D0A24EA5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BF81B2-10B8-1DB2-673A-546B53A62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22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AE6D2-BE24-8B9A-885D-64FAF64A7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7429" y="1463040"/>
            <a:ext cx="10617040" cy="51206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E9C06-DBBC-BC6D-5E65-D72C67542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4608" y="3159765"/>
            <a:ext cx="16664940" cy="15595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2CA45-B383-A8B3-DE28-9387DE3607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267429" y="6583680"/>
            <a:ext cx="10617040" cy="121970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FF7C1F-865C-AAFA-2081-8AFB8338E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CBE4-BCA4-623C-EC73-E7A65DA9C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A6985B-E840-522E-F03B-3EAE355DF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676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C57FD-298A-31E4-3849-56199ABDE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7429" y="1463040"/>
            <a:ext cx="10617040" cy="51206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0E8C46-338B-5038-7FC7-B20710A1B6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3994608" y="3159765"/>
            <a:ext cx="16664940" cy="15595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8A902C-A8CA-EF0C-6962-891D1FCD9A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267429" y="6583680"/>
            <a:ext cx="10617040" cy="121970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0D56A0-7E02-26A3-1E63-4C15EE406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05FD49-0740-D510-0C03-0927DA2CB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D17CD-40BD-A757-E03F-AC3626E67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891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D5923-8017-07C9-5D05-1DA03A92D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5A891B-6395-2CF3-0318-A97C5836C1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61FDC2-DE3F-AB6F-9700-E9296B4AF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5AA9F8-5F70-B5AF-C9F3-478E15C21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4260B6-664C-D10A-32BD-2F287B70C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68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98769C-D5F9-F8D5-EBC2-6862DED4B0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3557230" y="1168400"/>
            <a:ext cx="7098030" cy="1859788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D1151E-7C5A-18B5-CDB0-ABAF772F45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263140" y="1168400"/>
            <a:ext cx="20882610" cy="1859788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711394-DCD3-BD64-BBA1-F502DDF21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C3E277-C9BE-79FF-1A82-7FAB6402A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E46A59-FF23-CAA8-7F1D-9F6FC1180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566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E4304B-BBAE-E2F0-356C-CABF482B5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3140" y="1168405"/>
            <a:ext cx="28392120" cy="4241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02E556-4EDF-79A8-D744-7258A339FA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63140" y="5842000"/>
            <a:ext cx="28392120" cy="139242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3BDBED-D84F-56EB-04D4-AA9E10624B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A0F19-9215-46C5-9FDB-599B3227CE7C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4C3A4B-DBA2-F704-0492-FC477262B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4220" y="20340325"/>
            <a:ext cx="1110996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8105EC-B78E-4BE6-52C7-497816039A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24862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E4AE53-EA7E-45F1-9A85-F1374B2DB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325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AA92E5E-BD1B-6C53-103D-9443BC88C1D6}"/>
              </a:ext>
            </a:extLst>
          </p:cNvPr>
          <p:cNvSpPr/>
          <p:nvPr/>
        </p:nvSpPr>
        <p:spPr>
          <a:xfrm>
            <a:off x="0" y="0"/>
            <a:ext cx="32918400" cy="3302000"/>
          </a:xfrm>
          <a:prstGeom prst="rect">
            <a:avLst/>
          </a:prstGeom>
          <a:solidFill>
            <a:srgbClr val="005BB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917248-9D07-41B7-D99E-F5B34C38A38F}"/>
              </a:ext>
            </a:extLst>
          </p:cNvPr>
          <p:cNvSpPr txBox="1"/>
          <p:nvPr/>
        </p:nvSpPr>
        <p:spPr>
          <a:xfrm>
            <a:off x="4517390" y="227992"/>
            <a:ext cx="23883620" cy="193899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6000" b="1" i="1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AtomSigNet</a:t>
            </a:r>
            <a:r>
              <a:rPr lang="en-US" sz="6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: Autonomous Affective Reasoning via Atomic </a:t>
            </a:r>
            <a:r>
              <a:rPr lang="en-US" sz="6000" b="1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Biosignal</a:t>
            </a:r>
            <a:r>
              <a:rPr lang="en-US" sz="6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Diffusion for High-Stakes Operational Stress and Health Monitoring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08B86C-78F4-C108-05DF-9695B37B2C36}"/>
              </a:ext>
            </a:extLst>
          </p:cNvPr>
          <p:cNvSpPr/>
          <p:nvPr/>
        </p:nvSpPr>
        <p:spPr>
          <a:xfrm>
            <a:off x="509816" y="3810000"/>
            <a:ext cx="9906000" cy="4445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solidFill>
              <a:srgbClr val="005B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Problem Context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83C445-22DB-04FF-8F21-2464D5E9BC48}"/>
              </a:ext>
            </a:extLst>
          </p:cNvPr>
          <p:cNvSpPr/>
          <p:nvPr/>
        </p:nvSpPr>
        <p:spPr>
          <a:xfrm>
            <a:off x="509816" y="4254499"/>
            <a:ext cx="9906000" cy="8323163"/>
          </a:xfrm>
          <a:prstGeom prst="rect">
            <a:avLst/>
          </a:prstGeom>
          <a:solidFill>
            <a:srgbClr val="DCE9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/>
              </a:rPr>
              <a:t>Motivation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="1" kern="0" dirty="0">
              <a:solidFill>
                <a:schemeClr val="accent1">
                  <a:lumMod val="50000"/>
                </a:schemeClr>
              </a:solidFill>
              <a:latin typeface="Calibri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Calibri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="1" kern="0" dirty="0">
              <a:solidFill>
                <a:schemeClr val="accent1">
                  <a:lumMod val="50000"/>
                </a:schemeClr>
              </a:solidFill>
              <a:latin typeface="Calibri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Calibri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="1" kern="0" dirty="0">
              <a:solidFill>
                <a:schemeClr val="accent1">
                  <a:lumMod val="50000"/>
                </a:schemeClr>
              </a:solidFill>
              <a:latin typeface="Calibri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/>
              </a:rPr>
              <a:t>Existing Research</a:t>
            </a:r>
          </a:p>
          <a:p>
            <a:pPr marL="457094" lvl="0" indent="-457094">
              <a:buFont typeface="Arial" panose="020B0604020202020204" pitchFamily="34" charset="0"/>
              <a:buChar char="•"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/>
              </a:rPr>
              <a:t>Strong performance of state-of-the-art models potentially not translating into various application settings [</a:t>
            </a:r>
            <a:r>
              <a:rPr lang="en-US" sz="3200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1,2] due to </a:t>
            </a:r>
            <a:r>
              <a:rPr lang="en-US" sz="3200" b="1" kern="0" dirty="0">
                <a:solidFill>
                  <a:srgbClr val="C00000"/>
                </a:solidFill>
                <a:latin typeface="Calibri"/>
              </a:rPr>
              <a:t>weak reasoning over ambiguous or complex physiological events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/>
            </a:endParaRPr>
          </a:p>
          <a:p>
            <a:pPr marL="457094" lvl="0" indent="-457094">
              <a:buFont typeface="Arial" panose="020B0604020202020204" pitchFamily="34" charset="0"/>
              <a:buChar char="•"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</a:rPr>
              <a:t>Limited annotation, sensor </a:t>
            </a:r>
            <a:r>
              <a:rPr lang="en-US" sz="3200" b="1" kern="0" dirty="0">
                <a:solidFill>
                  <a:srgbClr val="C00000"/>
                </a:solidFill>
                <a:latin typeface="Calibri"/>
              </a:rPr>
              <a:t>noise, high computational </a:t>
            </a:r>
            <a:r>
              <a:rPr lang="en-US" sz="3200" b="1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cost</a:t>
            </a:r>
            <a:r>
              <a:rPr lang="en-US" sz="3200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 of processing long-term signal [3]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Calibri"/>
            </a:endParaRPr>
          </a:p>
          <a:p>
            <a:pPr marL="457094" lvl="0" indent="-457094">
              <a:buFont typeface="Arial" panose="020B0604020202020204" pitchFamily="34" charset="0"/>
              <a:buChar char="•"/>
              <a:defRPr/>
            </a:pPr>
            <a:r>
              <a:rPr lang="en-US" sz="3200" b="1" kern="0" dirty="0">
                <a:solidFill>
                  <a:srgbClr val="C00000"/>
                </a:solidFill>
                <a:latin typeface="Calibri"/>
              </a:rPr>
              <a:t>Affective states are inherently subjective</a:t>
            </a:r>
            <a:r>
              <a:rPr lang="en-US" sz="3200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, showing high variation across individuals (inter-individual) and volatility over time (intra-individual).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0CE5FFC-036B-691C-9FE1-DB5C68E3AB6E}"/>
              </a:ext>
            </a:extLst>
          </p:cNvPr>
          <p:cNvSpPr/>
          <p:nvPr/>
        </p:nvSpPr>
        <p:spPr>
          <a:xfrm>
            <a:off x="509816" y="13085663"/>
            <a:ext cx="9906000" cy="4445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solidFill>
              <a:srgbClr val="005B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b="1" dirty="0"/>
              <a:t>Method Overview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687D756-0485-52D6-0320-8C31215A0BFF}"/>
              </a:ext>
            </a:extLst>
          </p:cNvPr>
          <p:cNvSpPr/>
          <p:nvPr/>
        </p:nvSpPr>
        <p:spPr>
          <a:xfrm>
            <a:off x="509816" y="13530163"/>
            <a:ext cx="9906000" cy="7925580"/>
          </a:xfrm>
          <a:prstGeom prst="rect">
            <a:avLst/>
          </a:prstGeom>
          <a:solidFill>
            <a:srgbClr val="DCE9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3600" b="1" kern="0" dirty="0">
              <a:solidFill>
                <a:schemeClr val="accent1">
                  <a:lumMod val="50000"/>
                </a:schemeClr>
              </a:solidFill>
              <a:latin typeface="Calibri"/>
            </a:endParaRPr>
          </a:p>
          <a:p>
            <a:endParaRPr lang="en-US" sz="3600" b="1" kern="0" dirty="0">
              <a:solidFill>
                <a:schemeClr val="accent1">
                  <a:lumMod val="50000"/>
                </a:schemeClr>
              </a:solidFill>
              <a:latin typeface="Calibri"/>
            </a:endParaRPr>
          </a:p>
          <a:p>
            <a:endParaRPr lang="en-US" sz="3600" b="1" kern="0" dirty="0">
              <a:solidFill>
                <a:schemeClr val="accent1">
                  <a:lumMod val="50000"/>
                </a:schemeClr>
              </a:solidFill>
              <a:latin typeface="Calibri"/>
            </a:endParaRPr>
          </a:p>
          <a:p>
            <a:endParaRPr lang="en-US" sz="3600" b="1" kern="0" dirty="0">
              <a:solidFill>
                <a:schemeClr val="accent1">
                  <a:lumMod val="50000"/>
                </a:schemeClr>
              </a:solidFill>
              <a:latin typeface="Calibri"/>
            </a:endParaRPr>
          </a:p>
          <a:p>
            <a:endParaRPr lang="en-US" sz="3600" b="1" kern="0" dirty="0">
              <a:solidFill>
                <a:schemeClr val="accent1">
                  <a:lumMod val="50000"/>
                </a:schemeClr>
              </a:solidFill>
              <a:latin typeface="Calibri"/>
            </a:endParaRPr>
          </a:p>
          <a:p>
            <a:endParaRPr lang="en-US" sz="3600" b="1" kern="0" dirty="0">
              <a:solidFill>
                <a:schemeClr val="accent1">
                  <a:lumMod val="50000"/>
                </a:schemeClr>
              </a:solidFill>
              <a:latin typeface="Calibri"/>
            </a:endParaRPr>
          </a:p>
          <a:p>
            <a:endParaRPr lang="en-US" sz="3600" b="1" kern="0" dirty="0">
              <a:solidFill>
                <a:schemeClr val="accent1">
                  <a:lumMod val="50000"/>
                </a:schemeClr>
              </a:solidFill>
              <a:latin typeface="Calibri"/>
            </a:endParaRPr>
          </a:p>
          <a:p>
            <a:endParaRPr lang="en-US" sz="3600" b="1" kern="0" dirty="0">
              <a:solidFill>
                <a:schemeClr val="accent1">
                  <a:lumMod val="50000"/>
                </a:schemeClr>
              </a:solidFill>
              <a:latin typeface="Calibri"/>
            </a:endParaRPr>
          </a:p>
          <a:p>
            <a:r>
              <a:rPr lang="en-US" sz="3600" b="1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Contributions: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b="1" i="1" kern="0" dirty="0" err="1">
                <a:solidFill>
                  <a:schemeClr val="accent1">
                    <a:lumMod val="50000"/>
                  </a:schemeClr>
                </a:solidFill>
                <a:latin typeface="Calibri"/>
              </a:rPr>
              <a:t>AtomSigNet</a:t>
            </a:r>
            <a:r>
              <a:rPr lang="en-US" sz="3200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, a </a:t>
            </a:r>
            <a:r>
              <a:rPr lang="en-US" sz="3200" b="1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Markov Reasoning Engine </a:t>
            </a:r>
            <a:r>
              <a:rPr lang="en-US" sz="3200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that is designed to iteratively refine context-conditioned synthetic </a:t>
            </a:r>
            <a:r>
              <a:rPr lang="en-US" sz="3200" kern="0" dirty="0" err="1">
                <a:solidFill>
                  <a:schemeClr val="accent1">
                    <a:lumMod val="50000"/>
                  </a:schemeClr>
                </a:solidFill>
                <a:latin typeface="Calibri"/>
              </a:rPr>
              <a:t>biosignals</a:t>
            </a:r>
            <a:r>
              <a:rPr lang="en-US" sz="3200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, achieving real-time, low-memory self-correction while identifying rare physiological novelties by detecting statistical transitions that violate standard Markovian probabilities.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431250-9D4A-B141-7AA0-32539365BE10}"/>
              </a:ext>
            </a:extLst>
          </p:cNvPr>
          <p:cNvSpPr/>
          <p:nvPr/>
        </p:nvSpPr>
        <p:spPr>
          <a:xfrm>
            <a:off x="11114316" y="3810000"/>
            <a:ext cx="9906000" cy="4445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solidFill>
              <a:srgbClr val="005B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b="1" dirty="0"/>
              <a:t>Technical Details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10B136FD-8D6C-C219-CC9B-373F8F233192}"/>
                  </a:ext>
                </a:extLst>
              </p:cNvPr>
              <p:cNvSpPr/>
              <p:nvPr/>
            </p:nvSpPr>
            <p:spPr>
              <a:xfrm>
                <a:off x="11114316" y="4254500"/>
                <a:ext cx="9906000" cy="8323162"/>
              </a:xfrm>
              <a:prstGeom prst="rect">
                <a:avLst/>
              </a:prstGeom>
              <a:solidFill>
                <a:srgbClr val="DCE9F8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3200" b="1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Atomic Decomposition: </a:t>
                </a:r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Temporal Conv. Networks and cross-modal attention pass signals through a Variational Information Bottleneck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𝑐𝑎𝑢𝑠𝑎𝑙</m:t>
                        </m:r>
                      </m:sub>
                    </m:sSub>
                  </m:oMath>
                </a14:m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) to extract noise-free, causal physiological "atoms.“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𝑐𝑎𝑢𝑠𝑎𝑙</m:t>
                        </m:r>
                      </m:sub>
                    </m:sSub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𝑡𝑎𝑠𝑘</m:t>
                        </m:r>
                      </m:sub>
                    </m:sSub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,</m:t>
                    </m:r>
                    <m:acc>
                      <m:accPr>
                        <m:chr m:val="̂"/>
                        <m:ctrlP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acc>
                  </m:oMath>
                </a14:m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)+</a:t>
                </a:r>
                <a14:m>
                  <m:oMath xmlns:m="http://schemas.openxmlformats.org/officeDocument/2006/math">
                    <m:r>
                      <a:rPr lang="en-US" sz="320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sSub>
                      <m:sSubPr>
                        <m:ctrlP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𝑘𝑙</m:t>
                        </m:r>
                      </m:sub>
                    </m:sSub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𝑧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│</m:t>
                    </m:r>
                    <m:sSub>
                      <m:sSubPr>
                        <m:ctrlP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𝑎𝑙𝑖𝑔𝑛𝑒𝑑</m:t>
                        </m:r>
                      </m:sub>
                    </m:sSub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𝑧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))</m:t>
                    </m:r>
                  </m:oMath>
                </a14:m>
                <a:endParaRPr lang="en-US" sz="3200" kern="0" dirty="0">
                  <a:solidFill>
                    <a:schemeClr val="accent1">
                      <a:lumMod val="50000"/>
                    </a:schemeClr>
                  </a:solidFill>
                  <a:latin typeface="Calibri"/>
                </a:endParaRPr>
              </a:p>
              <a:p>
                <a:r>
                  <a:rPr lang="en-US" sz="3200" b="1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Markovian Logic Gaps</a:t>
                </a:r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: Conditioned transition probabilities (</a:t>
                </a:r>
                <a14:m>
                  <m:oMath xmlns:m="http://schemas.openxmlformats.org/officeDocument/2006/math"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|</m:t>
                    </m:r>
                    <m:sSub>
                      <m:sSubPr>
                        <m:ctrlP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b>
                    </m:sSub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) flag logic gaps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𝑒𝑣𝑎𝑙</m:t>
                        </m:r>
                      </m:sub>
                    </m:sSub>
                  </m:oMath>
                </a14:m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&lt; </a:t>
                </a:r>
                <a:r>
                  <a:rPr lang="el-GR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τ</a:t>
                </a:r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 ), using Signal Integrity (</a:t>
                </a:r>
                <a14:m>
                  <m:oMath xmlns:m="http://schemas.openxmlformats.org/officeDocument/2006/math">
                    <m:r>
                      <a:rPr lang="en-US" sz="3200" i="1" kern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) to split noise artifacts (</a:t>
                </a:r>
                <a14:m>
                  <m:oMath xmlns:m="http://schemas.openxmlformats.org/officeDocument/2006/math"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≈0</m:t>
                    </m:r>
                  </m:oMath>
                </a14:m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) from genuine novelties (</a:t>
                </a:r>
                <a14:m>
                  <m:oMath xmlns:m="http://schemas.openxmlformats.org/officeDocument/2006/math"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US" sz="3200" b="0" i="1" kern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≈1</m:t>
                    </m:r>
                  </m:oMath>
                </a14:m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).</a:t>
                </a:r>
              </a:p>
              <a:p>
                <a:r>
                  <a:rPr lang="en-US" sz="3200" b="1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Fairness-Guided Diffusion</a:t>
                </a:r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: A 1D U-Net uses alignment loss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3200" b="0" i="1" kern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𝑎𝑙𝑖𝑔𝑛</m:t>
                        </m:r>
                      </m:sub>
                    </m:sSub>
                  </m:oMath>
                </a14:m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) and fairness scores to correct artifacts while preserving novelties.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0" i="1" kern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0" i="1" kern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sz="3200" b="0" i="1" kern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𝑎𝑙𝑖𝑔𝑛</m:t>
                          </m:r>
                        </m:sub>
                      </m:sSub>
                      <m:r>
                        <a:rPr lang="en-US" sz="3200" b="0" i="1" kern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=(1−</m:t>
                      </m:r>
                      <m:r>
                        <a:rPr lang="en-US" sz="3200" b="0" i="1" kern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3200" b="0" i="1" kern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) </m:t>
                      </m:r>
                      <m:sSup>
                        <m:sSupPr>
                          <m:ctrlPr>
                            <a:rPr lang="en-US" sz="3200" b="0" i="1" kern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‖"/>
                              <m:endChr m:val="‖"/>
                              <m:ctrlPr>
                                <a:rPr lang="en-US" sz="3200" b="0" i="1" kern="0" smtClean="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  <m:sub>
                                  <m: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𝑠𝑦𝑛</m:t>
                                  </m:r>
                                </m:sub>
                              </m:sSub>
                              <m:r>
                                <a:rPr lang="en-US" sz="3200" b="0" i="1" kern="0" smtClean="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  <m:sup>
                                  <m: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sz="3200" b="0" i="1" kern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 kern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200" i="1" kern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3200" b="0" i="1" kern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sz="3200" b="0" i="1" kern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‖"/>
                              <m:endChr m:val="‖"/>
                              <m:ctrlPr>
                                <a:rPr lang="en-US" sz="3200" b="0" i="1" kern="0" smtClean="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  <m:sub>
                                  <m: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𝑠𝑦𝑛</m:t>
                                  </m:r>
                                </m:sub>
                              </m:sSub>
                              <m:r>
                                <a:rPr lang="en-US" sz="3200" b="0" i="1" kern="0" smtClean="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  <m:sub>
                                  <m:r>
                                    <a:rPr lang="en-US" sz="3200" b="0" i="1" kern="0" smtClean="0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a:rPr lang="en-US" sz="3200" b="0" i="1" kern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b="0" i="1" kern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3200" kern="0" dirty="0">
                  <a:solidFill>
                    <a:schemeClr val="accent1">
                      <a:lumMod val="50000"/>
                    </a:schemeClr>
                  </a:solidFill>
                  <a:latin typeface="Calibri"/>
                </a:endParaRPr>
              </a:p>
              <a:p>
                <a:r>
                  <a:rPr lang="en-US" sz="3200" b="1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Test-Time Scaling: </a:t>
                </a:r>
                <a:r>
                  <a:rPr lang="en-US" sz="3200" kern="0" dirty="0">
                    <a:solidFill>
                      <a:schemeClr val="accent1">
                        <a:lumMod val="50000"/>
                      </a:schemeClr>
                    </a:solidFill>
                    <a:latin typeface="Calibri"/>
                  </a:rPr>
                  <a:t>Inference scales refinement steps ($K$) dynamically, bypassing clean signals and iterating on complex ones.</a:t>
                </a:r>
              </a:p>
            </p:txBody>
          </p:sp>
        </mc:Choice>
        <mc:Fallback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10B136FD-8D6C-C219-CC9B-373F8F23319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14316" y="4254500"/>
                <a:ext cx="9906000" cy="8323162"/>
              </a:xfrm>
              <a:prstGeom prst="rect">
                <a:avLst/>
              </a:prstGeom>
              <a:blipFill>
                <a:blip r:embed="rId3"/>
                <a:stretch>
                  <a:fillRect l="-1538" t="-366" r="-2338" b="-190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E9DCB29F-0D71-8B38-8535-C8B795961997}"/>
              </a:ext>
            </a:extLst>
          </p:cNvPr>
          <p:cNvSpPr/>
          <p:nvPr/>
        </p:nvSpPr>
        <p:spPr>
          <a:xfrm>
            <a:off x="11114316" y="13085663"/>
            <a:ext cx="9906000" cy="4445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solidFill>
              <a:srgbClr val="005B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b="1" dirty="0"/>
              <a:t>Experiments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EAFADFC-E570-54F8-D789-7A07374C4938}"/>
              </a:ext>
            </a:extLst>
          </p:cNvPr>
          <p:cNvSpPr/>
          <p:nvPr/>
        </p:nvSpPr>
        <p:spPr>
          <a:xfrm>
            <a:off x="11114316" y="13530163"/>
            <a:ext cx="9906000" cy="7925580"/>
          </a:xfrm>
          <a:prstGeom prst="rect">
            <a:avLst/>
          </a:prstGeom>
          <a:solidFill>
            <a:srgbClr val="DCE9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1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/>
              </a:rPr>
              <a:t>Datasets</a:t>
            </a:r>
          </a:p>
          <a:p>
            <a:pPr marL="457094" marR="0" lvl="0" indent="-457094" defTabSz="9141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/>
              </a:rPr>
              <a:t>WESAD dataset categorizes physiological responses as amusement, stress, or baseline</a:t>
            </a:r>
          </a:p>
          <a:p>
            <a:pPr marL="457094" marR="0" lvl="0" indent="-457094" defTabSz="9141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/>
              </a:rPr>
              <a:t>The CASE dataset is used for classifying physiological signals into either three valence levels (negative, neutral, positive, or Valence-3) or three arousal levels (low, medium, high, or Arousal-3).</a:t>
            </a:r>
          </a:p>
          <a:p>
            <a:pPr marL="0" marR="0" lvl="0" indent="0" defTabSz="9141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/>
              </a:rPr>
              <a:t>Example Prompts:</a:t>
            </a:r>
          </a:p>
          <a:p>
            <a:pPr marL="571368" marR="0" lvl="1" indent="-57136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</a:rPr>
              <a:t>Initial :- “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</a:rPr>
              <a:t>Step by Step generate 60 second length BVP, EDA, and TEMP signal, ensuring fair demographic attributes may be considered. Avoid dominant attribute values and categories in the dataset..”</a:t>
            </a:r>
          </a:p>
          <a:p>
            <a:pPr marL="571368" marR="0" lvl="1" indent="-571368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alibri"/>
              </a:rPr>
              <a:t>Debiased 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alibri"/>
              </a:rPr>
              <a:t>“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alibri"/>
                <a:sym typeface="Arial"/>
              </a:rPr>
              <a:t>Generate 60 second length BVP, EDA, and TEMP signal, labeled with Arousal and Valence. Include only the details of mean and standard deviation in the prompts. “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6C506B3-38C6-9420-5CA3-73880FA003E4}"/>
              </a:ext>
            </a:extLst>
          </p:cNvPr>
          <p:cNvSpPr/>
          <p:nvPr/>
        </p:nvSpPr>
        <p:spPr>
          <a:xfrm>
            <a:off x="21718816" y="3810000"/>
            <a:ext cx="10689768" cy="4445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solidFill>
              <a:srgbClr val="005B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b="1" dirty="0"/>
              <a:t>Results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3B27910-5B96-2C85-D903-A433986AAA42}"/>
              </a:ext>
            </a:extLst>
          </p:cNvPr>
          <p:cNvSpPr/>
          <p:nvPr/>
        </p:nvSpPr>
        <p:spPr>
          <a:xfrm>
            <a:off x="21718816" y="4254499"/>
            <a:ext cx="10689768" cy="8323161"/>
          </a:xfrm>
          <a:prstGeom prst="rect">
            <a:avLst/>
          </a:prstGeom>
          <a:solidFill>
            <a:srgbClr val="DCE9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r>
              <a:rPr lang="en-US" sz="3600" b="1" kern="0" dirty="0">
                <a:solidFill>
                  <a:sysClr val="windowText" lastClr="000000"/>
                </a:solidFill>
                <a:latin typeface="Calibri"/>
              </a:rPr>
              <a:t>Comparative Study:</a:t>
            </a: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r>
              <a:rPr lang="en-US" sz="3600" b="1" kern="0" dirty="0">
                <a:solidFill>
                  <a:sysClr val="windowText" lastClr="000000"/>
                </a:solidFill>
                <a:latin typeface="Calibri"/>
              </a:rPr>
              <a:t>//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BAD35F0-0761-5742-4FEF-9E9848018B37}"/>
              </a:ext>
            </a:extLst>
          </p:cNvPr>
          <p:cNvSpPr/>
          <p:nvPr/>
        </p:nvSpPr>
        <p:spPr>
          <a:xfrm>
            <a:off x="21718816" y="13085663"/>
            <a:ext cx="10689768" cy="4445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solidFill>
              <a:srgbClr val="005B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b="1" dirty="0"/>
              <a:t>Conclusions &amp; References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363D4EA-48CE-737B-B1B9-47B8E372F528}"/>
              </a:ext>
            </a:extLst>
          </p:cNvPr>
          <p:cNvSpPr/>
          <p:nvPr/>
        </p:nvSpPr>
        <p:spPr>
          <a:xfrm>
            <a:off x="21718816" y="13530163"/>
            <a:ext cx="10689768" cy="7925580"/>
          </a:xfrm>
          <a:prstGeom prst="rect">
            <a:avLst/>
          </a:prstGeom>
          <a:solidFill>
            <a:srgbClr val="DCE9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3600" b="1" kern="0" dirty="0">
                <a:solidFill>
                  <a:sysClr val="windowText" lastClr="000000"/>
                </a:solidFill>
                <a:latin typeface="Calibri"/>
              </a:rPr>
              <a:t>Conclusion:</a:t>
            </a:r>
          </a:p>
          <a:p>
            <a:r>
              <a:rPr lang="en-US" sz="3200" b="1" i="1" kern="0" dirty="0" err="1">
                <a:solidFill>
                  <a:schemeClr val="accent1">
                    <a:lumMod val="50000"/>
                  </a:schemeClr>
                </a:solidFill>
                <a:latin typeface="Calibri"/>
              </a:rPr>
              <a:t>AtomSigNet</a:t>
            </a:r>
            <a:r>
              <a:rPr lang="en-US" sz="3200" b="1" i="1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 </a:t>
            </a:r>
            <a:r>
              <a:rPr lang="en-US" sz="3200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decomposes </a:t>
            </a:r>
            <a:r>
              <a:rPr lang="en-US" sz="3200" kern="0" dirty="0" err="1">
                <a:solidFill>
                  <a:schemeClr val="accent1">
                    <a:lumMod val="50000"/>
                  </a:schemeClr>
                </a:solidFill>
                <a:latin typeface="Calibri"/>
              </a:rPr>
              <a:t>multisensor</a:t>
            </a:r>
            <a:r>
              <a:rPr lang="en-US" sz="3200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 signals into causal physiological atoms, using a Markovian Reasoning Engine and context-conditioned diffusion to fix noise artifacts while preserving rare, genuine physiological states.</a:t>
            </a:r>
          </a:p>
          <a:p>
            <a:r>
              <a:rPr lang="en-US" sz="3200" b="1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Through Markovian test-time scaling</a:t>
            </a:r>
            <a:r>
              <a:rPr lang="en-US" sz="3200" kern="0" dirty="0">
                <a:solidFill>
                  <a:schemeClr val="accent1">
                    <a:lumMod val="50000"/>
                  </a:schemeClr>
                </a:solidFill>
                <a:latin typeface="Calibri"/>
              </a:rPr>
              <a:t>, the model dynamically balances computational efficiency with deep physiological verification, delivering accurate, unbiased affective recognition in real-world environments.</a:t>
            </a: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  <a:p>
            <a:endParaRPr lang="en-US" sz="3600" b="1" kern="0" dirty="0">
              <a:solidFill>
                <a:sysClr val="windowText" lastClr="000000"/>
              </a:solidFill>
              <a:latin typeface="Calibri"/>
            </a:endParaRPr>
          </a:p>
        </p:txBody>
      </p:sp>
      <p:pic>
        <p:nvPicPr>
          <p:cNvPr id="23" name="Picture 22" descr="Design and Ordering - Identity and Brand - University at Buffalo">
            <a:extLst>
              <a:ext uri="{FF2B5EF4-FFF2-40B4-BE49-F238E27FC236}">
                <a16:creationId xmlns:a16="http://schemas.microsoft.com/office/drawing/2014/main" id="{798F6411-CA91-3062-CD5D-2A54B2491C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41601" y="162679"/>
            <a:ext cx="4876800" cy="305629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2A72BDE-AAD1-FEC5-E197-C965B35A5B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981" y="5180384"/>
            <a:ext cx="9874836" cy="2134816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08C76D8B-DB40-03C2-BA42-D8B32C953E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532" y="13591557"/>
            <a:ext cx="9906001" cy="4349425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0D39261B-7FEE-2464-5D57-88063CCD47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849444" y="4770250"/>
            <a:ext cx="4766128" cy="5830484"/>
          </a:xfrm>
          <a:prstGeom prst="rect">
            <a:avLst/>
          </a:prstGeom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id="{7F2093A1-E435-959A-8F2C-28D89763937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861823" y="8500174"/>
            <a:ext cx="5496452" cy="3903937"/>
          </a:xfrm>
          <a:prstGeom prst="rect">
            <a:avLst/>
          </a:prstGeom>
        </p:spPr>
      </p:pic>
      <p:sp>
        <p:nvSpPr>
          <p:cNvPr id="153" name="TextBox 152">
            <a:extLst>
              <a:ext uri="{FF2B5EF4-FFF2-40B4-BE49-F238E27FC236}">
                <a16:creationId xmlns:a16="http://schemas.microsoft.com/office/drawing/2014/main" id="{5E002FC3-F253-F3C5-D569-FD1301333294}"/>
              </a:ext>
            </a:extLst>
          </p:cNvPr>
          <p:cNvSpPr txBox="1"/>
          <p:nvPr/>
        </p:nvSpPr>
        <p:spPr>
          <a:xfrm>
            <a:off x="26831348" y="2017206"/>
            <a:ext cx="5880547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kern="0" dirty="0">
                <a:solidFill>
                  <a:sysClr val="windowText" lastClr="000000"/>
                </a:solidFill>
                <a:latin typeface="Calibri"/>
              </a:rPr>
              <a:t>Ablation 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Study: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Reaches state-of-the-art performance using just 600 synthetic units (&lt;1% of training data).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Consistently outperforms existing baselines in Accuracy and F1 Score as synthetic samples scale (1,200 to 2,400).</a:t>
            </a:r>
            <a:endParaRPr lang="en-US" sz="1400" dirty="0"/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F51CE54B-CFFB-C0C6-554F-A3D6EA1F673F}"/>
              </a:ext>
            </a:extLst>
          </p:cNvPr>
          <p:cNvSpPr txBox="1"/>
          <p:nvPr/>
        </p:nvSpPr>
        <p:spPr>
          <a:xfrm>
            <a:off x="21718814" y="10535420"/>
            <a:ext cx="54964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err="1"/>
              <a:t>AtomSigNet</a:t>
            </a:r>
            <a:r>
              <a:rPr lang="en-US" sz="2800" dirty="0"/>
              <a:t> beats top baselines across WESAD and CASE datasets, improving F1 Score by up to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14</a:t>
            </a:r>
            <a:r>
              <a:rPr lang="en-US" sz="2800" dirty="0"/>
              <a:t>% and Accuracy by up to 12%.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3C53E0ED-0F4E-E2E0-5601-0828DC876424}"/>
              </a:ext>
            </a:extLst>
          </p:cNvPr>
          <p:cNvSpPr txBox="1"/>
          <p:nvPr/>
        </p:nvSpPr>
        <p:spPr>
          <a:xfrm>
            <a:off x="21637099" y="18298885"/>
            <a:ext cx="7558387" cy="32900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2" b="1" dirty="0">
                <a:latin typeface="Calibri"/>
              </a:rPr>
              <a:t>References</a:t>
            </a:r>
            <a:r>
              <a:rPr lang="en-US" sz="3202" dirty="0"/>
              <a:t>: </a:t>
            </a:r>
          </a:p>
          <a:p>
            <a:pPr marL="620568" lvl="2" indent="-457094"/>
            <a:r>
              <a:rPr lang="en-US" sz="1598" dirty="0"/>
              <a:t>[1] Di Martino, F., &amp; Delmastro, F. (2025). Challenges and limitations in the synthetic generation of </a:t>
            </a:r>
            <a:r>
              <a:rPr lang="en-US" sz="1598" dirty="0" err="1"/>
              <a:t>mhealth</a:t>
            </a:r>
            <a:r>
              <a:rPr lang="en-US" sz="1598" dirty="0"/>
              <a:t> sensor data. </a:t>
            </a:r>
            <a:r>
              <a:rPr lang="en-US" sz="1598" i="1" dirty="0" err="1"/>
              <a:t>arXiv</a:t>
            </a:r>
            <a:r>
              <a:rPr lang="en-US" sz="1598" i="1" dirty="0"/>
              <a:t> preprint arXiv:2505.14206</a:t>
            </a:r>
            <a:r>
              <a:rPr lang="en-US" sz="1598" dirty="0"/>
              <a:t>.</a:t>
            </a:r>
          </a:p>
          <a:p>
            <a:pPr marL="620568" lvl="2" indent="-457094"/>
            <a:r>
              <a:rPr lang="en-US" sz="1598" dirty="0"/>
              <a:t>[2] Avramidis, K., Kunc, D., Perz, B., Adsul, K., Feng, T., </a:t>
            </a:r>
            <a:r>
              <a:rPr lang="en-US" sz="1598" dirty="0" err="1"/>
              <a:t>Kazienko</a:t>
            </a:r>
            <a:r>
              <a:rPr lang="en-US" sz="1598" dirty="0"/>
              <a:t>, P., </a:t>
            </a:r>
            <a:r>
              <a:rPr lang="en-US" sz="1598" dirty="0" err="1"/>
              <a:t>Saganowski</a:t>
            </a:r>
            <a:r>
              <a:rPr lang="en-US" sz="1598" dirty="0"/>
              <a:t>, S., &amp; Narayanan, S. (2024). Scaling representation learning from ubiquitous </a:t>
            </a:r>
            <a:r>
              <a:rPr lang="en-US" sz="1598" dirty="0" err="1"/>
              <a:t>ecg</a:t>
            </a:r>
            <a:r>
              <a:rPr lang="en-US" sz="1598" dirty="0"/>
              <a:t> with state-space models. </a:t>
            </a:r>
            <a:r>
              <a:rPr lang="en-US" sz="1598" i="1" dirty="0"/>
              <a:t>IEEE Journal of Biomedical and Health Informatics</a:t>
            </a:r>
            <a:r>
              <a:rPr lang="en-US" sz="1598" dirty="0"/>
              <a:t>.</a:t>
            </a:r>
          </a:p>
          <a:p>
            <a:pPr marL="620568" lvl="2" indent="-457094"/>
            <a:r>
              <a:rPr lang="en-US" sz="1598" dirty="0"/>
              <a:t>[3] Sharma, K., Castellini, C., Van Den Broek, E. L., Albu-Schaeffer, A., &amp; Schwenker, F. (2019). A dataset of continuous affect annotations and physiological signals for emotion analysis. </a:t>
            </a:r>
            <a:r>
              <a:rPr lang="en-US" sz="1598" i="1" dirty="0"/>
              <a:t>Scientific data</a:t>
            </a:r>
            <a:r>
              <a:rPr lang="en-US" sz="1598" dirty="0"/>
              <a:t>, 6(1), 196.</a:t>
            </a:r>
          </a:p>
          <a:p>
            <a:pPr marL="620568" lvl="2" indent="-457094"/>
            <a:r>
              <a:rPr lang="en-US" sz="1598" dirty="0"/>
              <a:t>[4] Pallapothula, V. K. N., Anand, S., Bhattacharjee, S. D., &amp; Yuan, J. (2025). Generalized </a:t>
            </a:r>
            <a:r>
              <a:rPr lang="en-US" sz="1598" dirty="0" err="1"/>
              <a:t>multisensor</a:t>
            </a:r>
            <a:r>
              <a:rPr lang="en-US" sz="1598" dirty="0"/>
              <a:t> wearable signal fusion for emotion recognition from noisy and incomplete data. </a:t>
            </a:r>
            <a:r>
              <a:rPr lang="en-US" sz="1598" i="1" dirty="0"/>
              <a:t>Smart Health</a:t>
            </a:r>
            <a:r>
              <a:rPr lang="en-US" sz="1598" dirty="0"/>
              <a:t>, 100571.</a:t>
            </a:r>
          </a:p>
        </p:txBody>
      </p:sp>
      <p:pic>
        <p:nvPicPr>
          <p:cNvPr id="158" name="Picture 8" descr="NSF Logo and symbol, meaning, history, PNG, brand">
            <a:extLst>
              <a:ext uri="{FF2B5EF4-FFF2-40B4-BE49-F238E27FC236}">
                <a16:creationId xmlns:a16="http://schemas.microsoft.com/office/drawing/2014/main" id="{B8D217FD-F2BE-2C48-D3C1-99474CDF4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8914" y="18952861"/>
            <a:ext cx="4238170" cy="305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CC2216AA-957B-E93C-F639-D8ED3D6FEE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220" y="0"/>
            <a:ext cx="3779979" cy="3218970"/>
          </a:xfrm>
          <a:prstGeom prst="rect">
            <a:avLst/>
          </a:prstGeom>
        </p:spPr>
      </p:pic>
      <p:sp>
        <p:nvSpPr>
          <p:cNvPr id="161" name="TextBox 160">
            <a:extLst>
              <a:ext uri="{FF2B5EF4-FFF2-40B4-BE49-F238E27FC236}">
                <a16:creationId xmlns:a16="http://schemas.microsoft.com/office/drawing/2014/main" id="{B8D756E5-3D5E-648F-FAE9-E9E7C99DAF82}"/>
              </a:ext>
            </a:extLst>
          </p:cNvPr>
          <p:cNvSpPr txBox="1"/>
          <p:nvPr/>
        </p:nvSpPr>
        <p:spPr>
          <a:xfrm>
            <a:off x="4517390" y="2188533"/>
            <a:ext cx="17332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Ritik Verma</a:t>
            </a:r>
            <a:r>
              <a:rPr lang="en-US" sz="3600" baseline="30000" dirty="0">
                <a:solidFill>
                  <a:schemeClr val="bg1"/>
                </a:solidFill>
              </a:rPr>
              <a:t> ^</a:t>
            </a:r>
            <a:r>
              <a:rPr lang="en-US" sz="3600" dirty="0">
                <a:solidFill>
                  <a:schemeClr val="bg1"/>
                </a:solidFill>
              </a:rPr>
              <a:t>, </a:t>
            </a:r>
            <a:r>
              <a:rPr lang="en-US" sz="3600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Sreyasee Das Bhattacharjee</a:t>
            </a:r>
            <a:r>
              <a:rPr lang="en-US" sz="3600" baseline="30000" dirty="0">
                <a:solidFill>
                  <a:schemeClr val="bg1"/>
                </a:solidFill>
              </a:rPr>
              <a:t>#</a:t>
            </a:r>
            <a:r>
              <a:rPr lang="en-US" sz="3600" b="1" dirty="0">
                <a:solidFill>
                  <a:schemeClr val="bg1"/>
                </a:solidFill>
              </a:rPr>
              <a:t>, </a:t>
            </a:r>
            <a:r>
              <a:rPr lang="en-US" sz="3600" dirty="0">
                <a:solidFill>
                  <a:schemeClr val="bg1"/>
                </a:solidFill>
              </a:rPr>
              <a:t>Sabir Thapa Chhetri, Wenyao Xu</a:t>
            </a:r>
          </a:p>
          <a:p>
            <a:r>
              <a:rPr lang="en-US" sz="3600" dirty="0">
                <a:solidFill>
                  <a:schemeClr val="bg1"/>
                </a:solidFill>
              </a:rPr>
              <a:t>Email: </a:t>
            </a:r>
            <a:r>
              <a:rPr lang="en-US" sz="3600" baseline="30000" dirty="0">
                <a:solidFill>
                  <a:schemeClr val="bg1"/>
                </a:solidFill>
              </a:rPr>
              <a:t>^</a:t>
            </a:r>
            <a:r>
              <a:rPr lang="en-US" sz="3600" dirty="0" err="1">
                <a:solidFill>
                  <a:schemeClr val="bg1"/>
                </a:solidFill>
              </a:rPr>
              <a:t>ritikver</a:t>
            </a:r>
            <a:r>
              <a:rPr lang="en-US" sz="3600" dirty="0">
                <a:solidFill>
                  <a:schemeClr val="bg1"/>
                </a:solidFill>
              </a:rPr>
              <a:t>,</a:t>
            </a:r>
            <a:r>
              <a:rPr lang="en-US" sz="3600" baseline="30000" dirty="0">
                <a:solidFill>
                  <a:schemeClr val="bg1"/>
                </a:solidFill>
              </a:rPr>
              <a:t>#</a:t>
            </a:r>
            <a:r>
              <a:rPr lang="en-US" sz="3600" dirty="0">
                <a:solidFill>
                  <a:schemeClr val="bg1"/>
                </a:solidFill>
              </a:rPr>
              <a:t>sreyasee@buffalo.edu</a:t>
            </a:r>
          </a:p>
        </p:txBody>
      </p:sp>
    </p:spTree>
    <p:extLst>
      <p:ext uri="{BB962C8B-B14F-4D97-AF65-F5344CB8AC3E}">
        <p14:creationId xmlns:p14="http://schemas.microsoft.com/office/powerpoint/2010/main" val="2699937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3317</TotalTime>
  <Words>744</Words>
  <Application>Microsoft Office PowerPoint</Application>
  <PresentationFormat>Custom</PresentationFormat>
  <Paragraphs>85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Cambria Math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Sreyasee DB</dc:creator>
  <cp:lastModifiedBy>Sreyasee DB</cp:lastModifiedBy>
  <cp:revision>15</cp:revision>
  <dcterms:created xsi:type="dcterms:W3CDTF">2026-07-17T16:17:35Z</dcterms:created>
  <dcterms:modified xsi:type="dcterms:W3CDTF">2026-07-19T23:34:56Z</dcterms:modified>
</cp:coreProperties>
</file>