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sldIdLst>
    <p:sldId id="338" r:id="rId2"/>
  </p:sldIdLst>
  <p:sldSz cx="43891200" cy="3291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8B010"/>
    <a:srgbClr val="93959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6" d="100"/>
          <a:sy n="16" d="100"/>
        </p:scale>
        <p:origin x="1610" y="41"/>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inson, Meg I CTR USN NAVHLTHRSCHCEN SAN (USA)" userId="9f4878d5-65c3-4ccd-b810-503d4fa0f9cb" providerId="ADAL" clId="{DDA6810A-2F48-4B5A-957F-41E449B4AC49}"/>
    <pc:docChg chg="delSld">
      <pc:chgData name="Robinson, Meg I CTR USN NAVHLTHRSCHCEN SAN (USA)" userId="9f4878d5-65c3-4ccd-b810-503d4fa0f9cb" providerId="ADAL" clId="{DDA6810A-2F48-4B5A-957F-41E449B4AC49}" dt="2026-06-10T18:45:27.253" v="0" actId="47"/>
      <pc:docMkLst>
        <pc:docMk/>
      </pc:docMkLst>
      <pc:sldChg chg="del">
        <pc:chgData name="Robinson, Meg I CTR USN NAVHLTHRSCHCEN SAN (USA)" userId="9f4878d5-65c3-4ccd-b810-503d4fa0f9cb" providerId="ADAL" clId="{DDA6810A-2F48-4B5A-957F-41E449B4AC49}" dt="2026-06-10T18:45:27.253" v="0" actId="47"/>
        <pc:sldMkLst>
          <pc:docMk/>
          <pc:sldMk cId="1851852752" sldId="256"/>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F61BDB-4DD6-4A32-B321-A11C662B271A}" type="datetimeFigureOut">
              <a:rPr lang="en-US" smtClean="0"/>
              <a:t>6/10/2026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34612A-AF64-47D2-AD4B-CC7EAB5BE0EB}" type="slidenum">
              <a:rPr lang="en-US" smtClean="0"/>
              <a:t>‹#›</a:t>
            </a:fld>
            <a:endParaRPr lang="en-US"/>
          </a:p>
        </p:txBody>
      </p:sp>
    </p:spTree>
    <p:extLst>
      <p:ext uri="{BB962C8B-B14F-4D97-AF65-F5344CB8AC3E}">
        <p14:creationId xmlns:p14="http://schemas.microsoft.com/office/powerpoint/2010/main" val="34928156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74FCC8-B00D-C12B-7540-C5E2C8094D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BDFDCE-502D-F174-BA07-D81E38B61B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DCC4EB-3E93-3FA9-AC90-BBEA0313CFC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48743EC-F352-9A33-4D09-17621D7D4452}"/>
              </a:ext>
            </a:extLst>
          </p:cNvPr>
          <p:cNvSpPr>
            <a:spLocks noGrp="1"/>
          </p:cNvSpPr>
          <p:nvPr>
            <p:ph type="sldNum" sz="quarter" idx="5"/>
          </p:nvPr>
        </p:nvSpPr>
        <p:spPr/>
        <p:txBody>
          <a:bodyPr/>
          <a:lstStyle/>
          <a:p>
            <a:fld id="{8534612A-AF64-47D2-AD4B-CC7EAB5BE0EB}" type="slidenum">
              <a:rPr lang="en-US" smtClean="0"/>
              <a:t>1</a:t>
            </a:fld>
            <a:endParaRPr lang="en-US"/>
          </a:p>
        </p:txBody>
      </p:sp>
    </p:spTree>
    <p:extLst>
      <p:ext uri="{BB962C8B-B14F-4D97-AF65-F5344CB8AC3E}">
        <p14:creationId xmlns:p14="http://schemas.microsoft.com/office/powerpoint/2010/main" val="34202732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2"/>
            <a:ext cx="37307520" cy="11460480"/>
          </a:xfrm>
        </p:spPr>
        <p:txBody>
          <a:bodyPr anchor="b"/>
          <a:lstStyle>
            <a:lvl1pPr algn="ctr">
              <a:defRPr sz="28800"/>
            </a:lvl1pPr>
          </a:lstStyle>
          <a:p>
            <a:r>
              <a:rPr lang="en-US"/>
              <a:t>Click to edit Master title style</a:t>
            </a:r>
            <a:endParaRPr lang="en-US" dirty="0"/>
          </a:p>
        </p:txBody>
      </p:sp>
      <p:sp>
        <p:nvSpPr>
          <p:cNvPr id="3" name="Subtitle 2"/>
          <p:cNvSpPr>
            <a:spLocks noGrp="1"/>
          </p:cNvSpPr>
          <p:nvPr>
            <p:ph type="subTitle" idx="1"/>
          </p:nvPr>
        </p:nvSpPr>
        <p:spPr>
          <a:xfrm>
            <a:off x="5486400" y="17289782"/>
            <a:ext cx="32918400" cy="7947658"/>
          </a:xfrm>
        </p:spPr>
        <p:txBody>
          <a:bodyPr/>
          <a:lstStyle>
            <a:lvl1pPr marL="0" indent="0" algn="ctr">
              <a:buNone/>
              <a:defRPr sz="11520"/>
            </a:lvl1pPr>
            <a:lvl2pPr marL="2194560" indent="0" algn="ctr">
              <a:buNone/>
              <a:defRPr sz="9600"/>
            </a:lvl2pPr>
            <a:lvl3pPr marL="4389120" indent="0" algn="ctr">
              <a:buNone/>
              <a:defRPr sz="8640"/>
            </a:lvl3pPr>
            <a:lvl4pPr marL="6583680" indent="0" algn="ctr">
              <a:buNone/>
              <a:defRPr sz="7680"/>
            </a:lvl4pPr>
            <a:lvl5pPr marL="8778240" indent="0" algn="ctr">
              <a:buNone/>
              <a:defRPr sz="7680"/>
            </a:lvl5pPr>
            <a:lvl6pPr marL="10972800" indent="0" algn="ctr">
              <a:buNone/>
              <a:defRPr sz="7680"/>
            </a:lvl6pPr>
            <a:lvl7pPr marL="13167360" indent="0" algn="ctr">
              <a:buNone/>
              <a:defRPr sz="7680"/>
            </a:lvl7pPr>
            <a:lvl8pPr marL="15361920" indent="0" algn="ctr">
              <a:buNone/>
              <a:defRPr sz="7680"/>
            </a:lvl8pPr>
            <a:lvl9pPr marL="17556480" indent="0" algn="ctr">
              <a:buNone/>
              <a:defRPr sz="768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2960496-37D3-41E0-B7B9-5DA85EC52B29}" type="datetimeFigureOut">
              <a:rPr lang="en-US" smtClean="0"/>
              <a:t>6/10/2026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7FE60A-A822-48FD-9405-25729392819A}" type="slidenum">
              <a:rPr lang="en-US" smtClean="0"/>
              <a:t>‹#›</a:t>
            </a:fld>
            <a:endParaRPr lang="en-US"/>
          </a:p>
        </p:txBody>
      </p:sp>
    </p:spTree>
    <p:extLst>
      <p:ext uri="{BB962C8B-B14F-4D97-AF65-F5344CB8AC3E}">
        <p14:creationId xmlns:p14="http://schemas.microsoft.com/office/powerpoint/2010/main" val="29828556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2960496-37D3-41E0-B7B9-5DA85EC52B29}" type="datetimeFigureOut">
              <a:rPr lang="en-US" smtClean="0"/>
              <a:t>6/10/2026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7FE60A-A822-48FD-9405-25729392819A}" type="slidenum">
              <a:rPr lang="en-US" smtClean="0"/>
              <a:t>‹#›</a:t>
            </a:fld>
            <a:endParaRPr lang="en-US"/>
          </a:p>
        </p:txBody>
      </p:sp>
    </p:spTree>
    <p:extLst>
      <p:ext uri="{BB962C8B-B14F-4D97-AF65-F5344CB8AC3E}">
        <p14:creationId xmlns:p14="http://schemas.microsoft.com/office/powerpoint/2010/main" val="34974223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017522" y="1752600"/>
            <a:ext cx="27843480" cy="278968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2960496-37D3-41E0-B7B9-5DA85EC52B29}" type="datetimeFigureOut">
              <a:rPr lang="en-US" smtClean="0"/>
              <a:t>6/10/2026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7FE60A-A822-48FD-9405-25729392819A}" type="slidenum">
              <a:rPr lang="en-US" smtClean="0"/>
              <a:t>‹#›</a:t>
            </a:fld>
            <a:endParaRPr lang="en-US"/>
          </a:p>
        </p:txBody>
      </p:sp>
    </p:spTree>
    <p:extLst>
      <p:ext uri="{BB962C8B-B14F-4D97-AF65-F5344CB8AC3E}">
        <p14:creationId xmlns:p14="http://schemas.microsoft.com/office/powerpoint/2010/main" val="13119122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2960496-37D3-41E0-B7B9-5DA85EC52B29}" type="datetimeFigureOut">
              <a:rPr lang="en-US" smtClean="0"/>
              <a:t>6/10/2026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7FE60A-A822-48FD-9405-25729392819A}" type="slidenum">
              <a:rPr lang="en-US" smtClean="0"/>
              <a:t>‹#›</a:t>
            </a:fld>
            <a:endParaRPr lang="en-US"/>
          </a:p>
        </p:txBody>
      </p:sp>
    </p:spTree>
    <p:extLst>
      <p:ext uri="{BB962C8B-B14F-4D97-AF65-F5344CB8AC3E}">
        <p14:creationId xmlns:p14="http://schemas.microsoft.com/office/powerpoint/2010/main" val="24093188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49"/>
            <a:ext cx="37856160" cy="13693138"/>
          </a:xfrm>
        </p:spPr>
        <p:txBody>
          <a:bodyPr anchor="b"/>
          <a:lstStyle>
            <a:lvl1pPr>
              <a:defRPr sz="28800"/>
            </a:lvl1pPr>
          </a:lstStyle>
          <a:p>
            <a:r>
              <a:rPr lang="en-US"/>
              <a:t>Click to edit Master title style</a:t>
            </a:r>
            <a:endParaRPr lang="en-US" dirty="0"/>
          </a:p>
        </p:txBody>
      </p:sp>
      <p:sp>
        <p:nvSpPr>
          <p:cNvPr id="3" name="Text Placeholder 2"/>
          <p:cNvSpPr>
            <a:spLocks noGrp="1"/>
          </p:cNvSpPr>
          <p:nvPr>
            <p:ph type="body" idx="1"/>
          </p:nvPr>
        </p:nvSpPr>
        <p:spPr>
          <a:xfrm>
            <a:off x="2994662" y="22029429"/>
            <a:ext cx="37856160" cy="7200898"/>
          </a:xfrm>
        </p:spPr>
        <p:txBody>
          <a:bodyPr/>
          <a:lstStyle>
            <a:lvl1pPr marL="0" indent="0">
              <a:buNone/>
              <a:defRPr sz="11520">
                <a:solidFill>
                  <a:schemeClr val="tx1">
                    <a:tint val="82000"/>
                  </a:schemeClr>
                </a:solidFill>
              </a:defRPr>
            </a:lvl1pPr>
            <a:lvl2pPr marL="2194560" indent="0">
              <a:buNone/>
              <a:defRPr sz="9600">
                <a:solidFill>
                  <a:schemeClr val="tx1">
                    <a:tint val="82000"/>
                  </a:schemeClr>
                </a:solidFill>
              </a:defRPr>
            </a:lvl2pPr>
            <a:lvl3pPr marL="4389120" indent="0">
              <a:buNone/>
              <a:defRPr sz="8640">
                <a:solidFill>
                  <a:schemeClr val="tx1">
                    <a:tint val="82000"/>
                  </a:schemeClr>
                </a:solidFill>
              </a:defRPr>
            </a:lvl3pPr>
            <a:lvl4pPr marL="6583680" indent="0">
              <a:buNone/>
              <a:defRPr sz="7680">
                <a:solidFill>
                  <a:schemeClr val="tx1">
                    <a:tint val="82000"/>
                  </a:schemeClr>
                </a:solidFill>
              </a:defRPr>
            </a:lvl4pPr>
            <a:lvl5pPr marL="8778240" indent="0">
              <a:buNone/>
              <a:defRPr sz="7680">
                <a:solidFill>
                  <a:schemeClr val="tx1">
                    <a:tint val="82000"/>
                  </a:schemeClr>
                </a:solidFill>
              </a:defRPr>
            </a:lvl5pPr>
            <a:lvl6pPr marL="10972800" indent="0">
              <a:buNone/>
              <a:defRPr sz="7680">
                <a:solidFill>
                  <a:schemeClr val="tx1">
                    <a:tint val="82000"/>
                  </a:schemeClr>
                </a:solidFill>
              </a:defRPr>
            </a:lvl6pPr>
            <a:lvl7pPr marL="13167360" indent="0">
              <a:buNone/>
              <a:defRPr sz="7680">
                <a:solidFill>
                  <a:schemeClr val="tx1">
                    <a:tint val="82000"/>
                  </a:schemeClr>
                </a:solidFill>
              </a:defRPr>
            </a:lvl7pPr>
            <a:lvl8pPr marL="15361920" indent="0">
              <a:buNone/>
              <a:defRPr sz="7680">
                <a:solidFill>
                  <a:schemeClr val="tx1">
                    <a:tint val="82000"/>
                  </a:schemeClr>
                </a:solidFill>
              </a:defRPr>
            </a:lvl8pPr>
            <a:lvl9pPr marL="17556480" indent="0">
              <a:buNone/>
              <a:defRPr sz="768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2960496-37D3-41E0-B7B9-5DA85EC52B29}" type="datetimeFigureOut">
              <a:rPr lang="en-US" smtClean="0"/>
              <a:t>6/10/2026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7FE60A-A822-48FD-9405-25729392819A}" type="slidenum">
              <a:rPr lang="en-US" smtClean="0"/>
              <a:t>‹#›</a:t>
            </a:fld>
            <a:endParaRPr lang="en-US"/>
          </a:p>
        </p:txBody>
      </p:sp>
    </p:spTree>
    <p:extLst>
      <p:ext uri="{BB962C8B-B14F-4D97-AF65-F5344CB8AC3E}">
        <p14:creationId xmlns:p14="http://schemas.microsoft.com/office/powerpoint/2010/main" val="35725097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0175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22199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2960496-37D3-41E0-B7B9-5DA85EC52B29}" type="datetimeFigureOut">
              <a:rPr lang="en-US" smtClean="0"/>
              <a:t>6/10/2026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47FE60A-A822-48FD-9405-25729392819A}" type="slidenum">
              <a:rPr lang="en-US" smtClean="0"/>
              <a:t>‹#›</a:t>
            </a:fld>
            <a:endParaRPr lang="en-US"/>
          </a:p>
        </p:txBody>
      </p:sp>
    </p:spTree>
    <p:extLst>
      <p:ext uri="{BB962C8B-B14F-4D97-AF65-F5344CB8AC3E}">
        <p14:creationId xmlns:p14="http://schemas.microsoft.com/office/powerpoint/2010/main" val="22069854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3023242" y="8069582"/>
            <a:ext cx="18568032"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2219922" y="8069582"/>
            <a:ext cx="18659477"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2960496-37D3-41E0-B7B9-5DA85EC52B29}" type="datetimeFigureOut">
              <a:rPr lang="en-US" smtClean="0"/>
              <a:t>6/10/2026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47FE60A-A822-48FD-9405-25729392819A}" type="slidenum">
              <a:rPr lang="en-US" smtClean="0"/>
              <a:t>‹#›</a:t>
            </a:fld>
            <a:endParaRPr lang="en-US"/>
          </a:p>
        </p:txBody>
      </p:sp>
    </p:spTree>
    <p:extLst>
      <p:ext uri="{BB962C8B-B14F-4D97-AF65-F5344CB8AC3E}">
        <p14:creationId xmlns:p14="http://schemas.microsoft.com/office/powerpoint/2010/main" val="6571040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2960496-37D3-41E0-B7B9-5DA85EC52B29}" type="datetimeFigureOut">
              <a:rPr lang="en-US" smtClean="0"/>
              <a:t>6/10/2026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47FE60A-A822-48FD-9405-25729392819A}" type="slidenum">
              <a:rPr lang="en-US" smtClean="0"/>
              <a:t>‹#›</a:t>
            </a:fld>
            <a:endParaRPr lang="en-US"/>
          </a:p>
        </p:txBody>
      </p:sp>
    </p:spTree>
    <p:extLst>
      <p:ext uri="{BB962C8B-B14F-4D97-AF65-F5344CB8AC3E}">
        <p14:creationId xmlns:p14="http://schemas.microsoft.com/office/powerpoint/2010/main" val="3564423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960496-37D3-41E0-B7B9-5DA85EC52B29}" type="datetimeFigureOut">
              <a:rPr lang="en-US" smtClean="0"/>
              <a:t>6/10/2026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47FE60A-A822-48FD-9405-25729392819A}" type="slidenum">
              <a:rPr lang="en-US" smtClean="0"/>
              <a:t>‹#›</a:t>
            </a:fld>
            <a:endParaRPr lang="en-US"/>
          </a:p>
        </p:txBody>
      </p:sp>
    </p:spTree>
    <p:extLst>
      <p:ext uri="{BB962C8B-B14F-4D97-AF65-F5344CB8AC3E}">
        <p14:creationId xmlns:p14="http://schemas.microsoft.com/office/powerpoint/2010/main" val="8554876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Content Placeholder 2"/>
          <p:cNvSpPr>
            <a:spLocks noGrp="1"/>
          </p:cNvSpPr>
          <p:nvPr>
            <p:ph idx="1"/>
          </p:nvPr>
        </p:nvSpPr>
        <p:spPr>
          <a:xfrm>
            <a:off x="18659477" y="4739647"/>
            <a:ext cx="22219920" cy="23393400"/>
          </a:xfrm>
        </p:spPr>
        <p:txBody>
          <a:bodyPr/>
          <a:lstStyle>
            <a:lvl1pPr>
              <a:defRPr sz="15360"/>
            </a:lvl1pPr>
            <a:lvl2pPr>
              <a:defRPr sz="13440"/>
            </a:lvl2pPr>
            <a:lvl3pPr>
              <a:defRPr sz="11520"/>
            </a:lvl3pPr>
            <a:lvl4pPr>
              <a:defRPr sz="9600"/>
            </a:lvl4pPr>
            <a:lvl5pPr>
              <a:defRPr sz="9600"/>
            </a:lvl5pPr>
            <a:lvl6pPr>
              <a:defRPr sz="9600"/>
            </a:lvl6pPr>
            <a:lvl7pPr>
              <a:defRPr sz="9600"/>
            </a:lvl7pPr>
            <a:lvl8pPr>
              <a:defRPr sz="9600"/>
            </a:lvl8pPr>
            <a:lvl9pPr>
              <a:defRPr sz="9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A2960496-37D3-41E0-B7B9-5DA85EC52B29}" type="datetimeFigureOut">
              <a:rPr lang="en-US" smtClean="0"/>
              <a:t>6/10/2026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47FE60A-A822-48FD-9405-25729392819A}" type="slidenum">
              <a:rPr lang="en-US" smtClean="0"/>
              <a:t>‹#›</a:t>
            </a:fld>
            <a:endParaRPr lang="en-US"/>
          </a:p>
        </p:txBody>
      </p:sp>
    </p:spTree>
    <p:extLst>
      <p:ext uri="{BB962C8B-B14F-4D97-AF65-F5344CB8AC3E}">
        <p14:creationId xmlns:p14="http://schemas.microsoft.com/office/powerpoint/2010/main" val="35453702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Picture Placeholder 2"/>
          <p:cNvSpPr>
            <a:spLocks noGrp="1" noChangeAspect="1"/>
          </p:cNvSpPr>
          <p:nvPr>
            <p:ph type="pic" idx="1"/>
          </p:nvPr>
        </p:nvSpPr>
        <p:spPr>
          <a:xfrm>
            <a:off x="18659477" y="4739647"/>
            <a:ext cx="22219920" cy="23393400"/>
          </a:xfrm>
        </p:spPr>
        <p:txBody>
          <a:bodyPr anchor="t"/>
          <a:lstStyle>
            <a:lvl1pPr marL="0" indent="0">
              <a:buNone/>
              <a:defRPr sz="15360"/>
            </a:lvl1pPr>
            <a:lvl2pPr marL="2194560" indent="0">
              <a:buNone/>
              <a:defRPr sz="13440"/>
            </a:lvl2pPr>
            <a:lvl3pPr marL="4389120" indent="0">
              <a:buNone/>
              <a:defRPr sz="11520"/>
            </a:lvl3pPr>
            <a:lvl4pPr marL="6583680" indent="0">
              <a:buNone/>
              <a:defRPr sz="9600"/>
            </a:lvl4pPr>
            <a:lvl5pPr marL="8778240" indent="0">
              <a:buNone/>
              <a:defRPr sz="9600"/>
            </a:lvl5pPr>
            <a:lvl6pPr marL="10972800" indent="0">
              <a:buNone/>
              <a:defRPr sz="9600"/>
            </a:lvl6pPr>
            <a:lvl7pPr marL="13167360" indent="0">
              <a:buNone/>
              <a:defRPr sz="9600"/>
            </a:lvl7pPr>
            <a:lvl8pPr marL="15361920" indent="0">
              <a:buNone/>
              <a:defRPr sz="9600"/>
            </a:lvl8pPr>
            <a:lvl9pPr marL="17556480" indent="0">
              <a:buNone/>
              <a:defRPr sz="9600"/>
            </a:lvl9pPr>
          </a:lstStyle>
          <a:p>
            <a:r>
              <a:rPr lang="en-US"/>
              <a:t>Click icon to add picture</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A2960496-37D3-41E0-B7B9-5DA85EC52B29}" type="datetimeFigureOut">
              <a:rPr lang="en-US" smtClean="0"/>
              <a:t>6/10/2026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47FE60A-A822-48FD-9405-25729392819A}" type="slidenum">
              <a:rPr lang="en-US" smtClean="0"/>
              <a:t>‹#›</a:t>
            </a:fld>
            <a:endParaRPr lang="en-US"/>
          </a:p>
        </p:txBody>
      </p:sp>
    </p:spTree>
    <p:extLst>
      <p:ext uri="{BB962C8B-B14F-4D97-AF65-F5344CB8AC3E}">
        <p14:creationId xmlns:p14="http://schemas.microsoft.com/office/powerpoint/2010/main" val="20020734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017520" y="8763000"/>
            <a:ext cx="37856160" cy="208864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017520" y="30510487"/>
            <a:ext cx="9875520" cy="1752600"/>
          </a:xfrm>
          <a:prstGeom prst="rect">
            <a:avLst/>
          </a:prstGeom>
        </p:spPr>
        <p:txBody>
          <a:bodyPr vert="horz" lIns="91440" tIns="45720" rIns="91440" bIns="45720" rtlCol="0" anchor="ctr"/>
          <a:lstStyle>
            <a:lvl1pPr algn="l">
              <a:defRPr sz="5760">
                <a:solidFill>
                  <a:schemeClr val="tx1">
                    <a:tint val="82000"/>
                  </a:schemeClr>
                </a:solidFill>
              </a:defRPr>
            </a:lvl1pPr>
          </a:lstStyle>
          <a:p>
            <a:fld id="{A2960496-37D3-41E0-B7B9-5DA85EC52B29}" type="datetimeFigureOut">
              <a:rPr lang="en-US" smtClean="0"/>
              <a:t>6/10/2026</a:t>
            </a:fld>
            <a:endParaRPr lang="en-US"/>
          </a:p>
        </p:txBody>
      </p:sp>
      <p:sp>
        <p:nvSpPr>
          <p:cNvPr id="5" name="Footer Placeholder 4"/>
          <p:cNvSpPr>
            <a:spLocks noGrp="1"/>
          </p:cNvSpPr>
          <p:nvPr>
            <p:ph type="ftr" sz="quarter" idx="3"/>
          </p:nvPr>
        </p:nvSpPr>
        <p:spPr>
          <a:xfrm>
            <a:off x="14538960" y="30510487"/>
            <a:ext cx="14813280" cy="1752600"/>
          </a:xfrm>
          <a:prstGeom prst="rect">
            <a:avLst/>
          </a:prstGeom>
        </p:spPr>
        <p:txBody>
          <a:bodyPr vert="horz" lIns="91440" tIns="45720" rIns="91440" bIns="45720" rtlCol="0" anchor="ctr"/>
          <a:lstStyle>
            <a:lvl1pPr algn="ctr">
              <a:defRPr sz="576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30998160" y="30510487"/>
            <a:ext cx="9875520" cy="1752600"/>
          </a:xfrm>
          <a:prstGeom prst="rect">
            <a:avLst/>
          </a:prstGeom>
        </p:spPr>
        <p:txBody>
          <a:bodyPr vert="horz" lIns="91440" tIns="45720" rIns="91440" bIns="45720" rtlCol="0" anchor="ctr"/>
          <a:lstStyle>
            <a:lvl1pPr algn="r">
              <a:defRPr sz="5760">
                <a:solidFill>
                  <a:schemeClr val="tx1">
                    <a:tint val="82000"/>
                  </a:schemeClr>
                </a:solidFill>
              </a:defRPr>
            </a:lvl1pPr>
          </a:lstStyle>
          <a:p>
            <a:fld id="{D47FE60A-A822-48FD-9405-25729392819A}" type="slidenum">
              <a:rPr lang="en-US" smtClean="0"/>
              <a:t>‹#›</a:t>
            </a:fld>
            <a:endParaRPr lang="en-US"/>
          </a:p>
        </p:txBody>
      </p:sp>
    </p:spTree>
    <p:extLst>
      <p:ext uri="{BB962C8B-B14F-4D97-AF65-F5344CB8AC3E}">
        <p14:creationId xmlns:p14="http://schemas.microsoft.com/office/powerpoint/2010/main" val="187908316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389120" rtl="0" eaLnBrk="1" latinLnBrk="0" hangingPunct="1">
        <a:lnSpc>
          <a:spcPct val="90000"/>
        </a:lnSpc>
        <a:spcBef>
          <a:spcPct val="0"/>
        </a:spcBef>
        <a:buNone/>
        <a:defRPr sz="21120" kern="1200">
          <a:solidFill>
            <a:schemeClr val="tx1"/>
          </a:solidFill>
          <a:latin typeface="+mj-lt"/>
          <a:ea typeface="+mj-ea"/>
          <a:cs typeface="+mj-cs"/>
        </a:defRPr>
      </a:lvl1pPr>
    </p:titleStyle>
    <p:bodyStyle>
      <a:lvl1pPr marL="1097280" indent="-1097280" algn="l" defTabSz="4389120"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840" indent="-1097280" algn="l" defTabSz="4389120"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400" indent="-1097280" algn="l" defTabSz="4389120"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9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52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72A030-D8F1-3032-037C-632537C6C560}"/>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5883A638-A6B2-AB8F-50F3-2771F48A32D3}"/>
              </a:ext>
            </a:extLst>
          </p:cNvPr>
          <p:cNvGrpSpPr/>
          <p:nvPr/>
        </p:nvGrpSpPr>
        <p:grpSpPr>
          <a:xfrm>
            <a:off x="-13642" y="31533123"/>
            <a:ext cx="43918073" cy="1385277"/>
            <a:chOff x="-13642" y="31533123"/>
            <a:chExt cx="43918073" cy="1385277"/>
          </a:xfrm>
        </p:grpSpPr>
        <p:sp>
          <p:nvSpPr>
            <p:cNvPr id="5" name="Rectangle 4">
              <a:extLst>
                <a:ext uri="{FF2B5EF4-FFF2-40B4-BE49-F238E27FC236}">
                  <a16:creationId xmlns:a16="http://schemas.microsoft.com/office/drawing/2014/main" id="{801080E4-8E0F-600B-A5C3-E0A1B72B2A54}"/>
                </a:ext>
              </a:extLst>
            </p:cNvPr>
            <p:cNvSpPr/>
            <p:nvPr/>
          </p:nvSpPr>
          <p:spPr>
            <a:xfrm>
              <a:off x="-13642" y="31994656"/>
              <a:ext cx="43912666" cy="923744"/>
            </a:xfrm>
            <a:prstGeom prst="rect">
              <a:avLst/>
            </a:prstGeom>
            <a:solidFill>
              <a:srgbClr val="022A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962"/>
            </a:p>
          </p:txBody>
        </p:sp>
        <p:grpSp>
          <p:nvGrpSpPr>
            <p:cNvPr id="6" name="Group 5">
              <a:extLst>
                <a:ext uri="{FF2B5EF4-FFF2-40B4-BE49-F238E27FC236}">
                  <a16:creationId xmlns:a16="http://schemas.microsoft.com/office/drawing/2014/main" id="{5563FAB6-B862-D23A-259B-D668C4D4F9EB}"/>
                </a:ext>
              </a:extLst>
            </p:cNvPr>
            <p:cNvGrpSpPr/>
            <p:nvPr/>
          </p:nvGrpSpPr>
          <p:grpSpPr>
            <a:xfrm>
              <a:off x="-13642" y="31533123"/>
              <a:ext cx="43918073" cy="472329"/>
              <a:chOff x="-13642" y="31533123"/>
              <a:chExt cx="43918073" cy="472329"/>
            </a:xfrm>
          </p:grpSpPr>
          <p:sp>
            <p:nvSpPr>
              <p:cNvPr id="7" name="Rectangle 6">
                <a:extLst>
                  <a:ext uri="{FF2B5EF4-FFF2-40B4-BE49-F238E27FC236}">
                    <a16:creationId xmlns:a16="http://schemas.microsoft.com/office/drawing/2014/main" id="{4DADBFE5-F855-D0C6-BF6D-2D0CD71C0C71}"/>
                  </a:ext>
                </a:extLst>
              </p:cNvPr>
              <p:cNvSpPr/>
              <p:nvPr/>
            </p:nvSpPr>
            <p:spPr>
              <a:xfrm>
                <a:off x="-13642" y="31767023"/>
                <a:ext cx="43918073" cy="238429"/>
              </a:xfrm>
              <a:prstGeom prst="rect">
                <a:avLst/>
              </a:prstGeom>
              <a:solidFill>
                <a:srgbClr val="C412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962" dirty="0"/>
              </a:p>
            </p:txBody>
          </p:sp>
          <p:sp>
            <p:nvSpPr>
              <p:cNvPr id="8" name="Rectangle 7">
                <a:extLst>
                  <a:ext uri="{FF2B5EF4-FFF2-40B4-BE49-F238E27FC236}">
                    <a16:creationId xmlns:a16="http://schemas.microsoft.com/office/drawing/2014/main" id="{DD0F393C-07F0-639F-5771-D5F24FD8BF46}"/>
                  </a:ext>
                </a:extLst>
              </p:cNvPr>
              <p:cNvSpPr/>
              <p:nvPr/>
            </p:nvSpPr>
            <p:spPr>
              <a:xfrm>
                <a:off x="-13642" y="31533123"/>
                <a:ext cx="43918073" cy="238429"/>
              </a:xfrm>
              <a:prstGeom prst="rect">
                <a:avLst/>
              </a:prstGeom>
              <a:solidFill>
                <a:srgbClr val="E8B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962" dirty="0"/>
              </a:p>
            </p:txBody>
          </p:sp>
        </p:grpSp>
      </p:grpSp>
      <p:grpSp>
        <p:nvGrpSpPr>
          <p:cNvPr id="10" name="Group 9">
            <a:extLst>
              <a:ext uri="{FF2B5EF4-FFF2-40B4-BE49-F238E27FC236}">
                <a16:creationId xmlns:a16="http://schemas.microsoft.com/office/drawing/2014/main" id="{E2C7AC45-8D45-5059-2961-E87224E2AF08}"/>
              </a:ext>
            </a:extLst>
          </p:cNvPr>
          <p:cNvGrpSpPr/>
          <p:nvPr/>
        </p:nvGrpSpPr>
        <p:grpSpPr>
          <a:xfrm>
            <a:off x="-26873" y="-58507"/>
            <a:ext cx="43918073" cy="4498906"/>
            <a:chOff x="-26873" y="-58507"/>
            <a:chExt cx="43918073" cy="4498906"/>
          </a:xfrm>
        </p:grpSpPr>
        <p:sp>
          <p:nvSpPr>
            <p:cNvPr id="11" name="Rectangle 10">
              <a:extLst>
                <a:ext uri="{FF2B5EF4-FFF2-40B4-BE49-F238E27FC236}">
                  <a16:creationId xmlns:a16="http://schemas.microsoft.com/office/drawing/2014/main" id="{7C5F4DF6-321C-6CBF-A01F-6D595BB98CB9}"/>
                </a:ext>
              </a:extLst>
            </p:cNvPr>
            <p:cNvSpPr/>
            <p:nvPr/>
          </p:nvSpPr>
          <p:spPr>
            <a:xfrm>
              <a:off x="0" y="-58507"/>
              <a:ext cx="43891200" cy="4194833"/>
            </a:xfrm>
            <a:prstGeom prst="rect">
              <a:avLst/>
            </a:prstGeom>
            <a:solidFill>
              <a:srgbClr val="022A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962" dirty="0"/>
            </a:p>
          </p:txBody>
        </p:sp>
        <p:grpSp>
          <p:nvGrpSpPr>
            <p:cNvPr id="12" name="Group 11">
              <a:extLst>
                <a:ext uri="{FF2B5EF4-FFF2-40B4-BE49-F238E27FC236}">
                  <a16:creationId xmlns:a16="http://schemas.microsoft.com/office/drawing/2014/main" id="{550D1CE2-BA45-54CA-6920-557C81547BEB}"/>
                </a:ext>
              </a:extLst>
            </p:cNvPr>
            <p:cNvGrpSpPr/>
            <p:nvPr/>
          </p:nvGrpSpPr>
          <p:grpSpPr>
            <a:xfrm flipV="1">
              <a:off x="-26873" y="3968070"/>
              <a:ext cx="43918073" cy="472329"/>
              <a:chOff x="-13642" y="31533123"/>
              <a:chExt cx="43918073" cy="472329"/>
            </a:xfrm>
          </p:grpSpPr>
          <p:sp>
            <p:nvSpPr>
              <p:cNvPr id="14" name="Rectangle 13">
                <a:extLst>
                  <a:ext uri="{FF2B5EF4-FFF2-40B4-BE49-F238E27FC236}">
                    <a16:creationId xmlns:a16="http://schemas.microsoft.com/office/drawing/2014/main" id="{8F57A611-0BD7-80FD-6562-2B112E985704}"/>
                  </a:ext>
                </a:extLst>
              </p:cNvPr>
              <p:cNvSpPr/>
              <p:nvPr/>
            </p:nvSpPr>
            <p:spPr>
              <a:xfrm>
                <a:off x="-13642" y="31767023"/>
                <a:ext cx="43918073" cy="238429"/>
              </a:xfrm>
              <a:prstGeom prst="rect">
                <a:avLst/>
              </a:prstGeom>
              <a:solidFill>
                <a:srgbClr val="C412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962" dirty="0"/>
              </a:p>
            </p:txBody>
          </p:sp>
          <p:sp>
            <p:nvSpPr>
              <p:cNvPr id="15" name="Rectangle 14">
                <a:extLst>
                  <a:ext uri="{FF2B5EF4-FFF2-40B4-BE49-F238E27FC236}">
                    <a16:creationId xmlns:a16="http://schemas.microsoft.com/office/drawing/2014/main" id="{A231D51E-2A47-3CEE-68A6-7E1E1C92F78A}"/>
                  </a:ext>
                </a:extLst>
              </p:cNvPr>
              <p:cNvSpPr/>
              <p:nvPr/>
            </p:nvSpPr>
            <p:spPr>
              <a:xfrm>
                <a:off x="-13642" y="31533123"/>
                <a:ext cx="43918073" cy="238429"/>
              </a:xfrm>
              <a:prstGeom prst="rect">
                <a:avLst/>
              </a:prstGeom>
              <a:solidFill>
                <a:srgbClr val="E8B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962" dirty="0"/>
              </a:p>
            </p:txBody>
          </p:sp>
        </p:grpSp>
        <p:pic>
          <p:nvPicPr>
            <p:cNvPr id="13" name="Picture 12" descr="Logo&#10;&#10;Description automatically generated">
              <a:extLst>
                <a:ext uri="{FF2B5EF4-FFF2-40B4-BE49-F238E27FC236}">
                  <a16:creationId xmlns:a16="http://schemas.microsoft.com/office/drawing/2014/main" id="{883D137C-C3CA-DE03-8D41-DC095CD7E0E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401051" y="399335"/>
              <a:ext cx="7085190" cy="3470178"/>
            </a:xfrm>
            <a:prstGeom prst="rect">
              <a:avLst/>
            </a:prstGeom>
          </p:spPr>
        </p:pic>
      </p:grpSp>
      <p:sp>
        <p:nvSpPr>
          <p:cNvPr id="17" name="Rectangle 16">
            <a:extLst>
              <a:ext uri="{FF2B5EF4-FFF2-40B4-BE49-F238E27FC236}">
                <a16:creationId xmlns:a16="http://schemas.microsoft.com/office/drawing/2014/main" id="{B242F25D-F76E-DDD1-1B67-2438519D2253}"/>
              </a:ext>
            </a:extLst>
          </p:cNvPr>
          <p:cNvSpPr/>
          <p:nvPr/>
        </p:nvSpPr>
        <p:spPr>
          <a:xfrm>
            <a:off x="-26873" y="-58507"/>
            <a:ext cx="3208261" cy="4498906"/>
          </a:xfrm>
          <a:prstGeom prst="rect">
            <a:avLst/>
          </a:prstGeom>
          <a:solidFill>
            <a:srgbClr val="E8B01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a:extLst>
              <a:ext uri="{FF2B5EF4-FFF2-40B4-BE49-F238E27FC236}">
                <a16:creationId xmlns:a16="http://schemas.microsoft.com/office/drawing/2014/main" id="{5759CCF0-40C6-CE56-8E02-85C6674F976C}"/>
              </a:ext>
            </a:extLst>
          </p:cNvPr>
          <p:cNvGrpSpPr/>
          <p:nvPr/>
        </p:nvGrpSpPr>
        <p:grpSpPr>
          <a:xfrm>
            <a:off x="825984" y="13194744"/>
            <a:ext cx="11788490" cy="4324768"/>
            <a:chOff x="17904868" y="16033436"/>
            <a:chExt cx="9287444" cy="3090329"/>
          </a:xfrm>
        </p:grpSpPr>
        <p:sp>
          <p:nvSpPr>
            <p:cNvPr id="21" name="Rectangle 20">
              <a:extLst>
                <a:ext uri="{FF2B5EF4-FFF2-40B4-BE49-F238E27FC236}">
                  <a16:creationId xmlns:a16="http://schemas.microsoft.com/office/drawing/2014/main" id="{4D3FE3CC-E58A-BD83-E6F6-2A6FE89D9C0B}"/>
                </a:ext>
              </a:extLst>
            </p:cNvPr>
            <p:cNvSpPr/>
            <p:nvPr/>
          </p:nvSpPr>
          <p:spPr>
            <a:xfrm>
              <a:off x="17904869" y="16744769"/>
              <a:ext cx="9287443" cy="226689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038" b="1" dirty="0">
                <a:solidFill>
                  <a:schemeClr val="bg1"/>
                </a:solidFill>
              </a:endParaRPr>
            </a:p>
          </p:txBody>
        </p:sp>
        <p:sp>
          <p:nvSpPr>
            <p:cNvPr id="22" name="Rectangle 21">
              <a:extLst>
                <a:ext uri="{FF2B5EF4-FFF2-40B4-BE49-F238E27FC236}">
                  <a16:creationId xmlns:a16="http://schemas.microsoft.com/office/drawing/2014/main" id="{833FB51F-90C1-0D6F-E2CC-229911A235E1}"/>
                </a:ext>
              </a:extLst>
            </p:cNvPr>
            <p:cNvSpPr/>
            <p:nvPr/>
          </p:nvSpPr>
          <p:spPr>
            <a:xfrm>
              <a:off x="17904868" y="16033436"/>
              <a:ext cx="9287443" cy="533208"/>
            </a:xfrm>
            <a:prstGeom prst="rect">
              <a:avLst/>
            </a:prstGeom>
            <a:solidFill>
              <a:srgbClr val="E8B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chemeClr val="tx1"/>
                  </a:solidFill>
                  <a:latin typeface="Arial Black" panose="020B0A04020102020204" pitchFamily="34" charset="0"/>
                  <a:ea typeface="Tahoma" panose="020B0604030504040204" pitchFamily="34" charset="0"/>
                  <a:cs typeface="Tahoma" panose="020B0604030504040204" pitchFamily="34" charset="0"/>
                </a:rPr>
                <a:t>OBJECTIVES</a:t>
              </a:r>
            </a:p>
          </p:txBody>
        </p:sp>
        <p:sp>
          <p:nvSpPr>
            <p:cNvPr id="23" name="TextBox 22">
              <a:extLst>
                <a:ext uri="{FF2B5EF4-FFF2-40B4-BE49-F238E27FC236}">
                  <a16:creationId xmlns:a16="http://schemas.microsoft.com/office/drawing/2014/main" id="{06B7E72A-0155-2CCB-7102-94A77E66AA1C}"/>
                </a:ext>
              </a:extLst>
            </p:cNvPr>
            <p:cNvSpPr txBox="1"/>
            <p:nvPr/>
          </p:nvSpPr>
          <p:spPr>
            <a:xfrm>
              <a:off x="17968468" y="16946493"/>
              <a:ext cx="9000740" cy="2177272"/>
            </a:xfrm>
            <a:prstGeom prst="rect">
              <a:avLst/>
            </a:prstGeom>
            <a:noFill/>
            <a:ln>
              <a:noFill/>
            </a:ln>
          </p:spPr>
          <p:txBody>
            <a:bodyPr wrap="square" rtlCol="0">
              <a:spAutoFit/>
            </a:bodyPr>
            <a:lstStyle/>
            <a:p>
              <a:pPr marL="514350" lvl="0" indent="-514350">
                <a:buFont typeface="+mj-lt"/>
                <a:buAutoNum type="arabicPeriod"/>
              </a:pPr>
              <a:r>
                <a:rPr lang="en-US" sz="3200" dirty="0">
                  <a:solidFill>
                    <a:srgbClr val="022A3A"/>
                  </a:solidFill>
                  <a:latin typeface="Arial" panose="020B0604020202020204" pitchFamily="34" charset="0"/>
                  <a:cs typeface="Arial" panose="020B0604020202020204" pitchFamily="34" charset="0"/>
                </a:rPr>
                <a:t>Describe the overall PRT Excellence rate among U.S. Navy personnel</a:t>
              </a:r>
            </a:p>
            <a:p>
              <a:pPr marL="514350" lvl="0" indent="-514350">
                <a:buFont typeface="+mj-lt"/>
                <a:buAutoNum type="arabicPeriod"/>
              </a:pPr>
              <a:endParaRPr lang="en-US" sz="3200" dirty="0">
                <a:solidFill>
                  <a:srgbClr val="022A3A"/>
                </a:solidFill>
                <a:latin typeface="Arial" panose="020B0604020202020204" pitchFamily="34" charset="0"/>
                <a:cs typeface="Arial" panose="020B0604020202020204" pitchFamily="34" charset="0"/>
              </a:endParaRPr>
            </a:p>
            <a:p>
              <a:pPr marL="514350" lvl="0" indent="-514350">
                <a:buFont typeface="+mj-lt"/>
                <a:buAutoNum type="arabicPeriod"/>
              </a:pPr>
              <a:r>
                <a:rPr lang="en-US" sz="3200" dirty="0">
                  <a:solidFill>
                    <a:srgbClr val="022A3A"/>
                  </a:solidFill>
                  <a:latin typeface="Arial" panose="020B0604020202020204" pitchFamily="34" charset="0"/>
                  <a:cs typeface="Arial" panose="020B0604020202020204" pitchFamily="34" charset="0"/>
                </a:rPr>
                <a:t>Analyze the occupations with the lowest and highest PRT Excellence rate</a:t>
              </a:r>
            </a:p>
            <a:p>
              <a:pPr lvl="0"/>
              <a:endParaRPr lang="en-US" sz="3200" dirty="0">
                <a:solidFill>
                  <a:srgbClr val="022A3A"/>
                </a:solidFill>
                <a:latin typeface="Arial" panose="020B0604020202020204" pitchFamily="34" charset="0"/>
                <a:cs typeface="Arial" panose="020B0604020202020204" pitchFamily="34" charset="0"/>
              </a:endParaRPr>
            </a:p>
          </p:txBody>
        </p:sp>
      </p:grpSp>
      <p:grpSp>
        <p:nvGrpSpPr>
          <p:cNvPr id="34" name="Group 33">
            <a:extLst>
              <a:ext uri="{FF2B5EF4-FFF2-40B4-BE49-F238E27FC236}">
                <a16:creationId xmlns:a16="http://schemas.microsoft.com/office/drawing/2014/main" id="{49E9D97D-0FC3-E3B8-9ADE-09DC93BA8009}"/>
              </a:ext>
            </a:extLst>
          </p:cNvPr>
          <p:cNvGrpSpPr/>
          <p:nvPr/>
        </p:nvGrpSpPr>
        <p:grpSpPr>
          <a:xfrm>
            <a:off x="825985" y="4681436"/>
            <a:ext cx="11788490" cy="8096755"/>
            <a:chOff x="17904868" y="15306070"/>
            <a:chExt cx="9287444" cy="5785660"/>
          </a:xfrm>
        </p:grpSpPr>
        <p:sp>
          <p:nvSpPr>
            <p:cNvPr id="35" name="Rectangle 34">
              <a:extLst>
                <a:ext uri="{FF2B5EF4-FFF2-40B4-BE49-F238E27FC236}">
                  <a16:creationId xmlns:a16="http://schemas.microsoft.com/office/drawing/2014/main" id="{57EC79DE-A8F9-3789-A77E-F4A44AB217CB}"/>
                </a:ext>
              </a:extLst>
            </p:cNvPr>
            <p:cNvSpPr/>
            <p:nvPr/>
          </p:nvSpPr>
          <p:spPr>
            <a:xfrm>
              <a:off x="17904869" y="16744769"/>
              <a:ext cx="9287443" cy="4346961"/>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038" b="1">
                <a:solidFill>
                  <a:schemeClr val="bg1"/>
                </a:solidFill>
              </a:endParaRPr>
            </a:p>
          </p:txBody>
        </p:sp>
        <p:sp>
          <p:nvSpPr>
            <p:cNvPr id="36" name="Rectangle 35">
              <a:extLst>
                <a:ext uri="{FF2B5EF4-FFF2-40B4-BE49-F238E27FC236}">
                  <a16:creationId xmlns:a16="http://schemas.microsoft.com/office/drawing/2014/main" id="{96C11769-B2D2-8EC7-FDBA-C52CFD186738}"/>
                </a:ext>
              </a:extLst>
            </p:cNvPr>
            <p:cNvSpPr/>
            <p:nvPr/>
          </p:nvSpPr>
          <p:spPr>
            <a:xfrm>
              <a:off x="17904868" y="15306070"/>
              <a:ext cx="9287443" cy="1260575"/>
            </a:xfrm>
            <a:prstGeom prst="rect">
              <a:avLst/>
            </a:prstGeom>
            <a:solidFill>
              <a:srgbClr val="E8B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chemeClr val="tx1"/>
                  </a:solidFill>
                  <a:latin typeface="Arial Black" panose="020B0A04020102020204" pitchFamily="34" charset="0"/>
                  <a:ea typeface="Tahoma" panose="020B0604030504040204" pitchFamily="34" charset="0"/>
                  <a:cs typeface="Tahoma" panose="020B0604030504040204" pitchFamily="34" charset="0"/>
                </a:rPr>
                <a:t> BACKGROUND</a:t>
              </a:r>
            </a:p>
          </p:txBody>
        </p:sp>
        <p:sp>
          <p:nvSpPr>
            <p:cNvPr id="37" name="TextBox 36">
              <a:extLst>
                <a:ext uri="{FF2B5EF4-FFF2-40B4-BE49-F238E27FC236}">
                  <a16:creationId xmlns:a16="http://schemas.microsoft.com/office/drawing/2014/main" id="{299BB5F2-35F7-84E3-AA43-476DBDCEED08}"/>
                </a:ext>
              </a:extLst>
            </p:cNvPr>
            <p:cNvSpPr txBox="1"/>
            <p:nvPr/>
          </p:nvSpPr>
          <p:spPr>
            <a:xfrm>
              <a:off x="17968468" y="16946493"/>
              <a:ext cx="9000740" cy="4024654"/>
            </a:xfrm>
            <a:prstGeom prst="rect">
              <a:avLst/>
            </a:prstGeom>
            <a:noFill/>
            <a:ln>
              <a:noFill/>
            </a:ln>
          </p:spPr>
          <p:txBody>
            <a:bodyPr wrap="square" rtlCol="0">
              <a:spAutoFit/>
            </a:bodyPr>
            <a:lstStyle/>
            <a:p>
              <a:pPr marL="457200" indent="-457200">
                <a:spcBef>
                  <a:spcPts val="1200"/>
                </a:spcBef>
                <a:spcAft>
                  <a:spcPts val="1200"/>
                </a:spcAft>
                <a:buFont typeface="Arial" panose="020B0604020202020204" pitchFamily="34" charset="0"/>
                <a:buChar char="•"/>
              </a:pPr>
              <a:r>
                <a:rPr lang="en-US" sz="3200" dirty="0">
                  <a:solidFill>
                    <a:srgbClr val="022A3A"/>
                  </a:solidFill>
                  <a:latin typeface="Arial" panose="020B0604020202020204" pitchFamily="34" charset="0"/>
                  <a:cs typeface="Arial" panose="020B0604020202020204" pitchFamily="34" charset="0"/>
                </a:rPr>
                <a:t>The U.S. Navy requires routine Physical Readiness Tests (PRTs) to maintain operational readiness</a:t>
              </a:r>
            </a:p>
            <a:p>
              <a:pPr marL="457200" indent="-457200">
                <a:spcBef>
                  <a:spcPts val="1200"/>
                </a:spcBef>
                <a:spcAft>
                  <a:spcPts val="1200"/>
                </a:spcAft>
                <a:buFont typeface="Arial" panose="020B0604020202020204" pitchFamily="34" charset="0"/>
                <a:buChar char="•"/>
              </a:pPr>
              <a:r>
                <a:rPr lang="en-US" sz="3200" dirty="0">
                  <a:solidFill>
                    <a:srgbClr val="022A3A"/>
                  </a:solidFill>
                  <a:latin typeface="Arial" panose="020B0604020202020204" pitchFamily="34" charset="0"/>
                  <a:cs typeface="Arial" panose="020B0604020202020204" pitchFamily="34" charset="0"/>
                </a:rPr>
                <a:t>While PRT scores range from “Failure” to “Outstanding,” consistent high performance, defined as achieving a score of “Outstanding” or “Excellent,” is indicative of exceptional physical fitness</a:t>
              </a:r>
            </a:p>
            <a:p>
              <a:pPr marL="457200" indent="-457200">
                <a:spcBef>
                  <a:spcPts val="1200"/>
                </a:spcBef>
                <a:spcAft>
                  <a:spcPts val="1200"/>
                </a:spcAft>
                <a:buFont typeface="Arial" panose="020B0604020202020204" pitchFamily="34" charset="0"/>
                <a:buChar char="•"/>
              </a:pPr>
              <a:r>
                <a:rPr lang="en-US" sz="3200" dirty="0">
                  <a:solidFill>
                    <a:srgbClr val="022A3A"/>
                  </a:solidFill>
                  <a:latin typeface="Arial" panose="020B0604020202020204" pitchFamily="34" charset="0"/>
                  <a:cs typeface="Arial" panose="020B0604020202020204" pitchFamily="34" charset="0"/>
                </a:rPr>
                <a:t>No studies have leveraged data from the PRT to examine occupation and physical fitness, which could potentially inform targeted interventions as well as provide possible PRT policy considerations</a:t>
              </a:r>
            </a:p>
          </p:txBody>
        </p:sp>
      </p:grpSp>
      <p:grpSp>
        <p:nvGrpSpPr>
          <p:cNvPr id="38" name="Group 37">
            <a:extLst>
              <a:ext uri="{FF2B5EF4-FFF2-40B4-BE49-F238E27FC236}">
                <a16:creationId xmlns:a16="http://schemas.microsoft.com/office/drawing/2014/main" id="{9754C5F3-760E-742D-FD2E-A0811E2518A6}"/>
              </a:ext>
            </a:extLst>
          </p:cNvPr>
          <p:cNvGrpSpPr/>
          <p:nvPr/>
        </p:nvGrpSpPr>
        <p:grpSpPr>
          <a:xfrm>
            <a:off x="825983" y="17919631"/>
            <a:ext cx="11788490" cy="13390390"/>
            <a:chOff x="17904868" y="16033436"/>
            <a:chExt cx="9287444" cy="9568307"/>
          </a:xfrm>
        </p:grpSpPr>
        <p:sp>
          <p:nvSpPr>
            <p:cNvPr id="39" name="Rectangle 38">
              <a:extLst>
                <a:ext uri="{FF2B5EF4-FFF2-40B4-BE49-F238E27FC236}">
                  <a16:creationId xmlns:a16="http://schemas.microsoft.com/office/drawing/2014/main" id="{96DA9175-4B21-86BB-2139-3C0C303B68F1}"/>
                </a:ext>
              </a:extLst>
            </p:cNvPr>
            <p:cNvSpPr/>
            <p:nvPr/>
          </p:nvSpPr>
          <p:spPr>
            <a:xfrm>
              <a:off x="17904869" y="16744769"/>
              <a:ext cx="9287443" cy="863654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038" b="1" dirty="0">
                <a:solidFill>
                  <a:schemeClr val="bg1"/>
                </a:solidFill>
              </a:endParaRPr>
            </a:p>
          </p:txBody>
        </p:sp>
        <p:sp>
          <p:nvSpPr>
            <p:cNvPr id="40" name="Rectangle 39">
              <a:extLst>
                <a:ext uri="{FF2B5EF4-FFF2-40B4-BE49-F238E27FC236}">
                  <a16:creationId xmlns:a16="http://schemas.microsoft.com/office/drawing/2014/main" id="{F23A9190-4A9E-806C-D0CC-A80FAA606F59}"/>
                </a:ext>
              </a:extLst>
            </p:cNvPr>
            <p:cNvSpPr/>
            <p:nvPr/>
          </p:nvSpPr>
          <p:spPr>
            <a:xfrm>
              <a:off x="17904868" y="16033436"/>
              <a:ext cx="9287443" cy="533208"/>
            </a:xfrm>
            <a:prstGeom prst="rect">
              <a:avLst/>
            </a:prstGeom>
            <a:solidFill>
              <a:srgbClr val="E8B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chemeClr val="tx1"/>
                  </a:solidFill>
                  <a:latin typeface="Arial Black" panose="020B0A04020102020204" pitchFamily="34" charset="0"/>
                  <a:ea typeface="Tahoma" panose="020B0604030504040204" pitchFamily="34" charset="0"/>
                  <a:cs typeface="Tahoma" panose="020B0604030504040204" pitchFamily="34" charset="0"/>
                </a:rPr>
                <a:t>METHODS</a:t>
              </a:r>
            </a:p>
          </p:txBody>
        </p:sp>
        <p:sp>
          <p:nvSpPr>
            <p:cNvPr id="41" name="TextBox 40">
              <a:extLst>
                <a:ext uri="{FF2B5EF4-FFF2-40B4-BE49-F238E27FC236}">
                  <a16:creationId xmlns:a16="http://schemas.microsoft.com/office/drawing/2014/main" id="{AD85CC9F-5EF1-0539-73FF-63067E7BD468}"/>
                </a:ext>
              </a:extLst>
            </p:cNvPr>
            <p:cNvSpPr txBox="1"/>
            <p:nvPr/>
          </p:nvSpPr>
          <p:spPr>
            <a:xfrm>
              <a:off x="17968469" y="17090590"/>
              <a:ext cx="9000740" cy="8511153"/>
            </a:xfrm>
            <a:prstGeom prst="rect">
              <a:avLst/>
            </a:prstGeom>
            <a:noFill/>
            <a:ln>
              <a:noFill/>
            </a:ln>
          </p:spPr>
          <p:txBody>
            <a:bodyPr wrap="square" rtlCol="0">
              <a:spAutoFit/>
            </a:bodyPr>
            <a:lstStyle/>
            <a:p>
              <a:pPr lvl="0"/>
              <a:r>
                <a:rPr lang="en-US" sz="3200" b="1" dirty="0">
                  <a:solidFill>
                    <a:srgbClr val="022A3A"/>
                  </a:solidFill>
                  <a:latin typeface="Arial" panose="020B0604020202020204" pitchFamily="34" charset="0"/>
                  <a:ea typeface="Tahoma" panose="020B0604030504040204" pitchFamily="34" charset="0"/>
                  <a:cs typeface="Arial" panose="020B0604020202020204" pitchFamily="34" charset="0"/>
                </a:rPr>
                <a:t>Study Population</a:t>
              </a:r>
            </a:p>
            <a:p>
              <a:pPr marL="457200" lvl="0" indent="-457200">
                <a:buFont typeface="Arial" panose="020B0604020202020204" pitchFamily="34" charset="0"/>
                <a:buChar char="•"/>
              </a:pPr>
              <a:r>
                <a:rPr lang="en-US" sz="3200" dirty="0">
                  <a:solidFill>
                    <a:srgbClr val="022A3A"/>
                  </a:solidFill>
                  <a:latin typeface="Arial" panose="020B0604020202020204" pitchFamily="34" charset="0"/>
                  <a:ea typeface="Tahoma" panose="020B0604030504040204" pitchFamily="34" charset="0"/>
                  <a:cs typeface="Arial" panose="020B0604020202020204" pitchFamily="34" charset="0"/>
                </a:rPr>
                <a:t>This was a retrospective analysis of 2014–2019 data from the Physical Readiness Information Management System</a:t>
              </a:r>
            </a:p>
            <a:p>
              <a:pPr marL="457200" lvl="0" indent="-457200">
                <a:buFont typeface="Arial" panose="020B0604020202020204" pitchFamily="34" charset="0"/>
                <a:buChar char="•"/>
              </a:pPr>
              <a:r>
                <a:rPr lang="en-US" sz="3200" dirty="0">
                  <a:solidFill>
                    <a:srgbClr val="022A3A"/>
                  </a:solidFill>
                  <a:latin typeface="Arial" panose="020B0604020202020204" pitchFamily="34" charset="0"/>
                  <a:cs typeface="Arial" panose="020B0604020202020204" pitchFamily="34" charset="0"/>
                </a:rPr>
                <a:t>Active duty Navy personnel with ≥2 valid PRTs were included</a:t>
              </a:r>
              <a:endParaRPr lang="en-US" sz="3200" dirty="0">
                <a:solidFill>
                  <a:srgbClr val="022A3A"/>
                </a:solidFill>
                <a:latin typeface="Arial" panose="020B0604020202020204" pitchFamily="34" charset="0"/>
                <a:ea typeface="Tahoma" panose="020B0604030504040204" pitchFamily="34" charset="0"/>
                <a:cs typeface="Arial" panose="020B0604020202020204" pitchFamily="34" charset="0"/>
              </a:endParaRPr>
            </a:p>
            <a:p>
              <a:pPr marL="457200" lvl="0" indent="-457200">
                <a:buFont typeface="Arial" panose="020B0604020202020204" pitchFamily="34" charset="0"/>
                <a:buChar char="•"/>
              </a:pPr>
              <a:endParaRPr lang="en-US" sz="3200" b="1" dirty="0">
                <a:solidFill>
                  <a:srgbClr val="022A3A"/>
                </a:solidFill>
                <a:latin typeface="Arial" panose="020B0604020202020204" pitchFamily="34" charset="0"/>
                <a:ea typeface="Tahoma" panose="020B0604030504040204" pitchFamily="34" charset="0"/>
                <a:cs typeface="Arial" panose="020B0604020202020204" pitchFamily="34" charset="0"/>
              </a:endParaRPr>
            </a:p>
            <a:p>
              <a:pPr lvl="0"/>
              <a:r>
                <a:rPr lang="en-US" sz="3200" b="1" dirty="0">
                  <a:solidFill>
                    <a:srgbClr val="022A3A"/>
                  </a:solidFill>
                  <a:latin typeface="Arial" panose="020B0604020202020204" pitchFamily="34" charset="0"/>
                  <a:ea typeface="Tahoma" panose="020B0604030504040204" pitchFamily="34" charset="0"/>
                  <a:cs typeface="Arial" panose="020B0604020202020204" pitchFamily="34" charset="0"/>
                </a:rPr>
                <a:t>Occupational Groups</a:t>
              </a:r>
            </a:p>
            <a:p>
              <a:pPr marL="457200" lvl="0" indent="-457200">
                <a:buFont typeface="Arial" panose="020B0604020202020204" pitchFamily="34" charset="0"/>
                <a:buChar char="•"/>
              </a:pPr>
              <a:r>
                <a:rPr lang="en-US" sz="3200" dirty="0">
                  <a:solidFill>
                    <a:srgbClr val="022A3A"/>
                  </a:solidFill>
                  <a:latin typeface="Arial" panose="020B0604020202020204" pitchFamily="34" charset="0"/>
                  <a:cs typeface="Arial" panose="020B0604020202020204" pitchFamily="34" charset="0"/>
                </a:rPr>
                <a:t>Navy occupations were grouped by occupational code into 37 categories, as defined by the Defense Manpower Data Center</a:t>
              </a:r>
            </a:p>
            <a:p>
              <a:pPr lvl="0"/>
              <a:endParaRPr lang="en-US" sz="3200" dirty="0">
                <a:solidFill>
                  <a:srgbClr val="022A3A"/>
                </a:solidFill>
                <a:latin typeface="Arial" panose="020B0604020202020204" pitchFamily="34" charset="0"/>
                <a:ea typeface="Tahoma" panose="020B0604030504040204" pitchFamily="34" charset="0"/>
                <a:cs typeface="Arial" panose="020B0604020202020204" pitchFamily="34" charset="0"/>
              </a:endParaRPr>
            </a:p>
            <a:p>
              <a:pPr lvl="0"/>
              <a:r>
                <a:rPr lang="en-US" sz="3200" b="1" dirty="0">
                  <a:solidFill>
                    <a:srgbClr val="022A3A"/>
                  </a:solidFill>
                  <a:latin typeface="Arial" panose="020B0604020202020204" pitchFamily="34" charset="0"/>
                  <a:ea typeface="Tahoma" panose="020B0604030504040204" pitchFamily="34" charset="0"/>
                  <a:cs typeface="Arial" panose="020B0604020202020204" pitchFamily="34" charset="0"/>
                </a:rPr>
                <a:t>PRT Excellence Rate</a:t>
              </a:r>
            </a:p>
            <a:p>
              <a:pPr marL="457200" lvl="0" indent="-457200">
                <a:buFont typeface="Arial" panose="020B0604020202020204" pitchFamily="34" charset="0"/>
                <a:buChar char="•"/>
              </a:pPr>
              <a:r>
                <a:rPr lang="en-US" sz="3200" dirty="0">
                  <a:solidFill>
                    <a:srgbClr val="022A3A"/>
                  </a:solidFill>
                  <a:latin typeface="Arial" panose="020B0604020202020204" pitchFamily="34" charset="0"/>
                  <a:cs typeface="Arial" panose="020B0604020202020204" pitchFamily="34" charset="0"/>
                </a:rPr>
                <a:t>PRT Excellence rate was defined as the number of PRTs scored Excellent or Outstanding divided by the total number of non-waived PRTs during the study period</a:t>
              </a:r>
              <a:br>
                <a:rPr lang="en-US" sz="3200" dirty="0">
                  <a:solidFill>
                    <a:srgbClr val="022A3A"/>
                  </a:solidFill>
                  <a:latin typeface="Arial" panose="020B0604020202020204" pitchFamily="34" charset="0"/>
                  <a:cs typeface="Arial" panose="020B0604020202020204" pitchFamily="34" charset="0"/>
                </a:rPr>
              </a:br>
              <a:endParaRPr lang="en-US" sz="3200" dirty="0">
                <a:solidFill>
                  <a:srgbClr val="022A3A"/>
                </a:solidFill>
                <a:latin typeface="Arial" panose="020B0604020202020204" pitchFamily="34" charset="0"/>
                <a:ea typeface="Tahoma" panose="020B0604030504040204" pitchFamily="34" charset="0"/>
                <a:cs typeface="Arial" panose="020B0604020202020204" pitchFamily="34" charset="0"/>
              </a:endParaRPr>
            </a:p>
            <a:p>
              <a:pPr lvl="0"/>
              <a:r>
                <a:rPr lang="en-US" sz="3200" b="1" dirty="0">
                  <a:solidFill>
                    <a:srgbClr val="022A3A"/>
                  </a:solidFill>
                  <a:latin typeface="Arial" panose="020B0604020202020204" pitchFamily="34" charset="0"/>
                  <a:ea typeface="Tahoma" panose="020B0604030504040204" pitchFamily="34" charset="0"/>
                  <a:cs typeface="Arial" panose="020B0604020202020204" pitchFamily="34" charset="0"/>
                </a:rPr>
                <a:t>Statistical Analysis</a:t>
              </a:r>
            </a:p>
            <a:p>
              <a:pPr marL="457200" indent="-457200">
                <a:buFont typeface="Arial" panose="020B0604020202020204" pitchFamily="34" charset="0"/>
                <a:buChar char="•"/>
              </a:pPr>
              <a:r>
                <a:rPr lang="en-US" sz="3200" dirty="0">
                  <a:solidFill>
                    <a:srgbClr val="022A3A"/>
                  </a:solidFill>
                  <a:latin typeface="Arial" panose="020B0604020202020204" pitchFamily="34" charset="0"/>
                  <a:ea typeface="Tahoma" panose="020B0604030504040204" pitchFamily="34" charset="0"/>
                  <a:cs typeface="Arial" panose="020B0604020202020204" pitchFamily="34" charset="0"/>
                </a:rPr>
                <a:t>A generalized linear model assessed the relationship between Navy occupations and PRT Excellence rate, controlling for age and sex</a:t>
              </a:r>
            </a:p>
            <a:p>
              <a:pPr marL="457200" indent="-457200">
                <a:buFont typeface="Arial" panose="020B0604020202020204" pitchFamily="34" charset="0"/>
                <a:buChar char="•"/>
              </a:pPr>
              <a:r>
                <a:rPr lang="en-US" sz="3200" dirty="0">
                  <a:solidFill>
                    <a:srgbClr val="022A3A"/>
                  </a:solidFill>
                  <a:latin typeface="Arial" panose="020B0604020202020204" pitchFamily="34" charset="0"/>
                  <a:ea typeface="Tahoma" panose="020B0604030504040204" pitchFamily="34" charset="0"/>
                  <a:cs typeface="Arial" panose="020B0604020202020204" pitchFamily="34" charset="0"/>
                </a:rPr>
                <a:t>Adjusted probabilities were calculated to examine the effect of occupations on PRT performance, with 95% confidence intervals (CIs) reported</a:t>
              </a:r>
            </a:p>
            <a:p>
              <a:pPr lvl="0"/>
              <a:endParaRPr lang="en-US" sz="3200" dirty="0">
                <a:solidFill>
                  <a:srgbClr val="022A3A"/>
                </a:solidFill>
                <a:latin typeface="Arial" panose="020B0604020202020204" pitchFamily="34" charset="0"/>
                <a:cs typeface="Arial" panose="020B0604020202020204" pitchFamily="34" charset="0"/>
              </a:endParaRPr>
            </a:p>
          </p:txBody>
        </p:sp>
      </p:grpSp>
      <p:sp>
        <p:nvSpPr>
          <p:cNvPr id="43" name="Rectangle 42">
            <a:extLst>
              <a:ext uri="{FF2B5EF4-FFF2-40B4-BE49-F238E27FC236}">
                <a16:creationId xmlns:a16="http://schemas.microsoft.com/office/drawing/2014/main" id="{62D7CCBF-4BC3-6391-8570-F40EE0311D82}"/>
              </a:ext>
            </a:extLst>
          </p:cNvPr>
          <p:cNvSpPr/>
          <p:nvPr/>
        </p:nvSpPr>
        <p:spPr>
          <a:xfrm>
            <a:off x="13208882" y="6694827"/>
            <a:ext cx="17446561" cy="2430671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038" b="1">
              <a:solidFill>
                <a:schemeClr val="bg1"/>
              </a:solidFill>
            </a:endParaRPr>
          </a:p>
        </p:txBody>
      </p:sp>
      <p:sp>
        <p:nvSpPr>
          <p:cNvPr id="54" name="Rectangle 53">
            <a:extLst>
              <a:ext uri="{FF2B5EF4-FFF2-40B4-BE49-F238E27FC236}">
                <a16:creationId xmlns:a16="http://schemas.microsoft.com/office/drawing/2014/main" id="{10098ED1-4AB6-8FFB-17E6-6F8B4B9AB326}"/>
              </a:ext>
            </a:extLst>
          </p:cNvPr>
          <p:cNvSpPr/>
          <p:nvPr/>
        </p:nvSpPr>
        <p:spPr>
          <a:xfrm>
            <a:off x="13208885" y="4681432"/>
            <a:ext cx="17446560" cy="1764116"/>
          </a:xfrm>
          <a:prstGeom prst="rect">
            <a:avLst/>
          </a:prstGeom>
          <a:solidFill>
            <a:srgbClr val="E8B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chemeClr val="tx1"/>
                </a:solidFill>
                <a:latin typeface="Arial Black" panose="020B0A04020102020204" pitchFamily="34" charset="0"/>
                <a:ea typeface="Tahoma" panose="020B0604030504040204" pitchFamily="34" charset="0"/>
                <a:cs typeface="Tahoma" panose="020B0604030504040204" pitchFamily="34" charset="0"/>
              </a:rPr>
              <a:t>RESULTS</a:t>
            </a:r>
          </a:p>
        </p:txBody>
      </p:sp>
      <p:sp>
        <p:nvSpPr>
          <p:cNvPr id="81" name="Rectangle 80">
            <a:extLst>
              <a:ext uri="{FF2B5EF4-FFF2-40B4-BE49-F238E27FC236}">
                <a16:creationId xmlns:a16="http://schemas.microsoft.com/office/drawing/2014/main" id="{A0529434-01D6-B8D4-8C3E-4918D6C0472D}"/>
              </a:ext>
            </a:extLst>
          </p:cNvPr>
          <p:cNvSpPr/>
          <p:nvPr/>
        </p:nvSpPr>
        <p:spPr>
          <a:xfrm>
            <a:off x="31249851" y="4681431"/>
            <a:ext cx="11788489" cy="1764115"/>
          </a:xfrm>
          <a:prstGeom prst="rect">
            <a:avLst/>
          </a:prstGeom>
          <a:solidFill>
            <a:srgbClr val="E8B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chemeClr val="tx1"/>
                </a:solidFill>
                <a:latin typeface="Arial Black" panose="020B0A04020102020204" pitchFamily="34" charset="0"/>
                <a:ea typeface="Tahoma" panose="020B0604030504040204" pitchFamily="34" charset="0"/>
                <a:cs typeface="Tahoma" panose="020B0604030504040204" pitchFamily="34" charset="0"/>
              </a:rPr>
              <a:t>RESULTS</a:t>
            </a:r>
          </a:p>
        </p:txBody>
      </p:sp>
      <p:grpSp>
        <p:nvGrpSpPr>
          <p:cNvPr id="84" name="Group 83">
            <a:extLst>
              <a:ext uri="{FF2B5EF4-FFF2-40B4-BE49-F238E27FC236}">
                <a16:creationId xmlns:a16="http://schemas.microsoft.com/office/drawing/2014/main" id="{CDD1BB27-ABE1-04C9-7678-683D6295AA80}"/>
              </a:ext>
            </a:extLst>
          </p:cNvPr>
          <p:cNvGrpSpPr/>
          <p:nvPr/>
        </p:nvGrpSpPr>
        <p:grpSpPr>
          <a:xfrm>
            <a:off x="31275977" y="24452222"/>
            <a:ext cx="11788488" cy="6549310"/>
            <a:chOff x="22466614" y="24927634"/>
            <a:chExt cx="9287443" cy="4679910"/>
          </a:xfrm>
        </p:grpSpPr>
        <p:sp>
          <p:nvSpPr>
            <p:cNvPr id="85" name="Rectangle 84">
              <a:extLst>
                <a:ext uri="{FF2B5EF4-FFF2-40B4-BE49-F238E27FC236}">
                  <a16:creationId xmlns:a16="http://schemas.microsoft.com/office/drawing/2014/main" id="{3B9C0F6A-EC4D-B793-1D9C-9B3038046C62}"/>
                </a:ext>
              </a:extLst>
            </p:cNvPr>
            <p:cNvSpPr/>
            <p:nvPr/>
          </p:nvSpPr>
          <p:spPr>
            <a:xfrm>
              <a:off x="22466614" y="25804532"/>
              <a:ext cx="9287443" cy="380301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038" b="1">
                <a:solidFill>
                  <a:schemeClr val="bg1"/>
                </a:solidFill>
              </a:endParaRPr>
            </a:p>
          </p:txBody>
        </p:sp>
        <p:sp>
          <p:nvSpPr>
            <p:cNvPr id="86" name="Rectangle 85">
              <a:extLst>
                <a:ext uri="{FF2B5EF4-FFF2-40B4-BE49-F238E27FC236}">
                  <a16:creationId xmlns:a16="http://schemas.microsoft.com/office/drawing/2014/main" id="{0CC71327-4844-89F3-B951-E0B69CDA9D23}"/>
                </a:ext>
              </a:extLst>
            </p:cNvPr>
            <p:cNvSpPr/>
            <p:nvPr/>
          </p:nvSpPr>
          <p:spPr>
            <a:xfrm>
              <a:off x="22466614" y="24927634"/>
              <a:ext cx="9287443" cy="533208"/>
            </a:xfrm>
            <a:prstGeom prst="rect">
              <a:avLst/>
            </a:prstGeom>
            <a:solidFill>
              <a:srgbClr val="E8B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chemeClr val="tx1"/>
                  </a:solidFill>
                  <a:latin typeface="Arial Black" panose="020B0A04020102020204" pitchFamily="34" charset="0"/>
                  <a:ea typeface="Tahoma" panose="020B0604030504040204" pitchFamily="34" charset="0"/>
                  <a:cs typeface="Tahoma" panose="020B0604030504040204" pitchFamily="34" charset="0"/>
                </a:rPr>
                <a:t>CONCLUSIONS</a:t>
              </a:r>
            </a:p>
          </p:txBody>
        </p:sp>
      </p:grpSp>
      <p:sp>
        <p:nvSpPr>
          <p:cNvPr id="2" name="Text Placeholder 5">
            <a:extLst>
              <a:ext uri="{FF2B5EF4-FFF2-40B4-BE49-F238E27FC236}">
                <a16:creationId xmlns:a16="http://schemas.microsoft.com/office/drawing/2014/main" id="{19E471AA-BF17-068A-A938-E638F58AA364}"/>
              </a:ext>
            </a:extLst>
          </p:cNvPr>
          <p:cNvSpPr txBox="1"/>
          <p:nvPr/>
        </p:nvSpPr>
        <p:spPr>
          <a:xfrm>
            <a:off x="4494152" y="804502"/>
            <a:ext cx="33548979" cy="3815784"/>
          </a:xfrm>
          <a:prstGeom prst="rect">
            <a:avLst/>
          </a:prstGeom>
        </p:spPr>
        <p:txBody>
          <a:bodyPr lIns="0" tIns="0" rIns="0" bIns="0">
            <a:noAutofit/>
          </a:bodyPr>
          <a:lstStyle>
            <a:defPPr>
              <a:defRPr kern="1200" smtId="4294967295"/>
            </a:defPPr>
            <a:lvl1pPr marL="0" marR="0" indent="0" algn="l" defTabSz="3783013" rtl="0" eaLnBrk="1" fontAlgn="auto" latinLnBrk="0" hangingPunct="1">
              <a:lnSpc>
                <a:spcPct val="100000"/>
              </a:lnSpc>
              <a:spcBef>
                <a:spcPts val="600"/>
              </a:spcBef>
              <a:spcAft>
                <a:spcPct val="0"/>
              </a:spcAft>
              <a:buClrTx/>
              <a:buSzTx/>
              <a:buFontTx/>
              <a:buNone/>
              <a:defRPr sz="6000" kern="1200" baseline="0">
                <a:solidFill>
                  <a:schemeClr val="tx2"/>
                </a:solidFill>
                <a:latin typeface="Franklin Gothic Heavy" pitchFamily="34" charset="0"/>
                <a:ea typeface="+mn-ea"/>
                <a:cs typeface="+mn-cs"/>
              </a:defRPr>
            </a:lvl1pPr>
            <a:lvl2pPr marL="1880543" indent="0" algn="l" defTabSz="3761086" rtl="0" eaLnBrk="1" latinLnBrk="0" hangingPunct="1">
              <a:spcBef>
                <a:spcPct val="20000"/>
              </a:spcBef>
              <a:buFontTx/>
              <a:buNone/>
              <a:defRPr sz="11500" kern="1200">
                <a:solidFill>
                  <a:schemeClr val="tx1"/>
                </a:solidFill>
                <a:latin typeface="+mn-lt"/>
                <a:ea typeface="+mn-ea"/>
                <a:cs typeface="+mn-cs"/>
              </a:defRPr>
            </a:lvl2pPr>
            <a:lvl3pPr marL="3761086" indent="0" algn="l" defTabSz="3761086" rtl="0" eaLnBrk="1" latinLnBrk="0" hangingPunct="1">
              <a:spcBef>
                <a:spcPct val="20000"/>
              </a:spcBef>
              <a:buFontTx/>
              <a:buNone/>
              <a:defRPr sz="9900" kern="1200">
                <a:solidFill>
                  <a:schemeClr val="tx1"/>
                </a:solidFill>
                <a:latin typeface="+mn-lt"/>
                <a:ea typeface="+mn-ea"/>
                <a:cs typeface="+mn-cs"/>
              </a:defRPr>
            </a:lvl3pPr>
            <a:lvl4pPr marL="5641629" indent="0" algn="l" defTabSz="3761086" rtl="0" eaLnBrk="1" latinLnBrk="0" hangingPunct="1">
              <a:spcBef>
                <a:spcPct val="20000"/>
              </a:spcBef>
              <a:buFontTx/>
              <a:buNone/>
              <a:defRPr sz="8200" kern="1200">
                <a:solidFill>
                  <a:schemeClr val="tx1"/>
                </a:solidFill>
                <a:latin typeface="+mn-lt"/>
                <a:ea typeface="+mn-ea"/>
                <a:cs typeface="+mn-cs"/>
              </a:defRPr>
            </a:lvl4pPr>
            <a:lvl5pPr marL="7522172" indent="0" algn="l" defTabSz="3761086" rtl="0" eaLnBrk="1" latinLnBrk="0" hangingPunct="1">
              <a:spcBef>
                <a:spcPct val="20000"/>
              </a:spcBef>
              <a:buFontTx/>
              <a:buNone/>
              <a:defRPr sz="8200" kern="1200">
                <a:solidFill>
                  <a:schemeClr val="tx1"/>
                </a:solidFill>
                <a:latin typeface="+mn-lt"/>
                <a:ea typeface="+mn-ea"/>
                <a:cs typeface="+mn-cs"/>
              </a:defRPr>
            </a:lvl5pPr>
            <a:lvl6pPr marL="10342988"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6pPr>
            <a:lvl7pPr marL="12223531"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7pPr>
            <a:lvl8pPr marL="14104074"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8pPr>
            <a:lvl9pPr marL="15984617"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9pPr>
          </a:lstStyle>
          <a:p>
            <a:pPr algn="ctr" defTabSz="3021743">
              <a:spcBef>
                <a:spcPct val="20000"/>
              </a:spcBef>
              <a:defRPr/>
            </a:pPr>
            <a:r>
              <a:rPr lang="en-US" sz="8800" dirty="0">
                <a:solidFill>
                  <a:schemeClr val="bg1"/>
                </a:solidFill>
                <a:latin typeface="Impact" panose="020B0806030902050204" pitchFamily="34" charset="0"/>
                <a:ea typeface="Tahoma" panose="020B0604030504040204" pitchFamily="34" charset="0"/>
                <a:cs typeface="Arial" panose="020B0604020202020204" pitchFamily="34" charset="0"/>
              </a:rPr>
              <a:t>U.S. NAVY EXCEPTIONAL FITNESS RATES BY OCCUPATION</a:t>
            </a:r>
          </a:p>
          <a:p>
            <a:pPr algn="ctr" defTabSz="2266250">
              <a:spcBef>
                <a:spcPts val="0"/>
              </a:spcBef>
              <a:defRPr/>
            </a:pPr>
            <a:endParaRPr lang="en-US" sz="1200" dirty="0">
              <a:solidFill>
                <a:schemeClr val="bg1"/>
              </a:solidFill>
              <a:latin typeface="Arial" panose="020B0604020202020204" pitchFamily="34" charset="0"/>
              <a:ea typeface="Tahoma" panose="020B0604030504040204" pitchFamily="34" charset="0"/>
              <a:cs typeface="Arial" panose="020B0604020202020204" pitchFamily="34" charset="0"/>
            </a:endParaRPr>
          </a:p>
          <a:p>
            <a:pPr algn="ctr">
              <a:lnSpc>
                <a:spcPct val="107000"/>
              </a:lnSpc>
              <a:spcBef>
                <a:spcPts val="0"/>
              </a:spcBef>
              <a:spcAft>
                <a:spcPts val="800"/>
              </a:spcAft>
            </a:pPr>
            <a:r>
              <a:rPr lang="en-US" sz="3200" b="1" kern="100" dirty="0">
                <a:solidFill>
                  <a:schemeClr val="bg1"/>
                </a:solidFill>
                <a:latin typeface="Arial" panose="020B0604020202020204" pitchFamily="34" charset="0"/>
                <a:ea typeface="Calibri" panose="020F0502020204030204" pitchFamily="34" charset="0"/>
                <a:cs typeface="Arial" panose="020B0604020202020204" pitchFamily="34" charset="0"/>
              </a:rPr>
              <a:t>Meg I. Robinson, MS</a:t>
            </a:r>
            <a:r>
              <a:rPr lang="en-US" sz="3200" b="1" kern="100" baseline="30000" dirty="0">
                <a:solidFill>
                  <a:schemeClr val="bg1"/>
                </a:solidFill>
                <a:latin typeface="Arial" panose="020B0604020202020204" pitchFamily="34" charset="0"/>
                <a:ea typeface="Calibri" panose="020F0502020204030204" pitchFamily="34" charset="0"/>
                <a:cs typeface="Arial" panose="020B0604020202020204" pitchFamily="34" charset="0"/>
              </a:rPr>
              <a:t>1,2</a:t>
            </a:r>
            <a:r>
              <a:rPr lang="en-US" sz="3200" b="1" kern="100" dirty="0">
                <a:solidFill>
                  <a:schemeClr val="bg1"/>
                </a:solidFill>
                <a:latin typeface="Arial" panose="020B0604020202020204" pitchFamily="34" charset="0"/>
                <a:ea typeface="Calibri" panose="020F0502020204030204" pitchFamily="34" charset="0"/>
                <a:cs typeface="Arial" panose="020B0604020202020204" pitchFamily="34" charset="0"/>
              </a:rPr>
              <a:t>; Justin T. Stamets, MS</a:t>
            </a:r>
            <a:r>
              <a:rPr lang="en-US" sz="3200" b="1" kern="100" baseline="30000" dirty="0">
                <a:solidFill>
                  <a:schemeClr val="bg1"/>
                </a:solidFill>
                <a:latin typeface="Arial" panose="020B0604020202020204" pitchFamily="34" charset="0"/>
                <a:ea typeface="Calibri" panose="020F0502020204030204" pitchFamily="34" charset="0"/>
                <a:cs typeface="Arial" panose="020B0604020202020204" pitchFamily="34" charset="0"/>
              </a:rPr>
              <a:t>1,2</a:t>
            </a:r>
            <a:r>
              <a:rPr lang="en-US" sz="3200" b="1" kern="100" dirty="0">
                <a:solidFill>
                  <a:schemeClr val="bg1"/>
                </a:solidFill>
                <a:latin typeface="Arial" panose="020B0604020202020204" pitchFamily="34" charset="0"/>
                <a:ea typeface="Calibri" panose="020F0502020204030204" pitchFamily="34" charset="0"/>
                <a:cs typeface="Arial" panose="020B0604020202020204" pitchFamily="34" charset="0"/>
              </a:rPr>
              <a:t>; James K. Romine, PhD</a:t>
            </a:r>
            <a:r>
              <a:rPr lang="en-US" sz="3200" b="1" kern="100" baseline="30000" dirty="0">
                <a:solidFill>
                  <a:schemeClr val="bg1"/>
                </a:solidFill>
                <a:latin typeface="Arial" panose="020B0604020202020204" pitchFamily="34" charset="0"/>
                <a:ea typeface="Calibri" panose="020F0502020204030204" pitchFamily="34" charset="0"/>
                <a:cs typeface="Arial" panose="020B0604020202020204" pitchFamily="34" charset="0"/>
              </a:rPr>
              <a:t>1,2</a:t>
            </a:r>
            <a:r>
              <a:rPr lang="en-US" sz="3200" b="1" kern="100" dirty="0">
                <a:solidFill>
                  <a:schemeClr val="bg1"/>
                </a:solidFill>
                <a:latin typeface="Arial" panose="020B0604020202020204" pitchFamily="34" charset="0"/>
                <a:ea typeface="Calibri" panose="020F0502020204030204" pitchFamily="34" charset="0"/>
                <a:cs typeface="Arial" panose="020B0604020202020204" pitchFamily="34" charset="0"/>
              </a:rPr>
              <a:t>; Amber L. Dougherty, MPH</a:t>
            </a:r>
            <a:r>
              <a:rPr lang="en-US" sz="3200" b="1" kern="100" baseline="30000" dirty="0">
                <a:solidFill>
                  <a:schemeClr val="bg1"/>
                </a:solidFill>
                <a:latin typeface="Arial" panose="020B0604020202020204" pitchFamily="34" charset="0"/>
                <a:ea typeface="Calibri" panose="020F0502020204030204" pitchFamily="34" charset="0"/>
                <a:cs typeface="Arial" panose="020B0604020202020204" pitchFamily="34" charset="0"/>
              </a:rPr>
              <a:t>1,2</a:t>
            </a:r>
            <a:r>
              <a:rPr lang="en-US" sz="3200" b="1" kern="100" dirty="0">
                <a:solidFill>
                  <a:schemeClr val="bg1"/>
                </a:solidFill>
                <a:latin typeface="Arial" panose="020B0604020202020204" pitchFamily="34" charset="0"/>
                <a:ea typeface="Calibri" panose="020F0502020204030204" pitchFamily="34" charset="0"/>
                <a:cs typeface="Arial" panose="020B0604020202020204" pitchFamily="34" charset="0"/>
              </a:rPr>
              <a:t>; Ryan W. Smith, PhD</a:t>
            </a:r>
            <a:r>
              <a:rPr lang="en-US" sz="3200" b="1" kern="100" baseline="30000" dirty="0">
                <a:solidFill>
                  <a:schemeClr val="bg1"/>
                </a:solidFill>
                <a:latin typeface="Arial" panose="020B0604020202020204" pitchFamily="34" charset="0"/>
                <a:ea typeface="Calibri" panose="020F0502020204030204" pitchFamily="34" charset="0"/>
                <a:cs typeface="Arial" panose="020B0604020202020204" pitchFamily="34" charset="0"/>
              </a:rPr>
              <a:t>1</a:t>
            </a:r>
            <a:r>
              <a:rPr lang="en-US" sz="3200" b="1" kern="100" dirty="0">
                <a:solidFill>
                  <a:schemeClr val="bg1"/>
                </a:solidFill>
                <a:latin typeface="Arial" panose="020B0604020202020204" pitchFamily="34" charset="0"/>
                <a:ea typeface="Calibri" panose="020F0502020204030204" pitchFamily="34" charset="0"/>
                <a:cs typeface="Arial" panose="020B0604020202020204" pitchFamily="34" charset="0"/>
              </a:rPr>
              <a:t>; Andrew J. MacGregor, PhD</a:t>
            </a:r>
            <a:r>
              <a:rPr lang="en-US" sz="3200" b="1" kern="100" baseline="30000" dirty="0">
                <a:solidFill>
                  <a:schemeClr val="bg1"/>
                </a:solidFill>
                <a:latin typeface="Arial" panose="020B0604020202020204" pitchFamily="34" charset="0"/>
                <a:ea typeface="Calibri" panose="020F0502020204030204" pitchFamily="34" charset="0"/>
                <a:cs typeface="Arial" panose="020B0604020202020204" pitchFamily="34" charset="0"/>
              </a:rPr>
              <a:t>1</a:t>
            </a:r>
            <a:endParaRPr lang="en-US" sz="3200" kern="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marL="0" marR="0" algn="ctr">
              <a:lnSpc>
                <a:spcPct val="107000"/>
              </a:lnSpc>
              <a:spcBef>
                <a:spcPts val="0"/>
              </a:spcBef>
              <a:spcAft>
                <a:spcPts val="800"/>
              </a:spcAft>
            </a:pPr>
            <a:r>
              <a:rPr lang="en-US" sz="3200" b="1" kern="100" baseline="30000" dirty="0">
                <a:solidFill>
                  <a:schemeClr val="bg1"/>
                </a:solidFill>
                <a:latin typeface="Arial" panose="020B0604020202020204" pitchFamily="34" charset="0"/>
                <a:ea typeface="Calibri" panose="020F0502020204030204" pitchFamily="34" charset="0"/>
                <a:cs typeface="Arial" panose="020B0604020202020204" pitchFamily="34" charset="0"/>
              </a:rPr>
              <a:t>1</a:t>
            </a:r>
            <a:r>
              <a:rPr lang="en-US" sz="3200" b="1"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Naval Health Research Center, San Diego, CA; </a:t>
            </a:r>
            <a:r>
              <a:rPr lang="en-US" sz="3200" b="1" kern="100" baseline="30000" dirty="0">
                <a:solidFill>
                  <a:schemeClr val="bg1"/>
                </a:solidFill>
                <a:latin typeface="Arial" panose="020B0604020202020204" pitchFamily="34" charset="0"/>
                <a:ea typeface="Calibri" panose="020F0502020204030204" pitchFamily="34" charset="0"/>
                <a:cs typeface="Arial" panose="020B0604020202020204" pitchFamily="34" charset="0"/>
              </a:rPr>
              <a:t>2</a:t>
            </a:r>
            <a:r>
              <a:rPr lang="en-US" sz="3200" b="1"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Leidos, Inc., San Diego, CA</a:t>
            </a:r>
            <a:endParaRPr lang="en-US" sz="3200" kern="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algn="ctr" defTabSz="2266250">
              <a:spcBef>
                <a:spcPct val="20000"/>
              </a:spcBef>
              <a:defRPr/>
            </a:pPr>
            <a:endParaRPr lang="en-US" sz="3150" dirty="0">
              <a:solidFill>
                <a:schemeClr val="bg1"/>
              </a:solidFill>
              <a:latin typeface="Arial" panose="020B0604020202020204" pitchFamily="34" charset="0"/>
              <a:ea typeface="Tahoma" panose="020B0604030504040204" pitchFamily="34" charset="0"/>
              <a:cs typeface="Arial" panose="020B0604020202020204" pitchFamily="34" charset="0"/>
            </a:endParaRPr>
          </a:p>
        </p:txBody>
      </p:sp>
      <p:sp>
        <p:nvSpPr>
          <p:cNvPr id="3" name="Rectangle: Rounded Corners 2">
            <a:extLst>
              <a:ext uri="{FF2B5EF4-FFF2-40B4-BE49-F238E27FC236}">
                <a16:creationId xmlns:a16="http://schemas.microsoft.com/office/drawing/2014/main" id="{520FB4A9-8742-073E-01F4-FB28C978E965}"/>
              </a:ext>
            </a:extLst>
          </p:cNvPr>
          <p:cNvSpPr/>
          <p:nvPr/>
        </p:nvSpPr>
        <p:spPr>
          <a:xfrm>
            <a:off x="13270546" y="6845953"/>
            <a:ext cx="17350110" cy="5786199"/>
          </a:xfrm>
          <a:prstGeom prst="roundRect">
            <a:avLst/>
          </a:prstGeom>
          <a:noFill/>
          <a:ln w="95250"/>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dirty="0"/>
          </a:p>
        </p:txBody>
      </p:sp>
      <p:sp>
        <p:nvSpPr>
          <p:cNvPr id="24" name="TextBox 23">
            <a:extLst>
              <a:ext uri="{FF2B5EF4-FFF2-40B4-BE49-F238E27FC236}">
                <a16:creationId xmlns:a16="http://schemas.microsoft.com/office/drawing/2014/main" id="{7C915767-1DBA-50A9-D9E6-33CEB2A3B646}"/>
              </a:ext>
            </a:extLst>
          </p:cNvPr>
          <p:cNvSpPr txBox="1"/>
          <p:nvPr/>
        </p:nvSpPr>
        <p:spPr>
          <a:xfrm>
            <a:off x="13392308" y="7190229"/>
            <a:ext cx="17106585" cy="5786199"/>
          </a:xfrm>
          <a:prstGeom prst="rect">
            <a:avLst/>
          </a:prstGeom>
          <a:noFill/>
        </p:spPr>
        <p:txBody>
          <a:bodyPr wrap="square" rtlCol="0">
            <a:spAutoFit/>
          </a:bodyPr>
          <a:lstStyle/>
          <a:p>
            <a:pPr marL="285750" indent="-285750">
              <a:buFont typeface="Arial" panose="020B0604020202020204" pitchFamily="34" charset="0"/>
              <a:buChar char="•"/>
            </a:pPr>
            <a:r>
              <a:rPr lang="en-US" sz="3300" dirty="0">
                <a:solidFill>
                  <a:srgbClr val="022A3A"/>
                </a:solidFill>
                <a:latin typeface="Arial" panose="020B0604020202020204" pitchFamily="34" charset="0"/>
                <a:cs typeface="Arial" panose="020B0604020202020204" pitchFamily="34" charset="0"/>
              </a:rPr>
              <a:t> A total of 363,326 individuals and 2,286,880 PRTs were included in the analysis (average 6 ± 3 PRTs per person)</a:t>
            </a:r>
            <a:br>
              <a:rPr lang="en-US" sz="3300" dirty="0">
                <a:solidFill>
                  <a:srgbClr val="022A3A"/>
                </a:solidFill>
                <a:latin typeface="Arial" panose="020B0604020202020204" pitchFamily="34" charset="0"/>
                <a:cs typeface="Arial" panose="020B0604020202020204" pitchFamily="34" charset="0"/>
              </a:rPr>
            </a:br>
            <a:endParaRPr lang="en-US" sz="3300" dirty="0">
              <a:solidFill>
                <a:srgbClr val="022A3A"/>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3300" dirty="0">
                <a:solidFill>
                  <a:srgbClr val="022A3A"/>
                </a:solidFill>
                <a:latin typeface="Arial" panose="020B0604020202020204" pitchFamily="34" charset="0"/>
                <a:cs typeface="Arial" panose="020B0604020202020204" pitchFamily="34" charset="0"/>
              </a:rPr>
              <a:t>On average, individuals scored Excellent or Outstanding on 32.2% of their PRTs</a:t>
            </a:r>
            <a:br>
              <a:rPr lang="en-US" sz="3300" dirty="0">
                <a:solidFill>
                  <a:srgbClr val="022A3A"/>
                </a:solidFill>
                <a:latin typeface="Arial" panose="020B0604020202020204" pitchFamily="34" charset="0"/>
                <a:cs typeface="Arial" panose="020B0604020202020204" pitchFamily="34" charset="0"/>
              </a:rPr>
            </a:br>
            <a:endParaRPr lang="en-US" sz="3300" dirty="0">
              <a:solidFill>
                <a:srgbClr val="022A3A"/>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3300" dirty="0">
                <a:solidFill>
                  <a:srgbClr val="022A3A"/>
                </a:solidFill>
                <a:latin typeface="Arial" panose="020B0604020202020204" pitchFamily="34" charset="0"/>
                <a:cs typeface="Arial" panose="020B0604020202020204" pitchFamily="34" charset="0"/>
              </a:rPr>
              <a:t>Highest PRT Excellence rate occupations were special operations, ordnance disposal and diving, air crew</a:t>
            </a:r>
            <a:br>
              <a:rPr lang="en-US" sz="3300" dirty="0">
                <a:solidFill>
                  <a:srgbClr val="022A3A"/>
                </a:solidFill>
                <a:latin typeface="Arial" panose="020B0604020202020204" pitchFamily="34" charset="0"/>
                <a:cs typeface="Arial" panose="020B0604020202020204" pitchFamily="34" charset="0"/>
              </a:rPr>
            </a:br>
            <a:endParaRPr lang="en-US" sz="3300" dirty="0">
              <a:solidFill>
                <a:srgbClr val="022A3A"/>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3300" dirty="0">
                <a:solidFill>
                  <a:srgbClr val="022A3A"/>
                </a:solidFill>
                <a:latin typeface="Arial" panose="020B0604020202020204" pitchFamily="34" charset="0"/>
                <a:cs typeface="Arial" panose="020B0604020202020204" pitchFamily="34" charset="0"/>
              </a:rPr>
              <a:t>Lowest PRT Excellence rate occupations were missile guidance, sonar equipment, and other electronic equipment.</a:t>
            </a:r>
          </a:p>
          <a:p>
            <a:pPr marL="285750" indent="-285750">
              <a:buFont typeface="Arial" panose="020B0604020202020204" pitchFamily="34" charset="0"/>
              <a:buChar char="•"/>
            </a:pPr>
            <a:endParaRPr lang="en-US" sz="4000" dirty="0">
              <a:solidFill>
                <a:srgbClr val="AA1D21"/>
              </a:solidFill>
              <a:latin typeface="Arial" panose="020B0604020202020204" pitchFamily="34" charset="0"/>
              <a:cs typeface="Arial" panose="020B0604020202020204" pitchFamily="34" charset="0"/>
            </a:endParaRPr>
          </a:p>
        </p:txBody>
      </p:sp>
      <p:graphicFrame>
        <p:nvGraphicFramePr>
          <p:cNvPr id="25" name="Table 24">
            <a:extLst>
              <a:ext uri="{FF2B5EF4-FFF2-40B4-BE49-F238E27FC236}">
                <a16:creationId xmlns:a16="http://schemas.microsoft.com/office/drawing/2014/main" id="{DCDC05B8-8B9A-2CAB-AB9F-DFCDC4E415EA}"/>
              </a:ext>
            </a:extLst>
          </p:cNvPr>
          <p:cNvGraphicFramePr>
            <a:graphicFrameLocks noGrp="1"/>
          </p:cNvGraphicFramePr>
          <p:nvPr>
            <p:extLst>
              <p:ext uri="{D42A27DB-BD31-4B8C-83A1-F6EECF244321}">
                <p14:modId xmlns:p14="http://schemas.microsoft.com/office/powerpoint/2010/main" val="2143415671"/>
              </p:ext>
            </p:extLst>
          </p:nvPr>
        </p:nvGraphicFramePr>
        <p:xfrm>
          <a:off x="13329148" y="13341271"/>
          <a:ext cx="17206027" cy="8387235"/>
        </p:xfrm>
        <a:graphic>
          <a:graphicData uri="http://schemas.openxmlformats.org/drawingml/2006/table">
            <a:tbl>
              <a:tblPr/>
              <a:tblGrid>
                <a:gridCol w="3457040">
                  <a:extLst>
                    <a:ext uri="{9D8B030D-6E8A-4147-A177-3AD203B41FA5}">
                      <a16:colId xmlns:a16="http://schemas.microsoft.com/office/drawing/2014/main" val="3246319525"/>
                    </a:ext>
                  </a:extLst>
                </a:gridCol>
                <a:gridCol w="1964141">
                  <a:extLst>
                    <a:ext uri="{9D8B030D-6E8A-4147-A177-3AD203B41FA5}">
                      <a16:colId xmlns:a16="http://schemas.microsoft.com/office/drawing/2014/main" val="304731172"/>
                    </a:ext>
                  </a:extLst>
                </a:gridCol>
                <a:gridCol w="1964141">
                  <a:extLst>
                    <a:ext uri="{9D8B030D-6E8A-4147-A177-3AD203B41FA5}">
                      <a16:colId xmlns:a16="http://schemas.microsoft.com/office/drawing/2014/main" val="2532695248"/>
                    </a:ext>
                  </a:extLst>
                </a:gridCol>
                <a:gridCol w="1964141">
                  <a:extLst>
                    <a:ext uri="{9D8B030D-6E8A-4147-A177-3AD203B41FA5}">
                      <a16:colId xmlns:a16="http://schemas.microsoft.com/office/drawing/2014/main" val="3432717487"/>
                    </a:ext>
                  </a:extLst>
                </a:gridCol>
                <a:gridCol w="1964141">
                  <a:extLst>
                    <a:ext uri="{9D8B030D-6E8A-4147-A177-3AD203B41FA5}">
                      <a16:colId xmlns:a16="http://schemas.microsoft.com/office/drawing/2014/main" val="512931467"/>
                    </a:ext>
                  </a:extLst>
                </a:gridCol>
                <a:gridCol w="1964141">
                  <a:extLst>
                    <a:ext uri="{9D8B030D-6E8A-4147-A177-3AD203B41FA5}">
                      <a16:colId xmlns:a16="http://schemas.microsoft.com/office/drawing/2014/main" val="2139717411"/>
                    </a:ext>
                  </a:extLst>
                </a:gridCol>
                <a:gridCol w="1964141">
                  <a:extLst>
                    <a:ext uri="{9D8B030D-6E8A-4147-A177-3AD203B41FA5}">
                      <a16:colId xmlns:a16="http://schemas.microsoft.com/office/drawing/2014/main" val="3331403202"/>
                    </a:ext>
                  </a:extLst>
                </a:gridCol>
                <a:gridCol w="1964141">
                  <a:extLst>
                    <a:ext uri="{9D8B030D-6E8A-4147-A177-3AD203B41FA5}">
                      <a16:colId xmlns:a16="http://schemas.microsoft.com/office/drawing/2014/main" val="3637654996"/>
                    </a:ext>
                  </a:extLst>
                </a:gridCol>
              </a:tblGrid>
              <a:tr h="553965">
                <a:tc>
                  <a:txBody>
                    <a:bodyPr/>
                    <a:lstStyle/>
                    <a:p>
                      <a:pPr algn="l" fontAlgn="b">
                        <a:buNone/>
                      </a:pPr>
                      <a:endParaRPr lang="en-US" sz="2500" b="0" i="0" u="none" strike="noStrike" dirty="0">
                        <a:solidFill>
                          <a:srgbClr val="000000"/>
                        </a:solidFill>
                        <a:effectLst/>
                        <a:latin typeface="Arial" panose="020B0604020202020204" pitchFamily="34" charset="0"/>
                        <a:cs typeface="Arial" panose="020B0604020202020204" pitchFamily="34" charset="0"/>
                      </a:endParaRPr>
                    </a:p>
                  </a:txBody>
                  <a:tcPr marL="3810" marR="3810" marT="381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noFill/>
                  </a:tcPr>
                </a:tc>
                <a:tc>
                  <a:txBody>
                    <a:bodyPr/>
                    <a:lstStyle/>
                    <a:p>
                      <a:pPr algn="ctr" fontAlgn="b">
                        <a:buNone/>
                      </a:pPr>
                      <a:endParaRPr lang="en-US" sz="2500" b="1" i="0" u="none" strike="noStrike" dirty="0">
                        <a:solidFill>
                          <a:srgbClr val="000000"/>
                        </a:solidFill>
                        <a:effectLst/>
                        <a:latin typeface="Arial" panose="020B0604020202020204" pitchFamily="34" charset="0"/>
                        <a:cs typeface="Arial" panose="020B0604020202020204" pitchFamily="34" charset="0"/>
                      </a:endParaRPr>
                    </a:p>
                  </a:txBody>
                  <a:tcPr marL="3810" marR="3810" marT="381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noFill/>
                  </a:tcPr>
                </a:tc>
                <a:tc gridSpan="3">
                  <a:txBody>
                    <a:bodyPr/>
                    <a:lstStyle/>
                    <a:p>
                      <a:pPr algn="ctr" fontAlgn="b">
                        <a:buNone/>
                      </a:pPr>
                      <a:r>
                        <a:rPr lang="en-US" sz="2500" b="1" i="0" u="none" strike="noStrike" dirty="0">
                          <a:solidFill>
                            <a:srgbClr val="FFFFFF"/>
                          </a:solidFill>
                          <a:effectLst/>
                          <a:latin typeface="Arial" panose="020B0604020202020204" pitchFamily="34" charset="0"/>
                          <a:cs typeface="Arial" panose="020B0604020202020204" pitchFamily="34" charset="0"/>
                        </a:rPr>
                        <a:t>Highest PRT Excellence Rate</a:t>
                      </a:r>
                    </a:p>
                  </a:txBody>
                  <a:tcPr marL="3810" marR="3810" marT="381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solidFill>
                      <a:srgbClr val="4C5B31"/>
                    </a:solidFill>
                  </a:tcPr>
                </a:tc>
                <a:tc hMerge="1">
                  <a:txBody>
                    <a:bodyPr/>
                    <a:lstStyle/>
                    <a:p>
                      <a:endParaRPr lang="en-US"/>
                    </a:p>
                  </a:txBody>
                  <a:tcPr/>
                </a:tc>
                <a:tc hMerge="1">
                  <a:txBody>
                    <a:bodyPr/>
                    <a:lstStyle/>
                    <a:p>
                      <a:endParaRPr lang="en-US"/>
                    </a:p>
                  </a:txBody>
                  <a:tcPr/>
                </a:tc>
                <a:tc gridSpan="3">
                  <a:txBody>
                    <a:bodyPr/>
                    <a:lstStyle/>
                    <a:p>
                      <a:pPr algn="ctr" fontAlgn="b">
                        <a:buNone/>
                      </a:pPr>
                      <a:r>
                        <a:rPr lang="en-US" sz="2500" b="1" i="0" u="none" strike="noStrike" dirty="0">
                          <a:solidFill>
                            <a:srgbClr val="FFFFFF"/>
                          </a:solidFill>
                          <a:effectLst/>
                          <a:latin typeface="Arial" panose="020B0604020202020204" pitchFamily="34" charset="0"/>
                          <a:cs typeface="Arial" panose="020B0604020202020204" pitchFamily="34" charset="0"/>
                        </a:rPr>
                        <a:t>Lowest PRT Excellence Rate</a:t>
                      </a:r>
                    </a:p>
                  </a:txBody>
                  <a:tcPr marL="3810" marR="3810" marT="381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solidFill>
                      <a:srgbClr val="AA1D21"/>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110642942"/>
                  </a:ext>
                </a:extLst>
              </a:tr>
              <a:tr h="1390565">
                <a:tc>
                  <a:txBody>
                    <a:bodyPr/>
                    <a:lstStyle/>
                    <a:p>
                      <a:pPr algn="l" fontAlgn="ctr">
                        <a:buNone/>
                      </a:pPr>
                      <a:r>
                        <a:rPr lang="en-US" sz="2500" b="1" i="0" u="none" strike="noStrike" dirty="0">
                          <a:solidFill>
                            <a:srgbClr val="000000"/>
                          </a:solidFill>
                          <a:effectLst/>
                          <a:latin typeface="Arial" panose="020B0604020202020204" pitchFamily="34" charset="0"/>
                          <a:cs typeface="Arial" panose="020B0604020202020204" pitchFamily="34" charset="0"/>
                        </a:rPr>
                        <a:t> Variable </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US" sz="2500" b="1" i="0" u="none" strike="noStrike" dirty="0">
                          <a:solidFill>
                            <a:srgbClr val="022A3A"/>
                          </a:solidFill>
                          <a:effectLst/>
                          <a:latin typeface="Arial" panose="020B0604020202020204" pitchFamily="34" charset="0"/>
                          <a:cs typeface="Arial" panose="020B0604020202020204" pitchFamily="34" charset="0"/>
                        </a:rPr>
                        <a:t>Overall</a:t>
                      </a:r>
                      <a:br>
                        <a:rPr lang="en-US" sz="2500" b="1" i="0" u="none" strike="noStrike" dirty="0">
                          <a:solidFill>
                            <a:srgbClr val="022A3A"/>
                          </a:solidFill>
                          <a:effectLst/>
                          <a:latin typeface="Arial" panose="020B0604020202020204" pitchFamily="34" charset="0"/>
                          <a:cs typeface="Arial" panose="020B0604020202020204" pitchFamily="34" charset="0"/>
                        </a:rPr>
                      </a:br>
                      <a:r>
                        <a:rPr lang="en-US" sz="2500" b="1" i="0" u="none" strike="noStrike" dirty="0">
                          <a:solidFill>
                            <a:srgbClr val="022A3A"/>
                          </a:solidFill>
                          <a:effectLst/>
                          <a:latin typeface="Arial" panose="020B0604020202020204" pitchFamily="34" charset="0"/>
                          <a:cs typeface="Arial" panose="020B0604020202020204" pitchFamily="34" charset="0"/>
                        </a:rPr>
                        <a:t>(n=363,326)</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noFill/>
                  </a:tcPr>
                </a:tc>
                <a:tc>
                  <a:txBody>
                    <a:bodyPr/>
                    <a:lstStyle/>
                    <a:p>
                      <a:pPr algn="ctr" fontAlgn="ctr">
                        <a:buNone/>
                      </a:pPr>
                      <a:r>
                        <a:rPr lang="en-US" sz="2500" b="1" i="0" u="none" strike="noStrike" dirty="0">
                          <a:solidFill>
                            <a:srgbClr val="4C5B31"/>
                          </a:solidFill>
                          <a:effectLst/>
                          <a:latin typeface="Arial" panose="020B0604020202020204" pitchFamily="34" charset="0"/>
                          <a:cs typeface="Arial" panose="020B0604020202020204" pitchFamily="34" charset="0"/>
                        </a:rPr>
                        <a:t>Special Operations</a:t>
                      </a:r>
                      <a:br>
                        <a:rPr lang="en-US" sz="2500" b="1" i="0" u="none" strike="noStrike" dirty="0">
                          <a:solidFill>
                            <a:srgbClr val="4C5B31"/>
                          </a:solidFill>
                          <a:effectLst/>
                          <a:latin typeface="Arial" panose="020B0604020202020204" pitchFamily="34" charset="0"/>
                          <a:cs typeface="Arial" panose="020B0604020202020204" pitchFamily="34" charset="0"/>
                        </a:rPr>
                      </a:br>
                      <a:r>
                        <a:rPr lang="en-US" sz="2500" b="1" i="0" u="none" strike="noStrike" dirty="0">
                          <a:solidFill>
                            <a:srgbClr val="4C5B31"/>
                          </a:solidFill>
                          <a:effectLst/>
                          <a:latin typeface="Arial" panose="020B0604020202020204" pitchFamily="34" charset="0"/>
                          <a:cs typeface="Arial" panose="020B0604020202020204" pitchFamily="34" charset="0"/>
                        </a:rPr>
                        <a:t>(n=4,251)</a:t>
                      </a:r>
                    </a:p>
                  </a:txBody>
                  <a:tcPr marL="3810" marR="3810" marT="3810" marB="0" anchor="ctr">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solidFill>
                      <a:srgbClr val="FFFFFF"/>
                    </a:solidFill>
                  </a:tcPr>
                </a:tc>
                <a:tc>
                  <a:txBody>
                    <a:bodyPr/>
                    <a:lstStyle/>
                    <a:p>
                      <a:pPr algn="ctr" fontAlgn="ctr">
                        <a:buNone/>
                      </a:pPr>
                      <a:r>
                        <a:rPr lang="en-US" sz="2500" b="1" i="0" u="none" strike="noStrike" dirty="0">
                          <a:solidFill>
                            <a:srgbClr val="4C5B31"/>
                          </a:solidFill>
                          <a:effectLst/>
                          <a:latin typeface="Arial" panose="020B0604020202020204" pitchFamily="34" charset="0"/>
                          <a:cs typeface="Arial" panose="020B0604020202020204" pitchFamily="34" charset="0"/>
                        </a:rPr>
                        <a:t>Ordnance Disposal and Diving</a:t>
                      </a:r>
                      <a:br>
                        <a:rPr lang="en-US" sz="2500" b="1" i="0" u="none" strike="noStrike" dirty="0">
                          <a:solidFill>
                            <a:srgbClr val="4C5B31"/>
                          </a:solidFill>
                          <a:effectLst/>
                          <a:latin typeface="Arial" panose="020B0604020202020204" pitchFamily="34" charset="0"/>
                          <a:cs typeface="Arial" panose="020B0604020202020204" pitchFamily="34" charset="0"/>
                        </a:rPr>
                      </a:br>
                      <a:r>
                        <a:rPr lang="en-US" sz="2500" b="1" i="0" u="none" strike="noStrike" dirty="0">
                          <a:solidFill>
                            <a:srgbClr val="4C5B31"/>
                          </a:solidFill>
                          <a:effectLst/>
                          <a:latin typeface="Arial" panose="020B0604020202020204" pitchFamily="34" charset="0"/>
                          <a:cs typeface="Arial" panose="020B0604020202020204" pitchFamily="34" charset="0"/>
                        </a:rPr>
                        <a:t>(n=3,117)</a:t>
                      </a:r>
                    </a:p>
                  </a:txBody>
                  <a:tcPr marL="3810" marR="3810" marT="3810" marB="0" anchor="ctr">
                    <a:lnL>
                      <a:noFill/>
                    </a:lnL>
                    <a:lnR>
                      <a:noFill/>
                    </a:lnR>
                    <a:lnT>
                      <a:noFill/>
                    </a:lnT>
                    <a:lnB w="12700" cap="flat" cmpd="sng" algn="ctr">
                      <a:solidFill>
                        <a:schemeClr val="tx1"/>
                      </a:solidFill>
                      <a:prstDash val="solid"/>
                      <a:round/>
                      <a:headEnd type="none" w="med" len="med"/>
                      <a:tailEnd type="none" w="med" len="med"/>
                    </a:lnB>
                    <a:solidFill>
                      <a:srgbClr val="FFFFFF"/>
                    </a:solidFill>
                  </a:tcPr>
                </a:tc>
                <a:tc>
                  <a:txBody>
                    <a:bodyPr/>
                    <a:lstStyle/>
                    <a:p>
                      <a:pPr algn="ctr" fontAlgn="ctr">
                        <a:buNone/>
                      </a:pPr>
                      <a:r>
                        <a:rPr lang="en-US" sz="2500" b="1" i="0" u="none" strike="noStrike" dirty="0">
                          <a:solidFill>
                            <a:srgbClr val="4C5B31"/>
                          </a:solidFill>
                          <a:effectLst/>
                          <a:latin typeface="Arial" panose="020B0604020202020204" pitchFamily="34" charset="0"/>
                          <a:cs typeface="Arial" panose="020B0604020202020204" pitchFamily="34" charset="0"/>
                        </a:rPr>
                        <a:t>Air Crew</a:t>
                      </a:r>
                    </a:p>
                    <a:p>
                      <a:pPr algn="ctr" fontAlgn="ctr">
                        <a:buNone/>
                      </a:pPr>
                      <a:r>
                        <a:rPr lang="en-US" sz="2500" b="1" i="0" u="none" strike="noStrike" dirty="0">
                          <a:solidFill>
                            <a:srgbClr val="4C5B31"/>
                          </a:solidFill>
                          <a:effectLst/>
                          <a:latin typeface="Arial" panose="020B0604020202020204" pitchFamily="34" charset="0"/>
                          <a:cs typeface="Arial" panose="020B0604020202020204" pitchFamily="34" charset="0"/>
                        </a:rPr>
                        <a:t>(n=5,925)</a:t>
                      </a:r>
                    </a:p>
                  </a:txBody>
                  <a:tcPr marL="3810" marR="3810" marT="3810" marB="0" anchor="ctr">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solidFill>
                      <a:srgbClr val="FFFFFF"/>
                    </a:solidFill>
                  </a:tcPr>
                </a:tc>
                <a:tc>
                  <a:txBody>
                    <a:bodyPr/>
                    <a:lstStyle/>
                    <a:p>
                      <a:pPr algn="ctr" fontAlgn="ctr">
                        <a:buNone/>
                      </a:pPr>
                      <a:r>
                        <a:rPr lang="en-US" sz="2500" b="1" i="0" u="none" strike="noStrike" dirty="0">
                          <a:solidFill>
                            <a:srgbClr val="AA1D21"/>
                          </a:solidFill>
                          <a:effectLst/>
                          <a:latin typeface="Arial" panose="020B0604020202020204" pitchFamily="34" charset="0"/>
                          <a:cs typeface="Arial" panose="020B0604020202020204" pitchFamily="34" charset="0"/>
                        </a:rPr>
                        <a:t>Missile Guidance</a:t>
                      </a:r>
                      <a:br>
                        <a:rPr lang="en-US" sz="2500" b="1" i="0" u="none" strike="noStrike" dirty="0">
                          <a:solidFill>
                            <a:srgbClr val="AA1D21"/>
                          </a:solidFill>
                          <a:effectLst/>
                          <a:latin typeface="Arial" panose="020B0604020202020204" pitchFamily="34" charset="0"/>
                          <a:cs typeface="Arial" panose="020B0604020202020204" pitchFamily="34" charset="0"/>
                        </a:rPr>
                      </a:br>
                      <a:r>
                        <a:rPr lang="en-US" sz="2500" b="1" i="0" u="none" strike="noStrike" dirty="0">
                          <a:solidFill>
                            <a:srgbClr val="AA1D21"/>
                          </a:solidFill>
                          <a:effectLst/>
                          <a:latin typeface="Arial" panose="020B0604020202020204" pitchFamily="34" charset="0"/>
                          <a:cs typeface="Arial" panose="020B0604020202020204" pitchFamily="34" charset="0"/>
                        </a:rPr>
                        <a:t>(n=14,382)</a:t>
                      </a:r>
                    </a:p>
                  </a:txBody>
                  <a:tcPr marL="3810" marR="3810" marT="3810" marB="0" anchor="ctr">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solidFill>
                      <a:srgbClr val="FFFFFF"/>
                    </a:solidFill>
                  </a:tcPr>
                </a:tc>
                <a:tc>
                  <a:txBody>
                    <a:bodyPr/>
                    <a:lstStyle/>
                    <a:p>
                      <a:pPr algn="ctr" fontAlgn="ctr">
                        <a:buNone/>
                      </a:pPr>
                      <a:r>
                        <a:rPr lang="en-US" sz="2500" b="1" i="0" u="none" strike="noStrike" dirty="0">
                          <a:solidFill>
                            <a:srgbClr val="AA1D21"/>
                          </a:solidFill>
                          <a:effectLst/>
                          <a:latin typeface="Arial" panose="020B0604020202020204" pitchFamily="34" charset="0"/>
                          <a:cs typeface="Arial" panose="020B0604020202020204" pitchFamily="34" charset="0"/>
                        </a:rPr>
                        <a:t>Sonar Equipment</a:t>
                      </a:r>
                      <a:br>
                        <a:rPr lang="en-US" sz="2500" b="1" i="0" u="none" strike="noStrike" dirty="0">
                          <a:solidFill>
                            <a:srgbClr val="AA1D21"/>
                          </a:solidFill>
                          <a:effectLst/>
                          <a:latin typeface="Arial" panose="020B0604020202020204" pitchFamily="34" charset="0"/>
                          <a:cs typeface="Arial" panose="020B0604020202020204" pitchFamily="34" charset="0"/>
                        </a:rPr>
                      </a:br>
                      <a:r>
                        <a:rPr lang="en-US" sz="2500" b="1" i="0" u="none" strike="noStrike" dirty="0">
                          <a:solidFill>
                            <a:srgbClr val="AA1D21"/>
                          </a:solidFill>
                          <a:effectLst/>
                          <a:latin typeface="Arial" panose="020B0604020202020204" pitchFamily="34" charset="0"/>
                          <a:cs typeface="Arial" panose="020B0604020202020204" pitchFamily="34" charset="0"/>
                        </a:rPr>
                        <a:t>(n=7,388)</a:t>
                      </a:r>
                    </a:p>
                  </a:txBody>
                  <a:tcPr marL="3810" marR="3810" marT="3810" marB="0" anchor="ctr">
                    <a:lnL>
                      <a:noFill/>
                    </a:lnL>
                    <a:lnR>
                      <a:noFill/>
                    </a:lnR>
                    <a:lnT>
                      <a:noFill/>
                    </a:lnT>
                    <a:lnB w="12700" cap="flat" cmpd="sng" algn="ctr">
                      <a:solidFill>
                        <a:schemeClr val="tx1"/>
                      </a:solidFill>
                      <a:prstDash val="solid"/>
                      <a:round/>
                      <a:headEnd type="none" w="med" len="med"/>
                      <a:tailEnd type="none" w="med" len="med"/>
                    </a:lnB>
                    <a:solidFill>
                      <a:srgbClr val="FFFFFF"/>
                    </a:solidFill>
                  </a:tcPr>
                </a:tc>
                <a:tc>
                  <a:txBody>
                    <a:bodyPr/>
                    <a:lstStyle/>
                    <a:p>
                      <a:pPr algn="ctr" fontAlgn="ctr">
                        <a:buNone/>
                      </a:pPr>
                      <a:r>
                        <a:rPr lang="en-US" sz="2500" b="1" i="0" u="none" strike="noStrike" dirty="0">
                          <a:solidFill>
                            <a:srgbClr val="AA1D21"/>
                          </a:solidFill>
                          <a:effectLst/>
                          <a:latin typeface="Arial" panose="020B0604020202020204" pitchFamily="34" charset="0"/>
                          <a:cs typeface="Arial" panose="020B0604020202020204" pitchFamily="34" charset="0"/>
                        </a:rPr>
                        <a:t>Other Electronic Equipment</a:t>
                      </a:r>
                      <a:br>
                        <a:rPr lang="en-US" sz="2500" b="1" i="0" u="none" strike="noStrike" dirty="0">
                          <a:solidFill>
                            <a:srgbClr val="AA1D21"/>
                          </a:solidFill>
                          <a:effectLst/>
                          <a:latin typeface="Arial" panose="020B0604020202020204" pitchFamily="34" charset="0"/>
                          <a:cs typeface="Arial" panose="020B0604020202020204" pitchFamily="34" charset="0"/>
                        </a:rPr>
                      </a:br>
                      <a:r>
                        <a:rPr lang="en-US" sz="2500" b="1" i="0" u="none" strike="noStrike" dirty="0">
                          <a:solidFill>
                            <a:srgbClr val="AA1D21"/>
                          </a:solidFill>
                          <a:effectLst/>
                          <a:latin typeface="Arial" panose="020B0604020202020204" pitchFamily="34" charset="0"/>
                          <a:cs typeface="Arial" panose="020B0604020202020204" pitchFamily="34" charset="0"/>
                        </a:rPr>
                        <a:t>(n=5,042)</a:t>
                      </a:r>
                    </a:p>
                  </a:txBody>
                  <a:tcPr marL="3810" marR="3810" marT="3810" marB="0" anchor="ctr">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3629030889"/>
                  </a:ext>
                </a:extLst>
              </a:tr>
              <a:tr h="553965">
                <a:tc>
                  <a:txBody>
                    <a:bodyPr/>
                    <a:lstStyle/>
                    <a:p>
                      <a:pPr algn="l" fontAlgn="ctr">
                        <a:buNone/>
                      </a:pPr>
                      <a:r>
                        <a:rPr lang="en-US" sz="2500" b="1" i="0" u="none" strike="noStrike" dirty="0">
                          <a:solidFill>
                            <a:srgbClr val="000000"/>
                          </a:solidFill>
                          <a:effectLst/>
                          <a:latin typeface="Arial" panose="020B0604020202020204" pitchFamily="34" charset="0"/>
                          <a:cs typeface="Arial" panose="020B0604020202020204" pitchFamily="34" charset="0"/>
                        </a:rPr>
                        <a:t> PRT Excellence rate,   </a:t>
                      </a:r>
                    </a:p>
                    <a:p>
                      <a:pPr algn="l" fontAlgn="ctr">
                        <a:buNone/>
                      </a:pPr>
                      <a:r>
                        <a:rPr lang="en-US" sz="2500" b="1" i="0" u="none" strike="noStrike" dirty="0">
                          <a:solidFill>
                            <a:srgbClr val="000000"/>
                          </a:solidFill>
                          <a:effectLst/>
                          <a:latin typeface="Arial" panose="020B0604020202020204" pitchFamily="34" charset="0"/>
                          <a:cs typeface="Arial" panose="020B0604020202020204" pitchFamily="34" charset="0"/>
                        </a:rPr>
                        <a:t> adjusted mean (SD)</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solidFill>
                      <a:srgbClr val="FFFFFF"/>
                    </a:solidFill>
                  </a:tcPr>
                </a:tc>
                <a:tc>
                  <a:txBody>
                    <a:bodyPr/>
                    <a:lstStyle/>
                    <a:p>
                      <a:pPr algn="ctr" fontAlgn="ctr">
                        <a:buNone/>
                      </a:pPr>
                      <a:r>
                        <a:rPr lang="en-US" sz="2500" b="0" i="0" u="none" strike="noStrike" dirty="0">
                          <a:solidFill>
                            <a:srgbClr val="022A3A"/>
                          </a:solidFill>
                          <a:effectLst/>
                          <a:latin typeface="Arial" panose="020B0604020202020204" pitchFamily="34" charset="0"/>
                          <a:cs typeface="Arial" panose="020B0604020202020204" pitchFamily="34" charset="0"/>
                        </a:rPr>
                        <a:t>32.2% (±0.06%)</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solidFill>
                      <a:srgbClr val="FFFFFF"/>
                    </a:solidFill>
                  </a:tcPr>
                </a:tc>
                <a:tc>
                  <a:txBody>
                    <a:bodyPr/>
                    <a:lstStyle/>
                    <a:p>
                      <a:pPr algn="ctr" fontAlgn="ctr">
                        <a:buNone/>
                      </a:pPr>
                      <a:r>
                        <a:rPr lang="en-US" sz="2500" b="0" i="0" u="none" strike="noStrike" dirty="0">
                          <a:solidFill>
                            <a:srgbClr val="4C5B31"/>
                          </a:solidFill>
                          <a:effectLst/>
                          <a:latin typeface="Arial" panose="020B0604020202020204" pitchFamily="34" charset="0"/>
                          <a:cs typeface="Arial" panose="020B0604020202020204" pitchFamily="34" charset="0"/>
                        </a:rPr>
                        <a:t>91.1% </a:t>
                      </a:r>
                    </a:p>
                    <a:p>
                      <a:pPr algn="ctr" fontAlgn="ctr">
                        <a:buNone/>
                      </a:pPr>
                      <a:r>
                        <a:rPr lang="en-US" sz="2500" b="0" i="0" u="none" strike="noStrike" dirty="0">
                          <a:solidFill>
                            <a:srgbClr val="4C5B31"/>
                          </a:solidFill>
                          <a:effectLst/>
                          <a:latin typeface="Arial" panose="020B0604020202020204" pitchFamily="34" charset="0"/>
                          <a:cs typeface="Arial" panose="020B0604020202020204" pitchFamily="34" charset="0"/>
                        </a:rPr>
                        <a:t>(±0.2%)</a:t>
                      </a:r>
                    </a:p>
                  </a:txBody>
                  <a:tcPr marL="3810" marR="3810" marT="381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solidFill>
                      <a:srgbClr val="FFFFFF"/>
                    </a:solidFill>
                  </a:tcPr>
                </a:tc>
                <a:tc>
                  <a:txBody>
                    <a:bodyPr/>
                    <a:lstStyle/>
                    <a:p>
                      <a:pPr algn="ctr" fontAlgn="ctr">
                        <a:buNone/>
                      </a:pPr>
                      <a:r>
                        <a:rPr lang="en-US" sz="2500" b="0" i="0" u="none" strike="noStrike" dirty="0">
                          <a:solidFill>
                            <a:srgbClr val="4C5B31"/>
                          </a:solidFill>
                          <a:effectLst/>
                          <a:latin typeface="Arial" panose="020B0604020202020204" pitchFamily="34" charset="0"/>
                          <a:cs typeface="Arial" panose="020B0604020202020204" pitchFamily="34" charset="0"/>
                        </a:rPr>
                        <a:t>72.9% (±0.3%)</a:t>
                      </a:r>
                    </a:p>
                  </a:txBody>
                  <a:tcPr marL="3810" marR="3810" marT="3810" marB="0" anchor="ctr">
                    <a:lnL>
                      <a:noFill/>
                    </a:lnL>
                    <a:lnR>
                      <a:noFill/>
                    </a:lnR>
                    <a:lnT w="12700" cap="flat" cmpd="sng" algn="ctr">
                      <a:solidFill>
                        <a:schemeClr val="tx1"/>
                      </a:solidFill>
                      <a:prstDash val="solid"/>
                      <a:round/>
                      <a:headEnd type="none" w="med" len="med"/>
                      <a:tailEnd type="none" w="med" len="med"/>
                    </a:lnT>
                    <a:lnB>
                      <a:noFill/>
                    </a:lnB>
                    <a:solidFill>
                      <a:srgbClr val="FFFFFF"/>
                    </a:solidFill>
                  </a:tcPr>
                </a:tc>
                <a:tc>
                  <a:txBody>
                    <a:bodyPr/>
                    <a:lstStyle/>
                    <a:p>
                      <a:pPr algn="ctr" fontAlgn="ctr">
                        <a:buNone/>
                      </a:pPr>
                      <a:r>
                        <a:rPr lang="en-US" sz="2500" b="0" i="0" u="none" strike="noStrike" dirty="0">
                          <a:solidFill>
                            <a:srgbClr val="4C5B31"/>
                          </a:solidFill>
                          <a:effectLst/>
                          <a:latin typeface="Arial" panose="020B0604020202020204" pitchFamily="34" charset="0"/>
                          <a:cs typeface="Arial" panose="020B0604020202020204" pitchFamily="34" charset="0"/>
                        </a:rPr>
                        <a:t>52.8% (±0.3%)</a:t>
                      </a:r>
                    </a:p>
                  </a:txBody>
                  <a:tcPr marL="3810" marR="3810" marT="3810"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solidFill>
                      <a:srgbClr val="FFFFFF"/>
                    </a:solidFill>
                  </a:tcPr>
                </a:tc>
                <a:tc>
                  <a:txBody>
                    <a:bodyPr/>
                    <a:lstStyle/>
                    <a:p>
                      <a:pPr algn="ctr" fontAlgn="ctr">
                        <a:buNone/>
                      </a:pPr>
                      <a:r>
                        <a:rPr lang="en-US" sz="2500" b="0" i="0" u="none" strike="noStrike" dirty="0">
                          <a:solidFill>
                            <a:srgbClr val="AA1D21"/>
                          </a:solidFill>
                          <a:effectLst/>
                          <a:latin typeface="Arial" panose="020B0604020202020204" pitchFamily="34" charset="0"/>
                          <a:cs typeface="Arial" panose="020B0604020202020204" pitchFamily="34" charset="0"/>
                        </a:rPr>
                        <a:t>18.6% (±0.1%)</a:t>
                      </a:r>
                    </a:p>
                  </a:txBody>
                  <a:tcPr marL="3810" marR="3810" marT="381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solidFill>
                      <a:srgbClr val="FFFFFF"/>
                    </a:solidFill>
                  </a:tcPr>
                </a:tc>
                <a:tc>
                  <a:txBody>
                    <a:bodyPr/>
                    <a:lstStyle/>
                    <a:p>
                      <a:pPr algn="ctr" fontAlgn="ctr">
                        <a:buNone/>
                      </a:pPr>
                      <a:r>
                        <a:rPr lang="en-US" sz="2500" b="0" i="0" u="none" strike="noStrike" dirty="0">
                          <a:solidFill>
                            <a:srgbClr val="AA1D21"/>
                          </a:solidFill>
                          <a:effectLst/>
                          <a:latin typeface="Arial" panose="020B0604020202020204" pitchFamily="34" charset="0"/>
                          <a:cs typeface="Arial" panose="020B0604020202020204" pitchFamily="34" charset="0"/>
                        </a:rPr>
                        <a:t>18.0% (±0.2%)</a:t>
                      </a:r>
                    </a:p>
                  </a:txBody>
                  <a:tcPr marL="3810" marR="3810" marT="3810" marB="0" anchor="ctr">
                    <a:lnL>
                      <a:noFill/>
                    </a:lnL>
                    <a:lnR>
                      <a:noFill/>
                    </a:lnR>
                    <a:lnT w="12700" cap="flat" cmpd="sng" algn="ctr">
                      <a:solidFill>
                        <a:schemeClr val="tx1"/>
                      </a:solidFill>
                      <a:prstDash val="solid"/>
                      <a:round/>
                      <a:headEnd type="none" w="med" len="med"/>
                      <a:tailEnd type="none" w="med" len="med"/>
                    </a:lnT>
                    <a:lnB>
                      <a:noFill/>
                    </a:lnB>
                    <a:solidFill>
                      <a:srgbClr val="FFFFFF"/>
                    </a:solidFill>
                  </a:tcPr>
                </a:tc>
                <a:tc>
                  <a:txBody>
                    <a:bodyPr/>
                    <a:lstStyle/>
                    <a:p>
                      <a:pPr algn="ctr" fontAlgn="ctr">
                        <a:buNone/>
                      </a:pPr>
                      <a:r>
                        <a:rPr lang="en-US" sz="2500" b="0" i="0" u="none" strike="noStrike" dirty="0">
                          <a:solidFill>
                            <a:srgbClr val="AA1D21"/>
                          </a:solidFill>
                          <a:effectLst/>
                          <a:latin typeface="Arial" panose="020B0604020202020204" pitchFamily="34" charset="0"/>
                          <a:cs typeface="Arial" panose="020B0604020202020204" pitchFamily="34" charset="0"/>
                        </a:rPr>
                        <a:t>17.8% (±0.2%)</a:t>
                      </a:r>
                    </a:p>
                  </a:txBody>
                  <a:tcPr marL="3810" marR="3810" marT="3810"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3145395902"/>
                  </a:ext>
                </a:extLst>
              </a:tr>
              <a:tr h="553965">
                <a:tc>
                  <a:txBody>
                    <a:bodyPr/>
                    <a:lstStyle/>
                    <a:p>
                      <a:pPr algn="l" fontAlgn="ctr">
                        <a:buNone/>
                      </a:pPr>
                      <a:r>
                        <a:rPr lang="en-US" sz="2500" b="1" i="0" u="none" strike="noStrike" dirty="0">
                          <a:solidFill>
                            <a:srgbClr val="000000"/>
                          </a:solidFill>
                          <a:effectLst/>
                          <a:latin typeface="Arial" panose="020B0604020202020204" pitchFamily="34" charset="0"/>
                          <a:cs typeface="Arial" panose="020B0604020202020204" pitchFamily="34" charset="0"/>
                        </a:rPr>
                        <a:t> Sex</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solidFill>
                      <a:srgbClr val="FFFFFF"/>
                    </a:solidFill>
                  </a:tcPr>
                </a:tc>
                <a:tc>
                  <a:txBody>
                    <a:bodyPr/>
                    <a:lstStyle/>
                    <a:p>
                      <a:pPr algn="ctr" fontAlgn="ctr">
                        <a:buNone/>
                      </a:pPr>
                      <a:r>
                        <a:rPr lang="en-US" sz="2500" b="0" i="0" u="none" strike="noStrike" dirty="0">
                          <a:solidFill>
                            <a:srgbClr val="022A3A"/>
                          </a:solidFill>
                          <a:effectLst/>
                          <a:latin typeface="Arial" panose="020B0604020202020204" pitchFamily="34" charset="0"/>
                          <a:cs typeface="Arial" panose="020B0604020202020204" pitchFamily="34" charset="0"/>
                        </a:rPr>
                        <a:t> </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solidFill>
                      <a:srgbClr val="FFFFFF"/>
                    </a:solidFill>
                  </a:tcPr>
                </a:tc>
                <a:tc>
                  <a:txBody>
                    <a:bodyPr/>
                    <a:lstStyle/>
                    <a:p>
                      <a:pPr algn="r" fontAlgn="ctr">
                        <a:buNone/>
                      </a:pPr>
                      <a:r>
                        <a:rPr lang="en-US" sz="2500" b="1" i="0" u="none" strike="noStrike" dirty="0">
                          <a:solidFill>
                            <a:srgbClr val="4C5B31"/>
                          </a:solidFill>
                          <a:effectLst/>
                          <a:latin typeface="Arial" panose="020B0604020202020204" pitchFamily="34" charset="0"/>
                          <a:cs typeface="Arial" panose="020B0604020202020204" pitchFamily="34" charset="0"/>
                        </a:rPr>
                        <a:t> </a:t>
                      </a:r>
                    </a:p>
                  </a:txBody>
                  <a:tcPr marL="3810" marR="3810" marT="3810" marB="0" anchor="ctr">
                    <a:lnL w="12700" cap="flat" cmpd="sng" algn="ctr">
                      <a:solidFill>
                        <a:schemeClr val="tx1"/>
                      </a:solidFill>
                      <a:prstDash val="solid"/>
                      <a:round/>
                      <a:headEnd type="none" w="med" len="med"/>
                      <a:tailEnd type="none" w="med" len="med"/>
                    </a:lnL>
                    <a:lnR>
                      <a:noFill/>
                    </a:lnR>
                    <a:lnT>
                      <a:noFill/>
                    </a:lnT>
                    <a:lnB>
                      <a:noFill/>
                    </a:lnB>
                    <a:solidFill>
                      <a:srgbClr val="FFFFFF"/>
                    </a:solidFill>
                  </a:tcPr>
                </a:tc>
                <a:tc>
                  <a:txBody>
                    <a:bodyPr/>
                    <a:lstStyle/>
                    <a:p>
                      <a:pPr algn="r" fontAlgn="ctr">
                        <a:buNone/>
                      </a:pPr>
                      <a:r>
                        <a:rPr lang="en-US" sz="2500" b="1" i="0" u="none" strike="noStrike" dirty="0">
                          <a:solidFill>
                            <a:srgbClr val="4C5B31"/>
                          </a:solidFill>
                          <a:effectLst/>
                          <a:latin typeface="Arial" panose="020B0604020202020204" pitchFamily="34" charset="0"/>
                          <a:cs typeface="Arial" panose="020B0604020202020204" pitchFamily="34" charset="0"/>
                        </a:rPr>
                        <a:t> </a:t>
                      </a:r>
                    </a:p>
                  </a:txBody>
                  <a:tcPr marL="3810" marR="3810" marT="3810" marB="0" anchor="ctr">
                    <a:lnL>
                      <a:noFill/>
                    </a:lnL>
                    <a:lnR>
                      <a:noFill/>
                    </a:lnR>
                    <a:lnT>
                      <a:noFill/>
                    </a:lnT>
                    <a:lnB>
                      <a:noFill/>
                    </a:lnB>
                    <a:solidFill>
                      <a:srgbClr val="FFFFFF"/>
                    </a:solidFill>
                  </a:tcPr>
                </a:tc>
                <a:tc>
                  <a:txBody>
                    <a:bodyPr/>
                    <a:lstStyle/>
                    <a:p>
                      <a:pPr algn="r" fontAlgn="ctr">
                        <a:buNone/>
                      </a:pPr>
                      <a:r>
                        <a:rPr lang="en-US" sz="2500" b="1" i="0" u="none" strike="noStrike" dirty="0">
                          <a:solidFill>
                            <a:srgbClr val="4C5B31"/>
                          </a:solidFill>
                          <a:effectLst/>
                          <a:latin typeface="Arial" panose="020B0604020202020204" pitchFamily="34" charset="0"/>
                          <a:cs typeface="Arial" panose="020B0604020202020204" pitchFamily="34" charset="0"/>
                        </a:rPr>
                        <a:t> </a:t>
                      </a:r>
                    </a:p>
                  </a:txBody>
                  <a:tcPr marL="3810" marR="3810" marT="3810" marB="0" anchor="ctr">
                    <a:lnL>
                      <a:noFill/>
                    </a:lnL>
                    <a:lnR w="12700" cap="flat" cmpd="sng" algn="ctr">
                      <a:solidFill>
                        <a:schemeClr val="tx1"/>
                      </a:solidFill>
                      <a:prstDash val="solid"/>
                      <a:round/>
                      <a:headEnd type="none" w="med" len="med"/>
                      <a:tailEnd type="none" w="med" len="med"/>
                    </a:lnR>
                    <a:lnT>
                      <a:noFill/>
                    </a:lnT>
                    <a:lnB>
                      <a:noFill/>
                    </a:lnB>
                    <a:solidFill>
                      <a:srgbClr val="FFFFFF"/>
                    </a:solidFill>
                  </a:tcPr>
                </a:tc>
                <a:tc>
                  <a:txBody>
                    <a:bodyPr/>
                    <a:lstStyle/>
                    <a:p>
                      <a:pPr algn="r" fontAlgn="ctr">
                        <a:buNone/>
                      </a:pPr>
                      <a:r>
                        <a:rPr lang="en-US" sz="2500" b="1" i="0" u="none" strike="noStrike" dirty="0">
                          <a:solidFill>
                            <a:srgbClr val="AA1D21"/>
                          </a:solidFill>
                          <a:effectLst/>
                          <a:latin typeface="Arial" panose="020B0604020202020204" pitchFamily="34" charset="0"/>
                          <a:cs typeface="Arial" panose="020B0604020202020204" pitchFamily="34" charset="0"/>
                        </a:rPr>
                        <a:t> </a:t>
                      </a:r>
                    </a:p>
                  </a:txBody>
                  <a:tcPr marL="3810" marR="3810" marT="3810" marB="0" anchor="ctr">
                    <a:lnL w="12700" cap="flat" cmpd="sng" algn="ctr">
                      <a:solidFill>
                        <a:schemeClr val="tx1"/>
                      </a:solidFill>
                      <a:prstDash val="solid"/>
                      <a:round/>
                      <a:headEnd type="none" w="med" len="med"/>
                      <a:tailEnd type="none" w="med" len="med"/>
                    </a:lnL>
                    <a:lnR>
                      <a:noFill/>
                    </a:lnR>
                    <a:lnT>
                      <a:noFill/>
                    </a:lnT>
                    <a:lnB>
                      <a:noFill/>
                    </a:lnB>
                    <a:solidFill>
                      <a:srgbClr val="FFFFFF"/>
                    </a:solidFill>
                  </a:tcPr>
                </a:tc>
                <a:tc>
                  <a:txBody>
                    <a:bodyPr/>
                    <a:lstStyle/>
                    <a:p>
                      <a:pPr algn="r" fontAlgn="ctr">
                        <a:buNone/>
                      </a:pPr>
                      <a:r>
                        <a:rPr lang="en-US" sz="2500" b="1" i="0" u="none" strike="noStrike" dirty="0">
                          <a:solidFill>
                            <a:srgbClr val="AA1D21"/>
                          </a:solidFill>
                          <a:effectLst/>
                          <a:latin typeface="Arial" panose="020B0604020202020204" pitchFamily="34" charset="0"/>
                          <a:cs typeface="Arial" panose="020B0604020202020204" pitchFamily="34" charset="0"/>
                        </a:rPr>
                        <a:t> </a:t>
                      </a:r>
                    </a:p>
                  </a:txBody>
                  <a:tcPr marL="3810" marR="3810" marT="3810" marB="0" anchor="ctr">
                    <a:lnL>
                      <a:noFill/>
                    </a:lnL>
                    <a:lnR>
                      <a:noFill/>
                    </a:lnR>
                    <a:lnT>
                      <a:noFill/>
                    </a:lnT>
                    <a:lnB>
                      <a:noFill/>
                    </a:lnB>
                    <a:solidFill>
                      <a:srgbClr val="FFFFFF"/>
                    </a:solidFill>
                  </a:tcPr>
                </a:tc>
                <a:tc>
                  <a:txBody>
                    <a:bodyPr/>
                    <a:lstStyle/>
                    <a:p>
                      <a:pPr algn="r" fontAlgn="ctr">
                        <a:buNone/>
                      </a:pPr>
                      <a:r>
                        <a:rPr lang="en-US" sz="2500" b="1" i="0" u="none" strike="noStrike" dirty="0">
                          <a:solidFill>
                            <a:srgbClr val="AA1D21"/>
                          </a:solidFill>
                          <a:effectLst/>
                          <a:latin typeface="Arial" panose="020B0604020202020204" pitchFamily="34" charset="0"/>
                          <a:cs typeface="Arial" panose="020B0604020202020204" pitchFamily="34" charset="0"/>
                        </a:rPr>
                        <a:t> </a:t>
                      </a:r>
                    </a:p>
                  </a:txBody>
                  <a:tcPr marL="3810" marR="3810" marT="3810" marB="0" anchor="ctr">
                    <a:lnL>
                      <a:noFill/>
                    </a:lnL>
                    <a:lnR w="12700" cap="flat" cmpd="sng" algn="ctr">
                      <a:solidFill>
                        <a:schemeClr val="tx1"/>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3499781102"/>
                  </a:ext>
                </a:extLst>
              </a:tr>
              <a:tr h="553965">
                <a:tc>
                  <a:txBody>
                    <a:bodyPr/>
                    <a:lstStyle/>
                    <a:p>
                      <a:pPr algn="l" fontAlgn="ctr">
                        <a:buNone/>
                      </a:pPr>
                      <a:r>
                        <a:rPr lang="en-US" sz="2500" b="1" i="0" u="none" strike="noStrike" dirty="0">
                          <a:solidFill>
                            <a:srgbClr val="000000"/>
                          </a:solidFill>
                          <a:effectLst/>
                          <a:latin typeface="Arial" panose="020B0604020202020204" pitchFamily="34" charset="0"/>
                          <a:cs typeface="Arial" panose="020B0604020202020204" pitchFamily="34" charset="0"/>
                        </a:rPr>
                        <a:t>    % Male</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solidFill>
                      <a:srgbClr val="FFFFFF"/>
                    </a:solidFill>
                  </a:tcPr>
                </a:tc>
                <a:tc>
                  <a:txBody>
                    <a:bodyPr/>
                    <a:lstStyle/>
                    <a:p>
                      <a:pPr algn="ctr" fontAlgn="ctr">
                        <a:buNone/>
                      </a:pPr>
                      <a:r>
                        <a:rPr lang="en-US" sz="2500" b="0" i="0" u="none" strike="noStrike" dirty="0">
                          <a:solidFill>
                            <a:srgbClr val="022A3A"/>
                          </a:solidFill>
                          <a:effectLst/>
                          <a:latin typeface="Arial" panose="020B0604020202020204" pitchFamily="34" charset="0"/>
                          <a:cs typeface="Arial" panose="020B0604020202020204" pitchFamily="34" charset="0"/>
                        </a:rPr>
                        <a:t>80.8</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solidFill>
                      <a:srgbClr val="FFFFFF"/>
                    </a:solidFill>
                  </a:tcPr>
                </a:tc>
                <a:tc>
                  <a:txBody>
                    <a:bodyPr/>
                    <a:lstStyle/>
                    <a:p>
                      <a:pPr algn="ctr" fontAlgn="ctr">
                        <a:buNone/>
                      </a:pPr>
                      <a:r>
                        <a:rPr lang="en-US" sz="2500" b="0" i="0" u="none" strike="noStrike" dirty="0">
                          <a:solidFill>
                            <a:srgbClr val="4C5B31"/>
                          </a:solidFill>
                          <a:effectLst/>
                          <a:latin typeface="Arial" panose="020B0604020202020204" pitchFamily="34" charset="0"/>
                          <a:cs typeface="Arial" panose="020B0604020202020204" pitchFamily="34" charset="0"/>
                        </a:rPr>
                        <a:t>100.0</a:t>
                      </a:r>
                    </a:p>
                  </a:txBody>
                  <a:tcPr marL="3810" marR="3810" marT="3810" marB="0" anchor="ctr">
                    <a:lnL w="12700" cap="flat" cmpd="sng" algn="ctr">
                      <a:solidFill>
                        <a:schemeClr val="tx1"/>
                      </a:solidFill>
                      <a:prstDash val="solid"/>
                      <a:round/>
                      <a:headEnd type="none" w="med" len="med"/>
                      <a:tailEnd type="none" w="med" len="med"/>
                    </a:lnL>
                    <a:lnR>
                      <a:noFill/>
                    </a:lnR>
                    <a:lnT>
                      <a:noFill/>
                    </a:lnT>
                    <a:lnB>
                      <a:noFill/>
                    </a:lnB>
                    <a:solidFill>
                      <a:srgbClr val="FFFFFF"/>
                    </a:solidFill>
                  </a:tcPr>
                </a:tc>
                <a:tc>
                  <a:txBody>
                    <a:bodyPr/>
                    <a:lstStyle/>
                    <a:p>
                      <a:pPr algn="ctr" fontAlgn="ctr">
                        <a:buNone/>
                      </a:pPr>
                      <a:r>
                        <a:rPr lang="en-US" sz="2500" b="0" i="0" u="none" strike="noStrike" dirty="0">
                          <a:solidFill>
                            <a:srgbClr val="4C5B31"/>
                          </a:solidFill>
                          <a:effectLst/>
                          <a:latin typeface="Arial" panose="020B0604020202020204" pitchFamily="34" charset="0"/>
                          <a:cs typeface="Arial" panose="020B0604020202020204" pitchFamily="34" charset="0"/>
                        </a:rPr>
                        <a:t>99.2</a:t>
                      </a:r>
                    </a:p>
                  </a:txBody>
                  <a:tcPr marL="3810" marR="3810" marT="3810" marB="0" anchor="ctr">
                    <a:lnL>
                      <a:noFill/>
                    </a:lnL>
                    <a:lnR>
                      <a:noFill/>
                    </a:lnR>
                    <a:lnT>
                      <a:noFill/>
                    </a:lnT>
                    <a:lnB>
                      <a:noFill/>
                    </a:lnB>
                    <a:solidFill>
                      <a:srgbClr val="FFFFFF"/>
                    </a:solidFill>
                  </a:tcPr>
                </a:tc>
                <a:tc>
                  <a:txBody>
                    <a:bodyPr/>
                    <a:lstStyle/>
                    <a:p>
                      <a:pPr algn="ctr" fontAlgn="ctr">
                        <a:buNone/>
                      </a:pPr>
                      <a:r>
                        <a:rPr lang="en-US" sz="2500" b="0" i="0" u="none" strike="noStrike" dirty="0">
                          <a:solidFill>
                            <a:srgbClr val="4C5B31"/>
                          </a:solidFill>
                          <a:effectLst/>
                          <a:latin typeface="Arial" panose="020B0604020202020204" pitchFamily="34" charset="0"/>
                          <a:cs typeface="Arial" panose="020B0604020202020204" pitchFamily="34" charset="0"/>
                        </a:rPr>
                        <a:t>92.3</a:t>
                      </a:r>
                    </a:p>
                  </a:txBody>
                  <a:tcPr marL="3810" marR="3810" marT="3810" marB="0" anchor="ctr">
                    <a:lnL>
                      <a:noFill/>
                    </a:lnL>
                    <a:lnR w="12700" cap="flat" cmpd="sng" algn="ctr">
                      <a:solidFill>
                        <a:schemeClr val="tx1"/>
                      </a:solidFill>
                      <a:prstDash val="solid"/>
                      <a:round/>
                      <a:headEnd type="none" w="med" len="med"/>
                      <a:tailEnd type="none" w="med" len="med"/>
                    </a:lnR>
                    <a:lnT>
                      <a:noFill/>
                    </a:lnT>
                    <a:lnB>
                      <a:noFill/>
                    </a:lnB>
                    <a:solidFill>
                      <a:srgbClr val="FFFFFF"/>
                    </a:solidFill>
                  </a:tcPr>
                </a:tc>
                <a:tc>
                  <a:txBody>
                    <a:bodyPr/>
                    <a:lstStyle/>
                    <a:p>
                      <a:pPr algn="ctr" fontAlgn="ctr">
                        <a:buNone/>
                      </a:pPr>
                      <a:r>
                        <a:rPr lang="en-US" sz="2500" b="0" i="0" u="none" strike="noStrike" dirty="0">
                          <a:solidFill>
                            <a:srgbClr val="AA1D21"/>
                          </a:solidFill>
                          <a:effectLst/>
                          <a:latin typeface="Arial" panose="020B0604020202020204" pitchFamily="34" charset="0"/>
                          <a:cs typeface="Arial" panose="020B0604020202020204" pitchFamily="34" charset="0"/>
                        </a:rPr>
                        <a:t>89.1</a:t>
                      </a:r>
                    </a:p>
                  </a:txBody>
                  <a:tcPr marL="3810" marR="3810" marT="3810" marB="0" anchor="ctr">
                    <a:lnL w="12700" cap="flat" cmpd="sng" algn="ctr">
                      <a:solidFill>
                        <a:schemeClr val="tx1"/>
                      </a:solidFill>
                      <a:prstDash val="solid"/>
                      <a:round/>
                      <a:headEnd type="none" w="med" len="med"/>
                      <a:tailEnd type="none" w="med" len="med"/>
                    </a:lnL>
                    <a:lnR>
                      <a:noFill/>
                    </a:lnR>
                    <a:lnT>
                      <a:noFill/>
                    </a:lnT>
                    <a:lnB>
                      <a:noFill/>
                    </a:lnB>
                    <a:solidFill>
                      <a:srgbClr val="FFFFFF"/>
                    </a:solidFill>
                  </a:tcPr>
                </a:tc>
                <a:tc>
                  <a:txBody>
                    <a:bodyPr/>
                    <a:lstStyle/>
                    <a:p>
                      <a:pPr algn="ctr" fontAlgn="ctr">
                        <a:buNone/>
                      </a:pPr>
                      <a:r>
                        <a:rPr lang="en-US" sz="2500" b="0" i="0" u="none" strike="noStrike" dirty="0">
                          <a:solidFill>
                            <a:srgbClr val="AA1D21"/>
                          </a:solidFill>
                          <a:effectLst/>
                          <a:latin typeface="Arial" panose="020B0604020202020204" pitchFamily="34" charset="0"/>
                          <a:cs typeface="Arial" panose="020B0604020202020204" pitchFamily="34" charset="0"/>
                        </a:rPr>
                        <a:t>88.2</a:t>
                      </a:r>
                    </a:p>
                  </a:txBody>
                  <a:tcPr marL="3810" marR="3810" marT="3810" marB="0" anchor="ctr">
                    <a:lnL>
                      <a:noFill/>
                    </a:lnL>
                    <a:lnR>
                      <a:noFill/>
                    </a:lnR>
                    <a:lnT>
                      <a:noFill/>
                    </a:lnT>
                    <a:lnB>
                      <a:noFill/>
                    </a:lnB>
                    <a:solidFill>
                      <a:srgbClr val="FFFFFF"/>
                    </a:solidFill>
                  </a:tcPr>
                </a:tc>
                <a:tc>
                  <a:txBody>
                    <a:bodyPr/>
                    <a:lstStyle/>
                    <a:p>
                      <a:pPr algn="ctr" fontAlgn="ctr">
                        <a:buNone/>
                      </a:pPr>
                      <a:r>
                        <a:rPr lang="en-US" sz="2500" b="0" i="0" u="none" strike="noStrike" dirty="0">
                          <a:solidFill>
                            <a:srgbClr val="AA1D21"/>
                          </a:solidFill>
                          <a:effectLst/>
                          <a:latin typeface="Arial" panose="020B0604020202020204" pitchFamily="34" charset="0"/>
                          <a:cs typeface="Arial" panose="020B0604020202020204" pitchFamily="34" charset="0"/>
                        </a:rPr>
                        <a:t>93.6</a:t>
                      </a:r>
                    </a:p>
                  </a:txBody>
                  <a:tcPr marL="3810" marR="3810" marT="3810" marB="0" anchor="ctr">
                    <a:lnL>
                      <a:noFill/>
                    </a:lnL>
                    <a:lnR w="12700" cap="flat" cmpd="sng" algn="ctr">
                      <a:solidFill>
                        <a:schemeClr val="tx1"/>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3208749380"/>
                  </a:ext>
                </a:extLst>
              </a:tr>
              <a:tr h="553965">
                <a:tc>
                  <a:txBody>
                    <a:bodyPr/>
                    <a:lstStyle/>
                    <a:p>
                      <a:pPr algn="l" fontAlgn="ctr">
                        <a:buNone/>
                      </a:pPr>
                      <a:r>
                        <a:rPr lang="en-US" sz="2500" b="1" i="0" u="none" strike="noStrike" dirty="0">
                          <a:solidFill>
                            <a:srgbClr val="000000"/>
                          </a:solidFill>
                          <a:effectLst/>
                          <a:latin typeface="Arial" panose="020B0604020202020204" pitchFamily="34" charset="0"/>
                          <a:cs typeface="Arial" panose="020B0604020202020204" pitchFamily="34" charset="0"/>
                        </a:rPr>
                        <a:t>    % Female</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solidFill>
                      <a:srgbClr val="FFFFFF"/>
                    </a:solidFill>
                  </a:tcPr>
                </a:tc>
                <a:tc>
                  <a:txBody>
                    <a:bodyPr/>
                    <a:lstStyle/>
                    <a:p>
                      <a:pPr algn="ctr" fontAlgn="ctr">
                        <a:buNone/>
                      </a:pPr>
                      <a:r>
                        <a:rPr lang="en-US" sz="2500" b="0" i="0" u="none" strike="noStrike" dirty="0">
                          <a:solidFill>
                            <a:srgbClr val="022A3A"/>
                          </a:solidFill>
                          <a:effectLst/>
                          <a:latin typeface="Arial" panose="020B0604020202020204" pitchFamily="34" charset="0"/>
                          <a:cs typeface="Arial" panose="020B0604020202020204" pitchFamily="34" charset="0"/>
                        </a:rPr>
                        <a:t>19.2</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solidFill>
                      <a:srgbClr val="FFFFFF"/>
                    </a:solidFill>
                  </a:tcPr>
                </a:tc>
                <a:tc>
                  <a:txBody>
                    <a:bodyPr/>
                    <a:lstStyle/>
                    <a:p>
                      <a:pPr algn="ctr" fontAlgn="ctr">
                        <a:buNone/>
                      </a:pPr>
                      <a:r>
                        <a:rPr lang="en-US" sz="2500" b="0" i="0" u="none" strike="noStrike" dirty="0">
                          <a:solidFill>
                            <a:srgbClr val="4C5B31"/>
                          </a:solidFill>
                          <a:effectLst/>
                          <a:latin typeface="Arial" panose="020B0604020202020204" pitchFamily="34" charset="0"/>
                          <a:cs typeface="Arial" panose="020B0604020202020204" pitchFamily="34" charset="0"/>
                        </a:rPr>
                        <a:t>0.0</a:t>
                      </a:r>
                    </a:p>
                  </a:txBody>
                  <a:tcPr marL="3810" marR="3810" marT="3810" marB="0" anchor="ctr">
                    <a:lnL w="12700" cap="flat" cmpd="sng" algn="ctr">
                      <a:solidFill>
                        <a:schemeClr val="tx1"/>
                      </a:solidFill>
                      <a:prstDash val="solid"/>
                      <a:round/>
                      <a:headEnd type="none" w="med" len="med"/>
                      <a:tailEnd type="none" w="med" len="med"/>
                    </a:lnL>
                    <a:lnR>
                      <a:noFill/>
                    </a:lnR>
                    <a:lnT>
                      <a:noFill/>
                    </a:lnT>
                    <a:lnB>
                      <a:noFill/>
                    </a:lnB>
                    <a:solidFill>
                      <a:srgbClr val="FFFFFF"/>
                    </a:solidFill>
                  </a:tcPr>
                </a:tc>
                <a:tc>
                  <a:txBody>
                    <a:bodyPr/>
                    <a:lstStyle/>
                    <a:p>
                      <a:pPr algn="ctr" fontAlgn="ctr">
                        <a:buNone/>
                      </a:pPr>
                      <a:r>
                        <a:rPr lang="en-US" sz="2500" b="0" i="0" u="none" strike="noStrike" dirty="0">
                          <a:solidFill>
                            <a:srgbClr val="4C5B31"/>
                          </a:solidFill>
                          <a:effectLst/>
                          <a:latin typeface="Arial" panose="020B0604020202020204" pitchFamily="34" charset="0"/>
                          <a:cs typeface="Arial" panose="020B0604020202020204" pitchFamily="34" charset="0"/>
                        </a:rPr>
                        <a:t>0.8</a:t>
                      </a:r>
                    </a:p>
                  </a:txBody>
                  <a:tcPr marL="3810" marR="3810" marT="3810" marB="0" anchor="ctr">
                    <a:lnL>
                      <a:noFill/>
                    </a:lnL>
                    <a:lnR>
                      <a:noFill/>
                    </a:lnR>
                    <a:lnT>
                      <a:noFill/>
                    </a:lnT>
                    <a:lnB>
                      <a:noFill/>
                    </a:lnB>
                    <a:solidFill>
                      <a:srgbClr val="FFFFFF"/>
                    </a:solidFill>
                  </a:tcPr>
                </a:tc>
                <a:tc>
                  <a:txBody>
                    <a:bodyPr/>
                    <a:lstStyle/>
                    <a:p>
                      <a:pPr algn="ctr" fontAlgn="ctr">
                        <a:buNone/>
                      </a:pPr>
                      <a:r>
                        <a:rPr lang="en-US" sz="2500" b="0" i="0" u="none" strike="noStrike" dirty="0">
                          <a:solidFill>
                            <a:srgbClr val="4C5B31"/>
                          </a:solidFill>
                          <a:effectLst/>
                          <a:latin typeface="Arial" panose="020B0604020202020204" pitchFamily="34" charset="0"/>
                          <a:cs typeface="Arial" panose="020B0604020202020204" pitchFamily="34" charset="0"/>
                        </a:rPr>
                        <a:t>7.7</a:t>
                      </a:r>
                    </a:p>
                  </a:txBody>
                  <a:tcPr marL="3810" marR="3810" marT="3810" marB="0" anchor="ctr">
                    <a:lnL>
                      <a:noFill/>
                    </a:lnL>
                    <a:lnR w="12700" cap="flat" cmpd="sng" algn="ctr">
                      <a:solidFill>
                        <a:schemeClr val="tx1"/>
                      </a:solidFill>
                      <a:prstDash val="solid"/>
                      <a:round/>
                      <a:headEnd type="none" w="med" len="med"/>
                      <a:tailEnd type="none" w="med" len="med"/>
                    </a:lnR>
                    <a:lnT>
                      <a:noFill/>
                    </a:lnT>
                    <a:lnB>
                      <a:noFill/>
                    </a:lnB>
                    <a:solidFill>
                      <a:srgbClr val="FFFFFF"/>
                    </a:solidFill>
                  </a:tcPr>
                </a:tc>
                <a:tc>
                  <a:txBody>
                    <a:bodyPr/>
                    <a:lstStyle/>
                    <a:p>
                      <a:pPr algn="ctr" fontAlgn="ctr">
                        <a:buNone/>
                      </a:pPr>
                      <a:r>
                        <a:rPr lang="en-US" sz="2500" b="0" i="0" u="none" strike="noStrike" dirty="0">
                          <a:solidFill>
                            <a:srgbClr val="AA1D21"/>
                          </a:solidFill>
                          <a:effectLst/>
                          <a:latin typeface="Arial" panose="020B0604020202020204" pitchFamily="34" charset="0"/>
                          <a:cs typeface="Arial" panose="020B0604020202020204" pitchFamily="34" charset="0"/>
                        </a:rPr>
                        <a:t>10.9</a:t>
                      </a:r>
                    </a:p>
                  </a:txBody>
                  <a:tcPr marL="3810" marR="3810" marT="3810" marB="0" anchor="ctr">
                    <a:lnL w="12700" cap="flat" cmpd="sng" algn="ctr">
                      <a:solidFill>
                        <a:schemeClr val="tx1"/>
                      </a:solidFill>
                      <a:prstDash val="solid"/>
                      <a:round/>
                      <a:headEnd type="none" w="med" len="med"/>
                      <a:tailEnd type="none" w="med" len="med"/>
                    </a:lnL>
                    <a:lnR>
                      <a:noFill/>
                    </a:lnR>
                    <a:lnT>
                      <a:noFill/>
                    </a:lnT>
                    <a:lnB>
                      <a:noFill/>
                    </a:lnB>
                    <a:solidFill>
                      <a:srgbClr val="FFFFFF"/>
                    </a:solidFill>
                  </a:tcPr>
                </a:tc>
                <a:tc>
                  <a:txBody>
                    <a:bodyPr/>
                    <a:lstStyle/>
                    <a:p>
                      <a:pPr algn="ctr" fontAlgn="ctr">
                        <a:buNone/>
                      </a:pPr>
                      <a:r>
                        <a:rPr lang="en-US" sz="2500" b="0" i="0" u="none" strike="noStrike" dirty="0">
                          <a:solidFill>
                            <a:srgbClr val="AA1D21"/>
                          </a:solidFill>
                          <a:effectLst/>
                          <a:latin typeface="Arial" panose="020B0604020202020204" pitchFamily="34" charset="0"/>
                          <a:cs typeface="Arial" panose="020B0604020202020204" pitchFamily="34" charset="0"/>
                        </a:rPr>
                        <a:t>11.8</a:t>
                      </a:r>
                    </a:p>
                  </a:txBody>
                  <a:tcPr marL="3810" marR="3810" marT="3810" marB="0" anchor="ctr">
                    <a:lnL>
                      <a:noFill/>
                    </a:lnL>
                    <a:lnR>
                      <a:noFill/>
                    </a:lnR>
                    <a:lnT>
                      <a:noFill/>
                    </a:lnT>
                    <a:lnB>
                      <a:noFill/>
                    </a:lnB>
                    <a:solidFill>
                      <a:srgbClr val="FFFFFF"/>
                    </a:solidFill>
                  </a:tcPr>
                </a:tc>
                <a:tc>
                  <a:txBody>
                    <a:bodyPr/>
                    <a:lstStyle/>
                    <a:p>
                      <a:pPr algn="ctr" fontAlgn="ctr">
                        <a:buNone/>
                      </a:pPr>
                      <a:r>
                        <a:rPr lang="en-US" sz="2500" b="0" i="0" u="none" strike="noStrike" dirty="0">
                          <a:solidFill>
                            <a:srgbClr val="AA1D21"/>
                          </a:solidFill>
                          <a:effectLst/>
                          <a:latin typeface="Arial" panose="020B0604020202020204" pitchFamily="34" charset="0"/>
                          <a:cs typeface="Arial" panose="020B0604020202020204" pitchFamily="34" charset="0"/>
                        </a:rPr>
                        <a:t>6.4</a:t>
                      </a:r>
                    </a:p>
                  </a:txBody>
                  <a:tcPr marL="3810" marR="3810" marT="3810" marB="0" anchor="ctr">
                    <a:lnL>
                      <a:noFill/>
                    </a:lnL>
                    <a:lnR w="12700" cap="flat" cmpd="sng" algn="ctr">
                      <a:solidFill>
                        <a:schemeClr val="tx1"/>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2236828931"/>
                  </a:ext>
                </a:extLst>
              </a:tr>
              <a:tr h="553965">
                <a:tc>
                  <a:txBody>
                    <a:bodyPr/>
                    <a:lstStyle/>
                    <a:p>
                      <a:pPr algn="l" fontAlgn="ctr">
                        <a:buNone/>
                      </a:pPr>
                      <a:r>
                        <a:rPr lang="en-US" sz="2500" b="1" i="0" u="none" strike="noStrike" dirty="0">
                          <a:solidFill>
                            <a:srgbClr val="000000"/>
                          </a:solidFill>
                          <a:effectLst/>
                          <a:latin typeface="Arial" panose="020B0604020202020204" pitchFamily="34" charset="0"/>
                          <a:cs typeface="Arial" panose="020B0604020202020204" pitchFamily="34" charset="0"/>
                        </a:rPr>
                        <a:t> Age, years</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solidFill>
                      <a:srgbClr val="FFFFFF"/>
                    </a:solidFill>
                  </a:tcPr>
                </a:tc>
                <a:tc>
                  <a:txBody>
                    <a:bodyPr/>
                    <a:lstStyle/>
                    <a:p>
                      <a:pPr algn="ctr" fontAlgn="ctr">
                        <a:buNone/>
                      </a:pPr>
                      <a:r>
                        <a:rPr lang="en-US" sz="2500" b="0" i="0" u="none" strike="noStrike" dirty="0">
                          <a:solidFill>
                            <a:srgbClr val="022A3A"/>
                          </a:solidFill>
                          <a:effectLst/>
                          <a:latin typeface="Arial" panose="020B0604020202020204" pitchFamily="34" charset="0"/>
                          <a:cs typeface="Arial" panose="020B0604020202020204" pitchFamily="34" charset="0"/>
                        </a:rPr>
                        <a:t> </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solidFill>
                      <a:srgbClr val="FFFFFF"/>
                    </a:solidFill>
                  </a:tcPr>
                </a:tc>
                <a:tc>
                  <a:txBody>
                    <a:bodyPr/>
                    <a:lstStyle/>
                    <a:p>
                      <a:pPr algn="ctr" fontAlgn="ctr">
                        <a:buNone/>
                      </a:pPr>
                      <a:r>
                        <a:rPr lang="en-US" sz="2500" b="0" i="0" u="none" strike="noStrike" dirty="0">
                          <a:solidFill>
                            <a:srgbClr val="4C5B31"/>
                          </a:solidFill>
                          <a:effectLst/>
                          <a:latin typeface="Arial" panose="020B0604020202020204" pitchFamily="34" charset="0"/>
                          <a:cs typeface="Arial" panose="020B0604020202020204" pitchFamily="34" charset="0"/>
                        </a:rPr>
                        <a:t> </a:t>
                      </a:r>
                    </a:p>
                  </a:txBody>
                  <a:tcPr marL="3810" marR="3810" marT="3810" marB="0" anchor="ctr">
                    <a:lnL w="12700" cap="flat" cmpd="sng" algn="ctr">
                      <a:solidFill>
                        <a:schemeClr val="tx1"/>
                      </a:solidFill>
                      <a:prstDash val="solid"/>
                      <a:round/>
                      <a:headEnd type="none" w="med" len="med"/>
                      <a:tailEnd type="none" w="med" len="med"/>
                    </a:lnL>
                    <a:lnR>
                      <a:noFill/>
                    </a:lnR>
                    <a:lnT>
                      <a:noFill/>
                    </a:lnT>
                    <a:lnB>
                      <a:noFill/>
                    </a:lnB>
                    <a:solidFill>
                      <a:srgbClr val="FFFFFF"/>
                    </a:solidFill>
                  </a:tcPr>
                </a:tc>
                <a:tc>
                  <a:txBody>
                    <a:bodyPr/>
                    <a:lstStyle/>
                    <a:p>
                      <a:pPr algn="ctr" fontAlgn="ctr">
                        <a:buNone/>
                      </a:pPr>
                      <a:r>
                        <a:rPr lang="en-US" sz="2500" b="0" i="0" u="none" strike="noStrike" dirty="0">
                          <a:solidFill>
                            <a:srgbClr val="4C5B31"/>
                          </a:solidFill>
                          <a:effectLst/>
                          <a:latin typeface="Arial" panose="020B0604020202020204" pitchFamily="34" charset="0"/>
                          <a:cs typeface="Arial" panose="020B0604020202020204" pitchFamily="34" charset="0"/>
                        </a:rPr>
                        <a:t> </a:t>
                      </a:r>
                    </a:p>
                  </a:txBody>
                  <a:tcPr marL="3810" marR="3810" marT="3810" marB="0" anchor="ctr">
                    <a:lnL>
                      <a:noFill/>
                    </a:lnL>
                    <a:lnR>
                      <a:noFill/>
                    </a:lnR>
                    <a:lnT>
                      <a:noFill/>
                    </a:lnT>
                    <a:lnB>
                      <a:noFill/>
                    </a:lnB>
                    <a:solidFill>
                      <a:srgbClr val="FFFFFF"/>
                    </a:solidFill>
                  </a:tcPr>
                </a:tc>
                <a:tc>
                  <a:txBody>
                    <a:bodyPr/>
                    <a:lstStyle/>
                    <a:p>
                      <a:pPr algn="ctr" fontAlgn="ctr">
                        <a:buNone/>
                      </a:pPr>
                      <a:r>
                        <a:rPr lang="en-US" sz="2500" b="0" i="0" u="none" strike="noStrike" dirty="0">
                          <a:solidFill>
                            <a:srgbClr val="4C5B31"/>
                          </a:solidFill>
                          <a:effectLst/>
                          <a:latin typeface="Arial" panose="020B0604020202020204" pitchFamily="34" charset="0"/>
                          <a:cs typeface="Arial" panose="020B0604020202020204" pitchFamily="34" charset="0"/>
                        </a:rPr>
                        <a:t> </a:t>
                      </a:r>
                    </a:p>
                  </a:txBody>
                  <a:tcPr marL="3810" marR="3810" marT="3810" marB="0" anchor="ctr">
                    <a:lnL>
                      <a:noFill/>
                    </a:lnL>
                    <a:lnR w="12700" cap="flat" cmpd="sng" algn="ctr">
                      <a:solidFill>
                        <a:schemeClr val="tx1"/>
                      </a:solidFill>
                      <a:prstDash val="solid"/>
                      <a:round/>
                      <a:headEnd type="none" w="med" len="med"/>
                      <a:tailEnd type="none" w="med" len="med"/>
                    </a:lnR>
                    <a:lnT>
                      <a:noFill/>
                    </a:lnT>
                    <a:lnB>
                      <a:noFill/>
                    </a:lnB>
                    <a:solidFill>
                      <a:srgbClr val="FFFFFF"/>
                    </a:solidFill>
                  </a:tcPr>
                </a:tc>
                <a:tc>
                  <a:txBody>
                    <a:bodyPr/>
                    <a:lstStyle/>
                    <a:p>
                      <a:pPr algn="ctr" fontAlgn="ctr">
                        <a:buNone/>
                      </a:pPr>
                      <a:r>
                        <a:rPr lang="en-US" sz="2500" b="0" i="0" u="none" strike="noStrike" dirty="0">
                          <a:solidFill>
                            <a:srgbClr val="AA1D21"/>
                          </a:solidFill>
                          <a:effectLst/>
                          <a:latin typeface="Arial" panose="020B0604020202020204" pitchFamily="34" charset="0"/>
                          <a:cs typeface="Arial" panose="020B0604020202020204" pitchFamily="34" charset="0"/>
                        </a:rPr>
                        <a:t> </a:t>
                      </a:r>
                    </a:p>
                  </a:txBody>
                  <a:tcPr marL="3810" marR="3810" marT="3810" marB="0" anchor="ctr">
                    <a:lnL w="12700" cap="flat" cmpd="sng" algn="ctr">
                      <a:solidFill>
                        <a:schemeClr val="tx1"/>
                      </a:solidFill>
                      <a:prstDash val="solid"/>
                      <a:round/>
                      <a:headEnd type="none" w="med" len="med"/>
                      <a:tailEnd type="none" w="med" len="med"/>
                    </a:lnL>
                    <a:lnR>
                      <a:noFill/>
                    </a:lnR>
                    <a:lnT>
                      <a:noFill/>
                    </a:lnT>
                    <a:lnB>
                      <a:noFill/>
                    </a:lnB>
                    <a:solidFill>
                      <a:srgbClr val="FFFFFF"/>
                    </a:solidFill>
                  </a:tcPr>
                </a:tc>
                <a:tc>
                  <a:txBody>
                    <a:bodyPr/>
                    <a:lstStyle/>
                    <a:p>
                      <a:pPr algn="ctr" fontAlgn="ctr">
                        <a:buNone/>
                      </a:pPr>
                      <a:r>
                        <a:rPr lang="en-US" sz="2500" b="0" i="0" u="none" strike="noStrike" dirty="0">
                          <a:solidFill>
                            <a:srgbClr val="AA1D21"/>
                          </a:solidFill>
                          <a:effectLst/>
                          <a:latin typeface="Arial" panose="020B0604020202020204" pitchFamily="34" charset="0"/>
                          <a:cs typeface="Arial" panose="020B0604020202020204" pitchFamily="34" charset="0"/>
                        </a:rPr>
                        <a:t> </a:t>
                      </a:r>
                    </a:p>
                  </a:txBody>
                  <a:tcPr marL="3810" marR="3810" marT="3810" marB="0" anchor="ctr">
                    <a:lnL>
                      <a:noFill/>
                    </a:lnL>
                    <a:lnR>
                      <a:noFill/>
                    </a:lnR>
                    <a:lnT>
                      <a:noFill/>
                    </a:lnT>
                    <a:lnB>
                      <a:noFill/>
                    </a:lnB>
                    <a:solidFill>
                      <a:srgbClr val="FFFFFF"/>
                    </a:solidFill>
                  </a:tcPr>
                </a:tc>
                <a:tc>
                  <a:txBody>
                    <a:bodyPr/>
                    <a:lstStyle/>
                    <a:p>
                      <a:pPr algn="ctr" fontAlgn="ctr">
                        <a:buNone/>
                      </a:pPr>
                      <a:r>
                        <a:rPr lang="en-US" sz="2500" b="0" i="0" u="none" strike="noStrike" dirty="0">
                          <a:solidFill>
                            <a:srgbClr val="AA1D21"/>
                          </a:solidFill>
                          <a:effectLst/>
                          <a:latin typeface="Arial" panose="020B0604020202020204" pitchFamily="34" charset="0"/>
                          <a:cs typeface="Arial" panose="020B0604020202020204" pitchFamily="34" charset="0"/>
                        </a:rPr>
                        <a:t> </a:t>
                      </a:r>
                    </a:p>
                  </a:txBody>
                  <a:tcPr marL="3810" marR="3810" marT="3810" marB="0" anchor="ctr">
                    <a:lnL>
                      <a:noFill/>
                    </a:lnL>
                    <a:lnR w="12700" cap="flat" cmpd="sng" algn="ctr">
                      <a:solidFill>
                        <a:schemeClr val="tx1"/>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1421634240"/>
                  </a:ext>
                </a:extLst>
              </a:tr>
              <a:tr h="553965">
                <a:tc>
                  <a:txBody>
                    <a:bodyPr/>
                    <a:lstStyle/>
                    <a:p>
                      <a:pPr algn="l" fontAlgn="ctr">
                        <a:buNone/>
                      </a:pPr>
                      <a:r>
                        <a:rPr lang="en-US" sz="2500" b="1" i="0" u="none" strike="noStrike" dirty="0">
                          <a:solidFill>
                            <a:srgbClr val="000000"/>
                          </a:solidFill>
                          <a:effectLst/>
                          <a:latin typeface="Arial" panose="020B0604020202020204" pitchFamily="34" charset="0"/>
                          <a:cs typeface="Arial" panose="020B0604020202020204" pitchFamily="34" charset="0"/>
                        </a:rPr>
                        <a:t>    % Age &lt;30</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solidFill>
                      <a:srgbClr val="FFFFFF"/>
                    </a:solidFill>
                  </a:tcPr>
                </a:tc>
                <a:tc>
                  <a:txBody>
                    <a:bodyPr/>
                    <a:lstStyle/>
                    <a:p>
                      <a:pPr algn="ctr" fontAlgn="ctr">
                        <a:buNone/>
                      </a:pPr>
                      <a:r>
                        <a:rPr lang="en-US" sz="2500" b="0" i="0" u="none" strike="noStrike" dirty="0">
                          <a:solidFill>
                            <a:srgbClr val="022A3A"/>
                          </a:solidFill>
                          <a:effectLst/>
                          <a:latin typeface="Arial" panose="020B0604020202020204" pitchFamily="34" charset="0"/>
                          <a:cs typeface="Arial" panose="020B0604020202020204" pitchFamily="34" charset="0"/>
                        </a:rPr>
                        <a:t>78.6</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solidFill>
                      <a:srgbClr val="FFFFFF"/>
                    </a:solidFill>
                  </a:tcPr>
                </a:tc>
                <a:tc>
                  <a:txBody>
                    <a:bodyPr/>
                    <a:lstStyle/>
                    <a:p>
                      <a:pPr algn="ctr" fontAlgn="ctr">
                        <a:buNone/>
                      </a:pPr>
                      <a:r>
                        <a:rPr lang="en-US" sz="2500" b="0" i="0" u="none" strike="noStrike" dirty="0">
                          <a:solidFill>
                            <a:srgbClr val="4C5B31"/>
                          </a:solidFill>
                          <a:effectLst/>
                          <a:latin typeface="Arial" panose="020B0604020202020204" pitchFamily="34" charset="0"/>
                          <a:cs typeface="Arial" panose="020B0604020202020204" pitchFamily="34" charset="0"/>
                        </a:rPr>
                        <a:t>66.9</a:t>
                      </a:r>
                    </a:p>
                  </a:txBody>
                  <a:tcPr marL="3810" marR="3810" marT="3810" marB="0" anchor="ctr">
                    <a:lnL w="12700" cap="flat" cmpd="sng" algn="ctr">
                      <a:solidFill>
                        <a:schemeClr val="tx1"/>
                      </a:solidFill>
                      <a:prstDash val="solid"/>
                      <a:round/>
                      <a:headEnd type="none" w="med" len="med"/>
                      <a:tailEnd type="none" w="med" len="med"/>
                    </a:lnL>
                    <a:lnR>
                      <a:noFill/>
                    </a:lnR>
                    <a:lnT>
                      <a:noFill/>
                    </a:lnT>
                    <a:lnB>
                      <a:noFill/>
                    </a:lnB>
                    <a:solidFill>
                      <a:srgbClr val="FFFFFF"/>
                    </a:solidFill>
                  </a:tcPr>
                </a:tc>
                <a:tc>
                  <a:txBody>
                    <a:bodyPr/>
                    <a:lstStyle/>
                    <a:p>
                      <a:pPr algn="ctr" fontAlgn="ctr">
                        <a:buNone/>
                      </a:pPr>
                      <a:r>
                        <a:rPr lang="en-US" sz="2500" b="0" i="0" u="none" strike="noStrike" dirty="0">
                          <a:solidFill>
                            <a:srgbClr val="4C5B31"/>
                          </a:solidFill>
                          <a:effectLst/>
                          <a:latin typeface="Arial" panose="020B0604020202020204" pitchFamily="34" charset="0"/>
                          <a:cs typeface="Arial" panose="020B0604020202020204" pitchFamily="34" charset="0"/>
                        </a:rPr>
                        <a:t>63.3</a:t>
                      </a:r>
                    </a:p>
                  </a:txBody>
                  <a:tcPr marL="3810" marR="3810" marT="3810" marB="0" anchor="ctr">
                    <a:lnL>
                      <a:noFill/>
                    </a:lnL>
                    <a:lnR>
                      <a:noFill/>
                    </a:lnR>
                    <a:lnT>
                      <a:noFill/>
                    </a:lnT>
                    <a:lnB>
                      <a:noFill/>
                    </a:lnB>
                    <a:solidFill>
                      <a:srgbClr val="FFFFFF"/>
                    </a:solidFill>
                  </a:tcPr>
                </a:tc>
                <a:tc>
                  <a:txBody>
                    <a:bodyPr/>
                    <a:lstStyle/>
                    <a:p>
                      <a:pPr algn="ctr" fontAlgn="ctr">
                        <a:buNone/>
                      </a:pPr>
                      <a:r>
                        <a:rPr lang="en-US" sz="2500" b="0" i="0" u="none" strike="noStrike" dirty="0">
                          <a:solidFill>
                            <a:srgbClr val="4C5B31"/>
                          </a:solidFill>
                          <a:effectLst/>
                          <a:latin typeface="Arial" panose="020B0604020202020204" pitchFamily="34" charset="0"/>
                          <a:cs typeface="Arial" panose="020B0604020202020204" pitchFamily="34" charset="0"/>
                        </a:rPr>
                        <a:t>73.0</a:t>
                      </a:r>
                    </a:p>
                  </a:txBody>
                  <a:tcPr marL="3810" marR="3810" marT="3810" marB="0" anchor="ctr">
                    <a:lnL>
                      <a:noFill/>
                    </a:lnL>
                    <a:lnR w="12700" cap="flat" cmpd="sng" algn="ctr">
                      <a:solidFill>
                        <a:schemeClr val="tx1"/>
                      </a:solidFill>
                      <a:prstDash val="solid"/>
                      <a:round/>
                      <a:headEnd type="none" w="med" len="med"/>
                      <a:tailEnd type="none" w="med" len="med"/>
                    </a:lnR>
                    <a:lnT>
                      <a:noFill/>
                    </a:lnT>
                    <a:lnB>
                      <a:noFill/>
                    </a:lnB>
                    <a:solidFill>
                      <a:srgbClr val="FFFFFF"/>
                    </a:solidFill>
                  </a:tcPr>
                </a:tc>
                <a:tc>
                  <a:txBody>
                    <a:bodyPr/>
                    <a:lstStyle/>
                    <a:p>
                      <a:pPr algn="ctr" fontAlgn="ctr">
                        <a:buNone/>
                      </a:pPr>
                      <a:r>
                        <a:rPr lang="en-US" sz="2500" b="0" i="0" u="none" strike="noStrike" dirty="0">
                          <a:solidFill>
                            <a:srgbClr val="AA1D21"/>
                          </a:solidFill>
                          <a:effectLst/>
                          <a:latin typeface="Arial" panose="020B0604020202020204" pitchFamily="34" charset="0"/>
                          <a:cs typeface="Arial" panose="020B0604020202020204" pitchFamily="34" charset="0"/>
                        </a:rPr>
                        <a:t>77.6</a:t>
                      </a:r>
                    </a:p>
                  </a:txBody>
                  <a:tcPr marL="3810" marR="3810" marT="3810" marB="0" anchor="ctr">
                    <a:lnL w="12700" cap="flat" cmpd="sng" algn="ctr">
                      <a:solidFill>
                        <a:schemeClr val="tx1"/>
                      </a:solidFill>
                      <a:prstDash val="solid"/>
                      <a:round/>
                      <a:headEnd type="none" w="med" len="med"/>
                      <a:tailEnd type="none" w="med" len="med"/>
                    </a:lnL>
                    <a:lnR>
                      <a:noFill/>
                    </a:lnR>
                    <a:lnT>
                      <a:noFill/>
                    </a:lnT>
                    <a:lnB>
                      <a:noFill/>
                    </a:lnB>
                    <a:solidFill>
                      <a:srgbClr val="FFFFFF"/>
                    </a:solidFill>
                  </a:tcPr>
                </a:tc>
                <a:tc>
                  <a:txBody>
                    <a:bodyPr/>
                    <a:lstStyle/>
                    <a:p>
                      <a:pPr algn="ctr" fontAlgn="ctr">
                        <a:buNone/>
                      </a:pPr>
                      <a:r>
                        <a:rPr lang="en-US" sz="2500" b="0" i="0" u="none" strike="noStrike" dirty="0">
                          <a:solidFill>
                            <a:srgbClr val="AA1D21"/>
                          </a:solidFill>
                          <a:effectLst/>
                          <a:latin typeface="Arial" panose="020B0604020202020204" pitchFamily="34" charset="0"/>
                          <a:cs typeface="Arial" panose="020B0604020202020204" pitchFamily="34" charset="0"/>
                        </a:rPr>
                        <a:t>77.0</a:t>
                      </a:r>
                    </a:p>
                  </a:txBody>
                  <a:tcPr marL="3810" marR="3810" marT="3810" marB="0" anchor="ctr">
                    <a:lnL>
                      <a:noFill/>
                    </a:lnL>
                    <a:lnR>
                      <a:noFill/>
                    </a:lnR>
                    <a:lnT>
                      <a:noFill/>
                    </a:lnT>
                    <a:lnB>
                      <a:noFill/>
                    </a:lnB>
                    <a:solidFill>
                      <a:srgbClr val="FFFFFF"/>
                    </a:solidFill>
                  </a:tcPr>
                </a:tc>
                <a:tc>
                  <a:txBody>
                    <a:bodyPr/>
                    <a:lstStyle/>
                    <a:p>
                      <a:pPr algn="ctr" fontAlgn="ctr">
                        <a:buNone/>
                      </a:pPr>
                      <a:r>
                        <a:rPr lang="en-US" sz="2500" b="0" i="0" u="none" strike="noStrike" dirty="0">
                          <a:solidFill>
                            <a:srgbClr val="AA1D21"/>
                          </a:solidFill>
                          <a:effectLst/>
                          <a:latin typeface="Arial" panose="020B0604020202020204" pitchFamily="34" charset="0"/>
                          <a:cs typeface="Arial" panose="020B0604020202020204" pitchFamily="34" charset="0"/>
                        </a:rPr>
                        <a:t>91.7</a:t>
                      </a:r>
                    </a:p>
                  </a:txBody>
                  <a:tcPr marL="3810" marR="3810" marT="3810" marB="0" anchor="ctr">
                    <a:lnL>
                      <a:noFill/>
                    </a:lnL>
                    <a:lnR w="12700" cap="flat" cmpd="sng" algn="ctr">
                      <a:solidFill>
                        <a:schemeClr val="tx1"/>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2813589400"/>
                  </a:ext>
                </a:extLst>
              </a:tr>
              <a:tr h="553965">
                <a:tc>
                  <a:txBody>
                    <a:bodyPr/>
                    <a:lstStyle/>
                    <a:p>
                      <a:pPr algn="l" fontAlgn="ctr">
                        <a:buNone/>
                      </a:pPr>
                      <a:r>
                        <a:rPr lang="en-US" sz="2500" b="1" i="0" u="none" strike="noStrike" dirty="0">
                          <a:solidFill>
                            <a:srgbClr val="000000"/>
                          </a:solidFill>
                          <a:effectLst/>
                          <a:latin typeface="Arial" panose="020B0604020202020204" pitchFamily="34" charset="0"/>
                          <a:cs typeface="Arial" panose="020B0604020202020204" pitchFamily="34" charset="0"/>
                        </a:rPr>
                        <a:t>    % Age 30+</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solidFill>
                      <a:srgbClr val="FFFFFF"/>
                    </a:solidFill>
                  </a:tcPr>
                </a:tc>
                <a:tc>
                  <a:txBody>
                    <a:bodyPr/>
                    <a:lstStyle/>
                    <a:p>
                      <a:pPr algn="ctr" fontAlgn="ctr">
                        <a:buNone/>
                      </a:pPr>
                      <a:r>
                        <a:rPr lang="en-US" sz="2500" b="0" i="0" u="none" strike="noStrike" dirty="0">
                          <a:solidFill>
                            <a:srgbClr val="022A3A"/>
                          </a:solidFill>
                          <a:effectLst/>
                          <a:latin typeface="Arial" panose="020B0604020202020204" pitchFamily="34" charset="0"/>
                          <a:cs typeface="Arial" panose="020B0604020202020204" pitchFamily="34" charset="0"/>
                        </a:rPr>
                        <a:t>21.4</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solidFill>
                      <a:srgbClr val="FFFFFF"/>
                    </a:solidFill>
                  </a:tcPr>
                </a:tc>
                <a:tc>
                  <a:txBody>
                    <a:bodyPr/>
                    <a:lstStyle/>
                    <a:p>
                      <a:pPr algn="ctr" fontAlgn="ctr">
                        <a:buNone/>
                      </a:pPr>
                      <a:r>
                        <a:rPr lang="en-US" sz="2500" b="0" i="0" u="none" strike="noStrike" dirty="0">
                          <a:solidFill>
                            <a:srgbClr val="4C5B31"/>
                          </a:solidFill>
                          <a:effectLst/>
                          <a:latin typeface="Arial" panose="020B0604020202020204" pitchFamily="34" charset="0"/>
                          <a:cs typeface="Arial" panose="020B0604020202020204" pitchFamily="34" charset="0"/>
                        </a:rPr>
                        <a:t>33.1</a:t>
                      </a:r>
                    </a:p>
                  </a:txBody>
                  <a:tcPr marL="3810" marR="3810" marT="3810" marB="0" anchor="ctr">
                    <a:lnL w="12700" cap="flat" cmpd="sng" algn="ctr">
                      <a:solidFill>
                        <a:schemeClr val="tx1"/>
                      </a:solidFill>
                      <a:prstDash val="solid"/>
                      <a:round/>
                      <a:headEnd type="none" w="med" len="med"/>
                      <a:tailEnd type="none" w="med" len="med"/>
                    </a:lnL>
                    <a:lnR>
                      <a:noFill/>
                    </a:lnR>
                    <a:lnT>
                      <a:noFill/>
                    </a:lnT>
                    <a:lnB>
                      <a:noFill/>
                    </a:lnB>
                    <a:solidFill>
                      <a:srgbClr val="FFFFFF"/>
                    </a:solidFill>
                  </a:tcPr>
                </a:tc>
                <a:tc>
                  <a:txBody>
                    <a:bodyPr/>
                    <a:lstStyle/>
                    <a:p>
                      <a:pPr algn="ctr" fontAlgn="ctr">
                        <a:buNone/>
                      </a:pPr>
                      <a:r>
                        <a:rPr lang="en-US" sz="2500" b="0" i="0" u="none" strike="noStrike" dirty="0">
                          <a:solidFill>
                            <a:srgbClr val="4C5B31"/>
                          </a:solidFill>
                          <a:effectLst/>
                          <a:latin typeface="Arial" panose="020B0604020202020204" pitchFamily="34" charset="0"/>
                          <a:cs typeface="Arial" panose="020B0604020202020204" pitchFamily="34" charset="0"/>
                        </a:rPr>
                        <a:t>36.7</a:t>
                      </a:r>
                    </a:p>
                  </a:txBody>
                  <a:tcPr marL="3810" marR="3810" marT="3810" marB="0" anchor="ctr">
                    <a:lnL>
                      <a:noFill/>
                    </a:lnL>
                    <a:lnR>
                      <a:noFill/>
                    </a:lnR>
                    <a:lnT>
                      <a:noFill/>
                    </a:lnT>
                    <a:lnB>
                      <a:noFill/>
                    </a:lnB>
                    <a:solidFill>
                      <a:srgbClr val="FFFFFF"/>
                    </a:solidFill>
                  </a:tcPr>
                </a:tc>
                <a:tc>
                  <a:txBody>
                    <a:bodyPr/>
                    <a:lstStyle/>
                    <a:p>
                      <a:pPr algn="ctr" fontAlgn="ctr">
                        <a:buNone/>
                      </a:pPr>
                      <a:r>
                        <a:rPr lang="en-US" sz="2500" b="0" i="0" u="none" strike="noStrike" dirty="0">
                          <a:solidFill>
                            <a:srgbClr val="4C5B31"/>
                          </a:solidFill>
                          <a:effectLst/>
                          <a:latin typeface="Arial" panose="020B0604020202020204" pitchFamily="34" charset="0"/>
                          <a:cs typeface="Arial" panose="020B0604020202020204" pitchFamily="34" charset="0"/>
                        </a:rPr>
                        <a:t>27.0</a:t>
                      </a:r>
                    </a:p>
                  </a:txBody>
                  <a:tcPr marL="3810" marR="3810" marT="3810" marB="0" anchor="ctr">
                    <a:lnL>
                      <a:noFill/>
                    </a:lnL>
                    <a:lnR w="12700" cap="flat" cmpd="sng" algn="ctr">
                      <a:solidFill>
                        <a:schemeClr val="tx1"/>
                      </a:solidFill>
                      <a:prstDash val="solid"/>
                      <a:round/>
                      <a:headEnd type="none" w="med" len="med"/>
                      <a:tailEnd type="none" w="med" len="med"/>
                    </a:lnR>
                    <a:lnT>
                      <a:noFill/>
                    </a:lnT>
                    <a:lnB>
                      <a:noFill/>
                    </a:lnB>
                    <a:solidFill>
                      <a:srgbClr val="FFFFFF"/>
                    </a:solidFill>
                  </a:tcPr>
                </a:tc>
                <a:tc>
                  <a:txBody>
                    <a:bodyPr/>
                    <a:lstStyle/>
                    <a:p>
                      <a:pPr algn="ctr" fontAlgn="ctr">
                        <a:buNone/>
                      </a:pPr>
                      <a:r>
                        <a:rPr lang="en-US" sz="2500" b="0" i="0" u="none" strike="noStrike" dirty="0">
                          <a:solidFill>
                            <a:srgbClr val="AA1D21"/>
                          </a:solidFill>
                          <a:effectLst/>
                          <a:latin typeface="Arial" panose="020B0604020202020204" pitchFamily="34" charset="0"/>
                          <a:cs typeface="Arial" panose="020B0604020202020204" pitchFamily="34" charset="0"/>
                        </a:rPr>
                        <a:t>22.4</a:t>
                      </a:r>
                    </a:p>
                  </a:txBody>
                  <a:tcPr marL="3810" marR="3810" marT="3810" marB="0" anchor="ctr">
                    <a:lnL w="12700" cap="flat" cmpd="sng" algn="ctr">
                      <a:solidFill>
                        <a:schemeClr val="tx1"/>
                      </a:solidFill>
                      <a:prstDash val="solid"/>
                      <a:round/>
                      <a:headEnd type="none" w="med" len="med"/>
                      <a:tailEnd type="none" w="med" len="med"/>
                    </a:lnL>
                    <a:lnR>
                      <a:noFill/>
                    </a:lnR>
                    <a:lnT>
                      <a:noFill/>
                    </a:lnT>
                    <a:lnB>
                      <a:noFill/>
                    </a:lnB>
                    <a:solidFill>
                      <a:srgbClr val="FFFFFF"/>
                    </a:solidFill>
                  </a:tcPr>
                </a:tc>
                <a:tc>
                  <a:txBody>
                    <a:bodyPr/>
                    <a:lstStyle/>
                    <a:p>
                      <a:pPr algn="ctr" fontAlgn="ctr">
                        <a:buNone/>
                      </a:pPr>
                      <a:r>
                        <a:rPr lang="en-US" sz="2500" b="0" i="0" u="none" strike="noStrike" dirty="0">
                          <a:solidFill>
                            <a:srgbClr val="AA1D21"/>
                          </a:solidFill>
                          <a:effectLst/>
                          <a:latin typeface="Arial" panose="020B0604020202020204" pitchFamily="34" charset="0"/>
                          <a:cs typeface="Arial" panose="020B0604020202020204" pitchFamily="34" charset="0"/>
                        </a:rPr>
                        <a:t>23.0</a:t>
                      </a:r>
                    </a:p>
                  </a:txBody>
                  <a:tcPr marL="3810" marR="3810" marT="3810" marB="0" anchor="ctr">
                    <a:lnL>
                      <a:noFill/>
                    </a:lnL>
                    <a:lnR>
                      <a:noFill/>
                    </a:lnR>
                    <a:lnT>
                      <a:noFill/>
                    </a:lnT>
                    <a:lnB>
                      <a:noFill/>
                    </a:lnB>
                    <a:solidFill>
                      <a:srgbClr val="FFFFFF"/>
                    </a:solidFill>
                  </a:tcPr>
                </a:tc>
                <a:tc>
                  <a:txBody>
                    <a:bodyPr/>
                    <a:lstStyle/>
                    <a:p>
                      <a:pPr algn="ctr" fontAlgn="ctr">
                        <a:buNone/>
                      </a:pPr>
                      <a:r>
                        <a:rPr lang="en-US" sz="2500" b="0" i="0" u="none" strike="noStrike" dirty="0">
                          <a:solidFill>
                            <a:srgbClr val="AA1D21"/>
                          </a:solidFill>
                          <a:effectLst/>
                          <a:latin typeface="Arial" panose="020B0604020202020204" pitchFamily="34" charset="0"/>
                          <a:cs typeface="Arial" panose="020B0604020202020204" pitchFamily="34" charset="0"/>
                        </a:rPr>
                        <a:t>8.3</a:t>
                      </a:r>
                    </a:p>
                  </a:txBody>
                  <a:tcPr marL="3810" marR="3810" marT="3810" marB="0" anchor="ctr">
                    <a:lnL>
                      <a:noFill/>
                    </a:lnL>
                    <a:lnR w="12700" cap="flat" cmpd="sng" algn="ctr">
                      <a:solidFill>
                        <a:schemeClr val="tx1"/>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1501344790"/>
                  </a:ext>
                </a:extLst>
              </a:tr>
              <a:tr h="553965">
                <a:tc>
                  <a:txBody>
                    <a:bodyPr/>
                    <a:lstStyle/>
                    <a:p>
                      <a:pPr algn="l" fontAlgn="ctr">
                        <a:buNone/>
                      </a:pPr>
                      <a:r>
                        <a:rPr lang="en-US" sz="2500" b="1" i="0" u="none" strike="noStrike" dirty="0">
                          <a:solidFill>
                            <a:srgbClr val="000000"/>
                          </a:solidFill>
                          <a:effectLst/>
                          <a:latin typeface="Arial" panose="020B0604020202020204" pitchFamily="34" charset="0"/>
                          <a:cs typeface="Arial" panose="020B0604020202020204" pitchFamily="34" charset="0"/>
                        </a:rPr>
                        <a:t>    Avg Age (SD)</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solidFill>
                      <a:srgbClr val="FFFFFF"/>
                    </a:solidFill>
                  </a:tcPr>
                </a:tc>
                <a:tc>
                  <a:txBody>
                    <a:bodyPr/>
                    <a:lstStyle/>
                    <a:p>
                      <a:pPr algn="ctr" fontAlgn="ctr">
                        <a:buNone/>
                      </a:pPr>
                      <a:r>
                        <a:rPr lang="en-US" sz="2500" b="0" i="0" u="none" strike="noStrike" dirty="0">
                          <a:solidFill>
                            <a:srgbClr val="022A3A"/>
                          </a:solidFill>
                          <a:effectLst/>
                          <a:latin typeface="Arial" panose="020B0604020202020204" pitchFamily="34" charset="0"/>
                          <a:cs typeface="Arial" panose="020B0604020202020204" pitchFamily="34" charset="0"/>
                        </a:rPr>
                        <a:t>24.9 (±6.4)</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solidFill>
                      <a:srgbClr val="FFFFFF"/>
                    </a:solidFill>
                  </a:tcPr>
                </a:tc>
                <a:tc>
                  <a:txBody>
                    <a:bodyPr/>
                    <a:lstStyle/>
                    <a:p>
                      <a:pPr algn="ctr" fontAlgn="ctr">
                        <a:buNone/>
                      </a:pPr>
                      <a:r>
                        <a:rPr lang="en-US" sz="2500" b="0" i="0" u="none" strike="noStrike" dirty="0">
                          <a:solidFill>
                            <a:srgbClr val="4C5B31"/>
                          </a:solidFill>
                          <a:effectLst/>
                          <a:latin typeface="Arial" panose="020B0604020202020204" pitchFamily="34" charset="0"/>
                          <a:cs typeface="Arial" panose="020B0604020202020204" pitchFamily="34" charset="0"/>
                        </a:rPr>
                        <a:t>28.0 (±6.9)</a:t>
                      </a:r>
                    </a:p>
                  </a:txBody>
                  <a:tcPr marL="3810" marR="3810" marT="3810" marB="0" anchor="ctr">
                    <a:lnL w="12700" cap="flat" cmpd="sng" algn="ctr">
                      <a:solidFill>
                        <a:schemeClr val="tx1"/>
                      </a:solidFill>
                      <a:prstDash val="solid"/>
                      <a:round/>
                      <a:headEnd type="none" w="med" len="med"/>
                      <a:tailEnd type="none" w="med" len="med"/>
                    </a:lnL>
                    <a:lnR>
                      <a:noFill/>
                    </a:lnR>
                    <a:lnT>
                      <a:noFill/>
                    </a:lnT>
                    <a:lnB>
                      <a:noFill/>
                    </a:lnB>
                    <a:solidFill>
                      <a:srgbClr val="FFFFFF"/>
                    </a:solidFill>
                  </a:tcPr>
                </a:tc>
                <a:tc>
                  <a:txBody>
                    <a:bodyPr/>
                    <a:lstStyle/>
                    <a:p>
                      <a:pPr algn="ctr" fontAlgn="ctr">
                        <a:buNone/>
                      </a:pPr>
                      <a:r>
                        <a:rPr lang="en-US" sz="2500" b="0" i="0" u="none" strike="noStrike" dirty="0">
                          <a:solidFill>
                            <a:srgbClr val="4C5B31"/>
                          </a:solidFill>
                          <a:effectLst/>
                          <a:latin typeface="Arial" panose="020B0604020202020204" pitchFamily="34" charset="0"/>
                          <a:cs typeface="Arial" panose="020B0604020202020204" pitchFamily="34" charset="0"/>
                        </a:rPr>
                        <a:t>28.2 (±7.0)</a:t>
                      </a:r>
                    </a:p>
                  </a:txBody>
                  <a:tcPr marL="3810" marR="3810" marT="3810" marB="0" anchor="ctr">
                    <a:lnL>
                      <a:noFill/>
                    </a:lnL>
                    <a:lnR>
                      <a:noFill/>
                    </a:lnR>
                    <a:lnT>
                      <a:noFill/>
                    </a:lnT>
                    <a:lnB>
                      <a:noFill/>
                    </a:lnB>
                    <a:solidFill>
                      <a:srgbClr val="FFFFFF"/>
                    </a:solidFill>
                  </a:tcPr>
                </a:tc>
                <a:tc>
                  <a:txBody>
                    <a:bodyPr/>
                    <a:lstStyle/>
                    <a:p>
                      <a:pPr algn="ctr" fontAlgn="ctr">
                        <a:buNone/>
                      </a:pPr>
                      <a:r>
                        <a:rPr lang="en-US" sz="2500" b="0" i="0" u="none" strike="noStrike" dirty="0">
                          <a:solidFill>
                            <a:srgbClr val="4C5B31"/>
                          </a:solidFill>
                          <a:effectLst/>
                          <a:latin typeface="Arial" panose="020B0604020202020204" pitchFamily="34" charset="0"/>
                          <a:cs typeface="Arial" panose="020B0604020202020204" pitchFamily="34" charset="0"/>
                        </a:rPr>
                        <a:t>26.0 (±6.5)</a:t>
                      </a:r>
                    </a:p>
                  </a:txBody>
                  <a:tcPr marL="3810" marR="3810" marT="3810" marB="0" anchor="ctr">
                    <a:lnL>
                      <a:noFill/>
                    </a:lnL>
                    <a:lnR w="12700" cap="flat" cmpd="sng" algn="ctr">
                      <a:solidFill>
                        <a:schemeClr val="tx1"/>
                      </a:solidFill>
                      <a:prstDash val="solid"/>
                      <a:round/>
                      <a:headEnd type="none" w="med" len="med"/>
                      <a:tailEnd type="none" w="med" len="med"/>
                    </a:lnR>
                    <a:lnT>
                      <a:noFill/>
                    </a:lnT>
                    <a:lnB>
                      <a:noFill/>
                    </a:lnB>
                    <a:solidFill>
                      <a:srgbClr val="FFFFFF"/>
                    </a:solidFill>
                  </a:tcPr>
                </a:tc>
                <a:tc>
                  <a:txBody>
                    <a:bodyPr/>
                    <a:lstStyle/>
                    <a:p>
                      <a:pPr algn="ctr" fontAlgn="ctr">
                        <a:buNone/>
                      </a:pPr>
                      <a:r>
                        <a:rPr lang="en-US" sz="2500" b="0" i="0" u="none" strike="noStrike" dirty="0">
                          <a:solidFill>
                            <a:srgbClr val="AA1D21"/>
                          </a:solidFill>
                          <a:effectLst/>
                          <a:latin typeface="Arial" panose="020B0604020202020204" pitchFamily="34" charset="0"/>
                          <a:cs typeface="Arial" panose="020B0604020202020204" pitchFamily="34" charset="0"/>
                        </a:rPr>
                        <a:t>25.1 (±6.2)</a:t>
                      </a:r>
                    </a:p>
                  </a:txBody>
                  <a:tcPr marL="3810" marR="3810" marT="3810" marB="0" anchor="ctr">
                    <a:lnL w="12700" cap="flat" cmpd="sng" algn="ctr">
                      <a:solidFill>
                        <a:schemeClr val="tx1"/>
                      </a:solidFill>
                      <a:prstDash val="solid"/>
                      <a:round/>
                      <a:headEnd type="none" w="med" len="med"/>
                      <a:tailEnd type="none" w="med" len="med"/>
                    </a:lnL>
                    <a:lnR>
                      <a:noFill/>
                    </a:lnR>
                    <a:lnT>
                      <a:noFill/>
                    </a:lnT>
                    <a:lnB>
                      <a:noFill/>
                    </a:lnB>
                    <a:solidFill>
                      <a:srgbClr val="FFFFFF"/>
                    </a:solidFill>
                  </a:tcPr>
                </a:tc>
                <a:tc>
                  <a:txBody>
                    <a:bodyPr/>
                    <a:lstStyle/>
                    <a:p>
                      <a:pPr algn="ctr" fontAlgn="ctr">
                        <a:buNone/>
                      </a:pPr>
                      <a:r>
                        <a:rPr lang="en-US" sz="2500" b="0" i="0" u="none" strike="noStrike" dirty="0">
                          <a:solidFill>
                            <a:srgbClr val="AA1D21"/>
                          </a:solidFill>
                          <a:effectLst/>
                          <a:latin typeface="Arial" panose="020B0604020202020204" pitchFamily="34" charset="0"/>
                          <a:cs typeface="Arial" panose="020B0604020202020204" pitchFamily="34" charset="0"/>
                        </a:rPr>
                        <a:t>25.1 (±6.3)</a:t>
                      </a:r>
                    </a:p>
                  </a:txBody>
                  <a:tcPr marL="3810" marR="3810" marT="3810" marB="0" anchor="ctr">
                    <a:lnL>
                      <a:noFill/>
                    </a:lnL>
                    <a:lnR>
                      <a:noFill/>
                    </a:lnR>
                    <a:lnT>
                      <a:noFill/>
                    </a:lnT>
                    <a:lnB>
                      <a:noFill/>
                    </a:lnB>
                    <a:solidFill>
                      <a:srgbClr val="FFFFFF"/>
                    </a:solidFill>
                  </a:tcPr>
                </a:tc>
                <a:tc>
                  <a:txBody>
                    <a:bodyPr/>
                    <a:lstStyle/>
                    <a:p>
                      <a:pPr algn="ctr" fontAlgn="ctr">
                        <a:buNone/>
                      </a:pPr>
                      <a:r>
                        <a:rPr lang="en-US" sz="2500" b="0" i="0" u="none" strike="noStrike" dirty="0">
                          <a:solidFill>
                            <a:srgbClr val="AA1D21"/>
                          </a:solidFill>
                          <a:effectLst/>
                          <a:latin typeface="Arial" panose="020B0604020202020204" pitchFamily="34" charset="0"/>
                          <a:cs typeface="Arial" panose="020B0604020202020204" pitchFamily="34" charset="0"/>
                        </a:rPr>
                        <a:t>23.0 (±4.7)</a:t>
                      </a:r>
                    </a:p>
                  </a:txBody>
                  <a:tcPr marL="3810" marR="3810" marT="3810" marB="0" anchor="ctr">
                    <a:lnL>
                      <a:noFill/>
                    </a:lnL>
                    <a:lnR w="12700" cap="flat" cmpd="sng" algn="ctr">
                      <a:solidFill>
                        <a:schemeClr val="tx1"/>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2012249906"/>
                  </a:ext>
                </a:extLst>
              </a:tr>
              <a:tr h="553965">
                <a:tc>
                  <a:txBody>
                    <a:bodyPr/>
                    <a:lstStyle/>
                    <a:p>
                      <a:pPr algn="l" fontAlgn="ctr">
                        <a:buNone/>
                      </a:pPr>
                      <a:r>
                        <a:rPr lang="en-US" sz="2500" b="1" i="0" u="none" strike="noStrike" dirty="0">
                          <a:solidFill>
                            <a:srgbClr val="000000"/>
                          </a:solidFill>
                          <a:effectLst/>
                          <a:latin typeface="Arial" panose="020B0604020202020204" pitchFamily="34" charset="0"/>
                          <a:cs typeface="Arial" panose="020B0604020202020204" pitchFamily="34" charset="0"/>
                        </a:rPr>
                        <a:t> PRTs</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solidFill>
                      <a:srgbClr val="FFFFFF"/>
                    </a:solidFill>
                  </a:tcPr>
                </a:tc>
                <a:tc>
                  <a:txBody>
                    <a:bodyPr/>
                    <a:lstStyle/>
                    <a:p>
                      <a:pPr algn="ctr" fontAlgn="ctr">
                        <a:buNone/>
                      </a:pPr>
                      <a:r>
                        <a:rPr lang="en-US" sz="2500" b="0" i="0" u="none" strike="noStrike" dirty="0">
                          <a:solidFill>
                            <a:srgbClr val="022A3A"/>
                          </a:solidFill>
                          <a:effectLst/>
                          <a:latin typeface="Arial" panose="020B0604020202020204" pitchFamily="34" charset="0"/>
                          <a:cs typeface="Arial" panose="020B0604020202020204" pitchFamily="34" charset="0"/>
                        </a:rPr>
                        <a:t> </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solidFill>
                      <a:srgbClr val="FFFFFF"/>
                    </a:solidFill>
                  </a:tcPr>
                </a:tc>
                <a:tc>
                  <a:txBody>
                    <a:bodyPr/>
                    <a:lstStyle/>
                    <a:p>
                      <a:pPr algn="ctr" fontAlgn="ctr">
                        <a:buNone/>
                      </a:pPr>
                      <a:r>
                        <a:rPr lang="en-US" sz="2500" b="0" i="0" u="none" strike="noStrike" dirty="0">
                          <a:solidFill>
                            <a:srgbClr val="4C5B31"/>
                          </a:solidFill>
                          <a:effectLst/>
                          <a:latin typeface="Arial" panose="020B0604020202020204" pitchFamily="34" charset="0"/>
                          <a:cs typeface="Arial" panose="020B0604020202020204" pitchFamily="34" charset="0"/>
                        </a:rPr>
                        <a:t> </a:t>
                      </a:r>
                    </a:p>
                  </a:txBody>
                  <a:tcPr marL="3810" marR="3810" marT="3810" marB="0" anchor="ctr">
                    <a:lnL w="12700" cap="flat" cmpd="sng" algn="ctr">
                      <a:solidFill>
                        <a:schemeClr val="tx1"/>
                      </a:solidFill>
                      <a:prstDash val="solid"/>
                      <a:round/>
                      <a:headEnd type="none" w="med" len="med"/>
                      <a:tailEnd type="none" w="med" len="med"/>
                    </a:lnL>
                    <a:lnR>
                      <a:noFill/>
                    </a:lnR>
                    <a:lnT>
                      <a:noFill/>
                    </a:lnT>
                    <a:lnB>
                      <a:noFill/>
                    </a:lnB>
                    <a:solidFill>
                      <a:srgbClr val="FFFFFF"/>
                    </a:solidFill>
                  </a:tcPr>
                </a:tc>
                <a:tc>
                  <a:txBody>
                    <a:bodyPr/>
                    <a:lstStyle/>
                    <a:p>
                      <a:pPr algn="ctr" fontAlgn="ctr">
                        <a:buNone/>
                      </a:pPr>
                      <a:r>
                        <a:rPr lang="en-US" sz="2500" b="0" i="0" u="none" strike="noStrike" dirty="0">
                          <a:solidFill>
                            <a:srgbClr val="4C5B31"/>
                          </a:solidFill>
                          <a:effectLst/>
                          <a:latin typeface="Arial" panose="020B0604020202020204" pitchFamily="34" charset="0"/>
                          <a:cs typeface="Arial" panose="020B0604020202020204" pitchFamily="34" charset="0"/>
                        </a:rPr>
                        <a:t> </a:t>
                      </a:r>
                    </a:p>
                  </a:txBody>
                  <a:tcPr marL="3810" marR="3810" marT="3810" marB="0" anchor="ctr">
                    <a:lnL>
                      <a:noFill/>
                    </a:lnL>
                    <a:lnR>
                      <a:noFill/>
                    </a:lnR>
                    <a:lnT>
                      <a:noFill/>
                    </a:lnT>
                    <a:lnB>
                      <a:noFill/>
                    </a:lnB>
                    <a:solidFill>
                      <a:srgbClr val="FFFFFF"/>
                    </a:solidFill>
                  </a:tcPr>
                </a:tc>
                <a:tc>
                  <a:txBody>
                    <a:bodyPr/>
                    <a:lstStyle/>
                    <a:p>
                      <a:pPr algn="ctr" fontAlgn="ctr">
                        <a:buNone/>
                      </a:pPr>
                      <a:r>
                        <a:rPr lang="en-US" sz="2500" b="0" i="0" u="none" strike="noStrike" dirty="0">
                          <a:solidFill>
                            <a:srgbClr val="4C5B31"/>
                          </a:solidFill>
                          <a:effectLst/>
                          <a:latin typeface="Arial" panose="020B0604020202020204" pitchFamily="34" charset="0"/>
                          <a:cs typeface="Arial" panose="020B0604020202020204" pitchFamily="34" charset="0"/>
                        </a:rPr>
                        <a:t> </a:t>
                      </a:r>
                    </a:p>
                  </a:txBody>
                  <a:tcPr marL="3810" marR="3810" marT="3810" marB="0" anchor="ctr">
                    <a:lnL>
                      <a:noFill/>
                    </a:lnL>
                    <a:lnR w="12700" cap="flat" cmpd="sng" algn="ctr">
                      <a:solidFill>
                        <a:schemeClr val="tx1"/>
                      </a:solidFill>
                      <a:prstDash val="solid"/>
                      <a:round/>
                      <a:headEnd type="none" w="med" len="med"/>
                      <a:tailEnd type="none" w="med" len="med"/>
                    </a:lnR>
                    <a:lnT>
                      <a:noFill/>
                    </a:lnT>
                    <a:lnB>
                      <a:noFill/>
                    </a:lnB>
                    <a:solidFill>
                      <a:srgbClr val="FFFFFF"/>
                    </a:solidFill>
                  </a:tcPr>
                </a:tc>
                <a:tc>
                  <a:txBody>
                    <a:bodyPr/>
                    <a:lstStyle/>
                    <a:p>
                      <a:pPr algn="ctr" fontAlgn="ctr">
                        <a:buNone/>
                      </a:pPr>
                      <a:r>
                        <a:rPr lang="en-US" sz="2500" b="0" i="0" u="none" strike="noStrike" dirty="0">
                          <a:solidFill>
                            <a:srgbClr val="AA1D21"/>
                          </a:solidFill>
                          <a:effectLst/>
                          <a:latin typeface="Arial" panose="020B0604020202020204" pitchFamily="34" charset="0"/>
                          <a:cs typeface="Arial" panose="020B0604020202020204" pitchFamily="34" charset="0"/>
                        </a:rPr>
                        <a:t> </a:t>
                      </a:r>
                    </a:p>
                  </a:txBody>
                  <a:tcPr marL="3810" marR="3810" marT="3810" marB="0" anchor="ctr">
                    <a:lnL w="12700" cap="flat" cmpd="sng" algn="ctr">
                      <a:solidFill>
                        <a:schemeClr val="tx1"/>
                      </a:solidFill>
                      <a:prstDash val="solid"/>
                      <a:round/>
                      <a:headEnd type="none" w="med" len="med"/>
                      <a:tailEnd type="none" w="med" len="med"/>
                    </a:lnL>
                    <a:lnR>
                      <a:noFill/>
                    </a:lnR>
                    <a:lnT>
                      <a:noFill/>
                    </a:lnT>
                    <a:lnB>
                      <a:noFill/>
                    </a:lnB>
                    <a:solidFill>
                      <a:srgbClr val="FFFFFF"/>
                    </a:solidFill>
                  </a:tcPr>
                </a:tc>
                <a:tc>
                  <a:txBody>
                    <a:bodyPr/>
                    <a:lstStyle/>
                    <a:p>
                      <a:pPr algn="ctr" fontAlgn="ctr">
                        <a:buNone/>
                      </a:pPr>
                      <a:r>
                        <a:rPr lang="en-US" sz="2500" b="0" i="0" u="none" strike="noStrike" dirty="0">
                          <a:solidFill>
                            <a:srgbClr val="AA1D21"/>
                          </a:solidFill>
                          <a:effectLst/>
                          <a:latin typeface="Arial" panose="020B0604020202020204" pitchFamily="34" charset="0"/>
                          <a:cs typeface="Arial" panose="020B0604020202020204" pitchFamily="34" charset="0"/>
                        </a:rPr>
                        <a:t> </a:t>
                      </a:r>
                    </a:p>
                  </a:txBody>
                  <a:tcPr marL="3810" marR="3810" marT="3810" marB="0" anchor="ctr">
                    <a:lnL>
                      <a:noFill/>
                    </a:lnL>
                    <a:lnR>
                      <a:noFill/>
                    </a:lnR>
                    <a:lnT>
                      <a:noFill/>
                    </a:lnT>
                    <a:lnB>
                      <a:noFill/>
                    </a:lnB>
                    <a:solidFill>
                      <a:srgbClr val="FFFFFF"/>
                    </a:solidFill>
                  </a:tcPr>
                </a:tc>
                <a:tc>
                  <a:txBody>
                    <a:bodyPr/>
                    <a:lstStyle/>
                    <a:p>
                      <a:pPr algn="ctr" fontAlgn="ctr">
                        <a:buNone/>
                      </a:pPr>
                      <a:r>
                        <a:rPr lang="en-US" sz="2500" b="0" i="0" u="none" strike="noStrike" dirty="0">
                          <a:solidFill>
                            <a:srgbClr val="AA1D21"/>
                          </a:solidFill>
                          <a:effectLst/>
                          <a:latin typeface="Arial" panose="020B0604020202020204" pitchFamily="34" charset="0"/>
                          <a:cs typeface="Arial" panose="020B0604020202020204" pitchFamily="34" charset="0"/>
                        </a:rPr>
                        <a:t> </a:t>
                      </a:r>
                    </a:p>
                  </a:txBody>
                  <a:tcPr marL="3810" marR="3810" marT="3810" marB="0" anchor="ctr">
                    <a:lnL>
                      <a:noFill/>
                    </a:lnL>
                    <a:lnR w="12700" cap="flat" cmpd="sng" algn="ctr">
                      <a:solidFill>
                        <a:schemeClr val="tx1"/>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3451832254"/>
                  </a:ext>
                </a:extLst>
              </a:tr>
              <a:tr h="553965">
                <a:tc>
                  <a:txBody>
                    <a:bodyPr/>
                    <a:lstStyle/>
                    <a:p>
                      <a:pPr algn="l" fontAlgn="ctr">
                        <a:buNone/>
                      </a:pPr>
                      <a:r>
                        <a:rPr lang="en-US" sz="2500" b="1" i="0" u="none" strike="noStrike" dirty="0">
                          <a:solidFill>
                            <a:srgbClr val="000000"/>
                          </a:solidFill>
                          <a:effectLst/>
                          <a:latin typeface="Arial" panose="020B0604020202020204" pitchFamily="34" charset="0"/>
                          <a:cs typeface="Arial" panose="020B0604020202020204" pitchFamily="34" charset="0"/>
                        </a:rPr>
                        <a:t>    Avg # Tests (SD)</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solidFill>
                      <a:srgbClr val="FFFFFF"/>
                    </a:solidFill>
                  </a:tcPr>
                </a:tc>
                <a:tc>
                  <a:txBody>
                    <a:bodyPr/>
                    <a:lstStyle/>
                    <a:p>
                      <a:pPr algn="ctr" fontAlgn="ctr">
                        <a:buNone/>
                      </a:pPr>
                      <a:r>
                        <a:rPr lang="en-US" sz="2500" b="0" i="0" u="none" strike="noStrike" dirty="0">
                          <a:solidFill>
                            <a:srgbClr val="022A3A"/>
                          </a:solidFill>
                          <a:effectLst/>
                          <a:latin typeface="Arial" panose="020B0604020202020204" pitchFamily="34" charset="0"/>
                          <a:cs typeface="Arial" panose="020B0604020202020204" pitchFamily="34" charset="0"/>
                        </a:rPr>
                        <a:t>6 (±3)</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solidFill>
                      <a:srgbClr val="FFFFFF"/>
                    </a:solidFill>
                  </a:tcPr>
                </a:tc>
                <a:tc>
                  <a:txBody>
                    <a:bodyPr/>
                    <a:lstStyle/>
                    <a:p>
                      <a:pPr algn="ctr" fontAlgn="ctr">
                        <a:buNone/>
                      </a:pPr>
                      <a:r>
                        <a:rPr lang="en-US" sz="2500" b="0" i="0" u="none" strike="noStrike" dirty="0">
                          <a:solidFill>
                            <a:srgbClr val="4C5B31"/>
                          </a:solidFill>
                          <a:effectLst/>
                          <a:latin typeface="Arial" panose="020B0604020202020204" pitchFamily="34" charset="0"/>
                          <a:cs typeface="Arial" panose="020B0604020202020204" pitchFamily="34" charset="0"/>
                        </a:rPr>
                        <a:t>6 (±2)</a:t>
                      </a:r>
                    </a:p>
                  </a:txBody>
                  <a:tcPr marL="3810" marR="3810" marT="3810" marB="0" anchor="ctr">
                    <a:lnL w="12700" cap="flat" cmpd="sng" algn="ctr">
                      <a:solidFill>
                        <a:schemeClr val="tx1"/>
                      </a:solidFill>
                      <a:prstDash val="solid"/>
                      <a:round/>
                      <a:headEnd type="none" w="med" len="med"/>
                      <a:tailEnd type="none" w="med" len="med"/>
                    </a:lnL>
                    <a:lnR>
                      <a:noFill/>
                    </a:lnR>
                    <a:lnT>
                      <a:noFill/>
                    </a:lnT>
                    <a:lnB>
                      <a:noFill/>
                    </a:lnB>
                    <a:solidFill>
                      <a:srgbClr val="FFFFFF"/>
                    </a:solidFill>
                  </a:tcPr>
                </a:tc>
                <a:tc>
                  <a:txBody>
                    <a:bodyPr/>
                    <a:lstStyle/>
                    <a:p>
                      <a:pPr algn="ctr" fontAlgn="ctr">
                        <a:buNone/>
                      </a:pPr>
                      <a:r>
                        <a:rPr lang="en-US" sz="2500" b="0" i="0" u="none" strike="noStrike" dirty="0">
                          <a:solidFill>
                            <a:srgbClr val="4C5B31"/>
                          </a:solidFill>
                          <a:effectLst/>
                          <a:latin typeface="Arial" panose="020B0604020202020204" pitchFamily="34" charset="0"/>
                          <a:cs typeface="Arial" panose="020B0604020202020204" pitchFamily="34" charset="0"/>
                        </a:rPr>
                        <a:t>7 (±2)</a:t>
                      </a:r>
                    </a:p>
                  </a:txBody>
                  <a:tcPr marL="3810" marR="3810" marT="3810" marB="0" anchor="ctr">
                    <a:lnL>
                      <a:noFill/>
                    </a:lnL>
                    <a:lnR>
                      <a:noFill/>
                    </a:lnR>
                    <a:lnT>
                      <a:noFill/>
                    </a:lnT>
                    <a:lnB>
                      <a:noFill/>
                    </a:lnB>
                    <a:solidFill>
                      <a:srgbClr val="FFFFFF"/>
                    </a:solidFill>
                  </a:tcPr>
                </a:tc>
                <a:tc>
                  <a:txBody>
                    <a:bodyPr/>
                    <a:lstStyle/>
                    <a:p>
                      <a:pPr algn="ctr" fontAlgn="ctr">
                        <a:buNone/>
                      </a:pPr>
                      <a:r>
                        <a:rPr lang="en-US" sz="2500" b="0" i="0" u="none" strike="noStrike" dirty="0">
                          <a:solidFill>
                            <a:srgbClr val="4C5B31"/>
                          </a:solidFill>
                          <a:effectLst/>
                          <a:latin typeface="Arial" panose="020B0604020202020204" pitchFamily="34" charset="0"/>
                          <a:cs typeface="Arial" panose="020B0604020202020204" pitchFamily="34" charset="0"/>
                        </a:rPr>
                        <a:t>7 (±3)</a:t>
                      </a:r>
                    </a:p>
                  </a:txBody>
                  <a:tcPr marL="3810" marR="3810" marT="3810" marB="0" anchor="ctr">
                    <a:lnL>
                      <a:noFill/>
                    </a:lnL>
                    <a:lnR w="12700" cap="flat" cmpd="sng" algn="ctr">
                      <a:solidFill>
                        <a:schemeClr val="tx1"/>
                      </a:solidFill>
                      <a:prstDash val="solid"/>
                      <a:round/>
                      <a:headEnd type="none" w="med" len="med"/>
                      <a:tailEnd type="none" w="med" len="med"/>
                    </a:lnR>
                    <a:lnT>
                      <a:noFill/>
                    </a:lnT>
                    <a:lnB>
                      <a:noFill/>
                    </a:lnB>
                    <a:solidFill>
                      <a:srgbClr val="FFFFFF"/>
                    </a:solidFill>
                  </a:tcPr>
                </a:tc>
                <a:tc>
                  <a:txBody>
                    <a:bodyPr/>
                    <a:lstStyle/>
                    <a:p>
                      <a:pPr algn="ctr" fontAlgn="ctr">
                        <a:buNone/>
                      </a:pPr>
                      <a:r>
                        <a:rPr lang="en-US" sz="2500" b="0" i="0" u="none" strike="noStrike" dirty="0">
                          <a:solidFill>
                            <a:srgbClr val="AA1D21"/>
                          </a:solidFill>
                          <a:effectLst/>
                          <a:latin typeface="Arial" panose="020B0604020202020204" pitchFamily="34" charset="0"/>
                          <a:cs typeface="Arial" panose="020B0604020202020204" pitchFamily="34" charset="0"/>
                        </a:rPr>
                        <a:t>7 (±3)</a:t>
                      </a:r>
                    </a:p>
                  </a:txBody>
                  <a:tcPr marL="3810" marR="3810" marT="3810" marB="0" anchor="ctr">
                    <a:lnL w="12700" cap="flat" cmpd="sng" algn="ctr">
                      <a:solidFill>
                        <a:schemeClr val="tx1"/>
                      </a:solidFill>
                      <a:prstDash val="solid"/>
                      <a:round/>
                      <a:headEnd type="none" w="med" len="med"/>
                      <a:tailEnd type="none" w="med" len="med"/>
                    </a:lnL>
                    <a:lnR>
                      <a:noFill/>
                    </a:lnR>
                    <a:lnT>
                      <a:noFill/>
                    </a:lnT>
                    <a:lnB>
                      <a:noFill/>
                    </a:lnB>
                    <a:solidFill>
                      <a:srgbClr val="FFFFFF"/>
                    </a:solidFill>
                  </a:tcPr>
                </a:tc>
                <a:tc>
                  <a:txBody>
                    <a:bodyPr/>
                    <a:lstStyle/>
                    <a:p>
                      <a:pPr algn="ctr" fontAlgn="ctr">
                        <a:buNone/>
                      </a:pPr>
                      <a:r>
                        <a:rPr lang="en-US" sz="2500" b="0" i="0" u="none" strike="noStrike" dirty="0">
                          <a:solidFill>
                            <a:srgbClr val="AA1D21"/>
                          </a:solidFill>
                          <a:effectLst/>
                          <a:latin typeface="Arial" panose="020B0604020202020204" pitchFamily="34" charset="0"/>
                          <a:cs typeface="Arial" panose="020B0604020202020204" pitchFamily="34" charset="0"/>
                        </a:rPr>
                        <a:t>6 (±3)</a:t>
                      </a:r>
                    </a:p>
                  </a:txBody>
                  <a:tcPr marL="3810" marR="3810" marT="3810" marB="0" anchor="ctr">
                    <a:lnL>
                      <a:noFill/>
                    </a:lnL>
                    <a:lnR>
                      <a:noFill/>
                    </a:lnR>
                    <a:lnT>
                      <a:noFill/>
                    </a:lnT>
                    <a:lnB>
                      <a:noFill/>
                    </a:lnB>
                    <a:solidFill>
                      <a:srgbClr val="FFFFFF"/>
                    </a:solidFill>
                  </a:tcPr>
                </a:tc>
                <a:tc>
                  <a:txBody>
                    <a:bodyPr/>
                    <a:lstStyle/>
                    <a:p>
                      <a:pPr algn="ctr" fontAlgn="ctr">
                        <a:buNone/>
                      </a:pPr>
                      <a:r>
                        <a:rPr lang="en-US" sz="2500" b="0" i="0" u="none" strike="noStrike" dirty="0">
                          <a:solidFill>
                            <a:srgbClr val="AA1D21"/>
                          </a:solidFill>
                          <a:effectLst/>
                          <a:latin typeface="Arial" panose="020B0604020202020204" pitchFamily="34" charset="0"/>
                          <a:cs typeface="Arial" panose="020B0604020202020204" pitchFamily="34" charset="0"/>
                        </a:rPr>
                        <a:t>7 (±3)</a:t>
                      </a:r>
                    </a:p>
                  </a:txBody>
                  <a:tcPr marL="3810" marR="3810" marT="3810" marB="0" anchor="ctr">
                    <a:lnL>
                      <a:noFill/>
                    </a:lnL>
                    <a:lnR w="12700" cap="flat" cmpd="sng" algn="ctr">
                      <a:solidFill>
                        <a:schemeClr val="tx1"/>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1518907898"/>
                  </a:ext>
                </a:extLst>
              </a:tr>
              <a:tr h="553965">
                <a:tc>
                  <a:txBody>
                    <a:bodyPr/>
                    <a:lstStyle/>
                    <a:p>
                      <a:pPr algn="l" fontAlgn="ctr">
                        <a:buNone/>
                      </a:pPr>
                      <a:r>
                        <a:rPr lang="en-US" sz="2500" b="1" i="0" u="none" strike="noStrike" dirty="0">
                          <a:solidFill>
                            <a:srgbClr val="000000"/>
                          </a:solidFill>
                          <a:effectLst/>
                          <a:latin typeface="Arial" panose="020B0604020202020204" pitchFamily="34" charset="0"/>
                          <a:cs typeface="Arial" panose="020B0604020202020204" pitchFamily="34" charset="0"/>
                        </a:rPr>
                        <a:t>    Range (min, max)</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solidFill>
                      <a:srgbClr val="FFFFFF"/>
                    </a:solidFill>
                  </a:tcPr>
                </a:tc>
                <a:tc>
                  <a:txBody>
                    <a:bodyPr/>
                    <a:lstStyle/>
                    <a:p>
                      <a:pPr algn="ctr" fontAlgn="ctr">
                        <a:buNone/>
                      </a:pPr>
                      <a:r>
                        <a:rPr lang="en-US" sz="2500" b="0" i="0" u="none" strike="noStrike" dirty="0">
                          <a:solidFill>
                            <a:srgbClr val="022A3A"/>
                          </a:solidFill>
                          <a:effectLst/>
                          <a:latin typeface="Arial" panose="020B0604020202020204" pitchFamily="34" charset="0"/>
                          <a:cs typeface="Arial" panose="020B0604020202020204" pitchFamily="34" charset="0"/>
                        </a:rPr>
                        <a:t>2 to 11</a:t>
                      </a:r>
                    </a:p>
                  </a:txBody>
                  <a:tcPr marL="3810" marR="3810" marT="381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solidFill>
                      <a:srgbClr val="FFFFFF"/>
                    </a:solidFill>
                  </a:tcPr>
                </a:tc>
                <a:tc>
                  <a:txBody>
                    <a:bodyPr/>
                    <a:lstStyle/>
                    <a:p>
                      <a:pPr algn="ctr" fontAlgn="ctr">
                        <a:buNone/>
                      </a:pPr>
                      <a:r>
                        <a:rPr lang="en-US" sz="2500" b="0" i="0" u="none" strike="noStrike" dirty="0">
                          <a:solidFill>
                            <a:srgbClr val="4C5B31"/>
                          </a:solidFill>
                          <a:effectLst/>
                          <a:latin typeface="Arial" panose="020B0604020202020204" pitchFamily="34" charset="0"/>
                          <a:cs typeface="Arial" panose="020B0604020202020204" pitchFamily="34" charset="0"/>
                        </a:rPr>
                        <a:t>2 to 11</a:t>
                      </a:r>
                    </a:p>
                  </a:txBody>
                  <a:tcPr marL="3810" marR="3810" marT="3810" marB="0" anchor="ctr">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solidFill>
                      <a:srgbClr val="FFFFFF"/>
                    </a:solidFill>
                  </a:tcPr>
                </a:tc>
                <a:tc>
                  <a:txBody>
                    <a:bodyPr/>
                    <a:lstStyle/>
                    <a:p>
                      <a:pPr algn="ctr" fontAlgn="ctr">
                        <a:buNone/>
                      </a:pPr>
                      <a:r>
                        <a:rPr lang="en-US" sz="2500" b="0" i="0" u="none" strike="noStrike" dirty="0">
                          <a:solidFill>
                            <a:srgbClr val="4C5B31"/>
                          </a:solidFill>
                          <a:effectLst/>
                          <a:latin typeface="Arial" panose="020B0604020202020204" pitchFamily="34" charset="0"/>
                          <a:cs typeface="Arial" panose="020B0604020202020204" pitchFamily="34" charset="0"/>
                        </a:rPr>
                        <a:t>2 to 11</a:t>
                      </a:r>
                    </a:p>
                  </a:txBody>
                  <a:tcPr marL="3810" marR="3810" marT="3810" marB="0" anchor="ctr">
                    <a:lnL>
                      <a:noFill/>
                    </a:lnL>
                    <a:lnR>
                      <a:noFill/>
                    </a:lnR>
                    <a:lnT>
                      <a:noFill/>
                    </a:lnT>
                    <a:lnB w="12700" cap="flat" cmpd="sng" algn="ctr">
                      <a:solidFill>
                        <a:schemeClr val="tx1"/>
                      </a:solidFill>
                      <a:prstDash val="solid"/>
                      <a:round/>
                      <a:headEnd type="none" w="med" len="med"/>
                      <a:tailEnd type="none" w="med" len="med"/>
                    </a:lnB>
                    <a:solidFill>
                      <a:srgbClr val="FFFFFF"/>
                    </a:solidFill>
                  </a:tcPr>
                </a:tc>
                <a:tc>
                  <a:txBody>
                    <a:bodyPr/>
                    <a:lstStyle/>
                    <a:p>
                      <a:pPr algn="ctr" fontAlgn="ctr">
                        <a:buNone/>
                      </a:pPr>
                      <a:r>
                        <a:rPr lang="en-US" sz="2500" b="0" i="0" u="none" strike="noStrike" dirty="0">
                          <a:solidFill>
                            <a:srgbClr val="4C5B31"/>
                          </a:solidFill>
                          <a:effectLst/>
                          <a:latin typeface="Arial" panose="020B0604020202020204" pitchFamily="34" charset="0"/>
                          <a:cs typeface="Arial" panose="020B0604020202020204" pitchFamily="34" charset="0"/>
                        </a:rPr>
                        <a:t>2 to 11</a:t>
                      </a:r>
                    </a:p>
                  </a:txBody>
                  <a:tcPr marL="3810" marR="3810" marT="3810" marB="0" anchor="ctr">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solidFill>
                      <a:srgbClr val="FFFFFF"/>
                    </a:solidFill>
                  </a:tcPr>
                </a:tc>
                <a:tc>
                  <a:txBody>
                    <a:bodyPr/>
                    <a:lstStyle/>
                    <a:p>
                      <a:pPr algn="ctr" fontAlgn="ctr">
                        <a:buNone/>
                      </a:pPr>
                      <a:r>
                        <a:rPr lang="en-US" sz="2500" b="0" i="0" u="none" strike="noStrike" dirty="0">
                          <a:solidFill>
                            <a:srgbClr val="AA1D21"/>
                          </a:solidFill>
                          <a:effectLst/>
                          <a:latin typeface="Arial" panose="020B0604020202020204" pitchFamily="34" charset="0"/>
                          <a:cs typeface="Arial" panose="020B0604020202020204" pitchFamily="34" charset="0"/>
                        </a:rPr>
                        <a:t>2 to 11</a:t>
                      </a:r>
                    </a:p>
                  </a:txBody>
                  <a:tcPr marL="3810" marR="3810" marT="3810" marB="0" anchor="ctr">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solidFill>
                      <a:srgbClr val="FFFFFF"/>
                    </a:solidFill>
                  </a:tcPr>
                </a:tc>
                <a:tc>
                  <a:txBody>
                    <a:bodyPr/>
                    <a:lstStyle/>
                    <a:p>
                      <a:pPr algn="ctr" fontAlgn="ctr">
                        <a:buNone/>
                      </a:pPr>
                      <a:r>
                        <a:rPr lang="en-US" sz="2500" b="0" i="0" u="none" strike="noStrike" dirty="0">
                          <a:solidFill>
                            <a:srgbClr val="AA1D21"/>
                          </a:solidFill>
                          <a:effectLst/>
                          <a:latin typeface="Arial" panose="020B0604020202020204" pitchFamily="34" charset="0"/>
                          <a:cs typeface="Arial" panose="020B0604020202020204" pitchFamily="34" charset="0"/>
                        </a:rPr>
                        <a:t>2 to 11</a:t>
                      </a:r>
                    </a:p>
                  </a:txBody>
                  <a:tcPr marL="3810" marR="3810" marT="3810" marB="0" anchor="ctr">
                    <a:lnL>
                      <a:noFill/>
                    </a:lnL>
                    <a:lnR>
                      <a:noFill/>
                    </a:lnR>
                    <a:lnT>
                      <a:noFill/>
                    </a:lnT>
                    <a:lnB w="12700" cap="flat" cmpd="sng" algn="ctr">
                      <a:solidFill>
                        <a:schemeClr val="tx1"/>
                      </a:solidFill>
                      <a:prstDash val="solid"/>
                      <a:round/>
                      <a:headEnd type="none" w="med" len="med"/>
                      <a:tailEnd type="none" w="med" len="med"/>
                    </a:lnB>
                    <a:solidFill>
                      <a:srgbClr val="FFFFFF"/>
                    </a:solidFill>
                  </a:tcPr>
                </a:tc>
                <a:tc>
                  <a:txBody>
                    <a:bodyPr/>
                    <a:lstStyle/>
                    <a:p>
                      <a:pPr algn="ctr" fontAlgn="ctr">
                        <a:buNone/>
                      </a:pPr>
                      <a:r>
                        <a:rPr lang="en-US" sz="2500" b="0" i="0" u="none" strike="noStrike" dirty="0">
                          <a:solidFill>
                            <a:srgbClr val="AA1D21"/>
                          </a:solidFill>
                          <a:effectLst/>
                          <a:latin typeface="Arial" panose="020B0604020202020204" pitchFamily="34" charset="0"/>
                          <a:cs typeface="Arial" panose="020B0604020202020204" pitchFamily="34" charset="0"/>
                        </a:rPr>
                        <a:t>2 to 11</a:t>
                      </a:r>
                    </a:p>
                  </a:txBody>
                  <a:tcPr marL="3810" marR="3810" marT="3810" marB="0" anchor="ctr">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3252794004"/>
                  </a:ext>
                </a:extLst>
              </a:tr>
            </a:tbl>
          </a:graphicData>
        </a:graphic>
      </p:graphicFrame>
      <p:sp>
        <p:nvSpPr>
          <p:cNvPr id="26" name="TextBox 25">
            <a:extLst>
              <a:ext uri="{FF2B5EF4-FFF2-40B4-BE49-F238E27FC236}">
                <a16:creationId xmlns:a16="http://schemas.microsoft.com/office/drawing/2014/main" id="{72597303-D529-48BC-1564-102D3FAA4111}"/>
              </a:ext>
            </a:extLst>
          </p:cNvPr>
          <p:cNvSpPr txBox="1"/>
          <p:nvPr/>
        </p:nvSpPr>
        <p:spPr>
          <a:xfrm>
            <a:off x="13323844" y="21743422"/>
            <a:ext cx="17175049" cy="954107"/>
          </a:xfrm>
          <a:prstGeom prst="rect">
            <a:avLst/>
          </a:prstGeom>
          <a:noFill/>
        </p:spPr>
        <p:txBody>
          <a:bodyPr wrap="square" rtlCol="0">
            <a:spAutoFit/>
          </a:bodyPr>
          <a:lstStyle/>
          <a:p>
            <a:r>
              <a:rPr lang="en-US" sz="2800" b="1" dirty="0">
                <a:solidFill>
                  <a:srgbClr val="022A3A"/>
                </a:solidFill>
                <a:latin typeface="Arial" panose="020B0604020202020204" pitchFamily="34" charset="0"/>
                <a:cs typeface="Arial" panose="020B0604020202020204" pitchFamily="34" charset="0"/>
              </a:rPr>
              <a:t>Table 1. Demographics of Occupations With the Highest and Lowest PRT Excellence Rates</a:t>
            </a:r>
            <a:br>
              <a:rPr lang="en-US" sz="2800" dirty="0">
                <a:solidFill>
                  <a:srgbClr val="022A3A"/>
                </a:solidFill>
                <a:latin typeface="Arial" panose="020B0604020202020204" pitchFamily="34" charset="0"/>
                <a:cs typeface="Arial" panose="020B0604020202020204" pitchFamily="34" charset="0"/>
              </a:rPr>
            </a:br>
            <a:endParaRPr lang="en-US" sz="2800" b="1" dirty="0">
              <a:solidFill>
                <a:srgbClr val="022A3A"/>
              </a:solidFill>
              <a:latin typeface="Arial" panose="020B0604020202020204" pitchFamily="34" charset="0"/>
              <a:cs typeface="Arial" panose="020B0604020202020204" pitchFamily="34" charset="0"/>
            </a:endParaRPr>
          </a:p>
        </p:txBody>
      </p:sp>
      <p:pic>
        <p:nvPicPr>
          <p:cNvPr id="27" name="Picture 26" descr="Chart, waterfall chart&#10;&#10;AI-generated content may be incorrect.">
            <a:extLst>
              <a:ext uri="{FF2B5EF4-FFF2-40B4-BE49-F238E27FC236}">
                <a16:creationId xmlns:a16="http://schemas.microsoft.com/office/drawing/2014/main" id="{31BD1E9B-193C-D9BF-C2DC-04A069A0B10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357522" y="22713869"/>
            <a:ext cx="17106585" cy="7237402"/>
          </a:xfrm>
          <a:prstGeom prst="rect">
            <a:avLst/>
          </a:prstGeom>
        </p:spPr>
      </p:pic>
      <p:sp>
        <p:nvSpPr>
          <p:cNvPr id="28" name="TextBox 27">
            <a:extLst>
              <a:ext uri="{FF2B5EF4-FFF2-40B4-BE49-F238E27FC236}">
                <a16:creationId xmlns:a16="http://schemas.microsoft.com/office/drawing/2014/main" id="{B22643CF-8A52-8EF6-EFEA-114C19F8D3A0}"/>
              </a:ext>
            </a:extLst>
          </p:cNvPr>
          <p:cNvSpPr txBox="1"/>
          <p:nvPr/>
        </p:nvSpPr>
        <p:spPr>
          <a:xfrm>
            <a:off x="13178287" y="29673191"/>
            <a:ext cx="17787423" cy="1384995"/>
          </a:xfrm>
          <a:prstGeom prst="rect">
            <a:avLst/>
          </a:prstGeom>
          <a:noFill/>
        </p:spPr>
        <p:txBody>
          <a:bodyPr wrap="square" rtlCol="0">
            <a:spAutoFit/>
          </a:bodyPr>
          <a:lstStyle/>
          <a:p>
            <a:r>
              <a:rPr lang="en-US" sz="2800" b="1" dirty="0">
                <a:solidFill>
                  <a:srgbClr val="022A3A"/>
                </a:solidFill>
                <a:latin typeface="Arial" panose="020B0604020202020204" pitchFamily="34" charset="0"/>
                <a:cs typeface="Arial" panose="020B0604020202020204" pitchFamily="34" charset="0"/>
              </a:rPr>
              <a:t>Figure 1. Highest and Lowest PRT Excellence Rate by Occupation. </a:t>
            </a:r>
            <a:r>
              <a:rPr lang="en-US" sz="2800" dirty="0">
                <a:solidFill>
                  <a:srgbClr val="022A3A"/>
                </a:solidFill>
                <a:latin typeface="Arial" panose="020B0604020202020204" pitchFamily="34" charset="0"/>
                <a:cs typeface="Arial" panose="020B0604020202020204" pitchFamily="34" charset="0"/>
              </a:rPr>
              <a:t>The occupations with the highest PRT Excellence rate (green) and lowest PRT Excellence rate (red) are listed. The adjusted average rate is plotted with 95% CIs included.</a:t>
            </a:r>
            <a:r>
              <a:rPr lang="en-US" sz="2800" b="1" dirty="0">
                <a:solidFill>
                  <a:srgbClr val="022A3A"/>
                </a:solidFill>
                <a:latin typeface="Arial" panose="020B0604020202020204" pitchFamily="34" charset="0"/>
                <a:cs typeface="Arial" panose="020B0604020202020204" pitchFamily="34" charset="0"/>
              </a:rPr>
              <a:t> </a:t>
            </a:r>
            <a:r>
              <a:rPr lang="en-US" sz="2800" dirty="0">
                <a:solidFill>
                  <a:srgbClr val="022A3A"/>
                </a:solidFill>
                <a:latin typeface="Arial" panose="020B0604020202020204" pitchFamily="34" charset="0"/>
                <a:cs typeface="Arial" panose="020B0604020202020204" pitchFamily="34" charset="0"/>
              </a:rPr>
              <a:t>Horizontal dashed gray line at cohort average (PRT Excellence rate 32.2%).</a:t>
            </a:r>
            <a:endParaRPr lang="en-US" sz="2800" b="1" dirty="0">
              <a:solidFill>
                <a:srgbClr val="022A3A"/>
              </a:solidFill>
              <a:latin typeface="Arial" panose="020B0604020202020204" pitchFamily="34" charset="0"/>
              <a:cs typeface="Arial" panose="020B0604020202020204" pitchFamily="34" charset="0"/>
            </a:endParaRPr>
          </a:p>
        </p:txBody>
      </p:sp>
      <p:sp>
        <p:nvSpPr>
          <p:cNvPr id="31" name="TextBox 30">
            <a:extLst>
              <a:ext uri="{FF2B5EF4-FFF2-40B4-BE49-F238E27FC236}">
                <a16:creationId xmlns:a16="http://schemas.microsoft.com/office/drawing/2014/main" id="{91480E23-7667-D0F0-1E50-44B149E07CB6}"/>
              </a:ext>
            </a:extLst>
          </p:cNvPr>
          <p:cNvSpPr txBox="1"/>
          <p:nvPr/>
        </p:nvSpPr>
        <p:spPr>
          <a:xfrm>
            <a:off x="31249851" y="25837317"/>
            <a:ext cx="11814614" cy="5016758"/>
          </a:xfrm>
          <a:prstGeom prst="rect">
            <a:avLst/>
          </a:prstGeom>
          <a:noFill/>
          <a:ln>
            <a:noFill/>
          </a:ln>
        </p:spPr>
        <p:txBody>
          <a:bodyPr wrap="square" rtlCol="0">
            <a:spAutoFit/>
          </a:bodyPr>
          <a:lstStyle/>
          <a:p>
            <a:pPr marL="457200" indent="-457200">
              <a:buFont typeface="Arial" panose="020B0604020202020204" pitchFamily="34" charset="0"/>
              <a:buChar char="•"/>
            </a:pPr>
            <a:r>
              <a:rPr lang="en-US" sz="3200" dirty="0">
                <a:solidFill>
                  <a:srgbClr val="022A3A"/>
                </a:solidFill>
                <a:latin typeface="Arial" panose="020B0604020202020204" pitchFamily="34" charset="0"/>
                <a:cs typeface="Arial" panose="020B0604020202020204" pitchFamily="34" charset="0"/>
              </a:rPr>
              <a:t>These results reveal physically demanding occupations have the highest PRT Excellence rate</a:t>
            </a:r>
          </a:p>
          <a:p>
            <a:endParaRPr lang="en-US" sz="3200" dirty="0">
              <a:solidFill>
                <a:srgbClr val="022A3A"/>
              </a:solidFill>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3200" dirty="0">
                <a:solidFill>
                  <a:srgbClr val="022A3A"/>
                </a:solidFill>
                <a:latin typeface="Arial" panose="020B0604020202020204" pitchFamily="34" charset="0"/>
                <a:cs typeface="Arial" panose="020B0604020202020204" pitchFamily="34" charset="0"/>
              </a:rPr>
              <a:t>Occupations with the lowest PRT Excellence rate may face barriers to fitness, such as limited access to facilities and long or irregular work hours</a:t>
            </a:r>
          </a:p>
          <a:p>
            <a:endParaRPr lang="en-US" sz="3200" dirty="0">
              <a:solidFill>
                <a:srgbClr val="022A3A"/>
              </a:solidFill>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3200" dirty="0">
                <a:solidFill>
                  <a:srgbClr val="022A3A"/>
                </a:solidFill>
                <a:latin typeface="Arial" panose="020B0604020202020204" pitchFamily="34" charset="0"/>
                <a:cs typeface="Arial" panose="020B0604020202020204" pitchFamily="34" charset="0"/>
              </a:rPr>
              <a:t>Targeted interventions among those with the lowest PRT Excellence rate, as well as possible policy considerations could boost Navy force readiness</a:t>
            </a:r>
          </a:p>
        </p:txBody>
      </p:sp>
      <p:sp>
        <p:nvSpPr>
          <p:cNvPr id="32" name="Rectangle 31">
            <a:extLst>
              <a:ext uri="{FF2B5EF4-FFF2-40B4-BE49-F238E27FC236}">
                <a16:creationId xmlns:a16="http://schemas.microsoft.com/office/drawing/2014/main" id="{DAC241FC-3A8B-16B1-28C4-A51E2E8DE3ED}"/>
              </a:ext>
            </a:extLst>
          </p:cNvPr>
          <p:cNvSpPr/>
          <p:nvPr/>
        </p:nvSpPr>
        <p:spPr>
          <a:xfrm>
            <a:off x="31262913" y="6679077"/>
            <a:ext cx="11788489" cy="1746907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038" b="1" dirty="0">
              <a:solidFill>
                <a:schemeClr val="bg1"/>
              </a:solidFill>
            </a:endParaRPr>
          </a:p>
        </p:txBody>
      </p:sp>
      <p:graphicFrame>
        <p:nvGraphicFramePr>
          <p:cNvPr id="33" name="Table 32">
            <a:extLst>
              <a:ext uri="{FF2B5EF4-FFF2-40B4-BE49-F238E27FC236}">
                <a16:creationId xmlns:a16="http://schemas.microsoft.com/office/drawing/2014/main" id="{1A62CDB5-98CF-A575-4316-11F9B4FC19CB}"/>
              </a:ext>
            </a:extLst>
          </p:cNvPr>
          <p:cNvGraphicFramePr>
            <a:graphicFrameLocks noGrp="1"/>
          </p:cNvGraphicFramePr>
          <p:nvPr>
            <p:extLst>
              <p:ext uri="{D42A27DB-BD31-4B8C-83A1-F6EECF244321}">
                <p14:modId xmlns:p14="http://schemas.microsoft.com/office/powerpoint/2010/main" val="1374466673"/>
              </p:ext>
            </p:extLst>
          </p:nvPr>
        </p:nvGraphicFramePr>
        <p:xfrm>
          <a:off x="31314365" y="7472528"/>
          <a:ext cx="11685583" cy="16607790"/>
        </p:xfrm>
        <a:graphic>
          <a:graphicData uri="http://schemas.openxmlformats.org/drawingml/2006/table">
            <a:tbl>
              <a:tblPr>
                <a:tableStyleId>{5C22544A-7EE6-4342-B048-85BDC9FD1C3A}</a:tableStyleId>
              </a:tblPr>
              <a:tblGrid>
                <a:gridCol w="6427783">
                  <a:extLst>
                    <a:ext uri="{9D8B030D-6E8A-4147-A177-3AD203B41FA5}">
                      <a16:colId xmlns:a16="http://schemas.microsoft.com/office/drawing/2014/main" val="1568248994"/>
                    </a:ext>
                  </a:extLst>
                </a:gridCol>
                <a:gridCol w="2301240">
                  <a:extLst>
                    <a:ext uri="{9D8B030D-6E8A-4147-A177-3AD203B41FA5}">
                      <a16:colId xmlns:a16="http://schemas.microsoft.com/office/drawing/2014/main" val="2718259276"/>
                    </a:ext>
                  </a:extLst>
                </a:gridCol>
                <a:gridCol w="2956560">
                  <a:extLst>
                    <a:ext uri="{9D8B030D-6E8A-4147-A177-3AD203B41FA5}">
                      <a16:colId xmlns:a16="http://schemas.microsoft.com/office/drawing/2014/main" val="1775889179"/>
                    </a:ext>
                  </a:extLst>
                </a:gridCol>
              </a:tblGrid>
              <a:tr h="618753">
                <a:tc>
                  <a:txBody>
                    <a:bodyPr/>
                    <a:lstStyle/>
                    <a:p>
                      <a:pPr algn="ctr" fontAlgn="b">
                        <a:buNone/>
                      </a:pPr>
                      <a:r>
                        <a:rPr lang="en-US" sz="2700" b="1" u="none" strike="noStrike" dirty="0">
                          <a:solidFill>
                            <a:schemeClr val="bg1"/>
                          </a:solidFill>
                          <a:effectLst/>
                          <a:latin typeface="Arial" panose="020B0604020202020204" pitchFamily="34" charset="0"/>
                          <a:cs typeface="Arial" panose="020B0604020202020204" pitchFamily="34" charset="0"/>
                        </a:rPr>
                        <a:t>Occupation</a:t>
                      </a:r>
                      <a:endParaRPr lang="en-US" sz="2700" b="1" i="0" u="none" strike="noStrike" dirty="0">
                        <a:solidFill>
                          <a:schemeClr val="bg1"/>
                        </a:solidFill>
                        <a:effectLst/>
                        <a:latin typeface="Arial" panose="020B0604020202020204" pitchFamily="34" charset="0"/>
                        <a:cs typeface="Arial" panose="020B0604020202020204" pitchFamily="34" charset="0"/>
                      </a:endParaRPr>
                    </a:p>
                  </a:txBody>
                  <a:tcPr marL="3810" marR="3810" marT="3810" marB="0" anchor="ctr">
                    <a:solidFill>
                      <a:srgbClr val="022A3A"/>
                    </a:solidFill>
                  </a:tcPr>
                </a:tc>
                <a:tc>
                  <a:txBody>
                    <a:bodyPr/>
                    <a:lstStyle/>
                    <a:p>
                      <a:pPr algn="ctr" fontAlgn="b">
                        <a:buNone/>
                      </a:pPr>
                      <a:r>
                        <a:rPr lang="en-US" sz="2700" b="1" u="none" strike="noStrike" dirty="0">
                          <a:solidFill>
                            <a:schemeClr val="bg1"/>
                          </a:solidFill>
                          <a:effectLst/>
                          <a:latin typeface="Arial" panose="020B0604020202020204" pitchFamily="34" charset="0"/>
                          <a:cs typeface="Arial" panose="020B0604020202020204" pitchFamily="34" charset="0"/>
                        </a:rPr>
                        <a:t>Individuals </a:t>
                      </a:r>
                    </a:p>
                    <a:p>
                      <a:pPr algn="ctr" fontAlgn="b">
                        <a:buNone/>
                      </a:pPr>
                      <a:r>
                        <a:rPr lang="en-US" sz="2700" b="1" u="none" strike="noStrike" dirty="0">
                          <a:solidFill>
                            <a:schemeClr val="bg1"/>
                          </a:solidFill>
                          <a:effectLst/>
                          <a:latin typeface="Arial" panose="020B0604020202020204" pitchFamily="34" charset="0"/>
                          <a:cs typeface="Arial" panose="020B0604020202020204" pitchFamily="34" charset="0"/>
                        </a:rPr>
                        <a:t>n, %</a:t>
                      </a:r>
                      <a:endParaRPr lang="en-US" sz="2700" b="1" i="0" u="none" strike="noStrike" dirty="0">
                        <a:solidFill>
                          <a:schemeClr val="bg1"/>
                        </a:solidFill>
                        <a:effectLst/>
                        <a:latin typeface="Arial" panose="020B0604020202020204" pitchFamily="34" charset="0"/>
                        <a:cs typeface="Arial" panose="020B0604020202020204" pitchFamily="34" charset="0"/>
                      </a:endParaRPr>
                    </a:p>
                  </a:txBody>
                  <a:tcPr marL="3810" marR="3810" marT="3810" marB="0" anchor="ctr">
                    <a:solidFill>
                      <a:srgbClr val="022A3A"/>
                    </a:solidFill>
                  </a:tcPr>
                </a:tc>
                <a:tc>
                  <a:txBody>
                    <a:bodyPr/>
                    <a:lstStyle/>
                    <a:p>
                      <a:pPr algn="ctr" fontAlgn="b">
                        <a:buNone/>
                      </a:pPr>
                      <a:r>
                        <a:rPr lang="en-US" sz="2700" b="1" i="0" u="none" strike="noStrike" dirty="0">
                          <a:solidFill>
                            <a:schemeClr val="bg1"/>
                          </a:solidFill>
                          <a:effectLst/>
                          <a:latin typeface="Arial" panose="020B0604020202020204" pitchFamily="34" charset="0"/>
                          <a:cs typeface="Arial" panose="020B0604020202020204" pitchFamily="34" charset="0"/>
                        </a:rPr>
                        <a:t>PRT Excellence Rate (SD)</a:t>
                      </a:r>
                    </a:p>
                  </a:txBody>
                  <a:tcPr marL="3810" marR="3810" marT="3810" marB="0" anchor="ctr">
                    <a:solidFill>
                      <a:srgbClr val="022A3A"/>
                    </a:solidFill>
                  </a:tcPr>
                </a:tc>
                <a:extLst>
                  <a:ext uri="{0D108BD9-81ED-4DB2-BD59-A6C34878D82A}">
                    <a16:rowId xmlns:a16="http://schemas.microsoft.com/office/drawing/2014/main" val="113416056"/>
                  </a:ext>
                </a:extLst>
              </a:tr>
              <a:tr h="321751">
                <a:tc>
                  <a:txBody>
                    <a:bodyPr/>
                    <a:lstStyle/>
                    <a:p>
                      <a:pPr algn="l" rtl="0" fontAlgn="b">
                        <a:buNone/>
                      </a:pPr>
                      <a:r>
                        <a:rPr lang="en-US" sz="2700" b="1" i="0" u="none" strike="noStrike" dirty="0">
                          <a:solidFill>
                            <a:srgbClr val="022A3A"/>
                          </a:solidFill>
                          <a:effectLst/>
                          <a:latin typeface="Arial" panose="020B0604020202020204" pitchFamily="34" charset="0"/>
                        </a:rPr>
                        <a:t>Total</a:t>
                      </a:r>
                    </a:p>
                  </a:txBody>
                  <a:tcPr marL="3810" marR="3810" marT="3810" marB="0" anchor="b">
                    <a:solidFill>
                      <a:schemeClr val="bg1"/>
                    </a:solidFill>
                  </a:tcPr>
                </a:tc>
                <a:tc>
                  <a:txBody>
                    <a:bodyPr/>
                    <a:lstStyle/>
                    <a:p>
                      <a:pPr algn="ctr" rtl="0" fontAlgn="b">
                        <a:buNone/>
                      </a:pPr>
                      <a:r>
                        <a:rPr lang="en-US" sz="2700" b="1" i="0" u="none" strike="noStrike" dirty="0">
                          <a:solidFill>
                            <a:srgbClr val="022A3A"/>
                          </a:solidFill>
                          <a:effectLst/>
                          <a:latin typeface="Arial" panose="020B0604020202020204" pitchFamily="34" charset="0"/>
                        </a:rPr>
                        <a:t>363,326 (100)</a:t>
                      </a:r>
                    </a:p>
                  </a:txBody>
                  <a:tcPr marL="3810" marR="3810" marT="3810" marB="0" anchor="b">
                    <a:solidFill>
                      <a:schemeClr val="bg1"/>
                    </a:solidFill>
                  </a:tcPr>
                </a:tc>
                <a:tc>
                  <a:txBody>
                    <a:bodyPr/>
                    <a:lstStyle/>
                    <a:p>
                      <a:pPr algn="ctr" rtl="0" fontAlgn="b">
                        <a:buNone/>
                      </a:pPr>
                      <a:r>
                        <a:rPr lang="en-US" sz="2700" b="1" i="0" u="none" strike="noStrike" dirty="0">
                          <a:solidFill>
                            <a:srgbClr val="022A3A"/>
                          </a:solidFill>
                          <a:effectLst/>
                          <a:latin typeface="Arial" panose="020B0604020202020204" pitchFamily="34" charset="0"/>
                        </a:rPr>
                        <a:t>32.2% (±0.1%)</a:t>
                      </a:r>
                    </a:p>
                  </a:txBody>
                  <a:tcPr marL="3810" marR="3810" marT="3810" marB="0" anchor="b">
                    <a:solidFill>
                      <a:schemeClr val="bg1"/>
                    </a:solidFill>
                  </a:tcPr>
                </a:tc>
                <a:extLst>
                  <a:ext uri="{0D108BD9-81ED-4DB2-BD59-A6C34878D82A}">
                    <a16:rowId xmlns:a16="http://schemas.microsoft.com/office/drawing/2014/main" val="912287164"/>
                  </a:ext>
                </a:extLst>
              </a:tr>
              <a:tr h="321751">
                <a:tc>
                  <a:txBody>
                    <a:bodyPr/>
                    <a:lstStyle/>
                    <a:p>
                      <a:pPr algn="l" rtl="0" fontAlgn="b">
                        <a:buNone/>
                      </a:pPr>
                      <a:r>
                        <a:rPr lang="en-US" sz="2700" b="0" i="0" u="none" strike="noStrike" dirty="0">
                          <a:solidFill>
                            <a:srgbClr val="022A3A"/>
                          </a:solidFill>
                          <a:effectLst/>
                          <a:latin typeface="Arial" panose="020B0604020202020204" pitchFamily="34" charset="0"/>
                        </a:rPr>
                        <a:t>Special Operations</a:t>
                      </a:r>
                    </a:p>
                  </a:txBody>
                  <a:tcPr marL="3810" marR="3810" marT="3810" marB="0" anchor="b">
                    <a:solidFill>
                      <a:schemeClr val="bg1"/>
                    </a:solidFill>
                  </a:tcPr>
                </a:tc>
                <a:tc>
                  <a:txBody>
                    <a:bodyPr/>
                    <a:lstStyle/>
                    <a:p>
                      <a:pPr algn="ctr" rtl="0" fontAlgn="b">
                        <a:buNone/>
                      </a:pPr>
                      <a:r>
                        <a:rPr lang="en-US" sz="2700" b="0" i="0" u="none" strike="noStrike" dirty="0">
                          <a:solidFill>
                            <a:srgbClr val="022A3A"/>
                          </a:solidFill>
                          <a:effectLst/>
                          <a:latin typeface="Arial" panose="020B0604020202020204" pitchFamily="34" charset="0"/>
                        </a:rPr>
                        <a:t>4,251 (1.2)</a:t>
                      </a:r>
                    </a:p>
                  </a:txBody>
                  <a:tcPr marL="3810" marR="3810" marT="3810" marB="0" anchor="b">
                    <a:solidFill>
                      <a:schemeClr val="bg1"/>
                    </a:solidFill>
                  </a:tcPr>
                </a:tc>
                <a:tc>
                  <a:txBody>
                    <a:bodyPr/>
                    <a:lstStyle/>
                    <a:p>
                      <a:pPr algn="ctr" rtl="0" fontAlgn="b">
                        <a:buNone/>
                      </a:pPr>
                      <a:r>
                        <a:rPr lang="en-US" sz="2700" b="0" i="0" u="none" strike="noStrike" dirty="0">
                          <a:solidFill>
                            <a:srgbClr val="022A3A"/>
                          </a:solidFill>
                          <a:effectLst/>
                          <a:latin typeface="Arial" panose="020B0604020202020204" pitchFamily="34" charset="0"/>
                        </a:rPr>
                        <a:t>91.1% (±0.2%)</a:t>
                      </a:r>
                    </a:p>
                  </a:txBody>
                  <a:tcPr marL="3810" marR="3810" marT="3810" marB="0" anchor="b">
                    <a:solidFill>
                      <a:schemeClr val="bg1"/>
                    </a:solidFill>
                  </a:tcPr>
                </a:tc>
                <a:extLst>
                  <a:ext uri="{0D108BD9-81ED-4DB2-BD59-A6C34878D82A}">
                    <a16:rowId xmlns:a16="http://schemas.microsoft.com/office/drawing/2014/main" val="1846236766"/>
                  </a:ext>
                </a:extLst>
              </a:tr>
              <a:tr h="321751">
                <a:tc>
                  <a:txBody>
                    <a:bodyPr/>
                    <a:lstStyle/>
                    <a:p>
                      <a:pPr algn="l" rtl="0" fontAlgn="b">
                        <a:buNone/>
                      </a:pPr>
                      <a:r>
                        <a:rPr lang="en-US" sz="2700" b="0" i="0" u="none" strike="noStrike" dirty="0">
                          <a:solidFill>
                            <a:srgbClr val="022A3A"/>
                          </a:solidFill>
                          <a:effectLst/>
                          <a:latin typeface="Arial" panose="020B0604020202020204" pitchFamily="34" charset="0"/>
                        </a:rPr>
                        <a:t>Ordnance Disposal and Diving</a:t>
                      </a:r>
                    </a:p>
                  </a:txBody>
                  <a:tcPr marL="3810" marR="3810" marT="3810" marB="0" anchor="b">
                    <a:solidFill>
                      <a:schemeClr val="bg1"/>
                    </a:solidFill>
                  </a:tcPr>
                </a:tc>
                <a:tc>
                  <a:txBody>
                    <a:bodyPr/>
                    <a:lstStyle/>
                    <a:p>
                      <a:pPr algn="ctr" rtl="0" fontAlgn="b">
                        <a:buNone/>
                      </a:pPr>
                      <a:r>
                        <a:rPr lang="en-US" sz="2700" b="0" i="0" u="none" strike="noStrike" dirty="0">
                          <a:solidFill>
                            <a:srgbClr val="022A3A"/>
                          </a:solidFill>
                          <a:effectLst/>
                          <a:latin typeface="Arial" panose="020B0604020202020204" pitchFamily="34" charset="0"/>
                        </a:rPr>
                        <a:t>3,117 (0.9)</a:t>
                      </a:r>
                    </a:p>
                  </a:txBody>
                  <a:tcPr marL="3810" marR="3810" marT="3810" marB="0" anchor="b">
                    <a:solidFill>
                      <a:schemeClr val="bg1"/>
                    </a:solidFill>
                  </a:tcPr>
                </a:tc>
                <a:tc>
                  <a:txBody>
                    <a:bodyPr/>
                    <a:lstStyle/>
                    <a:p>
                      <a:pPr algn="ctr" rtl="0" fontAlgn="b">
                        <a:buNone/>
                      </a:pPr>
                      <a:r>
                        <a:rPr lang="en-US" sz="2700" b="0" i="0" u="none" strike="noStrike" dirty="0">
                          <a:solidFill>
                            <a:srgbClr val="022A3A"/>
                          </a:solidFill>
                          <a:effectLst/>
                          <a:latin typeface="Arial" panose="020B0604020202020204" pitchFamily="34" charset="0"/>
                        </a:rPr>
                        <a:t>72.9% (±0.3%)</a:t>
                      </a:r>
                    </a:p>
                  </a:txBody>
                  <a:tcPr marL="3810" marR="3810" marT="3810" marB="0" anchor="b">
                    <a:solidFill>
                      <a:schemeClr val="bg1"/>
                    </a:solidFill>
                  </a:tcPr>
                </a:tc>
                <a:extLst>
                  <a:ext uri="{0D108BD9-81ED-4DB2-BD59-A6C34878D82A}">
                    <a16:rowId xmlns:a16="http://schemas.microsoft.com/office/drawing/2014/main" val="1614991653"/>
                  </a:ext>
                </a:extLst>
              </a:tr>
              <a:tr h="321751">
                <a:tc>
                  <a:txBody>
                    <a:bodyPr/>
                    <a:lstStyle/>
                    <a:p>
                      <a:pPr algn="l" rtl="0" fontAlgn="b">
                        <a:buNone/>
                      </a:pPr>
                      <a:r>
                        <a:rPr lang="en-US" sz="2700" b="0" i="0" u="none" strike="noStrike" dirty="0">
                          <a:solidFill>
                            <a:srgbClr val="022A3A"/>
                          </a:solidFill>
                          <a:effectLst/>
                          <a:latin typeface="Arial" panose="020B0604020202020204" pitchFamily="34" charset="0"/>
                        </a:rPr>
                        <a:t>Air Crew</a:t>
                      </a:r>
                    </a:p>
                  </a:txBody>
                  <a:tcPr marL="3810" marR="3810" marT="3810" marB="0" anchor="b">
                    <a:solidFill>
                      <a:schemeClr val="bg1"/>
                    </a:solidFill>
                  </a:tcPr>
                </a:tc>
                <a:tc>
                  <a:txBody>
                    <a:bodyPr/>
                    <a:lstStyle/>
                    <a:p>
                      <a:pPr algn="ctr" rtl="0" fontAlgn="b">
                        <a:buNone/>
                      </a:pPr>
                      <a:r>
                        <a:rPr lang="en-US" sz="2700" b="0" i="0" u="none" strike="noStrike" dirty="0">
                          <a:solidFill>
                            <a:srgbClr val="022A3A"/>
                          </a:solidFill>
                          <a:effectLst/>
                          <a:latin typeface="Arial" panose="020B0604020202020204" pitchFamily="34" charset="0"/>
                        </a:rPr>
                        <a:t>5,925 (1.6)</a:t>
                      </a:r>
                    </a:p>
                  </a:txBody>
                  <a:tcPr marL="3810" marR="3810" marT="3810" marB="0" anchor="b">
                    <a:solidFill>
                      <a:schemeClr val="bg1"/>
                    </a:solidFill>
                  </a:tcPr>
                </a:tc>
                <a:tc>
                  <a:txBody>
                    <a:bodyPr/>
                    <a:lstStyle/>
                    <a:p>
                      <a:pPr algn="ctr" rtl="0" fontAlgn="b">
                        <a:buNone/>
                      </a:pPr>
                      <a:r>
                        <a:rPr lang="en-US" sz="2700" b="0" i="0" u="none" strike="noStrike" dirty="0">
                          <a:solidFill>
                            <a:srgbClr val="022A3A"/>
                          </a:solidFill>
                          <a:effectLst/>
                          <a:latin typeface="Arial" panose="020B0604020202020204" pitchFamily="34" charset="0"/>
                        </a:rPr>
                        <a:t>52.8% (±0.3%)</a:t>
                      </a:r>
                    </a:p>
                  </a:txBody>
                  <a:tcPr marL="3810" marR="3810" marT="3810" marB="0" anchor="b">
                    <a:solidFill>
                      <a:schemeClr val="bg1"/>
                    </a:solidFill>
                  </a:tcPr>
                </a:tc>
                <a:extLst>
                  <a:ext uri="{0D108BD9-81ED-4DB2-BD59-A6C34878D82A}">
                    <a16:rowId xmlns:a16="http://schemas.microsoft.com/office/drawing/2014/main" val="2063299365"/>
                  </a:ext>
                </a:extLst>
              </a:tr>
              <a:tr h="321751">
                <a:tc>
                  <a:txBody>
                    <a:bodyPr/>
                    <a:lstStyle/>
                    <a:p>
                      <a:pPr algn="l" rtl="0" fontAlgn="b">
                        <a:buNone/>
                      </a:pPr>
                      <a:r>
                        <a:rPr lang="en-US" sz="2700" b="0" i="0" u="none" strike="noStrike" dirty="0">
                          <a:solidFill>
                            <a:srgbClr val="022A3A"/>
                          </a:solidFill>
                          <a:effectLst/>
                          <a:latin typeface="Arial" panose="020B0604020202020204" pitchFamily="34" charset="0"/>
                        </a:rPr>
                        <a:t>Utilities</a:t>
                      </a:r>
                    </a:p>
                  </a:txBody>
                  <a:tcPr marL="3810" marR="3810" marT="3810" marB="0" anchor="b">
                    <a:solidFill>
                      <a:schemeClr val="bg1"/>
                    </a:solidFill>
                  </a:tcPr>
                </a:tc>
                <a:tc>
                  <a:txBody>
                    <a:bodyPr/>
                    <a:lstStyle/>
                    <a:p>
                      <a:pPr algn="ctr" rtl="0" fontAlgn="b">
                        <a:buNone/>
                      </a:pPr>
                      <a:r>
                        <a:rPr lang="en-US" sz="2700" b="0" i="0" u="none" strike="noStrike" dirty="0">
                          <a:solidFill>
                            <a:srgbClr val="022A3A"/>
                          </a:solidFill>
                          <a:effectLst/>
                          <a:latin typeface="Arial" panose="020B0604020202020204" pitchFamily="34" charset="0"/>
                        </a:rPr>
                        <a:t>2,405 (0.7)</a:t>
                      </a:r>
                    </a:p>
                  </a:txBody>
                  <a:tcPr marL="3810" marR="3810" marT="3810" marB="0" anchor="b">
                    <a:solidFill>
                      <a:schemeClr val="bg1"/>
                    </a:solidFill>
                  </a:tcPr>
                </a:tc>
                <a:tc>
                  <a:txBody>
                    <a:bodyPr/>
                    <a:lstStyle/>
                    <a:p>
                      <a:pPr algn="ctr" rtl="0" fontAlgn="b">
                        <a:buNone/>
                      </a:pPr>
                      <a:r>
                        <a:rPr lang="en-US" sz="2700" b="0" i="0" u="none" strike="noStrike" dirty="0">
                          <a:solidFill>
                            <a:srgbClr val="022A3A"/>
                          </a:solidFill>
                          <a:effectLst/>
                          <a:latin typeface="Arial" panose="020B0604020202020204" pitchFamily="34" charset="0"/>
                        </a:rPr>
                        <a:t>45.7% (±0.4%)</a:t>
                      </a:r>
                    </a:p>
                  </a:txBody>
                  <a:tcPr marL="3810" marR="3810" marT="3810" marB="0" anchor="b">
                    <a:solidFill>
                      <a:schemeClr val="bg1"/>
                    </a:solidFill>
                  </a:tcPr>
                </a:tc>
                <a:extLst>
                  <a:ext uri="{0D108BD9-81ED-4DB2-BD59-A6C34878D82A}">
                    <a16:rowId xmlns:a16="http://schemas.microsoft.com/office/drawing/2014/main" val="2022285417"/>
                  </a:ext>
                </a:extLst>
              </a:tr>
              <a:tr h="321751">
                <a:tc>
                  <a:txBody>
                    <a:bodyPr/>
                    <a:lstStyle/>
                    <a:p>
                      <a:pPr algn="l" rtl="0" fontAlgn="b">
                        <a:buNone/>
                      </a:pPr>
                      <a:r>
                        <a:rPr lang="en-US" sz="2700" b="0" i="0" u="none" strike="noStrike" dirty="0">
                          <a:solidFill>
                            <a:srgbClr val="022A3A"/>
                          </a:solidFill>
                          <a:effectLst/>
                          <a:latin typeface="Arial" panose="020B0604020202020204" pitchFamily="34" charset="0"/>
                        </a:rPr>
                        <a:t>Construction</a:t>
                      </a:r>
                    </a:p>
                  </a:txBody>
                  <a:tcPr marL="3810" marR="3810" marT="3810" marB="0" anchor="b">
                    <a:solidFill>
                      <a:schemeClr val="bg1"/>
                    </a:solidFill>
                  </a:tcPr>
                </a:tc>
                <a:tc>
                  <a:txBody>
                    <a:bodyPr/>
                    <a:lstStyle/>
                    <a:p>
                      <a:pPr algn="ctr" rtl="0" fontAlgn="b">
                        <a:buNone/>
                      </a:pPr>
                      <a:r>
                        <a:rPr lang="en-US" sz="2700" b="0" i="0" u="none" strike="noStrike" dirty="0">
                          <a:solidFill>
                            <a:srgbClr val="022A3A"/>
                          </a:solidFill>
                          <a:effectLst/>
                          <a:latin typeface="Arial" panose="020B0604020202020204" pitchFamily="34" charset="0"/>
                        </a:rPr>
                        <a:t>5,140 (1.4)</a:t>
                      </a:r>
                    </a:p>
                  </a:txBody>
                  <a:tcPr marL="3810" marR="3810" marT="3810" marB="0" anchor="b">
                    <a:solidFill>
                      <a:schemeClr val="bg1"/>
                    </a:solidFill>
                  </a:tcPr>
                </a:tc>
                <a:tc>
                  <a:txBody>
                    <a:bodyPr/>
                    <a:lstStyle/>
                    <a:p>
                      <a:pPr algn="ctr" rtl="0" fontAlgn="b">
                        <a:buNone/>
                      </a:pPr>
                      <a:r>
                        <a:rPr lang="en-US" sz="2700" b="0" i="0" u="none" strike="noStrike" dirty="0">
                          <a:solidFill>
                            <a:srgbClr val="022A3A"/>
                          </a:solidFill>
                          <a:effectLst/>
                          <a:latin typeface="Arial" panose="020B0604020202020204" pitchFamily="34" charset="0"/>
                        </a:rPr>
                        <a:t>44.0% (±0.3%)</a:t>
                      </a:r>
                    </a:p>
                  </a:txBody>
                  <a:tcPr marL="3810" marR="3810" marT="3810" marB="0" anchor="b">
                    <a:solidFill>
                      <a:schemeClr val="bg1"/>
                    </a:solidFill>
                  </a:tcPr>
                </a:tc>
                <a:extLst>
                  <a:ext uri="{0D108BD9-81ED-4DB2-BD59-A6C34878D82A}">
                    <a16:rowId xmlns:a16="http://schemas.microsoft.com/office/drawing/2014/main" val="3577546233"/>
                  </a:ext>
                </a:extLst>
              </a:tr>
              <a:tr h="321751">
                <a:tc>
                  <a:txBody>
                    <a:bodyPr/>
                    <a:lstStyle/>
                    <a:p>
                      <a:pPr algn="l" rtl="0" fontAlgn="b">
                        <a:buNone/>
                      </a:pPr>
                      <a:r>
                        <a:rPr lang="en-US" sz="2700" b="0" i="0" u="none" strike="noStrike" dirty="0">
                          <a:solidFill>
                            <a:srgbClr val="022A3A"/>
                          </a:solidFill>
                          <a:effectLst/>
                          <a:latin typeface="Arial" panose="020B0604020202020204" pitchFamily="34" charset="0"/>
                        </a:rPr>
                        <a:t>Medical Care</a:t>
                      </a:r>
                    </a:p>
                  </a:txBody>
                  <a:tcPr marL="3810" marR="3810" marT="3810" marB="0" anchor="b">
                    <a:solidFill>
                      <a:schemeClr val="bg1"/>
                    </a:solidFill>
                  </a:tcPr>
                </a:tc>
                <a:tc>
                  <a:txBody>
                    <a:bodyPr/>
                    <a:lstStyle/>
                    <a:p>
                      <a:pPr algn="ctr" rtl="0" fontAlgn="b">
                        <a:buNone/>
                      </a:pPr>
                      <a:r>
                        <a:rPr lang="en-US" sz="2700" b="0" i="0" u="none" strike="noStrike" dirty="0">
                          <a:solidFill>
                            <a:srgbClr val="022A3A"/>
                          </a:solidFill>
                          <a:effectLst/>
                          <a:latin typeface="Arial" panose="020B0604020202020204" pitchFamily="34" charset="0"/>
                        </a:rPr>
                        <a:t>36,972 (10.2)</a:t>
                      </a:r>
                    </a:p>
                  </a:txBody>
                  <a:tcPr marL="3810" marR="3810" marT="3810" marB="0" anchor="b">
                    <a:solidFill>
                      <a:schemeClr val="bg1"/>
                    </a:solidFill>
                  </a:tcPr>
                </a:tc>
                <a:tc>
                  <a:txBody>
                    <a:bodyPr/>
                    <a:lstStyle/>
                    <a:p>
                      <a:pPr algn="ctr" rtl="0" fontAlgn="b">
                        <a:buNone/>
                      </a:pPr>
                      <a:r>
                        <a:rPr lang="en-US" sz="2700" b="0" i="0" u="none" strike="noStrike" dirty="0">
                          <a:solidFill>
                            <a:srgbClr val="022A3A"/>
                          </a:solidFill>
                          <a:effectLst/>
                          <a:latin typeface="Arial" panose="020B0604020202020204" pitchFamily="34" charset="0"/>
                        </a:rPr>
                        <a:t>43.9% (±0.4%)</a:t>
                      </a:r>
                    </a:p>
                  </a:txBody>
                  <a:tcPr marL="3810" marR="3810" marT="3810" marB="0" anchor="b">
                    <a:solidFill>
                      <a:schemeClr val="bg1"/>
                    </a:solidFill>
                  </a:tcPr>
                </a:tc>
                <a:extLst>
                  <a:ext uri="{0D108BD9-81ED-4DB2-BD59-A6C34878D82A}">
                    <a16:rowId xmlns:a16="http://schemas.microsoft.com/office/drawing/2014/main" val="356704053"/>
                  </a:ext>
                </a:extLst>
              </a:tr>
              <a:tr h="321751">
                <a:tc>
                  <a:txBody>
                    <a:bodyPr/>
                    <a:lstStyle/>
                    <a:p>
                      <a:pPr algn="l" rtl="0" fontAlgn="b">
                        <a:buNone/>
                      </a:pPr>
                      <a:r>
                        <a:rPr lang="en-US" sz="2700" b="0" i="0" u="none" strike="noStrike" dirty="0">
                          <a:solidFill>
                            <a:srgbClr val="022A3A"/>
                          </a:solidFill>
                          <a:effectLst/>
                          <a:latin typeface="Arial" panose="020B0604020202020204" pitchFamily="34" charset="0"/>
                        </a:rPr>
                        <a:t>Automotive</a:t>
                      </a:r>
                    </a:p>
                  </a:txBody>
                  <a:tcPr marL="3810" marR="3810" marT="3810" marB="0" anchor="b">
                    <a:solidFill>
                      <a:schemeClr val="bg1"/>
                    </a:solidFill>
                  </a:tcPr>
                </a:tc>
                <a:tc>
                  <a:txBody>
                    <a:bodyPr/>
                    <a:lstStyle/>
                    <a:p>
                      <a:pPr algn="ctr" rtl="0" fontAlgn="b">
                        <a:buNone/>
                      </a:pPr>
                      <a:r>
                        <a:rPr lang="en-US" sz="2700" b="0" i="0" u="none" strike="noStrike" dirty="0">
                          <a:solidFill>
                            <a:srgbClr val="022A3A"/>
                          </a:solidFill>
                          <a:effectLst/>
                          <a:latin typeface="Arial" panose="020B0604020202020204" pitchFamily="34" charset="0"/>
                        </a:rPr>
                        <a:t>2,102 (0.6)</a:t>
                      </a:r>
                    </a:p>
                  </a:txBody>
                  <a:tcPr marL="3810" marR="3810" marT="3810" marB="0" anchor="b">
                    <a:solidFill>
                      <a:schemeClr val="bg1"/>
                    </a:solidFill>
                  </a:tcPr>
                </a:tc>
                <a:tc>
                  <a:txBody>
                    <a:bodyPr/>
                    <a:lstStyle/>
                    <a:p>
                      <a:pPr algn="ctr" rtl="0" fontAlgn="b">
                        <a:buNone/>
                      </a:pPr>
                      <a:r>
                        <a:rPr lang="en-US" sz="2700" b="0" i="0" u="none" strike="noStrike" dirty="0">
                          <a:solidFill>
                            <a:srgbClr val="022A3A"/>
                          </a:solidFill>
                          <a:effectLst/>
                          <a:latin typeface="Arial" panose="020B0604020202020204" pitchFamily="34" charset="0"/>
                        </a:rPr>
                        <a:t>41.2% (±0.4%)</a:t>
                      </a:r>
                    </a:p>
                  </a:txBody>
                  <a:tcPr marL="3810" marR="3810" marT="3810" marB="0" anchor="b">
                    <a:solidFill>
                      <a:schemeClr val="bg1"/>
                    </a:solidFill>
                  </a:tcPr>
                </a:tc>
                <a:extLst>
                  <a:ext uri="{0D108BD9-81ED-4DB2-BD59-A6C34878D82A}">
                    <a16:rowId xmlns:a16="http://schemas.microsoft.com/office/drawing/2014/main" val="4291075109"/>
                  </a:ext>
                </a:extLst>
              </a:tr>
              <a:tr h="321751">
                <a:tc>
                  <a:txBody>
                    <a:bodyPr/>
                    <a:lstStyle/>
                    <a:p>
                      <a:pPr algn="l" rtl="0" fontAlgn="b">
                        <a:buNone/>
                      </a:pPr>
                      <a:r>
                        <a:rPr lang="en-US" sz="2700" b="0" i="0" u="none" strike="noStrike" dirty="0">
                          <a:solidFill>
                            <a:srgbClr val="022A3A"/>
                          </a:solidFill>
                          <a:effectLst/>
                          <a:latin typeface="Arial" panose="020B0604020202020204" pitchFamily="34" charset="0"/>
                        </a:rPr>
                        <a:t>Musicians</a:t>
                      </a:r>
                    </a:p>
                  </a:txBody>
                  <a:tcPr marL="3810" marR="3810" marT="3810" marB="0" anchor="b">
                    <a:solidFill>
                      <a:schemeClr val="bg1"/>
                    </a:solidFill>
                  </a:tcPr>
                </a:tc>
                <a:tc>
                  <a:txBody>
                    <a:bodyPr/>
                    <a:lstStyle/>
                    <a:p>
                      <a:pPr algn="ctr" rtl="0" fontAlgn="b">
                        <a:buNone/>
                      </a:pPr>
                      <a:r>
                        <a:rPr lang="en-US" sz="2700" b="0" i="0" u="none" strike="noStrike" dirty="0">
                          <a:solidFill>
                            <a:srgbClr val="022A3A"/>
                          </a:solidFill>
                          <a:effectLst/>
                          <a:latin typeface="Arial" panose="020B0604020202020204" pitchFamily="34" charset="0"/>
                        </a:rPr>
                        <a:t>748 (0.2)</a:t>
                      </a:r>
                    </a:p>
                  </a:txBody>
                  <a:tcPr marL="3810" marR="3810" marT="3810" marB="0" anchor="b">
                    <a:solidFill>
                      <a:schemeClr val="bg1"/>
                    </a:solidFill>
                  </a:tcPr>
                </a:tc>
                <a:tc>
                  <a:txBody>
                    <a:bodyPr/>
                    <a:lstStyle/>
                    <a:p>
                      <a:pPr algn="ctr" rtl="0" fontAlgn="b">
                        <a:buNone/>
                      </a:pPr>
                      <a:r>
                        <a:rPr lang="en-US" sz="2700" b="0" i="0" u="none" strike="noStrike" dirty="0">
                          <a:solidFill>
                            <a:srgbClr val="022A3A"/>
                          </a:solidFill>
                          <a:effectLst/>
                          <a:latin typeface="Arial" panose="020B0604020202020204" pitchFamily="34" charset="0"/>
                        </a:rPr>
                        <a:t>37.0% (±0.6%)</a:t>
                      </a:r>
                    </a:p>
                  </a:txBody>
                  <a:tcPr marL="3810" marR="3810" marT="3810" marB="0" anchor="b">
                    <a:solidFill>
                      <a:schemeClr val="bg1"/>
                    </a:solidFill>
                  </a:tcPr>
                </a:tc>
                <a:extLst>
                  <a:ext uri="{0D108BD9-81ED-4DB2-BD59-A6C34878D82A}">
                    <a16:rowId xmlns:a16="http://schemas.microsoft.com/office/drawing/2014/main" val="1104973402"/>
                  </a:ext>
                </a:extLst>
              </a:tr>
              <a:tr h="321751">
                <a:tc>
                  <a:txBody>
                    <a:bodyPr/>
                    <a:lstStyle/>
                    <a:p>
                      <a:pPr algn="l" rtl="0" fontAlgn="b">
                        <a:buNone/>
                      </a:pPr>
                      <a:r>
                        <a:rPr lang="en-US" sz="2700" b="0" i="0" u="none" strike="noStrike" dirty="0">
                          <a:solidFill>
                            <a:srgbClr val="022A3A"/>
                          </a:solidFill>
                          <a:effectLst/>
                          <a:latin typeface="Arial" panose="020B0604020202020204" pitchFamily="34" charset="0"/>
                        </a:rPr>
                        <a:t>Intelligence</a:t>
                      </a:r>
                    </a:p>
                  </a:txBody>
                  <a:tcPr marL="3810" marR="3810" marT="3810" marB="0" anchor="b">
                    <a:solidFill>
                      <a:schemeClr val="bg1"/>
                    </a:solidFill>
                  </a:tcPr>
                </a:tc>
                <a:tc>
                  <a:txBody>
                    <a:bodyPr/>
                    <a:lstStyle/>
                    <a:p>
                      <a:pPr algn="ctr" rtl="0" fontAlgn="b">
                        <a:buNone/>
                      </a:pPr>
                      <a:r>
                        <a:rPr lang="en-US" sz="2700" b="0" i="0" u="none" strike="noStrike" dirty="0">
                          <a:solidFill>
                            <a:srgbClr val="022A3A"/>
                          </a:solidFill>
                          <a:effectLst/>
                          <a:latin typeface="Arial" panose="020B0604020202020204" pitchFamily="34" charset="0"/>
                        </a:rPr>
                        <a:t>4,114 (1.1)</a:t>
                      </a:r>
                    </a:p>
                  </a:txBody>
                  <a:tcPr marL="3810" marR="3810" marT="3810" marB="0" anchor="b">
                    <a:solidFill>
                      <a:schemeClr val="bg1"/>
                    </a:solidFill>
                  </a:tcPr>
                </a:tc>
                <a:tc>
                  <a:txBody>
                    <a:bodyPr/>
                    <a:lstStyle/>
                    <a:p>
                      <a:pPr algn="ctr" rtl="0" fontAlgn="b">
                        <a:buNone/>
                      </a:pPr>
                      <a:r>
                        <a:rPr lang="en-US" sz="2700" b="0" i="0" u="none" strike="noStrike" dirty="0">
                          <a:solidFill>
                            <a:srgbClr val="022A3A"/>
                          </a:solidFill>
                          <a:effectLst/>
                          <a:latin typeface="Arial" panose="020B0604020202020204" pitchFamily="34" charset="0"/>
                        </a:rPr>
                        <a:t>35.6% (±0.3%)</a:t>
                      </a:r>
                    </a:p>
                  </a:txBody>
                  <a:tcPr marL="3810" marR="3810" marT="3810" marB="0" anchor="b">
                    <a:solidFill>
                      <a:schemeClr val="bg1"/>
                    </a:solidFill>
                  </a:tcPr>
                </a:tc>
                <a:extLst>
                  <a:ext uri="{0D108BD9-81ED-4DB2-BD59-A6C34878D82A}">
                    <a16:rowId xmlns:a16="http://schemas.microsoft.com/office/drawing/2014/main" val="1980045523"/>
                  </a:ext>
                </a:extLst>
              </a:tr>
              <a:tr h="321751">
                <a:tc>
                  <a:txBody>
                    <a:bodyPr/>
                    <a:lstStyle/>
                    <a:p>
                      <a:pPr algn="l" rtl="0" fontAlgn="b">
                        <a:buNone/>
                      </a:pPr>
                      <a:r>
                        <a:rPr lang="en-US" sz="2700" b="0" i="0" u="none" strike="noStrike" dirty="0">
                          <a:solidFill>
                            <a:srgbClr val="022A3A"/>
                          </a:solidFill>
                          <a:effectLst/>
                          <a:latin typeface="Arial" panose="020B0604020202020204" pitchFamily="34" charset="0"/>
                        </a:rPr>
                        <a:t>Religious, Morale and Welfare</a:t>
                      </a:r>
                    </a:p>
                  </a:txBody>
                  <a:tcPr marL="3810" marR="3810" marT="3810" marB="0" anchor="b">
                    <a:solidFill>
                      <a:schemeClr val="bg1"/>
                    </a:solidFill>
                  </a:tcPr>
                </a:tc>
                <a:tc>
                  <a:txBody>
                    <a:bodyPr/>
                    <a:lstStyle/>
                    <a:p>
                      <a:pPr algn="ctr" rtl="0" fontAlgn="b">
                        <a:buNone/>
                      </a:pPr>
                      <a:r>
                        <a:rPr lang="en-US" sz="2700" b="0" i="0" u="none" strike="noStrike" dirty="0">
                          <a:solidFill>
                            <a:srgbClr val="022A3A"/>
                          </a:solidFill>
                          <a:effectLst/>
                          <a:latin typeface="Arial" panose="020B0604020202020204" pitchFamily="34" charset="0"/>
                        </a:rPr>
                        <a:t>1,062 (0.3)</a:t>
                      </a:r>
                    </a:p>
                  </a:txBody>
                  <a:tcPr marL="3810" marR="3810" marT="3810" marB="0" anchor="b">
                    <a:solidFill>
                      <a:schemeClr val="bg1"/>
                    </a:solidFill>
                  </a:tcPr>
                </a:tc>
                <a:tc>
                  <a:txBody>
                    <a:bodyPr/>
                    <a:lstStyle/>
                    <a:p>
                      <a:pPr algn="ctr" rtl="0" fontAlgn="b">
                        <a:buNone/>
                      </a:pPr>
                      <a:r>
                        <a:rPr lang="en-US" sz="2700" b="0" i="0" u="none" strike="noStrike" dirty="0">
                          <a:solidFill>
                            <a:srgbClr val="022A3A"/>
                          </a:solidFill>
                          <a:effectLst/>
                          <a:latin typeface="Arial" panose="020B0604020202020204" pitchFamily="34" charset="0"/>
                        </a:rPr>
                        <a:t>35.3% (±0.6%)</a:t>
                      </a:r>
                    </a:p>
                  </a:txBody>
                  <a:tcPr marL="3810" marR="3810" marT="3810" marB="0" anchor="b">
                    <a:solidFill>
                      <a:schemeClr val="bg1"/>
                    </a:solidFill>
                  </a:tcPr>
                </a:tc>
                <a:extLst>
                  <a:ext uri="{0D108BD9-81ED-4DB2-BD59-A6C34878D82A}">
                    <a16:rowId xmlns:a16="http://schemas.microsoft.com/office/drawing/2014/main" val="918633273"/>
                  </a:ext>
                </a:extLst>
              </a:tr>
              <a:tr h="321751">
                <a:tc>
                  <a:txBody>
                    <a:bodyPr/>
                    <a:lstStyle/>
                    <a:p>
                      <a:pPr algn="l" rtl="0" fontAlgn="b">
                        <a:buNone/>
                      </a:pPr>
                      <a:r>
                        <a:rPr lang="en-US" sz="2700" b="0" i="0" u="none" strike="noStrike" dirty="0">
                          <a:solidFill>
                            <a:srgbClr val="022A3A"/>
                          </a:solidFill>
                          <a:effectLst/>
                          <a:latin typeface="Arial" panose="020B0604020202020204" pitchFamily="34" charset="0"/>
                        </a:rPr>
                        <a:t>Law Enforcement</a:t>
                      </a:r>
                    </a:p>
                  </a:txBody>
                  <a:tcPr marL="3810" marR="3810" marT="3810" marB="0" anchor="b">
                    <a:solidFill>
                      <a:schemeClr val="bg1"/>
                    </a:solidFill>
                  </a:tcPr>
                </a:tc>
                <a:tc>
                  <a:txBody>
                    <a:bodyPr/>
                    <a:lstStyle/>
                    <a:p>
                      <a:pPr algn="ctr" rtl="0" fontAlgn="b">
                        <a:buNone/>
                      </a:pPr>
                      <a:r>
                        <a:rPr lang="en-US" sz="2700" b="0" i="0" u="none" strike="noStrike" dirty="0">
                          <a:solidFill>
                            <a:srgbClr val="022A3A"/>
                          </a:solidFill>
                          <a:effectLst/>
                          <a:latin typeface="Arial" panose="020B0604020202020204" pitchFamily="34" charset="0"/>
                        </a:rPr>
                        <a:t>14,404 (4.0)</a:t>
                      </a:r>
                    </a:p>
                  </a:txBody>
                  <a:tcPr marL="3810" marR="3810" marT="3810" marB="0" anchor="b">
                    <a:solidFill>
                      <a:schemeClr val="bg1"/>
                    </a:solidFill>
                  </a:tcPr>
                </a:tc>
                <a:tc>
                  <a:txBody>
                    <a:bodyPr/>
                    <a:lstStyle/>
                    <a:p>
                      <a:pPr algn="ctr" rtl="0" fontAlgn="b">
                        <a:buNone/>
                      </a:pPr>
                      <a:r>
                        <a:rPr lang="en-US" sz="2700" b="0" i="0" u="none" strike="noStrike" dirty="0">
                          <a:solidFill>
                            <a:srgbClr val="022A3A"/>
                          </a:solidFill>
                          <a:effectLst/>
                          <a:latin typeface="Arial" panose="020B0604020202020204" pitchFamily="34" charset="0"/>
                        </a:rPr>
                        <a:t>34.6% (±0.2%)</a:t>
                      </a:r>
                    </a:p>
                  </a:txBody>
                  <a:tcPr marL="3810" marR="3810" marT="3810" marB="0" anchor="b">
                    <a:solidFill>
                      <a:schemeClr val="bg1"/>
                    </a:solidFill>
                  </a:tcPr>
                </a:tc>
                <a:extLst>
                  <a:ext uri="{0D108BD9-81ED-4DB2-BD59-A6C34878D82A}">
                    <a16:rowId xmlns:a16="http://schemas.microsoft.com/office/drawing/2014/main" val="3193999374"/>
                  </a:ext>
                </a:extLst>
              </a:tr>
              <a:tr h="321751">
                <a:tc>
                  <a:txBody>
                    <a:bodyPr/>
                    <a:lstStyle/>
                    <a:p>
                      <a:pPr algn="l" rtl="0" fontAlgn="b">
                        <a:buNone/>
                      </a:pPr>
                      <a:r>
                        <a:rPr lang="en-US" sz="2700" b="0" i="0" u="none" strike="noStrike" dirty="0">
                          <a:solidFill>
                            <a:srgbClr val="022A3A"/>
                          </a:solidFill>
                          <a:effectLst/>
                          <a:latin typeface="Arial" panose="020B0604020202020204" pitchFamily="34" charset="0"/>
                        </a:rPr>
                        <a:t>Clerical/Personnel</a:t>
                      </a:r>
                    </a:p>
                  </a:txBody>
                  <a:tcPr marL="3810" marR="3810" marT="3810" marB="0" anchor="b">
                    <a:solidFill>
                      <a:schemeClr val="bg1"/>
                    </a:solidFill>
                  </a:tcPr>
                </a:tc>
                <a:tc>
                  <a:txBody>
                    <a:bodyPr/>
                    <a:lstStyle/>
                    <a:p>
                      <a:pPr algn="ctr" rtl="0" fontAlgn="b">
                        <a:buNone/>
                      </a:pPr>
                      <a:r>
                        <a:rPr lang="en-US" sz="2700" b="0" i="0" u="none" strike="noStrike" dirty="0">
                          <a:solidFill>
                            <a:srgbClr val="022A3A"/>
                          </a:solidFill>
                          <a:effectLst/>
                          <a:latin typeface="Arial" panose="020B0604020202020204" pitchFamily="34" charset="0"/>
                        </a:rPr>
                        <a:t>5,052 (1.4)</a:t>
                      </a:r>
                    </a:p>
                  </a:txBody>
                  <a:tcPr marL="3810" marR="3810" marT="3810" marB="0" anchor="b">
                    <a:solidFill>
                      <a:schemeClr val="bg1"/>
                    </a:solidFill>
                  </a:tcPr>
                </a:tc>
                <a:tc>
                  <a:txBody>
                    <a:bodyPr/>
                    <a:lstStyle/>
                    <a:p>
                      <a:pPr algn="ctr" rtl="0" fontAlgn="b">
                        <a:buNone/>
                      </a:pPr>
                      <a:r>
                        <a:rPr lang="en-US" sz="2700" b="0" i="0" u="none" strike="noStrike" dirty="0">
                          <a:solidFill>
                            <a:srgbClr val="022A3A"/>
                          </a:solidFill>
                          <a:effectLst/>
                          <a:latin typeface="Arial" panose="020B0604020202020204" pitchFamily="34" charset="0"/>
                        </a:rPr>
                        <a:t>33.4% (±0.3%)</a:t>
                      </a:r>
                    </a:p>
                  </a:txBody>
                  <a:tcPr marL="3810" marR="3810" marT="3810" marB="0" anchor="b">
                    <a:solidFill>
                      <a:schemeClr val="bg1"/>
                    </a:solidFill>
                  </a:tcPr>
                </a:tc>
                <a:extLst>
                  <a:ext uri="{0D108BD9-81ED-4DB2-BD59-A6C34878D82A}">
                    <a16:rowId xmlns:a16="http://schemas.microsoft.com/office/drawing/2014/main" val="2458756339"/>
                  </a:ext>
                </a:extLst>
              </a:tr>
              <a:tr h="321751">
                <a:tc>
                  <a:txBody>
                    <a:bodyPr/>
                    <a:lstStyle/>
                    <a:p>
                      <a:pPr algn="l" rtl="0" fontAlgn="b">
                        <a:buNone/>
                      </a:pPr>
                      <a:r>
                        <a:rPr lang="en-US" sz="2700" b="0" i="0" u="none" strike="noStrike" dirty="0">
                          <a:solidFill>
                            <a:srgbClr val="022A3A"/>
                          </a:solidFill>
                          <a:effectLst/>
                          <a:latin typeface="Arial" panose="020B0604020202020204" pitchFamily="34" charset="0"/>
                        </a:rPr>
                        <a:t>Forward Area Equipment Support</a:t>
                      </a:r>
                    </a:p>
                  </a:txBody>
                  <a:tcPr marL="3810" marR="3810" marT="3810" marB="0" anchor="b">
                    <a:solidFill>
                      <a:schemeClr val="bg1"/>
                    </a:solidFill>
                  </a:tcPr>
                </a:tc>
                <a:tc>
                  <a:txBody>
                    <a:bodyPr/>
                    <a:lstStyle/>
                    <a:p>
                      <a:pPr algn="ctr" rtl="0" fontAlgn="b">
                        <a:buNone/>
                      </a:pPr>
                      <a:r>
                        <a:rPr lang="en-US" sz="2700" b="0" i="0" u="none" strike="noStrike" dirty="0">
                          <a:solidFill>
                            <a:srgbClr val="022A3A"/>
                          </a:solidFill>
                          <a:effectLst/>
                          <a:latin typeface="Arial" panose="020B0604020202020204" pitchFamily="34" charset="0"/>
                        </a:rPr>
                        <a:t>2,364 (0.7)</a:t>
                      </a:r>
                    </a:p>
                  </a:txBody>
                  <a:tcPr marL="3810" marR="3810" marT="3810" marB="0" anchor="b">
                    <a:solidFill>
                      <a:schemeClr val="bg1"/>
                    </a:solidFill>
                  </a:tcPr>
                </a:tc>
                <a:tc>
                  <a:txBody>
                    <a:bodyPr/>
                    <a:lstStyle/>
                    <a:p>
                      <a:pPr algn="ctr" rtl="0" fontAlgn="b">
                        <a:buNone/>
                      </a:pPr>
                      <a:r>
                        <a:rPr lang="en-US" sz="2700" b="0" i="0" u="none" strike="noStrike" dirty="0">
                          <a:solidFill>
                            <a:srgbClr val="022A3A"/>
                          </a:solidFill>
                          <a:effectLst/>
                          <a:latin typeface="Arial" panose="020B0604020202020204" pitchFamily="34" charset="0"/>
                        </a:rPr>
                        <a:t>32.5% (±0.4%)</a:t>
                      </a:r>
                    </a:p>
                  </a:txBody>
                  <a:tcPr marL="3810" marR="3810" marT="3810" marB="0" anchor="b">
                    <a:solidFill>
                      <a:schemeClr val="bg1"/>
                    </a:solidFill>
                  </a:tcPr>
                </a:tc>
                <a:extLst>
                  <a:ext uri="{0D108BD9-81ED-4DB2-BD59-A6C34878D82A}">
                    <a16:rowId xmlns:a16="http://schemas.microsoft.com/office/drawing/2014/main" val="1037410317"/>
                  </a:ext>
                </a:extLst>
              </a:tr>
              <a:tr h="321751">
                <a:tc>
                  <a:txBody>
                    <a:bodyPr/>
                    <a:lstStyle/>
                    <a:p>
                      <a:pPr algn="l" rtl="0" fontAlgn="b">
                        <a:buNone/>
                      </a:pPr>
                      <a:r>
                        <a:rPr lang="en-US" sz="2700" b="0" i="0" u="none" strike="noStrike" dirty="0">
                          <a:solidFill>
                            <a:srgbClr val="022A3A"/>
                          </a:solidFill>
                          <a:effectLst/>
                          <a:latin typeface="Arial" panose="020B0604020202020204" pitchFamily="34" charset="0"/>
                        </a:rPr>
                        <a:t>Personnel</a:t>
                      </a:r>
                    </a:p>
                  </a:txBody>
                  <a:tcPr marL="3810" marR="3810" marT="3810" marB="0" anchor="b">
                    <a:solidFill>
                      <a:schemeClr val="bg1"/>
                    </a:solidFill>
                  </a:tcPr>
                </a:tc>
                <a:tc>
                  <a:txBody>
                    <a:bodyPr/>
                    <a:lstStyle/>
                    <a:p>
                      <a:pPr algn="ctr" rtl="0" fontAlgn="b">
                        <a:buNone/>
                      </a:pPr>
                      <a:r>
                        <a:rPr lang="en-US" sz="2700" b="0" i="0" u="none" strike="noStrike" dirty="0">
                          <a:solidFill>
                            <a:srgbClr val="022A3A"/>
                          </a:solidFill>
                          <a:effectLst/>
                          <a:latin typeface="Arial" panose="020B0604020202020204" pitchFamily="34" charset="0"/>
                        </a:rPr>
                        <a:t>2,099 (0.6)</a:t>
                      </a:r>
                    </a:p>
                  </a:txBody>
                  <a:tcPr marL="3810" marR="3810" marT="3810" marB="0" anchor="b">
                    <a:solidFill>
                      <a:schemeClr val="bg1"/>
                    </a:solidFill>
                  </a:tcPr>
                </a:tc>
                <a:tc>
                  <a:txBody>
                    <a:bodyPr/>
                    <a:lstStyle/>
                    <a:p>
                      <a:pPr algn="ctr" rtl="0" fontAlgn="b">
                        <a:buNone/>
                      </a:pPr>
                      <a:r>
                        <a:rPr lang="en-US" sz="2700" b="0" i="0" u="none" strike="noStrike" dirty="0">
                          <a:solidFill>
                            <a:srgbClr val="022A3A"/>
                          </a:solidFill>
                          <a:effectLst/>
                          <a:latin typeface="Arial" panose="020B0604020202020204" pitchFamily="34" charset="0"/>
                        </a:rPr>
                        <a:t>32.3% (±0.4%)</a:t>
                      </a:r>
                    </a:p>
                  </a:txBody>
                  <a:tcPr marL="3810" marR="3810" marT="3810" marB="0" anchor="b">
                    <a:solidFill>
                      <a:schemeClr val="bg1"/>
                    </a:solidFill>
                  </a:tcPr>
                </a:tc>
                <a:extLst>
                  <a:ext uri="{0D108BD9-81ED-4DB2-BD59-A6C34878D82A}">
                    <a16:rowId xmlns:a16="http://schemas.microsoft.com/office/drawing/2014/main" val="2113309312"/>
                  </a:ext>
                </a:extLst>
              </a:tr>
              <a:tr h="321751">
                <a:tc>
                  <a:txBody>
                    <a:bodyPr/>
                    <a:lstStyle/>
                    <a:p>
                      <a:pPr algn="l" rtl="0" fontAlgn="b">
                        <a:buNone/>
                      </a:pPr>
                      <a:r>
                        <a:rPr lang="en-US" sz="2700" b="0" i="0" u="none" strike="noStrike" dirty="0">
                          <a:solidFill>
                            <a:srgbClr val="022A3A"/>
                          </a:solidFill>
                          <a:effectLst/>
                          <a:latin typeface="Arial" panose="020B0604020202020204" pitchFamily="34" charset="0"/>
                        </a:rPr>
                        <a:t>Signal Intelligence/Electronic Warfare</a:t>
                      </a:r>
                    </a:p>
                  </a:txBody>
                  <a:tcPr marL="3810" marR="3810" marT="3810" marB="0" anchor="b">
                    <a:solidFill>
                      <a:schemeClr val="bg1"/>
                    </a:solidFill>
                  </a:tcPr>
                </a:tc>
                <a:tc>
                  <a:txBody>
                    <a:bodyPr/>
                    <a:lstStyle/>
                    <a:p>
                      <a:pPr algn="ctr" rtl="0" fontAlgn="b">
                        <a:buNone/>
                      </a:pPr>
                      <a:r>
                        <a:rPr lang="en-US" sz="2700" b="0" i="0" u="none" strike="noStrike" dirty="0">
                          <a:solidFill>
                            <a:srgbClr val="022A3A"/>
                          </a:solidFill>
                          <a:effectLst/>
                          <a:latin typeface="Arial" panose="020B0604020202020204" pitchFamily="34" charset="0"/>
                        </a:rPr>
                        <a:t>14,604 (4.0)</a:t>
                      </a:r>
                    </a:p>
                  </a:txBody>
                  <a:tcPr marL="3810" marR="3810" marT="3810" marB="0" anchor="b">
                    <a:solidFill>
                      <a:schemeClr val="bg1"/>
                    </a:solidFill>
                  </a:tcPr>
                </a:tc>
                <a:tc>
                  <a:txBody>
                    <a:bodyPr/>
                    <a:lstStyle/>
                    <a:p>
                      <a:pPr algn="ctr" rtl="0" fontAlgn="b">
                        <a:buNone/>
                      </a:pPr>
                      <a:r>
                        <a:rPr lang="en-US" sz="2700" b="0" i="0" u="none" strike="noStrike" dirty="0">
                          <a:solidFill>
                            <a:srgbClr val="022A3A"/>
                          </a:solidFill>
                          <a:effectLst/>
                          <a:latin typeface="Arial" panose="020B0604020202020204" pitchFamily="34" charset="0"/>
                        </a:rPr>
                        <a:t>32.0% (±0.2%)</a:t>
                      </a:r>
                    </a:p>
                  </a:txBody>
                  <a:tcPr marL="3810" marR="3810" marT="3810" marB="0" anchor="b">
                    <a:solidFill>
                      <a:schemeClr val="bg1"/>
                    </a:solidFill>
                  </a:tcPr>
                </a:tc>
                <a:extLst>
                  <a:ext uri="{0D108BD9-81ED-4DB2-BD59-A6C34878D82A}">
                    <a16:rowId xmlns:a16="http://schemas.microsoft.com/office/drawing/2014/main" val="2158741905"/>
                  </a:ext>
                </a:extLst>
              </a:tr>
              <a:tr h="321751">
                <a:tc>
                  <a:txBody>
                    <a:bodyPr/>
                    <a:lstStyle/>
                    <a:p>
                      <a:pPr algn="l" rtl="0" fontAlgn="b">
                        <a:buNone/>
                      </a:pPr>
                      <a:r>
                        <a:rPr lang="en-US" sz="2700" b="0" i="0" u="none" strike="noStrike" dirty="0">
                          <a:solidFill>
                            <a:srgbClr val="022A3A"/>
                          </a:solidFill>
                          <a:effectLst/>
                          <a:latin typeface="Arial" panose="020B0604020202020204" pitchFamily="34" charset="0"/>
                        </a:rPr>
                        <a:t>Weather</a:t>
                      </a:r>
                    </a:p>
                  </a:txBody>
                  <a:tcPr marL="3810" marR="3810" marT="3810" marB="0" anchor="b">
                    <a:solidFill>
                      <a:schemeClr val="bg1"/>
                    </a:solidFill>
                  </a:tcPr>
                </a:tc>
                <a:tc>
                  <a:txBody>
                    <a:bodyPr/>
                    <a:lstStyle/>
                    <a:p>
                      <a:pPr algn="ctr" rtl="0" fontAlgn="b">
                        <a:buNone/>
                      </a:pPr>
                      <a:r>
                        <a:rPr lang="en-US" sz="2700" b="0" i="0" u="none" strike="noStrike" dirty="0">
                          <a:solidFill>
                            <a:srgbClr val="022A3A"/>
                          </a:solidFill>
                          <a:effectLst/>
                          <a:latin typeface="Arial" panose="020B0604020202020204" pitchFamily="34" charset="0"/>
                        </a:rPr>
                        <a:t>1,461 (0.4)</a:t>
                      </a:r>
                    </a:p>
                  </a:txBody>
                  <a:tcPr marL="3810" marR="3810" marT="3810" marB="0" anchor="b">
                    <a:solidFill>
                      <a:schemeClr val="bg1"/>
                    </a:solidFill>
                  </a:tcPr>
                </a:tc>
                <a:tc>
                  <a:txBody>
                    <a:bodyPr/>
                    <a:lstStyle/>
                    <a:p>
                      <a:pPr algn="ctr" rtl="0" fontAlgn="b">
                        <a:buNone/>
                      </a:pPr>
                      <a:r>
                        <a:rPr lang="en-US" sz="2700" b="0" i="0" u="none" strike="noStrike" dirty="0">
                          <a:solidFill>
                            <a:srgbClr val="022A3A"/>
                          </a:solidFill>
                          <a:effectLst/>
                          <a:latin typeface="Arial" panose="020B0604020202020204" pitchFamily="34" charset="0"/>
                        </a:rPr>
                        <a:t>31.7% (±0.5%)</a:t>
                      </a:r>
                    </a:p>
                  </a:txBody>
                  <a:tcPr marL="3810" marR="3810" marT="3810" marB="0" anchor="b">
                    <a:solidFill>
                      <a:schemeClr val="bg1"/>
                    </a:solidFill>
                  </a:tcPr>
                </a:tc>
                <a:extLst>
                  <a:ext uri="{0D108BD9-81ED-4DB2-BD59-A6C34878D82A}">
                    <a16:rowId xmlns:a16="http://schemas.microsoft.com/office/drawing/2014/main" val="1806943064"/>
                  </a:ext>
                </a:extLst>
              </a:tr>
              <a:tr h="321751">
                <a:tc>
                  <a:txBody>
                    <a:bodyPr/>
                    <a:lstStyle/>
                    <a:p>
                      <a:pPr algn="l" rtl="0" fontAlgn="b">
                        <a:buNone/>
                      </a:pPr>
                      <a:r>
                        <a:rPr lang="en-US" sz="2700" b="0" i="0" u="none" strike="noStrike" dirty="0">
                          <a:solidFill>
                            <a:srgbClr val="022A3A"/>
                          </a:solidFill>
                          <a:effectLst/>
                          <a:latin typeface="Arial" panose="020B0604020202020204" pitchFamily="34" charset="0"/>
                        </a:rPr>
                        <a:t>Information and Education</a:t>
                      </a:r>
                    </a:p>
                  </a:txBody>
                  <a:tcPr marL="3810" marR="3810" marT="3810" marB="0" anchor="b">
                    <a:solidFill>
                      <a:schemeClr val="bg1"/>
                    </a:solidFill>
                  </a:tcPr>
                </a:tc>
                <a:tc>
                  <a:txBody>
                    <a:bodyPr/>
                    <a:lstStyle/>
                    <a:p>
                      <a:pPr algn="ctr" rtl="0" fontAlgn="b">
                        <a:buNone/>
                      </a:pPr>
                      <a:r>
                        <a:rPr lang="en-US" sz="2700" b="0" i="0" u="none" strike="noStrike" dirty="0">
                          <a:solidFill>
                            <a:srgbClr val="022A3A"/>
                          </a:solidFill>
                          <a:effectLst/>
                          <a:latin typeface="Arial" panose="020B0604020202020204" pitchFamily="34" charset="0"/>
                        </a:rPr>
                        <a:t>1,683 (0.5)</a:t>
                      </a:r>
                    </a:p>
                  </a:txBody>
                  <a:tcPr marL="3810" marR="3810" marT="3810" marB="0" anchor="b">
                    <a:solidFill>
                      <a:schemeClr val="bg1"/>
                    </a:solidFill>
                  </a:tcPr>
                </a:tc>
                <a:tc>
                  <a:txBody>
                    <a:bodyPr/>
                    <a:lstStyle/>
                    <a:p>
                      <a:pPr algn="ctr" rtl="0" fontAlgn="b">
                        <a:buNone/>
                      </a:pPr>
                      <a:r>
                        <a:rPr lang="en-US" sz="2700" b="0" i="0" u="none" strike="noStrike" dirty="0">
                          <a:solidFill>
                            <a:srgbClr val="022A3A"/>
                          </a:solidFill>
                          <a:effectLst/>
                          <a:latin typeface="Arial" panose="020B0604020202020204" pitchFamily="34" charset="0"/>
                        </a:rPr>
                        <a:t>29.4% (±0.4%)</a:t>
                      </a:r>
                    </a:p>
                  </a:txBody>
                  <a:tcPr marL="3810" marR="3810" marT="3810" marB="0" anchor="b">
                    <a:solidFill>
                      <a:schemeClr val="bg1"/>
                    </a:solidFill>
                  </a:tcPr>
                </a:tc>
                <a:extLst>
                  <a:ext uri="{0D108BD9-81ED-4DB2-BD59-A6C34878D82A}">
                    <a16:rowId xmlns:a16="http://schemas.microsoft.com/office/drawing/2014/main" val="833288050"/>
                  </a:ext>
                </a:extLst>
              </a:tr>
              <a:tr h="321751">
                <a:tc>
                  <a:txBody>
                    <a:bodyPr/>
                    <a:lstStyle/>
                    <a:p>
                      <a:pPr algn="l" rtl="0" fontAlgn="b">
                        <a:buNone/>
                      </a:pPr>
                      <a:r>
                        <a:rPr lang="en-US" sz="2700" b="0" i="0" u="none" strike="noStrike" dirty="0">
                          <a:solidFill>
                            <a:srgbClr val="022A3A"/>
                          </a:solidFill>
                          <a:effectLst/>
                          <a:latin typeface="Arial" panose="020B0604020202020204" pitchFamily="34" charset="0"/>
                        </a:rPr>
                        <a:t>Other Functional Support</a:t>
                      </a:r>
                    </a:p>
                  </a:txBody>
                  <a:tcPr marL="3810" marR="3810" marT="3810" marB="0" anchor="b">
                    <a:solidFill>
                      <a:schemeClr val="bg1"/>
                    </a:solidFill>
                  </a:tcPr>
                </a:tc>
                <a:tc>
                  <a:txBody>
                    <a:bodyPr/>
                    <a:lstStyle/>
                    <a:p>
                      <a:pPr algn="ctr" rtl="0" fontAlgn="b">
                        <a:buNone/>
                      </a:pPr>
                      <a:r>
                        <a:rPr lang="en-US" sz="2700" b="0" i="0" u="none" strike="noStrike" dirty="0">
                          <a:solidFill>
                            <a:srgbClr val="022A3A"/>
                          </a:solidFill>
                          <a:effectLst/>
                          <a:latin typeface="Arial" panose="020B0604020202020204" pitchFamily="34" charset="0"/>
                        </a:rPr>
                        <a:t>16,093 (4.4)</a:t>
                      </a:r>
                    </a:p>
                  </a:txBody>
                  <a:tcPr marL="3810" marR="3810" marT="3810" marB="0" anchor="b">
                    <a:solidFill>
                      <a:schemeClr val="bg1"/>
                    </a:solidFill>
                  </a:tcPr>
                </a:tc>
                <a:tc>
                  <a:txBody>
                    <a:bodyPr/>
                    <a:lstStyle/>
                    <a:p>
                      <a:pPr algn="ctr" rtl="0" fontAlgn="b">
                        <a:buNone/>
                      </a:pPr>
                      <a:r>
                        <a:rPr lang="en-US" sz="2700" b="0" i="0" u="none" strike="noStrike" dirty="0">
                          <a:solidFill>
                            <a:srgbClr val="022A3A"/>
                          </a:solidFill>
                          <a:effectLst/>
                          <a:latin typeface="Arial" panose="020B0604020202020204" pitchFamily="34" charset="0"/>
                        </a:rPr>
                        <a:t>29.3% (±0.1%)</a:t>
                      </a:r>
                    </a:p>
                  </a:txBody>
                  <a:tcPr marL="3810" marR="3810" marT="3810" marB="0" anchor="b">
                    <a:solidFill>
                      <a:schemeClr val="bg1"/>
                    </a:solidFill>
                  </a:tcPr>
                </a:tc>
                <a:extLst>
                  <a:ext uri="{0D108BD9-81ED-4DB2-BD59-A6C34878D82A}">
                    <a16:rowId xmlns:a16="http://schemas.microsoft.com/office/drawing/2014/main" val="2418528921"/>
                  </a:ext>
                </a:extLst>
              </a:tr>
              <a:tr h="321751">
                <a:tc>
                  <a:txBody>
                    <a:bodyPr/>
                    <a:lstStyle/>
                    <a:p>
                      <a:pPr algn="l" rtl="0" fontAlgn="b">
                        <a:buNone/>
                      </a:pPr>
                      <a:r>
                        <a:rPr lang="en-US" sz="2700" b="0" i="0" u="none" strike="noStrike" dirty="0">
                          <a:solidFill>
                            <a:srgbClr val="022A3A"/>
                          </a:solidFill>
                          <a:effectLst/>
                          <a:latin typeface="Arial" panose="020B0604020202020204" pitchFamily="34" charset="0"/>
                        </a:rPr>
                        <a:t>Administration</a:t>
                      </a:r>
                    </a:p>
                  </a:txBody>
                  <a:tcPr marL="3810" marR="3810" marT="3810" marB="0" anchor="b">
                    <a:solidFill>
                      <a:schemeClr val="bg1"/>
                    </a:solidFill>
                  </a:tcPr>
                </a:tc>
                <a:tc>
                  <a:txBody>
                    <a:bodyPr/>
                    <a:lstStyle/>
                    <a:p>
                      <a:pPr algn="ctr" rtl="0" fontAlgn="b">
                        <a:buNone/>
                      </a:pPr>
                      <a:r>
                        <a:rPr lang="en-US" sz="2700" b="0" i="0" u="none" strike="noStrike" dirty="0">
                          <a:solidFill>
                            <a:srgbClr val="022A3A"/>
                          </a:solidFill>
                          <a:effectLst/>
                          <a:latin typeface="Arial" panose="020B0604020202020204" pitchFamily="34" charset="0"/>
                        </a:rPr>
                        <a:t>7,825 (2.2)</a:t>
                      </a:r>
                    </a:p>
                  </a:txBody>
                  <a:tcPr marL="3810" marR="3810" marT="3810" marB="0" anchor="b">
                    <a:solidFill>
                      <a:schemeClr val="bg1"/>
                    </a:solidFill>
                  </a:tcPr>
                </a:tc>
                <a:tc>
                  <a:txBody>
                    <a:bodyPr/>
                    <a:lstStyle/>
                    <a:p>
                      <a:pPr algn="ctr" rtl="0" fontAlgn="b">
                        <a:buNone/>
                      </a:pPr>
                      <a:r>
                        <a:rPr lang="en-US" sz="2700" b="0" i="0" u="none" strike="noStrike" dirty="0">
                          <a:solidFill>
                            <a:srgbClr val="022A3A"/>
                          </a:solidFill>
                          <a:effectLst/>
                          <a:latin typeface="Arial" panose="020B0604020202020204" pitchFamily="34" charset="0"/>
                        </a:rPr>
                        <a:t>28.8% (±0.2%)</a:t>
                      </a:r>
                    </a:p>
                  </a:txBody>
                  <a:tcPr marL="3810" marR="3810" marT="3810" marB="0" anchor="b">
                    <a:solidFill>
                      <a:schemeClr val="bg1"/>
                    </a:solidFill>
                  </a:tcPr>
                </a:tc>
                <a:extLst>
                  <a:ext uri="{0D108BD9-81ED-4DB2-BD59-A6C34878D82A}">
                    <a16:rowId xmlns:a16="http://schemas.microsoft.com/office/drawing/2014/main" val="237049201"/>
                  </a:ext>
                </a:extLst>
              </a:tr>
              <a:tr h="321751">
                <a:tc>
                  <a:txBody>
                    <a:bodyPr/>
                    <a:lstStyle/>
                    <a:p>
                      <a:pPr algn="l" rtl="0" fontAlgn="b">
                        <a:buNone/>
                      </a:pPr>
                      <a:r>
                        <a:rPr lang="en-US" sz="2700" b="0" i="0" u="none" strike="noStrike" dirty="0">
                          <a:solidFill>
                            <a:srgbClr val="022A3A"/>
                          </a:solidFill>
                          <a:effectLst/>
                          <a:latin typeface="Arial" panose="020B0604020202020204" pitchFamily="34" charset="0"/>
                        </a:rPr>
                        <a:t>Artillery/Gunnery, Rockets and Missiles</a:t>
                      </a:r>
                    </a:p>
                  </a:txBody>
                  <a:tcPr marL="3810" marR="3810" marT="3810" marB="0" anchor="b">
                    <a:solidFill>
                      <a:schemeClr val="bg1"/>
                    </a:solidFill>
                  </a:tcPr>
                </a:tc>
                <a:tc>
                  <a:txBody>
                    <a:bodyPr/>
                    <a:lstStyle/>
                    <a:p>
                      <a:pPr algn="ctr" rtl="0" fontAlgn="b">
                        <a:buNone/>
                      </a:pPr>
                      <a:r>
                        <a:rPr lang="en-US" sz="2700" b="0" i="0" u="none" strike="noStrike" dirty="0">
                          <a:solidFill>
                            <a:srgbClr val="022A3A"/>
                          </a:solidFill>
                          <a:effectLst/>
                          <a:latin typeface="Arial" panose="020B0604020202020204" pitchFamily="34" charset="0"/>
                        </a:rPr>
                        <a:t>6,686 (1.8)</a:t>
                      </a:r>
                    </a:p>
                  </a:txBody>
                  <a:tcPr marL="3810" marR="3810" marT="3810" marB="0" anchor="b">
                    <a:solidFill>
                      <a:schemeClr val="bg1"/>
                    </a:solidFill>
                  </a:tcPr>
                </a:tc>
                <a:tc>
                  <a:txBody>
                    <a:bodyPr/>
                    <a:lstStyle/>
                    <a:p>
                      <a:pPr algn="ctr" rtl="0" fontAlgn="b">
                        <a:buNone/>
                      </a:pPr>
                      <a:r>
                        <a:rPr lang="en-US" sz="2700" b="0" i="0" u="none" strike="noStrike" dirty="0">
                          <a:solidFill>
                            <a:srgbClr val="022A3A"/>
                          </a:solidFill>
                          <a:effectLst/>
                          <a:latin typeface="Arial" panose="020B0604020202020204" pitchFamily="34" charset="0"/>
                        </a:rPr>
                        <a:t>27.7% (±0.2%)</a:t>
                      </a:r>
                    </a:p>
                  </a:txBody>
                  <a:tcPr marL="3810" marR="3810" marT="3810" marB="0" anchor="b">
                    <a:solidFill>
                      <a:schemeClr val="bg1"/>
                    </a:solidFill>
                  </a:tcPr>
                </a:tc>
                <a:extLst>
                  <a:ext uri="{0D108BD9-81ED-4DB2-BD59-A6C34878D82A}">
                    <a16:rowId xmlns:a16="http://schemas.microsoft.com/office/drawing/2014/main" val="3063451655"/>
                  </a:ext>
                </a:extLst>
              </a:tr>
              <a:tr h="321751">
                <a:tc>
                  <a:txBody>
                    <a:bodyPr/>
                    <a:lstStyle/>
                    <a:p>
                      <a:pPr algn="l" rtl="0" fontAlgn="b">
                        <a:buNone/>
                      </a:pPr>
                      <a:r>
                        <a:rPr lang="en-US" sz="2700" b="0" i="0" u="none" strike="noStrike" dirty="0">
                          <a:solidFill>
                            <a:srgbClr val="022A3A"/>
                          </a:solidFill>
                          <a:effectLst/>
                          <a:latin typeface="Arial" panose="020B0604020202020204" pitchFamily="34" charset="0"/>
                        </a:rPr>
                        <a:t>Armament and Munitions</a:t>
                      </a:r>
                    </a:p>
                  </a:txBody>
                  <a:tcPr marL="3810" marR="3810" marT="3810" marB="0" anchor="b">
                    <a:solidFill>
                      <a:schemeClr val="bg1"/>
                    </a:solidFill>
                  </a:tcPr>
                </a:tc>
                <a:tc>
                  <a:txBody>
                    <a:bodyPr/>
                    <a:lstStyle/>
                    <a:p>
                      <a:pPr algn="ctr" rtl="0" fontAlgn="b">
                        <a:buNone/>
                      </a:pPr>
                      <a:r>
                        <a:rPr lang="en-US" sz="2700" b="0" i="0" u="none" strike="noStrike" dirty="0">
                          <a:solidFill>
                            <a:srgbClr val="022A3A"/>
                          </a:solidFill>
                          <a:effectLst/>
                          <a:latin typeface="Arial" panose="020B0604020202020204" pitchFamily="34" charset="0"/>
                        </a:rPr>
                        <a:t>12,778 (3.5)</a:t>
                      </a:r>
                    </a:p>
                  </a:txBody>
                  <a:tcPr marL="3810" marR="3810" marT="3810" marB="0" anchor="b">
                    <a:solidFill>
                      <a:schemeClr val="bg1"/>
                    </a:solidFill>
                  </a:tcPr>
                </a:tc>
                <a:tc>
                  <a:txBody>
                    <a:bodyPr/>
                    <a:lstStyle/>
                    <a:p>
                      <a:pPr algn="ctr" rtl="0" fontAlgn="b">
                        <a:buNone/>
                      </a:pPr>
                      <a:r>
                        <a:rPr lang="en-US" sz="2700" b="0" i="0" u="none" strike="noStrike" dirty="0">
                          <a:solidFill>
                            <a:srgbClr val="022A3A"/>
                          </a:solidFill>
                          <a:effectLst/>
                          <a:latin typeface="Arial" panose="020B0604020202020204" pitchFamily="34" charset="0"/>
                        </a:rPr>
                        <a:t>27.6% (±0.2%)</a:t>
                      </a:r>
                    </a:p>
                  </a:txBody>
                  <a:tcPr marL="3810" marR="3810" marT="3810" marB="0" anchor="b">
                    <a:solidFill>
                      <a:schemeClr val="bg1"/>
                    </a:solidFill>
                  </a:tcPr>
                </a:tc>
                <a:extLst>
                  <a:ext uri="{0D108BD9-81ED-4DB2-BD59-A6C34878D82A}">
                    <a16:rowId xmlns:a16="http://schemas.microsoft.com/office/drawing/2014/main" val="2655288531"/>
                  </a:ext>
                </a:extLst>
              </a:tr>
              <a:tr h="321751">
                <a:tc>
                  <a:txBody>
                    <a:bodyPr/>
                    <a:lstStyle/>
                    <a:p>
                      <a:pPr algn="l" rtl="0" fontAlgn="b">
                        <a:buNone/>
                      </a:pPr>
                      <a:r>
                        <a:rPr lang="en-US" sz="2700" b="0" i="0" u="none" strike="noStrike" dirty="0">
                          <a:solidFill>
                            <a:srgbClr val="022A3A"/>
                          </a:solidFill>
                          <a:effectLst/>
                          <a:latin typeface="Arial" panose="020B0604020202020204" pitchFamily="34" charset="0"/>
                        </a:rPr>
                        <a:t>Material Receipt, Storage and Issue</a:t>
                      </a:r>
                    </a:p>
                  </a:txBody>
                  <a:tcPr marL="3810" marR="3810" marT="3810" marB="0" anchor="b">
                    <a:solidFill>
                      <a:schemeClr val="bg1"/>
                    </a:solidFill>
                  </a:tcPr>
                </a:tc>
                <a:tc>
                  <a:txBody>
                    <a:bodyPr/>
                    <a:lstStyle/>
                    <a:p>
                      <a:pPr algn="ctr" rtl="0" fontAlgn="b">
                        <a:buNone/>
                      </a:pPr>
                      <a:r>
                        <a:rPr lang="en-US" sz="2700" b="0" i="0" u="none" strike="noStrike" dirty="0">
                          <a:solidFill>
                            <a:srgbClr val="022A3A"/>
                          </a:solidFill>
                          <a:effectLst/>
                          <a:latin typeface="Arial" panose="020B0604020202020204" pitchFamily="34" charset="0"/>
                        </a:rPr>
                        <a:t>2,853 (0.8)</a:t>
                      </a:r>
                    </a:p>
                  </a:txBody>
                  <a:tcPr marL="3810" marR="3810" marT="3810" marB="0" anchor="b">
                    <a:solidFill>
                      <a:schemeClr val="bg1"/>
                    </a:solidFill>
                  </a:tcPr>
                </a:tc>
                <a:tc>
                  <a:txBody>
                    <a:bodyPr/>
                    <a:lstStyle/>
                    <a:p>
                      <a:pPr algn="ctr" rtl="0" fontAlgn="b">
                        <a:buNone/>
                      </a:pPr>
                      <a:r>
                        <a:rPr lang="en-US" sz="2700" b="0" i="0" u="none" strike="noStrike" dirty="0">
                          <a:solidFill>
                            <a:srgbClr val="022A3A"/>
                          </a:solidFill>
                          <a:effectLst/>
                          <a:latin typeface="Arial" panose="020B0604020202020204" pitchFamily="34" charset="0"/>
                        </a:rPr>
                        <a:t>27.4% (±0.4%)</a:t>
                      </a:r>
                    </a:p>
                  </a:txBody>
                  <a:tcPr marL="3810" marR="3810" marT="3810" marB="0" anchor="b">
                    <a:solidFill>
                      <a:schemeClr val="bg1"/>
                    </a:solidFill>
                  </a:tcPr>
                </a:tc>
                <a:extLst>
                  <a:ext uri="{0D108BD9-81ED-4DB2-BD59-A6C34878D82A}">
                    <a16:rowId xmlns:a16="http://schemas.microsoft.com/office/drawing/2014/main" val="3824951992"/>
                  </a:ext>
                </a:extLst>
              </a:tr>
              <a:tr h="321751">
                <a:tc>
                  <a:txBody>
                    <a:bodyPr/>
                    <a:lstStyle/>
                    <a:p>
                      <a:pPr algn="l" rtl="0" fontAlgn="b">
                        <a:buNone/>
                      </a:pPr>
                      <a:r>
                        <a:rPr lang="en-US" sz="2700" b="0" i="0" u="none" strike="noStrike" dirty="0">
                          <a:solidFill>
                            <a:srgbClr val="022A3A"/>
                          </a:solidFill>
                          <a:effectLst/>
                          <a:latin typeface="Arial" panose="020B0604020202020204" pitchFamily="34" charset="0"/>
                        </a:rPr>
                        <a:t>Aircraft and Aircraft Related</a:t>
                      </a:r>
                    </a:p>
                  </a:txBody>
                  <a:tcPr marL="3810" marR="3810" marT="3810" marB="0" anchor="b">
                    <a:solidFill>
                      <a:schemeClr val="bg1"/>
                    </a:solidFill>
                  </a:tcPr>
                </a:tc>
                <a:tc>
                  <a:txBody>
                    <a:bodyPr/>
                    <a:lstStyle/>
                    <a:p>
                      <a:pPr algn="ctr" rtl="0" fontAlgn="b">
                        <a:buNone/>
                      </a:pPr>
                      <a:r>
                        <a:rPr lang="en-US" sz="2700" b="0" i="0" u="none" strike="noStrike" dirty="0">
                          <a:solidFill>
                            <a:srgbClr val="022A3A"/>
                          </a:solidFill>
                          <a:effectLst/>
                          <a:latin typeface="Arial" panose="020B0604020202020204" pitchFamily="34" charset="0"/>
                        </a:rPr>
                        <a:t>44,376 (12.2)</a:t>
                      </a:r>
                    </a:p>
                  </a:txBody>
                  <a:tcPr marL="3810" marR="3810" marT="3810" marB="0" anchor="b">
                    <a:solidFill>
                      <a:schemeClr val="bg1"/>
                    </a:solidFill>
                  </a:tcPr>
                </a:tc>
                <a:tc>
                  <a:txBody>
                    <a:bodyPr/>
                    <a:lstStyle/>
                    <a:p>
                      <a:pPr algn="ctr" rtl="0" fontAlgn="b">
                        <a:buNone/>
                      </a:pPr>
                      <a:r>
                        <a:rPr lang="en-US" sz="2700" b="0" i="0" u="none" strike="noStrike" dirty="0">
                          <a:solidFill>
                            <a:srgbClr val="022A3A"/>
                          </a:solidFill>
                          <a:effectLst/>
                          <a:latin typeface="Arial" panose="020B0604020202020204" pitchFamily="34" charset="0"/>
                        </a:rPr>
                        <a:t>27.4% (±0.1%)</a:t>
                      </a:r>
                    </a:p>
                  </a:txBody>
                  <a:tcPr marL="3810" marR="3810" marT="3810" marB="0" anchor="b">
                    <a:solidFill>
                      <a:schemeClr val="bg1"/>
                    </a:solidFill>
                  </a:tcPr>
                </a:tc>
                <a:extLst>
                  <a:ext uri="{0D108BD9-81ED-4DB2-BD59-A6C34878D82A}">
                    <a16:rowId xmlns:a16="http://schemas.microsoft.com/office/drawing/2014/main" val="1743727993"/>
                  </a:ext>
                </a:extLst>
              </a:tr>
              <a:tr h="321751">
                <a:tc>
                  <a:txBody>
                    <a:bodyPr/>
                    <a:lstStyle/>
                    <a:p>
                      <a:pPr algn="l" rtl="0" fontAlgn="b">
                        <a:buNone/>
                      </a:pPr>
                      <a:r>
                        <a:rPr lang="en-US" sz="2700" b="0" i="0" u="none" strike="noStrike" dirty="0">
                          <a:solidFill>
                            <a:srgbClr val="022A3A"/>
                          </a:solidFill>
                          <a:effectLst/>
                          <a:latin typeface="Arial" panose="020B0604020202020204" pitchFamily="34" charset="0"/>
                        </a:rPr>
                        <a:t>Radar and Air Traffic Control</a:t>
                      </a:r>
                    </a:p>
                  </a:txBody>
                  <a:tcPr marL="3810" marR="3810" marT="3810" marB="0" anchor="b">
                    <a:solidFill>
                      <a:schemeClr val="bg1"/>
                    </a:solidFill>
                  </a:tcPr>
                </a:tc>
                <a:tc>
                  <a:txBody>
                    <a:bodyPr/>
                    <a:lstStyle/>
                    <a:p>
                      <a:pPr algn="ctr" rtl="0" fontAlgn="b">
                        <a:buNone/>
                      </a:pPr>
                      <a:r>
                        <a:rPr lang="en-US" sz="2700" b="0" i="0" u="none" strike="noStrike" dirty="0">
                          <a:solidFill>
                            <a:srgbClr val="022A3A"/>
                          </a:solidFill>
                          <a:effectLst/>
                          <a:latin typeface="Arial" panose="020B0604020202020204" pitchFamily="34" charset="0"/>
                        </a:rPr>
                        <a:t>12,964 (3.6)</a:t>
                      </a:r>
                    </a:p>
                  </a:txBody>
                  <a:tcPr marL="3810" marR="3810" marT="3810" marB="0" anchor="b">
                    <a:solidFill>
                      <a:schemeClr val="bg1"/>
                    </a:solidFill>
                  </a:tcPr>
                </a:tc>
                <a:tc>
                  <a:txBody>
                    <a:bodyPr/>
                    <a:lstStyle/>
                    <a:p>
                      <a:pPr algn="ctr" rtl="0" fontAlgn="b">
                        <a:buNone/>
                      </a:pPr>
                      <a:r>
                        <a:rPr lang="en-US" sz="2700" b="0" i="0" u="none" strike="noStrike" dirty="0">
                          <a:solidFill>
                            <a:srgbClr val="022A3A"/>
                          </a:solidFill>
                          <a:effectLst/>
                          <a:latin typeface="Arial" panose="020B0604020202020204" pitchFamily="34" charset="0"/>
                        </a:rPr>
                        <a:t>27.1% (±0.2%)</a:t>
                      </a:r>
                    </a:p>
                  </a:txBody>
                  <a:tcPr marL="3810" marR="3810" marT="3810" marB="0" anchor="b">
                    <a:solidFill>
                      <a:schemeClr val="bg1"/>
                    </a:solidFill>
                  </a:tcPr>
                </a:tc>
                <a:extLst>
                  <a:ext uri="{0D108BD9-81ED-4DB2-BD59-A6C34878D82A}">
                    <a16:rowId xmlns:a16="http://schemas.microsoft.com/office/drawing/2014/main" val="310762946"/>
                  </a:ext>
                </a:extLst>
              </a:tr>
              <a:tr h="321751">
                <a:tc>
                  <a:txBody>
                    <a:bodyPr/>
                    <a:lstStyle/>
                    <a:p>
                      <a:pPr algn="l" rtl="0" fontAlgn="b">
                        <a:buNone/>
                      </a:pPr>
                      <a:r>
                        <a:rPr lang="en-US" sz="2700" b="0" i="0" u="none" strike="noStrike" dirty="0">
                          <a:solidFill>
                            <a:srgbClr val="022A3A"/>
                          </a:solidFill>
                          <a:effectLst/>
                          <a:latin typeface="Arial" panose="020B0604020202020204" pitchFamily="34" charset="0"/>
                        </a:rPr>
                        <a:t>Seamanship</a:t>
                      </a:r>
                    </a:p>
                  </a:txBody>
                  <a:tcPr marL="3810" marR="3810" marT="3810" marB="0" anchor="b">
                    <a:solidFill>
                      <a:schemeClr val="bg1"/>
                    </a:solidFill>
                  </a:tcPr>
                </a:tc>
                <a:tc>
                  <a:txBody>
                    <a:bodyPr/>
                    <a:lstStyle/>
                    <a:p>
                      <a:pPr algn="ctr" rtl="0" fontAlgn="b">
                        <a:buNone/>
                      </a:pPr>
                      <a:r>
                        <a:rPr lang="en-US" sz="2700" b="0" i="0" u="none" strike="noStrike" dirty="0">
                          <a:solidFill>
                            <a:srgbClr val="022A3A"/>
                          </a:solidFill>
                          <a:effectLst/>
                          <a:latin typeface="Arial" panose="020B0604020202020204" pitchFamily="34" charset="0"/>
                        </a:rPr>
                        <a:t>13,579 (3.7)</a:t>
                      </a:r>
                    </a:p>
                  </a:txBody>
                  <a:tcPr marL="3810" marR="3810" marT="3810" marB="0" anchor="b">
                    <a:solidFill>
                      <a:schemeClr val="bg1"/>
                    </a:solidFill>
                  </a:tcPr>
                </a:tc>
                <a:tc>
                  <a:txBody>
                    <a:bodyPr/>
                    <a:lstStyle/>
                    <a:p>
                      <a:pPr algn="ctr" rtl="0" fontAlgn="b">
                        <a:buNone/>
                      </a:pPr>
                      <a:r>
                        <a:rPr lang="en-US" sz="2700" b="0" i="0" u="none" strike="noStrike" dirty="0">
                          <a:solidFill>
                            <a:srgbClr val="022A3A"/>
                          </a:solidFill>
                          <a:effectLst/>
                          <a:latin typeface="Arial" panose="020B0604020202020204" pitchFamily="34" charset="0"/>
                        </a:rPr>
                        <a:t>26.7% (±0.2%)</a:t>
                      </a:r>
                    </a:p>
                  </a:txBody>
                  <a:tcPr marL="3810" marR="3810" marT="3810" marB="0" anchor="b">
                    <a:solidFill>
                      <a:schemeClr val="bg1"/>
                    </a:solidFill>
                  </a:tcPr>
                </a:tc>
                <a:extLst>
                  <a:ext uri="{0D108BD9-81ED-4DB2-BD59-A6C34878D82A}">
                    <a16:rowId xmlns:a16="http://schemas.microsoft.com/office/drawing/2014/main" val="2041770623"/>
                  </a:ext>
                </a:extLst>
              </a:tr>
              <a:tr h="321751">
                <a:tc>
                  <a:txBody>
                    <a:bodyPr/>
                    <a:lstStyle/>
                    <a:p>
                      <a:pPr algn="l" rtl="0" fontAlgn="b">
                        <a:buNone/>
                      </a:pPr>
                      <a:r>
                        <a:rPr lang="en-US" sz="2700" b="0" i="0" u="none" strike="noStrike" dirty="0">
                          <a:solidFill>
                            <a:srgbClr val="022A3A"/>
                          </a:solidFill>
                          <a:effectLst/>
                          <a:latin typeface="Arial" panose="020B0604020202020204" pitchFamily="34" charset="0"/>
                        </a:rPr>
                        <a:t>ADP Computers</a:t>
                      </a:r>
                    </a:p>
                  </a:txBody>
                  <a:tcPr marL="3810" marR="3810" marT="3810" marB="0" anchor="b">
                    <a:solidFill>
                      <a:schemeClr val="bg1"/>
                    </a:solidFill>
                  </a:tcPr>
                </a:tc>
                <a:tc>
                  <a:txBody>
                    <a:bodyPr/>
                    <a:lstStyle/>
                    <a:p>
                      <a:pPr algn="ctr" rtl="0" fontAlgn="b">
                        <a:buNone/>
                      </a:pPr>
                      <a:r>
                        <a:rPr lang="en-US" sz="2700" b="0" i="0" u="none" strike="noStrike" dirty="0">
                          <a:solidFill>
                            <a:srgbClr val="022A3A"/>
                          </a:solidFill>
                          <a:effectLst/>
                          <a:latin typeface="Arial" panose="020B0604020202020204" pitchFamily="34" charset="0"/>
                        </a:rPr>
                        <a:t>17,298 (4.8)</a:t>
                      </a:r>
                    </a:p>
                  </a:txBody>
                  <a:tcPr marL="3810" marR="3810" marT="3810" marB="0" anchor="b">
                    <a:solidFill>
                      <a:schemeClr val="bg1"/>
                    </a:solidFill>
                  </a:tcPr>
                </a:tc>
                <a:tc>
                  <a:txBody>
                    <a:bodyPr/>
                    <a:lstStyle/>
                    <a:p>
                      <a:pPr algn="ctr" rtl="0" fontAlgn="b">
                        <a:buNone/>
                      </a:pPr>
                      <a:r>
                        <a:rPr lang="en-US" sz="2700" b="0" i="0" u="none" strike="noStrike" dirty="0">
                          <a:solidFill>
                            <a:srgbClr val="022A3A"/>
                          </a:solidFill>
                          <a:effectLst/>
                          <a:latin typeface="Arial" panose="020B0604020202020204" pitchFamily="34" charset="0"/>
                        </a:rPr>
                        <a:t>26.5% (±0.1%)</a:t>
                      </a:r>
                    </a:p>
                  </a:txBody>
                  <a:tcPr marL="3810" marR="3810" marT="3810" marB="0" anchor="b">
                    <a:solidFill>
                      <a:schemeClr val="bg1"/>
                    </a:solidFill>
                  </a:tcPr>
                </a:tc>
                <a:extLst>
                  <a:ext uri="{0D108BD9-81ED-4DB2-BD59-A6C34878D82A}">
                    <a16:rowId xmlns:a16="http://schemas.microsoft.com/office/drawing/2014/main" val="440938211"/>
                  </a:ext>
                </a:extLst>
              </a:tr>
              <a:tr h="321751">
                <a:tc>
                  <a:txBody>
                    <a:bodyPr/>
                    <a:lstStyle/>
                    <a:p>
                      <a:pPr algn="l" rtl="0" fontAlgn="b">
                        <a:buNone/>
                      </a:pPr>
                      <a:r>
                        <a:rPr lang="en-US" sz="2700" b="0" i="0" u="none" strike="noStrike" dirty="0">
                          <a:solidFill>
                            <a:srgbClr val="022A3A"/>
                          </a:solidFill>
                          <a:effectLst/>
                          <a:latin typeface="Arial" panose="020B0604020202020204" pitchFamily="34" charset="0"/>
                        </a:rPr>
                        <a:t>Metalworking</a:t>
                      </a:r>
                    </a:p>
                  </a:txBody>
                  <a:tcPr marL="3810" marR="3810" marT="3810" marB="0" anchor="b">
                    <a:solidFill>
                      <a:schemeClr val="bg1"/>
                    </a:solidFill>
                  </a:tcPr>
                </a:tc>
                <a:tc>
                  <a:txBody>
                    <a:bodyPr/>
                    <a:lstStyle/>
                    <a:p>
                      <a:pPr algn="ctr" rtl="0" fontAlgn="b">
                        <a:buNone/>
                      </a:pPr>
                      <a:r>
                        <a:rPr lang="en-US" sz="2700" b="0" i="0" u="none" strike="noStrike" dirty="0">
                          <a:solidFill>
                            <a:srgbClr val="022A3A"/>
                          </a:solidFill>
                          <a:effectLst/>
                          <a:latin typeface="Arial" panose="020B0604020202020204" pitchFamily="34" charset="0"/>
                        </a:rPr>
                        <a:t>901 (0.2)</a:t>
                      </a:r>
                    </a:p>
                  </a:txBody>
                  <a:tcPr marL="3810" marR="3810" marT="3810" marB="0" anchor="b">
                    <a:solidFill>
                      <a:schemeClr val="bg1"/>
                    </a:solidFill>
                  </a:tcPr>
                </a:tc>
                <a:tc>
                  <a:txBody>
                    <a:bodyPr/>
                    <a:lstStyle/>
                    <a:p>
                      <a:pPr algn="ctr" rtl="0" fontAlgn="b">
                        <a:buNone/>
                      </a:pPr>
                      <a:r>
                        <a:rPr lang="en-US" sz="2700" b="0" i="0" u="none" strike="noStrike" dirty="0">
                          <a:solidFill>
                            <a:srgbClr val="022A3A"/>
                          </a:solidFill>
                          <a:effectLst/>
                          <a:latin typeface="Arial" panose="020B0604020202020204" pitchFamily="34" charset="0"/>
                        </a:rPr>
                        <a:t>23.9% (±0.6%)</a:t>
                      </a:r>
                    </a:p>
                  </a:txBody>
                  <a:tcPr marL="3810" marR="3810" marT="3810" marB="0" anchor="b">
                    <a:solidFill>
                      <a:schemeClr val="bg1"/>
                    </a:solidFill>
                  </a:tcPr>
                </a:tc>
                <a:extLst>
                  <a:ext uri="{0D108BD9-81ED-4DB2-BD59-A6C34878D82A}">
                    <a16:rowId xmlns:a16="http://schemas.microsoft.com/office/drawing/2014/main" val="1844623622"/>
                  </a:ext>
                </a:extLst>
              </a:tr>
              <a:tr h="321751">
                <a:tc>
                  <a:txBody>
                    <a:bodyPr/>
                    <a:lstStyle/>
                    <a:p>
                      <a:pPr algn="l" rtl="0" fontAlgn="b">
                        <a:buNone/>
                      </a:pPr>
                      <a:r>
                        <a:rPr lang="en-US" sz="2700" b="0" i="0" u="none" strike="noStrike" dirty="0">
                          <a:solidFill>
                            <a:srgbClr val="022A3A"/>
                          </a:solidFill>
                          <a:effectLst/>
                          <a:latin typeface="Arial" panose="020B0604020202020204" pitchFamily="34" charset="0"/>
                        </a:rPr>
                        <a:t>Wire Communications</a:t>
                      </a:r>
                    </a:p>
                  </a:txBody>
                  <a:tcPr marL="3810" marR="3810" marT="3810" marB="0" anchor="b">
                    <a:solidFill>
                      <a:schemeClr val="bg1"/>
                    </a:solidFill>
                  </a:tcPr>
                </a:tc>
                <a:tc>
                  <a:txBody>
                    <a:bodyPr/>
                    <a:lstStyle/>
                    <a:p>
                      <a:pPr algn="ctr" rtl="0" fontAlgn="b">
                        <a:buNone/>
                      </a:pPr>
                      <a:r>
                        <a:rPr lang="en-US" sz="2700" b="0" i="0" u="none" strike="noStrike" dirty="0">
                          <a:solidFill>
                            <a:srgbClr val="022A3A"/>
                          </a:solidFill>
                          <a:effectLst/>
                          <a:latin typeface="Arial" panose="020B0604020202020204" pitchFamily="34" charset="0"/>
                        </a:rPr>
                        <a:t>3,034 (0.8)</a:t>
                      </a:r>
                    </a:p>
                  </a:txBody>
                  <a:tcPr marL="3810" marR="3810" marT="3810" marB="0" anchor="b">
                    <a:solidFill>
                      <a:schemeClr val="bg1"/>
                    </a:solidFill>
                  </a:tcPr>
                </a:tc>
                <a:tc>
                  <a:txBody>
                    <a:bodyPr/>
                    <a:lstStyle/>
                    <a:p>
                      <a:pPr algn="ctr" rtl="0" fontAlgn="b">
                        <a:buNone/>
                      </a:pPr>
                      <a:r>
                        <a:rPr lang="en-US" sz="2700" b="0" i="0" u="none" strike="noStrike" dirty="0">
                          <a:solidFill>
                            <a:srgbClr val="022A3A"/>
                          </a:solidFill>
                          <a:effectLst/>
                          <a:latin typeface="Arial" panose="020B0604020202020204" pitchFamily="34" charset="0"/>
                        </a:rPr>
                        <a:t>23.9% (±0.3%)</a:t>
                      </a:r>
                    </a:p>
                  </a:txBody>
                  <a:tcPr marL="3810" marR="3810" marT="3810" marB="0" anchor="b">
                    <a:solidFill>
                      <a:schemeClr val="bg1"/>
                    </a:solidFill>
                  </a:tcPr>
                </a:tc>
                <a:extLst>
                  <a:ext uri="{0D108BD9-81ED-4DB2-BD59-A6C34878D82A}">
                    <a16:rowId xmlns:a16="http://schemas.microsoft.com/office/drawing/2014/main" val="1007860279"/>
                  </a:ext>
                </a:extLst>
              </a:tr>
              <a:tr h="321751">
                <a:tc>
                  <a:txBody>
                    <a:bodyPr/>
                    <a:lstStyle/>
                    <a:p>
                      <a:pPr algn="l" rtl="0" fontAlgn="b">
                        <a:buNone/>
                      </a:pPr>
                      <a:r>
                        <a:rPr lang="en-US" sz="2700" b="0" i="0" u="none" strike="noStrike" dirty="0">
                          <a:solidFill>
                            <a:srgbClr val="022A3A"/>
                          </a:solidFill>
                          <a:effectLst/>
                          <a:latin typeface="Arial" panose="020B0604020202020204" pitchFamily="34" charset="0"/>
                        </a:rPr>
                        <a:t>Radio/Radar</a:t>
                      </a:r>
                    </a:p>
                  </a:txBody>
                  <a:tcPr marL="3810" marR="3810" marT="3810" marB="0" anchor="b">
                    <a:solidFill>
                      <a:schemeClr val="bg1"/>
                    </a:solidFill>
                  </a:tcPr>
                </a:tc>
                <a:tc>
                  <a:txBody>
                    <a:bodyPr/>
                    <a:lstStyle/>
                    <a:p>
                      <a:pPr algn="ctr" rtl="0" fontAlgn="b">
                        <a:buNone/>
                      </a:pPr>
                      <a:r>
                        <a:rPr lang="en-US" sz="2700" b="0" i="0" u="none" strike="noStrike" dirty="0">
                          <a:solidFill>
                            <a:srgbClr val="022A3A"/>
                          </a:solidFill>
                          <a:effectLst/>
                          <a:latin typeface="Arial" panose="020B0604020202020204" pitchFamily="34" charset="0"/>
                        </a:rPr>
                        <a:t>23,962 (6.6)</a:t>
                      </a:r>
                    </a:p>
                  </a:txBody>
                  <a:tcPr marL="3810" marR="3810" marT="3810" marB="0" anchor="b">
                    <a:solidFill>
                      <a:schemeClr val="bg1"/>
                    </a:solidFill>
                  </a:tcPr>
                </a:tc>
                <a:tc>
                  <a:txBody>
                    <a:bodyPr/>
                    <a:lstStyle/>
                    <a:p>
                      <a:pPr algn="ctr" rtl="0" fontAlgn="b">
                        <a:buNone/>
                      </a:pPr>
                      <a:r>
                        <a:rPr lang="en-US" sz="2700" b="0" i="0" u="none" strike="noStrike" dirty="0">
                          <a:solidFill>
                            <a:srgbClr val="022A3A"/>
                          </a:solidFill>
                          <a:effectLst/>
                          <a:latin typeface="Arial" panose="020B0604020202020204" pitchFamily="34" charset="0"/>
                        </a:rPr>
                        <a:t>23.4% (±0.1%)</a:t>
                      </a:r>
                    </a:p>
                  </a:txBody>
                  <a:tcPr marL="3810" marR="3810" marT="3810" marB="0" anchor="b">
                    <a:solidFill>
                      <a:schemeClr val="bg1"/>
                    </a:solidFill>
                  </a:tcPr>
                </a:tc>
                <a:extLst>
                  <a:ext uri="{0D108BD9-81ED-4DB2-BD59-A6C34878D82A}">
                    <a16:rowId xmlns:a16="http://schemas.microsoft.com/office/drawing/2014/main" val="3507111978"/>
                  </a:ext>
                </a:extLst>
              </a:tr>
              <a:tr h="321751">
                <a:tc>
                  <a:txBody>
                    <a:bodyPr/>
                    <a:lstStyle/>
                    <a:p>
                      <a:pPr algn="l" rtl="0" fontAlgn="b">
                        <a:buNone/>
                      </a:pPr>
                      <a:r>
                        <a:rPr lang="en-US" sz="2700" b="0" i="0" u="none" strike="noStrike" dirty="0">
                          <a:solidFill>
                            <a:srgbClr val="022A3A"/>
                          </a:solidFill>
                          <a:effectLst/>
                          <a:latin typeface="Arial" panose="020B0604020202020204" pitchFamily="34" charset="0"/>
                        </a:rPr>
                        <a:t>Other Craftworkers</a:t>
                      </a:r>
                    </a:p>
                  </a:txBody>
                  <a:tcPr marL="3810" marR="3810" marT="3810" marB="0" anchor="b">
                    <a:solidFill>
                      <a:schemeClr val="bg1"/>
                    </a:solidFill>
                  </a:tcPr>
                </a:tc>
                <a:tc>
                  <a:txBody>
                    <a:bodyPr/>
                    <a:lstStyle/>
                    <a:p>
                      <a:pPr algn="ctr" rtl="0" fontAlgn="b">
                        <a:buNone/>
                      </a:pPr>
                      <a:r>
                        <a:rPr lang="en-US" sz="2700" b="0" i="0" u="none" strike="noStrike" dirty="0">
                          <a:solidFill>
                            <a:srgbClr val="022A3A"/>
                          </a:solidFill>
                          <a:effectLst/>
                          <a:latin typeface="Arial" panose="020B0604020202020204" pitchFamily="34" charset="0"/>
                        </a:rPr>
                        <a:t>7,650 (2.1)</a:t>
                      </a:r>
                    </a:p>
                  </a:txBody>
                  <a:tcPr marL="3810" marR="3810" marT="3810" marB="0" anchor="b">
                    <a:solidFill>
                      <a:schemeClr val="bg1"/>
                    </a:solidFill>
                  </a:tcPr>
                </a:tc>
                <a:tc>
                  <a:txBody>
                    <a:bodyPr/>
                    <a:lstStyle/>
                    <a:p>
                      <a:pPr algn="ctr" rtl="0" fontAlgn="b">
                        <a:buNone/>
                      </a:pPr>
                      <a:r>
                        <a:rPr lang="en-US" sz="2700" b="0" i="0" u="none" strike="noStrike" dirty="0">
                          <a:solidFill>
                            <a:srgbClr val="022A3A"/>
                          </a:solidFill>
                          <a:effectLst/>
                          <a:latin typeface="Arial" panose="020B0604020202020204" pitchFamily="34" charset="0"/>
                        </a:rPr>
                        <a:t>22.9% (±0.2%)</a:t>
                      </a:r>
                    </a:p>
                  </a:txBody>
                  <a:tcPr marL="3810" marR="3810" marT="3810" marB="0" anchor="b">
                    <a:solidFill>
                      <a:schemeClr val="bg1"/>
                    </a:solidFill>
                  </a:tcPr>
                </a:tc>
                <a:extLst>
                  <a:ext uri="{0D108BD9-81ED-4DB2-BD59-A6C34878D82A}">
                    <a16:rowId xmlns:a16="http://schemas.microsoft.com/office/drawing/2014/main" val="3629396872"/>
                  </a:ext>
                </a:extLst>
              </a:tr>
              <a:tr h="321751">
                <a:tc>
                  <a:txBody>
                    <a:bodyPr/>
                    <a:lstStyle/>
                    <a:p>
                      <a:pPr algn="l" rtl="0" fontAlgn="b">
                        <a:buNone/>
                      </a:pPr>
                      <a:r>
                        <a:rPr lang="en-US" sz="2700" b="0" i="0" u="none" strike="noStrike" dirty="0">
                          <a:solidFill>
                            <a:srgbClr val="022A3A"/>
                          </a:solidFill>
                          <a:effectLst/>
                          <a:latin typeface="Arial" panose="020B0604020202020204" pitchFamily="34" charset="0"/>
                        </a:rPr>
                        <a:t>Not Occupationally Qualified</a:t>
                      </a:r>
                    </a:p>
                  </a:txBody>
                  <a:tcPr marL="3810" marR="3810" marT="3810" marB="0" anchor="b">
                    <a:solidFill>
                      <a:schemeClr val="bg1"/>
                    </a:solidFill>
                  </a:tcPr>
                </a:tc>
                <a:tc>
                  <a:txBody>
                    <a:bodyPr/>
                    <a:lstStyle/>
                    <a:p>
                      <a:pPr algn="ctr" rtl="0" fontAlgn="b">
                        <a:buNone/>
                      </a:pPr>
                      <a:r>
                        <a:rPr lang="en-US" sz="2700" b="0" i="0" u="none" strike="noStrike" dirty="0">
                          <a:solidFill>
                            <a:srgbClr val="022A3A"/>
                          </a:solidFill>
                          <a:effectLst/>
                          <a:latin typeface="Arial" panose="020B0604020202020204" pitchFamily="34" charset="0"/>
                        </a:rPr>
                        <a:t>1,614 (0.4)</a:t>
                      </a:r>
                    </a:p>
                  </a:txBody>
                  <a:tcPr marL="3810" marR="3810" marT="3810" marB="0" anchor="b">
                    <a:solidFill>
                      <a:schemeClr val="bg1"/>
                    </a:solidFill>
                  </a:tcPr>
                </a:tc>
                <a:tc>
                  <a:txBody>
                    <a:bodyPr/>
                    <a:lstStyle/>
                    <a:p>
                      <a:pPr algn="ctr" rtl="0" fontAlgn="b">
                        <a:buNone/>
                      </a:pPr>
                      <a:r>
                        <a:rPr lang="en-US" sz="2700" b="0" i="0" u="none" strike="noStrike" dirty="0">
                          <a:solidFill>
                            <a:srgbClr val="022A3A"/>
                          </a:solidFill>
                          <a:effectLst/>
                          <a:latin typeface="Arial" panose="020B0604020202020204" pitchFamily="34" charset="0"/>
                        </a:rPr>
                        <a:t>22.8% (±0.7%)</a:t>
                      </a:r>
                    </a:p>
                  </a:txBody>
                  <a:tcPr marL="3810" marR="3810" marT="3810" marB="0" anchor="b">
                    <a:solidFill>
                      <a:schemeClr val="bg1"/>
                    </a:solidFill>
                  </a:tcPr>
                </a:tc>
                <a:extLst>
                  <a:ext uri="{0D108BD9-81ED-4DB2-BD59-A6C34878D82A}">
                    <a16:rowId xmlns:a16="http://schemas.microsoft.com/office/drawing/2014/main" val="1937843993"/>
                  </a:ext>
                </a:extLst>
              </a:tr>
              <a:tr h="321751">
                <a:tc>
                  <a:txBody>
                    <a:bodyPr/>
                    <a:lstStyle/>
                    <a:p>
                      <a:pPr algn="l" rtl="0" fontAlgn="b">
                        <a:buNone/>
                      </a:pPr>
                      <a:r>
                        <a:rPr lang="en-US" sz="2700" b="0" i="0" u="none" strike="noStrike" dirty="0">
                          <a:solidFill>
                            <a:srgbClr val="022A3A"/>
                          </a:solidFill>
                          <a:effectLst/>
                          <a:latin typeface="Arial" panose="020B0604020202020204" pitchFamily="34" charset="0"/>
                        </a:rPr>
                        <a:t>Food Service</a:t>
                      </a:r>
                    </a:p>
                  </a:txBody>
                  <a:tcPr marL="3810" marR="3810" marT="3810" marB="0" anchor="b">
                    <a:solidFill>
                      <a:schemeClr val="bg1"/>
                    </a:solidFill>
                  </a:tcPr>
                </a:tc>
                <a:tc>
                  <a:txBody>
                    <a:bodyPr/>
                    <a:lstStyle/>
                    <a:p>
                      <a:pPr algn="ctr" rtl="0" fontAlgn="b">
                        <a:buNone/>
                      </a:pPr>
                      <a:r>
                        <a:rPr lang="en-US" sz="2700" b="0" i="0" u="none" strike="noStrike" dirty="0">
                          <a:solidFill>
                            <a:srgbClr val="022A3A"/>
                          </a:solidFill>
                          <a:effectLst/>
                          <a:latin typeface="Arial" panose="020B0604020202020204" pitchFamily="34" charset="0"/>
                        </a:rPr>
                        <a:t>11,031 (3.0)</a:t>
                      </a:r>
                    </a:p>
                  </a:txBody>
                  <a:tcPr marL="3810" marR="3810" marT="3810" marB="0" anchor="b">
                    <a:solidFill>
                      <a:schemeClr val="bg1"/>
                    </a:solidFill>
                  </a:tcPr>
                </a:tc>
                <a:tc>
                  <a:txBody>
                    <a:bodyPr/>
                    <a:lstStyle/>
                    <a:p>
                      <a:pPr algn="ctr" rtl="0" fontAlgn="b">
                        <a:buNone/>
                      </a:pPr>
                      <a:r>
                        <a:rPr lang="en-US" sz="2700" b="0" i="0" u="none" strike="noStrike" dirty="0">
                          <a:solidFill>
                            <a:srgbClr val="022A3A"/>
                          </a:solidFill>
                          <a:effectLst/>
                          <a:latin typeface="Arial" panose="020B0604020202020204" pitchFamily="34" charset="0"/>
                        </a:rPr>
                        <a:t>22.6% (±0.2%)</a:t>
                      </a:r>
                    </a:p>
                  </a:txBody>
                  <a:tcPr marL="3810" marR="3810" marT="3810" marB="0" anchor="b">
                    <a:solidFill>
                      <a:schemeClr val="bg1"/>
                    </a:solidFill>
                  </a:tcPr>
                </a:tc>
                <a:extLst>
                  <a:ext uri="{0D108BD9-81ED-4DB2-BD59-A6C34878D82A}">
                    <a16:rowId xmlns:a16="http://schemas.microsoft.com/office/drawing/2014/main" val="328453000"/>
                  </a:ext>
                </a:extLst>
              </a:tr>
              <a:tr h="321751">
                <a:tc>
                  <a:txBody>
                    <a:bodyPr/>
                    <a:lstStyle/>
                    <a:p>
                      <a:pPr algn="l" rtl="0" fontAlgn="b">
                        <a:buNone/>
                      </a:pPr>
                      <a:r>
                        <a:rPr lang="en-US" sz="2700" b="0" i="0" u="none" strike="noStrike" dirty="0">
                          <a:solidFill>
                            <a:srgbClr val="022A3A"/>
                          </a:solidFill>
                          <a:effectLst/>
                          <a:latin typeface="Arial" panose="020B0604020202020204" pitchFamily="34" charset="0"/>
                        </a:rPr>
                        <a:t>Power Generating Equipment</a:t>
                      </a:r>
                    </a:p>
                  </a:txBody>
                  <a:tcPr marL="3810" marR="3810" marT="3810" marB="0" anchor="b">
                    <a:solidFill>
                      <a:schemeClr val="bg1"/>
                    </a:solidFill>
                  </a:tcPr>
                </a:tc>
                <a:tc>
                  <a:txBody>
                    <a:bodyPr/>
                    <a:lstStyle/>
                    <a:p>
                      <a:pPr algn="ctr" rtl="0" fontAlgn="b">
                        <a:buNone/>
                      </a:pPr>
                      <a:r>
                        <a:rPr lang="en-US" sz="2700" b="0" i="0" u="none" strike="noStrike" dirty="0">
                          <a:solidFill>
                            <a:srgbClr val="022A3A"/>
                          </a:solidFill>
                          <a:effectLst/>
                          <a:latin typeface="Arial" panose="020B0604020202020204" pitchFamily="34" charset="0"/>
                        </a:rPr>
                        <a:t>11,638 (3.2)</a:t>
                      </a:r>
                    </a:p>
                  </a:txBody>
                  <a:tcPr marL="3810" marR="3810" marT="3810" marB="0" anchor="b">
                    <a:solidFill>
                      <a:schemeClr val="bg1"/>
                    </a:solidFill>
                  </a:tcPr>
                </a:tc>
                <a:tc>
                  <a:txBody>
                    <a:bodyPr/>
                    <a:lstStyle/>
                    <a:p>
                      <a:pPr algn="ctr" rtl="0" fontAlgn="b">
                        <a:buNone/>
                      </a:pPr>
                      <a:r>
                        <a:rPr lang="en-US" sz="2700" b="0" i="0" u="none" strike="noStrike" dirty="0">
                          <a:solidFill>
                            <a:srgbClr val="022A3A"/>
                          </a:solidFill>
                          <a:effectLst/>
                          <a:latin typeface="Arial" panose="020B0604020202020204" pitchFamily="34" charset="0"/>
                        </a:rPr>
                        <a:t>21.2% (±0.2%)</a:t>
                      </a:r>
                    </a:p>
                  </a:txBody>
                  <a:tcPr marL="3810" marR="3810" marT="3810" marB="0" anchor="b">
                    <a:solidFill>
                      <a:schemeClr val="bg1"/>
                    </a:solidFill>
                  </a:tcPr>
                </a:tc>
                <a:extLst>
                  <a:ext uri="{0D108BD9-81ED-4DB2-BD59-A6C34878D82A}">
                    <a16:rowId xmlns:a16="http://schemas.microsoft.com/office/drawing/2014/main" val="954011039"/>
                  </a:ext>
                </a:extLst>
              </a:tr>
              <a:tr h="321751">
                <a:tc>
                  <a:txBody>
                    <a:bodyPr/>
                    <a:lstStyle/>
                    <a:p>
                      <a:pPr algn="l" rtl="0" fontAlgn="b">
                        <a:buNone/>
                      </a:pPr>
                      <a:r>
                        <a:rPr lang="en-US" sz="2700" b="0" i="0" u="none" strike="noStrike" dirty="0">
                          <a:solidFill>
                            <a:srgbClr val="022A3A"/>
                          </a:solidFill>
                          <a:effectLst/>
                          <a:latin typeface="Arial" panose="020B0604020202020204" pitchFamily="34" charset="0"/>
                        </a:rPr>
                        <a:t>Shipboard Propulsion</a:t>
                      </a:r>
                    </a:p>
                  </a:txBody>
                  <a:tcPr marL="3810" marR="3810" marT="3810" marB="0" anchor="b">
                    <a:solidFill>
                      <a:schemeClr val="bg1"/>
                    </a:solidFill>
                  </a:tcPr>
                </a:tc>
                <a:tc>
                  <a:txBody>
                    <a:bodyPr/>
                    <a:lstStyle/>
                    <a:p>
                      <a:pPr algn="ctr" rtl="0" fontAlgn="b">
                        <a:buNone/>
                      </a:pPr>
                      <a:r>
                        <a:rPr lang="en-US" sz="2700" b="0" i="0" u="none" strike="noStrike" dirty="0">
                          <a:solidFill>
                            <a:srgbClr val="022A3A"/>
                          </a:solidFill>
                          <a:effectLst/>
                          <a:latin typeface="Arial" panose="020B0604020202020204" pitchFamily="34" charset="0"/>
                        </a:rPr>
                        <a:t>34,747 (9.6)</a:t>
                      </a:r>
                    </a:p>
                  </a:txBody>
                  <a:tcPr marL="3810" marR="3810" marT="3810" marB="0" anchor="b">
                    <a:solidFill>
                      <a:schemeClr val="bg1"/>
                    </a:solidFill>
                  </a:tcPr>
                </a:tc>
                <a:tc>
                  <a:txBody>
                    <a:bodyPr/>
                    <a:lstStyle/>
                    <a:p>
                      <a:pPr algn="ctr" rtl="0" fontAlgn="b">
                        <a:buNone/>
                      </a:pPr>
                      <a:r>
                        <a:rPr lang="en-US" sz="2700" b="0" i="0" u="none" strike="noStrike" dirty="0">
                          <a:solidFill>
                            <a:srgbClr val="022A3A"/>
                          </a:solidFill>
                          <a:effectLst/>
                          <a:latin typeface="Arial" panose="020B0604020202020204" pitchFamily="34" charset="0"/>
                        </a:rPr>
                        <a:t>21.1% (±0.1%)</a:t>
                      </a:r>
                    </a:p>
                  </a:txBody>
                  <a:tcPr marL="3810" marR="3810" marT="3810" marB="0" anchor="b">
                    <a:solidFill>
                      <a:schemeClr val="bg1"/>
                    </a:solidFill>
                  </a:tcPr>
                </a:tc>
                <a:extLst>
                  <a:ext uri="{0D108BD9-81ED-4DB2-BD59-A6C34878D82A}">
                    <a16:rowId xmlns:a16="http://schemas.microsoft.com/office/drawing/2014/main" val="2163121869"/>
                  </a:ext>
                </a:extLst>
              </a:tr>
              <a:tr h="321751">
                <a:tc>
                  <a:txBody>
                    <a:bodyPr/>
                    <a:lstStyle/>
                    <a:p>
                      <a:pPr algn="l" rtl="0" fontAlgn="b">
                        <a:buNone/>
                      </a:pPr>
                      <a:r>
                        <a:rPr lang="en-US" sz="2700" b="0" i="0" u="none" strike="noStrike" dirty="0">
                          <a:solidFill>
                            <a:srgbClr val="022A3A"/>
                          </a:solidFill>
                          <a:effectLst/>
                          <a:latin typeface="Arial" panose="020B0604020202020204" pitchFamily="34" charset="0"/>
                        </a:rPr>
                        <a:t>Missile Guidance, Control and Checkout</a:t>
                      </a:r>
                    </a:p>
                  </a:txBody>
                  <a:tcPr marL="3810" marR="3810" marT="3810" marB="0" anchor="b">
                    <a:solidFill>
                      <a:schemeClr val="bg1"/>
                    </a:solidFill>
                  </a:tcPr>
                </a:tc>
                <a:tc>
                  <a:txBody>
                    <a:bodyPr/>
                    <a:lstStyle/>
                    <a:p>
                      <a:pPr algn="ctr" rtl="0" fontAlgn="b">
                        <a:buNone/>
                      </a:pPr>
                      <a:r>
                        <a:rPr lang="en-US" sz="2700" b="0" i="0" u="none" strike="noStrike" dirty="0">
                          <a:solidFill>
                            <a:srgbClr val="022A3A"/>
                          </a:solidFill>
                          <a:effectLst/>
                          <a:latin typeface="Arial" panose="020B0604020202020204" pitchFamily="34" charset="0"/>
                        </a:rPr>
                        <a:t>14,382 (4.0)</a:t>
                      </a:r>
                    </a:p>
                  </a:txBody>
                  <a:tcPr marL="3810" marR="3810" marT="3810" marB="0" anchor="b">
                    <a:solidFill>
                      <a:schemeClr val="bg1"/>
                    </a:solidFill>
                  </a:tcPr>
                </a:tc>
                <a:tc>
                  <a:txBody>
                    <a:bodyPr/>
                    <a:lstStyle/>
                    <a:p>
                      <a:pPr algn="ctr" rtl="0" fontAlgn="b">
                        <a:buNone/>
                      </a:pPr>
                      <a:r>
                        <a:rPr lang="en-US" sz="2700" b="0" i="0" u="none" strike="noStrike" dirty="0">
                          <a:solidFill>
                            <a:srgbClr val="022A3A"/>
                          </a:solidFill>
                          <a:effectLst/>
                          <a:latin typeface="Arial" panose="020B0604020202020204" pitchFamily="34" charset="0"/>
                        </a:rPr>
                        <a:t>18.6% (±0.1%)</a:t>
                      </a:r>
                    </a:p>
                  </a:txBody>
                  <a:tcPr marL="3810" marR="3810" marT="3810" marB="0" anchor="b">
                    <a:solidFill>
                      <a:schemeClr val="bg1"/>
                    </a:solidFill>
                  </a:tcPr>
                </a:tc>
                <a:extLst>
                  <a:ext uri="{0D108BD9-81ED-4DB2-BD59-A6C34878D82A}">
                    <a16:rowId xmlns:a16="http://schemas.microsoft.com/office/drawing/2014/main" val="959233647"/>
                  </a:ext>
                </a:extLst>
              </a:tr>
              <a:tr h="321751">
                <a:tc>
                  <a:txBody>
                    <a:bodyPr/>
                    <a:lstStyle/>
                    <a:p>
                      <a:pPr algn="l" rtl="0" fontAlgn="b">
                        <a:buNone/>
                      </a:pPr>
                      <a:r>
                        <a:rPr lang="en-US" sz="2700" b="0" i="0" u="none" strike="noStrike" dirty="0">
                          <a:solidFill>
                            <a:srgbClr val="022A3A"/>
                          </a:solidFill>
                          <a:effectLst/>
                          <a:latin typeface="Arial" panose="020B0604020202020204" pitchFamily="34" charset="0"/>
                        </a:rPr>
                        <a:t>Sonar Equipment</a:t>
                      </a:r>
                    </a:p>
                  </a:txBody>
                  <a:tcPr marL="3810" marR="3810" marT="3810" marB="0" anchor="b">
                    <a:solidFill>
                      <a:schemeClr val="bg1"/>
                    </a:solidFill>
                  </a:tcPr>
                </a:tc>
                <a:tc>
                  <a:txBody>
                    <a:bodyPr/>
                    <a:lstStyle/>
                    <a:p>
                      <a:pPr algn="ctr" rtl="0" fontAlgn="b">
                        <a:buNone/>
                      </a:pPr>
                      <a:r>
                        <a:rPr lang="en-US" sz="2700" b="0" i="0" u="none" strike="noStrike" dirty="0">
                          <a:solidFill>
                            <a:srgbClr val="022A3A"/>
                          </a:solidFill>
                          <a:effectLst/>
                          <a:latin typeface="Arial" panose="020B0604020202020204" pitchFamily="34" charset="0"/>
                        </a:rPr>
                        <a:t>7,388 (2.0)</a:t>
                      </a:r>
                    </a:p>
                  </a:txBody>
                  <a:tcPr marL="3810" marR="3810" marT="3810" marB="0" anchor="b">
                    <a:solidFill>
                      <a:schemeClr val="bg1"/>
                    </a:solidFill>
                  </a:tcPr>
                </a:tc>
                <a:tc>
                  <a:txBody>
                    <a:bodyPr/>
                    <a:lstStyle/>
                    <a:p>
                      <a:pPr algn="ctr" rtl="0" fontAlgn="b">
                        <a:buNone/>
                      </a:pPr>
                      <a:r>
                        <a:rPr lang="en-US" sz="2700" b="0" i="0" u="none" strike="noStrike" dirty="0">
                          <a:solidFill>
                            <a:srgbClr val="022A3A"/>
                          </a:solidFill>
                          <a:effectLst/>
                          <a:latin typeface="Arial" panose="020B0604020202020204" pitchFamily="34" charset="0"/>
                        </a:rPr>
                        <a:t>18.0% (±0.2%)</a:t>
                      </a:r>
                    </a:p>
                  </a:txBody>
                  <a:tcPr marL="3810" marR="3810" marT="3810" marB="0" anchor="b">
                    <a:solidFill>
                      <a:schemeClr val="bg1"/>
                    </a:solidFill>
                  </a:tcPr>
                </a:tc>
                <a:extLst>
                  <a:ext uri="{0D108BD9-81ED-4DB2-BD59-A6C34878D82A}">
                    <a16:rowId xmlns:a16="http://schemas.microsoft.com/office/drawing/2014/main" val="3002775961"/>
                  </a:ext>
                </a:extLst>
              </a:tr>
              <a:tr h="321751">
                <a:tc>
                  <a:txBody>
                    <a:bodyPr/>
                    <a:lstStyle/>
                    <a:p>
                      <a:pPr algn="l" rtl="0" fontAlgn="b">
                        <a:buNone/>
                      </a:pPr>
                      <a:r>
                        <a:rPr lang="en-US" sz="2700" b="0" i="0" u="none" strike="noStrike" dirty="0">
                          <a:solidFill>
                            <a:srgbClr val="022A3A"/>
                          </a:solidFill>
                          <a:effectLst/>
                          <a:latin typeface="Arial" panose="020B0604020202020204" pitchFamily="34" charset="0"/>
                        </a:rPr>
                        <a:t>Other Electronic Equipment</a:t>
                      </a:r>
                    </a:p>
                  </a:txBody>
                  <a:tcPr marL="3810" marR="3810" marT="3810" marB="0" anchor="b">
                    <a:solidFill>
                      <a:schemeClr val="bg1"/>
                    </a:solidFill>
                  </a:tcPr>
                </a:tc>
                <a:tc>
                  <a:txBody>
                    <a:bodyPr/>
                    <a:lstStyle/>
                    <a:p>
                      <a:pPr algn="ctr" rtl="0" fontAlgn="b">
                        <a:buNone/>
                      </a:pPr>
                      <a:r>
                        <a:rPr lang="en-US" sz="2700" b="0" i="0" u="none" strike="noStrike" dirty="0">
                          <a:solidFill>
                            <a:srgbClr val="022A3A"/>
                          </a:solidFill>
                          <a:effectLst/>
                          <a:latin typeface="Arial" panose="020B0604020202020204" pitchFamily="34" charset="0"/>
                        </a:rPr>
                        <a:t>5,024 (1.4)</a:t>
                      </a:r>
                    </a:p>
                  </a:txBody>
                  <a:tcPr marL="3810" marR="3810" marT="3810" marB="0" anchor="b">
                    <a:solidFill>
                      <a:schemeClr val="bg1"/>
                    </a:solidFill>
                  </a:tcPr>
                </a:tc>
                <a:tc>
                  <a:txBody>
                    <a:bodyPr/>
                    <a:lstStyle/>
                    <a:p>
                      <a:pPr algn="ctr" rtl="0" fontAlgn="b">
                        <a:buNone/>
                      </a:pPr>
                      <a:r>
                        <a:rPr lang="en-US" sz="2700" b="0" i="0" u="none" strike="noStrike" dirty="0">
                          <a:solidFill>
                            <a:srgbClr val="022A3A"/>
                          </a:solidFill>
                          <a:effectLst/>
                          <a:latin typeface="Arial" panose="020B0604020202020204" pitchFamily="34" charset="0"/>
                        </a:rPr>
                        <a:t>17.8% (±0.2%)</a:t>
                      </a:r>
                    </a:p>
                  </a:txBody>
                  <a:tcPr marL="3810" marR="3810" marT="3810" marB="0" anchor="b">
                    <a:solidFill>
                      <a:schemeClr val="bg1"/>
                    </a:solidFill>
                  </a:tcPr>
                </a:tc>
                <a:extLst>
                  <a:ext uri="{0D108BD9-81ED-4DB2-BD59-A6C34878D82A}">
                    <a16:rowId xmlns:a16="http://schemas.microsoft.com/office/drawing/2014/main" val="1329610545"/>
                  </a:ext>
                </a:extLst>
              </a:tr>
            </a:tbl>
          </a:graphicData>
        </a:graphic>
      </p:graphicFrame>
      <p:sp>
        <p:nvSpPr>
          <p:cNvPr id="44" name="TextBox 43">
            <a:extLst>
              <a:ext uri="{FF2B5EF4-FFF2-40B4-BE49-F238E27FC236}">
                <a16:creationId xmlns:a16="http://schemas.microsoft.com/office/drawing/2014/main" id="{AC7BC2DC-43CD-F0EA-6C8A-85C6A4A9B931}"/>
              </a:ext>
            </a:extLst>
          </p:cNvPr>
          <p:cNvSpPr txBox="1"/>
          <p:nvPr/>
        </p:nvSpPr>
        <p:spPr>
          <a:xfrm>
            <a:off x="31249850" y="6638415"/>
            <a:ext cx="11986030" cy="923330"/>
          </a:xfrm>
          <a:prstGeom prst="rect">
            <a:avLst/>
          </a:prstGeom>
          <a:noFill/>
        </p:spPr>
        <p:txBody>
          <a:bodyPr wrap="square" rtlCol="0">
            <a:spAutoFit/>
          </a:bodyPr>
          <a:lstStyle/>
          <a:p>
            <a:r>
              <a:rPr lang="en-US" sz="2700" b="1" dirty="0">
                <a:solidFill>
                  <a:srgbClr val="022A3A"/>
                </a:solidFill>
                <a:latin typeface="Arial" panose="020B0604020202020204" pitchFamily="34" charset="0"/>
                <a:cs typeface="Arial" panose="020B0604020202020204" pitchFamily="34" charset="0"/>
              </a:rPr>
              <a:t>Table 2. Distributions of Occupations, With Corresponding PRT Excellence Rates</a:t>
            </a:r>
            <a:endParaRPr lang="en-US" sz="2700" dirty="0">
              <a:solidFill>
                <a:srgbClr val="022A3A"/>
              </a:solidFill>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A0D147A0-999E-5AC1-EC30-ECB0DF169C5C}"/>
              </a:ext>
            </a:extLst>
          </p:cNvPr>
          <p:cNvSpPr txBox="1"/>
          <p:nvPr/>
        </p:nvSpPr>
        <p:spPr>
          <a:xfrm>
            <a:off x="490609" y="32066760"/>
            <a:ext cx="43580252" cy="830997"/>
          </a:xfrm>
          <a:prstGeom prst="rect">
            <a:avLst/>
          </a:prstGeom>
          <a:noFill/>
          <a:ln w="76200">
            <a:noFill/>
          </a:ln>
        </p:spPr>
        <p:txBody>
          <a:bodyPr wrap="square" rtlCol="0">
            <a:spAutoFit/>
          </a:bodyPr>
          <a:lstStyle/>
          <a:p>
            <a:r>
              <a:rPr lang="en-US" sz="1600" b="1" dirty="0">
                <a:solidFill>
                  <a:schemeClr val="bg1"/>
                </a:solidFill>
                <a:latin typeface="Arial" panose="020B0604020202020204" pitchFamily="34" charset="0"/>
                <a:cs typeface="Arial" panose="020B0604020202020204" pitchFamily="34" charset="0"/>
              </a:rPr>
              <a:t>Disclaimer:</a:t>
            </a:r>
            <a:r>
              <a:rPr lang="en-US" sz="1600" dirty="0">
                <a:solidFill>
                  <a:schemeClr val="bg1"/>
                </a:solidFill>
                <a:latin typeface="Arial" panose="020B0604020202020204" pitchFamily="34" charset="0"/>
                <a:cs typeface="Arial" panose="020B0604020202020204" pitchFamily="34" charset="0"/>
              </a:rPr>
              <a:t> I am a military service member or employee of the U.S. Government. This work was prepared as part of my official duties. Title 17, U.S.C. §105 provides that copyright protection under this title is not available for any work of the U.S. Government. Title 17, U.S.C. §101 defines a U.S. Government work as work prepared by a military service member or employee of the U.S. Government as part of that person’s official duties. This work was supported by U.S. Navy Bureau of Medicine and Surgery under work unit no. 60808. The views expressed in this work are those of the authors and do not necessarily reflect the official policy or position of the Department of the Navy, Department of Defense, nor the U.S. Government. The study protocol was approved by the Naval Health Research Center Institutional Review Board in compliance with all applicable federal regulations governing the protection of human subjects. Research data were derived from approved Naval Health Research Center</a:t>
            </a:r>
            <a:r>
              <a:rPr lang="en-US" sz="1600" b="1" dirty="0">
                <a:solidFill>
                  <a:schemeClr val="bg1"/>
                </a:solidFill>
                <a:latin typeface="Arial" panose="020B0604020202020204" pitchFamily="34" charset="0"/>
                <a:cs typeface="Arial" panose="020B0604020202020204" pitchFamily="34" charset="0"/>
              </a:rPr>
              <a:t> </a:t>
            </a:r>
            <a:r>
              <a:rPr lang="en-US" sz="1600" dirty="0">
                <a:solidFill>
                  <a:schemeClr val="bg1"/>
                </a:solidFill>
                <a:latin typeface="Arial" panose="020B0604020202020204" pitchFamily="34" charset="0"/>
                <a:cs typeface="Arial" panose="020B0604020202020204" pitchFamily="34" charset="0"/>
              </a:rPr>
              <a:t>Institutional Review Board protocol number </a:t>
            </a:r>
            <a:r>
              <a:rPr lang="en-US" sz="1600" dirty="0">
                <a:solidFill>
                  <a:schemeClr val="bg1"/>
                </a:solidFill>
                <a:effectLst/>
                <a:latin typeface="Arial" panose="020B0604020202020204" pitchFamily="34" charset="0"/>
                <a:ea typeface="Aptos" panose="020B0004020202020204" pitchFamily="34" charset="0"/>
                <a:cs typeface="Arial" panose="020B0604020202020204" pitchFamily="34" charset="0"/>
              </a:rPr>
              <a:t>NHRC.2003.0025</a:t>
            </a:r>
            <a:r>
              <a:rPr lang="en-US" sz="1600" dirty="0">
                <a:solidFill>
                  <a:schemeClr val="bg1"/>
                </a:solidFill>
                <a:latin typeface="Arial" panose="020B0604020202020204" pitchFamily="34" charset="0"/>
                <a:cs typeface="Arial" panose="020B0604020202020204" pitchFamily="34" charset="0"/>
              </a:rPr>
              <a:t>.</a:t>
            </a:r>
          </a:p>
        </p:txBody>
      </p:sp>
      <p:sp>
        <p:nvSpPr>
          <p:cNvPr id="18" name="Oval 17">
            <a:extLst>
              <a:ext uri="{FF2B5EF4-FFF2-40B4-BE49-F238E27FC236}">
                <a16:creationId xmlns:a16="http://schemas.microsoft.com/office/drawing/2014/main" id="{99C6D661-7CBB-E3F0-2E9A-DD18FB5D59E2}"/>
              </a:ext>
            </a:extLst>
          </p:cNvPr>
          <p:cNvSpPr/>
          <p:nvPr/>
        </p:nvSpPr>
        <p:spPr>
          <a:xfrm>
            <a:off x="341853" y="-76200"/>
            <a:ext cx="5794378" cy="5794378"/>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2DC441B3-B0F8-D04C-C3C2-784DB3A1114F}"/>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490609" y="72556"/>
            <a:ext cx="5496866" cy="5496866"/>
          </a:xfrm>
          <a:prstGeom prst="rect">
            <a:avLst/>
          </a:prstGeom>
        </p:spPr>
      </p:pic>
    </p:spTree>
    <p:extLst>
      <p:ext uri="{BB962C8B-B14F-4D97-AF65-F5344CB8AC3E}">
        <p14:creationId xmlns:p14="http://schemas.microsoft.com/office/powerpoint/2010/main" val="289918091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76a3f6ad-3d9b-49ad-9486-10bfd8fef73e}" enabled="1" method="Privileged" siteId="{8903a443-af33-4ed4-acf5-ee613bcb2f59}" removed="0"/>
</clbl:labelList>
</file>

<file path=docProps/app.xml><?xml version="1.0" encoding="utf-8"?>
<Properties xmlns="http://schemas.openxmlformats.org/officeDocument/2006/extended-properties" xmlns:vt="http://schemas.openxmlformats.org/officeDocument/2006/docPropsVTypes">
  <Template>Office Theme</Template>
  <TotalTime>1867</TotalTime>
  <Words>1476</Words>
  <Application>Microsoft Office PowerPoint</Application>
  <PresentationFormat>Custom</PresentationFormat>
  <Paragraphs>261</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Aptos</vt:lpstr>
      <vt:lpstr>Aptos Display</vt:lpstr>
      <vt:lpstr>Arial</vt:lpstr>
      <vt:lpstr>Arial Black</vt:lpstr>
      <vt:lpstr>Impact</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Lamkin, Tommy E CIV USN NMRC (USA)</dc:creator>
  <cp:lastModifiedBy>Robinson, Meg I CTR USN NAVHLTHRSCHCEN SAN (USA)</cp:lastModifiedBy>
  <cp:revision>15</cp:revision>
  <dcterms:created xsi:type="dcterms:W3CDTF">2026-03-13T15:35:13Z</dcterms:created>
  <dcterms:modified xsi:type="dcterms:W3CDTF">2026-06-10T18:45:34Z</dcterms:modified>
</cp:coreProperties>
</file>