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B010"/>
    <a:srgbClr val="9395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6" d="100"/>
          <a:sy n="16" d="100"/>
        </p:scale>
        <p:origin x="1610"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inson, Meg I CTR USN NAVHLTHRSCHCEN SAN (USA)" userId="9f4878d5-65c3-4ccd-b810-503d4fa0f9cb" providerId="ADAL" clId="{DDA6810A-2F48-4B5A-957F-41E449B4AC49}"/>
    <pc:docChg chg="delSld">
      <pc:chgData name="Robinson, Meg I CTR USN NAVHLTHRSCHCEN SAN (USA)" userId="9f4878d5-65c3-4ccd-b810-503d4fa0f9cb" providerId="ADAL" clId="{DDA6810A-2F48-4B5A-957F-41E449B4AC49}" dt="2026-06-10T18:44:56.011" v="0" actId="47"/>
      <pc:docMkLst>
        <pc:docMk/>
      </pc:docMkLst>
      <pc:sldChg chg="del">
        <pc:chgData name="Robinson, Meg I CTR USN NAVHLTHRSCHCEN SAN (USA)" userId="9f4878d5-65c3-4ccd-b810-503d4fa0f9cb" providerId="ADAL" clId="{DDA6810A-2F48-4B5A-957F-41E449B4AC49}" dt="2026-06-10T18:44:56.011" v="0" actId="47"/>
        <pc:sldMkLst>
          <pc:docMk/>
          <pc:sldMk cId="2899180914" sldId="33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F61BDB-4DD6-4A32-B321-A11C662B271A}" type="datetimeFigureOut">
              <a:rPr lang="en-US" smtClean="0"/>
              <a:t>6/9/2026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34612A-AF64-47D2-AD4B-CC7EAB5BE0EB}" type="slidenum">
              <a:rPr lang="en-US" smtClean="0"/>
              <a:t>‹#›</a:t>
            </a:fld>
            <a:endParaRPr lang="en-US"/>
          </a:p>
        </p:txBody>
      </p:sp>
    </p:spTree>
    <p:extLst>
      <p:ext uri="{BB962C8B-B14F-4D97-AF65-F5344CB8AC3E}">
        <p14:creationId xmlns:p14="http://schemas.microsoft.com/office/powerpoint/2010/main" val="3492815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4612A-AF64-47D2-AD4B-CC7EAB5BE0EB}" type="slidenum">
              <a:rPr lang="en-US" smtClean="0"/>
              <a:t>1</a:t>
            </a:fld>
            <a:endParaRPr lang="en-US"/>
          </a:p>
        </p:txBody>
      </p:sp>
    </p:spTree>
    <p:extLst>
      <p:ext uri="{BB962C8B-B14F-4D97-AF65-F5344CB8AC3E}">
        <p14:creationId xmlns:p14="http://schemas.microsoft.com/office/powerpoint/2010/main" val="3578121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982855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497422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131191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40931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960496-37D3-41E0-B7B9-5DA85EC52B29}" type="datetimeFigureOut">
              <a:rPr lang="en-US" smtClean="0"/>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7250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960496-37D3-41E0-B7B9-5DA85EC52B29}"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20698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960496-37D3-41E0-B7B9-5DA85EC52B29}" type="datetimeFigureOut">
              <a:rPr lang="en-US" smtClean="0"/>
              <a:t>6/9/2026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657104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960496-37D3-41E0-B7B9-5DA85EC52B29}" type="datetimeFigureOut">
              <a:rPr lang="en-US" smtClean="0"/>
              <a:t>6/9/2026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6442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60496-37D3-41E0-B7B9-5DA85EC52B29}" type="datetimeFigureOut">
              <a:rPr lang="en-US" smtClean="0"/>
              <a:t>6/9/2026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855487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45370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00207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A2960496-37D3-41E0-B7B9-5DA85EC52B29}" type="datetimeFigureOut">
              <a:rPr lang="en-US" smtClean="0"/>
              <a:t>6/9/2026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D47FE60A-A822-48FD-9405-25729392819A}" type="slidenum">
              <a:rPr lang="en-US" smtClean="0"/>
              <a:t>‹#›</a:t>
            </a:fld>
            <a:endParaRPr lang="en-US"/>
          </a:p>
        </p:txBody>
      </p:sp>
    </p:spTree>
    <p:extLst>
      <p:ext uri="{BB962C8B-B14F-4D97-AF65-F5344CB8AC3E}">
        <p14:creationId xmlns:p14="http://schemas.microsoft.com/office/powerpoint/2010/main" val="1879083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76DB88D-F946-9138-6EEC-5D5F4A2A3813}"/>
              </a:ext>
            </a:extLst>
          </p:cNvPr>
          <p:cNvGrpSpPr/>
          <p:nvPr/>
        </p:nvGrpSpPr>
        <p:grpSpPr>
          <a:xfrm>
            <a:off x="-13642" y="31533123"/>
            <a:ext cx="43918073" cy="1385277"/>
            <a:chOff x="-13642" y="31533123"/>
            <a:chExt cx="43918073" cy="1385277"/>
          </a:xfrm>
        </p:grpSpPr>
        <p:sp>
          <p:nvSpPr>
            <p:cNvPr id="5" name="Rectangle 4">
              <a:extLst>
                <a:ext uri="{FF2B5EF4-FFF2-40B4-BE49-F238E27FC236}">
                  <a16:creationId xmlns:a16="http://schemas.microsoft.com/office/drawing/2014/main" id="{037E63ED-1F91-3A1E-DE20-9196676198CF}"/>
                </a:ext>
              </a:extLst>
            </p:cNvPr>
            <p:cNvSpPr/>
            <p:nvPr/>
          </p:nvSpPr>
          <p:spPr>
            <a:xfrm>
              <a:off x="-13642" y="31994656"/>
              <a:ext cx="43912666" cy="923744"/>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a:p>
          </p:txBody>
        </p:sp>
        <p:grpSp>
          <p:nvGrpSpPr>
            <p:cNvPr id="6" name="Group 5">
              <a:extLst>
                <a:ext uri="{FF2B5EF4-FFF2-40B4-BE49-F238E27FC236}">
                  <a16:creationId xmlns:a16="http://schemas.microsoft.com/office/drawing/2014/main" id="{BF05BF35-F7BC-6E1F-7841-033465A8F1D6}"/>
                </a:ext>
              </a:extLst>
            </p:cNvPr>
            <p:cNvGrpSpPr/>
            <p:nvPr/>
          </p:nvGrpSpPr>
          <p:grpSpPr>
            <a:xfrm>
              <a:off x="-13642" y="31533123"/>
              <a:ext cx="43918073" cy="472329"/>
              <a:chOff x="-13642" y="31533123"/>
              <a:chExt cx="43918073" cy="472329"/>
            </a:xfrm>
          </p:grpSpPr>
          <p:sp>
            <p:nvSpPr>
              <p:cNvPr id="7" name="Rectangle 6">
                <a:extLst>
                  <a:ext uri="{FF2B5EF4-FFF2-40B4-BE49-F238E27FC236}">
                    <a16:creationId xmlns:a16="http://schemas.microsoft.com/office/drawing/2014/main" id="{CE18C958-B105-D1F8-4670-5AC8C3E5C437}"/>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8" name="Rectangle 7">
                <a:extLst>
                  <a:ext uri="{FF2B5EF4-FFF2-40B4-BE49-F238E27FC236}">
                    <a16:creationId xmlns:a16="http://schemas.microsoft.com/office/drawing/2014/main" id="{E8B296DB-1EB6-F3F0-4941-CE8682E074D1}"/>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grpSp>
      <p:grpSp>
        <p:nvGrpSpPr>
          <p:cNvPr id="10" name="Group 9">
            <a:extLst>
              <a:ext uri="{FF2B5EF4-FFF2-40B4-BE49-F238E27FC236}">
                <a16:creationId xmlns:a16="http://schemas.microsoft.com/office/drawing/2014/main" id="{28E595FE-DB8E-4B53-0789-5D8807C9C894}"/>
              </a:ext>
            </a:extLst>
          </p:cNvPr>
          <p:cNvGrpSpPr/>
          <p:nvPr/>
        </p:nvGrpSpPr>
        <p:grpSpPr>
          <a:xfrm>
            <a:off x="-26873" y="-58507"/>
            <a:ext cx="43918073" cy="4498906"/>
            <a:chOff x="-26873" y="-58507"/>
            <a:chExt cx="43918073" cy="4498906"/>
          </a:xfrm>
        </p:grpSpPr>
        <p:sp>
          <p:nvSpPr>
            <p:cNvPr id="11" name="Rectangle 10">
              <a:extLst>
                <a:ext uri="{FF2B5EF4-FFF2-40B4-BE49-F238E27FC236}">
                  <a16:creationId xmlns:a16="http://schemas.microsoft.com/office/drawing/2014/main" id="{8E32BCC8-C7CD-D907-2A92-060D1FB9BBC9}"/>
                </a:ext>
              </a:extLst>
            </p:cNvPr>
            <p:cNvSpPr/>
            <p:nvPr/>
          </p:nvSpPr>
          <p:spPr>
            <a:xfrm>
              <a:off x="0" y="-58507"/>
              <a:ext cx="43891200" cy="4194833"/>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nvGrpSpPr>
            <p:cNvPr id="12" name="Group 11">
              <a:extLst>
                <a:ext uri="{FF2B5EF4-FFF2-40B4-BE49-F238E27FC236}">
                  <a16:creationId xmlns:a16="http://schemas.microsoft.com/office/drawing/2014/main" id="{7091E3E6-9B08-ADEE-18ED-193B65BFC6B6}"/>
                </a:ext>
              </a:extLst>
            </p:cNvPr>
            <p:cNvGrpSpPr/>
            <p:nvPr/>
          </p:nvGrpSpPr>
          <p:grpSpPr>
            <a:xfrm flipV="1">
              <a:off x="-26873" y="3968070"/>
              <a:ext cx="43918073" cy="472329"/>
              <a:chOff x="-13642" y="31533123"/>
              <a:chExt cx="43918073" cy="472329"/>
            </a:xfrm>
          </p:grpSpPr>
          <p:sp>
            <p:nvSpPr>
              <p:cNvPr id="14" name="Rectangle 13">
                <a:extLst>
                  <a:ext uri="{FF2B5EF4-FFF2-40B4-BE49-F238E27FC236}">
                    <a16:creationId xmlns:a16="http://schemas.microsoft.com/office/drawing/2014/main" id="{CF91703C-6A5F-A277-736C-29D84A3D73B1}"/>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15" name="Rectangle 14">
                <a:extLst>
                  <a:ext uri="{FF2B5EF4-FFF2-40B4-BE49-F238E27FC236}">
                    <a16:creationId xmlns:a16="http://schemas.microsoft.com/office/drawing/2014/main" id="{AE18178E-A474-33A9-B352-DBFE884CAD98}"/>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pic>
          <p:nvPicPr>
            <p:cNvPr id="13" name="Picture 12" descr="Logo&#10;&#10;Description automatically generated">
              <a:extLst>
                <a:ext uri="{FF2B5EF4-FFF2-40B4-BE49-F238E27FC236}">
                  <a16:creationId xmlns:a16="http://schemas.microsoft.com/office/drawing/2014/main" id="{D4C0AFB7-F8C5-E7FA-4221-2D51F584AC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01051" y="399335"/>
              <a:ext cx="7085190" cy="3470178"/>
            </a:xfrm>
            <a:prstGeom prst="rect">
              <a:avLst/>
            </a:prstGeom>
          </p:spPr>
        </p:pic>
      </p:grpSp>
      <p:sp>
        <p:nvSpPr>
          <p:cNvPr id="16" name="Text Placeholder 5">
            <a:extLst>
              <a:ext uri="{FF2B5EF4-FFF2-40B4-BE49-F238E27FC236}">
                <a16:creationId xmlns:a16="http://schemas.microsoft.com/office/drawing/2014/main" id="{EBF9082C-3EBE-4935-6A4F-DACB290002F7}"/>
              </a:ext>
            </a:extLst>
          </p:cNvPr>
          <p:cNvSpPr txBox="1"/>
          <p:nvPr/>
        </p:nvSpPr>
        <p:spPr>
          <a:xfrm>
            <a:off x="7696678" y="391049"/>
            <a:ext cx="28470967" cy="4404052"/>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021808">
              <a:spcBef>
                <a:spcPct val="20000"/>
              </a:spcBef>
              <a:defRPr/>
            </a:pPr>
            <a:r>
              <a:rPr lang="en-US" sz="7500" dirty="0">
                <a:solidFill>
                  <a:schemeClr val="bg1"/>
                </a:solidFill>
                <a:latin typeface="Impact" panose="020B0806030902050204" pitchFamily="34" charset="0"/>
                <a:ea typeface="Tahoma" panose="020B0604030504040204" pitchFamily="34" charset="0"/>
                <a:cs typeface="Arial" panose="020B0604020202020204" pitchFamily="34" charset="0"/>
              </a:rPr>
              <a:t>SEQUENTIAL MACHINE LEARNING MODEL PREDICTS CARDIOVASCULAR PHYSICAL READINESS TEST FAILURE</a:t>
            </a:r>
            <a:endParaRPr lang="en-US" sz="3150" dirty="0">
              <a:solidFill>
                <a:schemeClr val="bg1"/>
              </a:solidFill>
              <a:latin typeface="Arial" panose="020B0604020202020204" pitchFamily="34" charset="0"/>
              <a:ea typeface="Tahoma" panose="020B0604030504040204" pitchFamily="34" charset="0"/>
              <a:cs typeface="Arial" panose="020B0604020202020204" pitchFamily="34" charset="0"/>
            </a:endParaRPr>
          </a:p>
          <a:p>
            <a:pPr algn="ctr">
              <a:lnSpc>
                <a:spcPct val="107000"/>
              </a:lnSpc>
              <a:spcBef>
                <a:spcPts val="0"/>
              </a:spcBef>
              <a:spcAft>
                <a:spcPts val="800"/>
              </a:spcAft>
            </a:pPr>
            <a:r>
              <a:rPr lang="en-US" sz="3000" b="1" kern="100" dirty="0">
                <a:solidFill>
                  <a:schemeClr val="bg1"/>
                </a:solidFill>
                <a:latin typeface="Arial" panose="020B0604020202020204" pitchFamily="34" charset="0"/>
                <a:ea typeface="Calibri" panose="020F0502020204030204" pitchFamily="34" charset="0"/>
                <a:cs typeface="Arial" panose="020B0604020202020204" pitchFamily="34" charset="0"/>
              </a:rPr>
              <a:t>Meg I. Robinson, MS</a:t>
            </a:r>
            <a:r>
              <a:rPr lang="en-US" sz="30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1,2</a:t>
            </a:r>
            <a:r>
              <a:rPr lang="en-US" sz="3000" b="1" kern="100" dirty="0">
                <a:solidFill>
                  <a:schemeClr val="bg1"/>
                </a:solidFill>
                <a:latin typeface="Arial" panose="020B0604020202020204" pitchFamily="34" charset="0"/>
                <a:ea typeface="Calibri" panose="020F0502020204030204" pitchFamily="34" charset="0"/>
                <a:cs typeface="Arial" panose="020B0604020202020204" pitchFamily="34" charset="0"/>
              </a:rPr>
              <a:t>; Justin T. Stamets, MS</a:t>
            </a:r>
            <a:r>
              <a:rPr lang="en-US" sz="30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1,2</a:t>
            </a:r>
            <a:r>
              <a:rPr lang="en-US" sz="3000" b="1" kern="100" dirty="0">
                <a:solidFill>
                  <a:schemeClr val="bg1"/>
                </a:solidFill>
                <a:latin typeface="Arial" panose="020B0604020202020204" pitchFamily="34" charset="0"/>
                <a:ea typeface="Calibri" panose="020F0502020204030204" pitchFamily="34" charset="0"/>
                <a:cs typeface="Arial" panose="020B0604020202020204" pitchFamily="34" charset="0"/>
              </a:rPr>
              <a:t>;  Ryan W. Smith, PhD</a:t>
            </a:r>
            <a:r>
              <a:rPr lang="en-US" sz="30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a:t>
            </a:r>
            <a:r>
              <a:rPr lang="en-US" sz="3000" b="1" kern="100" dirty="0">
                <a:solidFill>
                  <a:schemeClr val="bg1"/>
                </a:solidFill>
                <a:latin typeface="Arial" panose="020B0604020202020204" pitchFamily="34" charset="0"/>
                <a:ea typeface="Calibri" panose="020F0502020204030204" pitchFamily="34" charset="0"/>
                <a:cs typeface="Arial" panose="020B0604020202020204" pitchFamily="34" charset="0"/>
              </a:rPr>
              <a:t>; Andrew J. MacGregor, PhD</a:t>
            </a:r>
            <a:r>
              <a:rPr lang="en-US" sz="30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a:t>
            </a:r>
            <a:endParaRPr lang="en-US" sz="3000" kern="1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a:lnSpc>
                <a:spcPct val="107000"/>
              </a:lnSpc>
              <a:spcBef>
                <a:spcPts val="0"/>
              </a:spcBef>
              <a:spcAft>
                <a:spcPts val="800"/>
              </a:spcAft>
            </a:pPr>
            <a:r>
              <a:rPr lang="en-US" sz="30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1</a:t>
            </a:r>
            <a:r>
              <a:rPr lang="en-US" sz="3000" b="1" kern="100" dirty="0">
                <a:solidFill>
                  <a:schemeClr val="bg1"/>
                </a:solidFill>
                <a:latin typeface="Arial" panose="020B0604020202020204" pitchFamily="34" charset="0"/>
                <a:ea typeface="Calibri" panose="020F0502020204030204" pitchFamily="34" charset="0"/>
                <a:cs typeface="Arial" panose="020B0604020202020204" pitchFamily="34" charset="0"/>
              </a:rPr>
              <a:t>Naval Health Research Center, San Diego, CA; </a:t>
            </a:r>
            <a:r>
              <a:rPr lang="en-US" sz="3000" b="1" kern="100" baseline="30000" dirty="0">
                <a:solidFill>
                  <a:schemeClr val="bg1"/>
                </a:solidFill>
                <a:latin typeface="Arial" panose="020B0604020202020204" pitchFamily="34" charset="0"/>
                <a:ea typeface="Calibri" panose="020F0502020204030204" pitchFamily="34" charset="0"/>
                <a:cs typeface="Arial" panose="020B0604020202020204" pitchFamily="34" charset="0"/>
              </a:rPr>
              <a:t>2</a:t>
            </a:r>
            <a:r>
              <a:rPr lang="en-US" sz="3000" b="1" kern="100" dirty="0">
                <a:solidFill>
                  <a:schemeClr val="bg1"/>
                </a:solidFill>
                <a:latin typeface="Arial" panose="020B0604020202020204" pitchFamily="34" charset="0"/>
                <a:ea typeface="Calibri" panose="020F0502020204030204" pitchFamily="34" charset="0"/>
                <a:cs typeface="Arial" panose="020B0604020202020204" pitchFamily="34" charset="0"/>
              </a:rPr>
              <a:t>Leidos, Inc., San Diego, CA</a:t>
            </a:r>
            <a:endParaRPr lang="en-US" sz="3000" kern="1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25F2A7C6-97EE-73F3-B089-29F5F2E36B08}"/>
              </a:ext>
            </a:extLst>
          </p:cNvPr>
          <p:cNvSpPr/>
          <p:nvPr/>
        </p:nvSpPr>
        <p:spPr>
          <a:xfrm>
            <a:off x="-26873" y="-58507"/>
            <a:ext cx="3208261" cy="4498906"/>
          </a:xfrm>
          <a:prstGeom prst="rect">
            <a:avLst/>
          </a:prstGeom>
          <a:solidFill>
            <a:srgbClr val="E8B0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089CB1EF-5E67-D677-6418-12ABF6ED54FF}"/>
              </a:ext>
            </a:extLst>
          </p:cNvPr>
          <p:cNvGrpSpPr/>
          <p:nvPr/>
        </p:nvGrpSpPr>
        <p:grpSpPr>
          <a:xfrm>
            <a:off x="825984" y="13194744"/>
            <a:ext cx="11788490" cy="4324768"/>
            <a:chOff x="17904868" y="16033436"/>
            <a:chExt cx="9287444" cy="3090329"/>
          </a:xfrm>
        </p:grpSpPr>
        <p:sp>
          <p:nvSpPr>
            <p:cNvPr id="21" name="Rectangle 20">
              <a:extLst>
                <a:ext uri="{FF2B5EF4-FFF2-40B4-BE49-F238E27FC236}">
                  <a16:creationId xmlns:a16="http://schemas.microsoft.com/office/drawing/2014/main" id="{222C5ECE-FB74-539D-AEE6-1B6592BE5E4F}"/>
                </a:ext>
              </a:extLst>
            </p:cNvPr>
            <p:cNvSpPr/>
            <p:nvPr/>
          </p:nvSpPr>
          <p:spPr>
            <a:xfrm>
              <a:off x="17904869" y="16744769"/>
              <a:ext cx="9287443" cy="226689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dirty="0">
                <a:solidFill>
                  <a:schemeClr val="bg1"/>
                </a:solidFill>
              </a:endParaRPr>
            </a:p>
          </p:txBody>
        </p:sp>
        <p:sp>
          <p:nvSpPr>
            <p:cNvPr id="22" name="Rectangle 21">
              <a:extLst>
                <a:ext uri="{FF2B5EF4-FFF2-40B4-BE49-F238E27FC236}">
                  <a16:creationId xmlns:a16="http://schemas.microsoft.com/office/drawing/2014/main" id="{7BA4B14B-056C-16BC-0B63-04B8B11CEBE9}"/>
                </a:ext>
              </a:extLst>
            </p:cNvPr>
            <p:cNvSpPr/>
            <p:nvPr/>
          </p:nvSpPr>
          <p:spPr>
            <a:xfrm>
              <a:off x="17904868" y="16033436"/>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OBJECTIVES</a:t>
              </a:r>
            </a:p>
          </p:txBody>
        </p:sp>
        <p:sp>
          <p:nvSpPr>
            <p:cNvPr id="23" name="TextBox 22">
              <a:extLst>
                <a:ext uri="{FF2B5EF4-FFF2-40B4-BE49-F238E27FC236}">
                  <a16:creationId xmlns:a16="http://schemas.microsoft.com/office/drawing/2014/main" id="{A540DE9A-2E24-EFC3-DBD5-CD9666F97B1B}"/>
                </a:ext>
              </a:extLst>
            </p:cNvPr>
            <p:cNvSpPr txBox="1"/>
            <p:nvPr/>
          </p:nvSpPr>
          <p:spPr>
            <a:xfrm>
              <a:off x="17968468" y="16946493"/>
              <a:ext cx="9000740" cy="2177272"/>
            </a:xfrm>
            <a:prstGeom prst="rect">
              <a:avLst/>
            </a:prstGeom>
            <a:noFill/>
            <a:ln>
              <a:noFill/>
            </a:ln>
          </p:spPr>
          <p:txBody>
            <a:bodyPr wrap="square" rtlCol="0">
              <a:spAutoFit/>
            </a:bodyPr>
            <a:lstStyle/>
            <a:p>
              <a:pPr marL="514350" lvl="0" indent="-514350">
                <a:buFont typeface="+mj-lt"/>
                <a:buAutoNum type="arabicPeriod"/>
              </a:pPr>
              <a:r>
                <a:rPr lang="en-US" sz="3200" dirty="0">
                  <a:latin typeface="Arial" panose="020B0604020202020204" pitchFamily="34" charset="0"/>
                  <a:cs typeface="Arial" panose="020B0604020202020204" pitchFamily="34" charset="0"/>
                </a:rPr>
                <a:t>Evaluate the performance of sequential machine learning models in predicting cardio PRT failure</a:t>
              </a:r>
            </a:p>
            <a:p>
              <a:pPr marL="514350" lvl="0" indent="-514350">
                <a:buFont typeface="+mj-lt"/>
                <a:buAutoNum type="arabicPeriod"/>
              </a:pPr>
              <a:endParaRPr lang="en-US" sz="3200" dirty="0">
                <a:latin typeface="Arial" panose="020B0604020202020204" pitchFamily="34" charset="0"/>
                <a:cs typeface="Arial" panose="020B0604020202020204" pitchFamily="34" charset="0"/>
              </a:endParaRPr>
            </a:p>
            <a:p>
              <a:pPr marL="514350" lvl="0" indent="-514350">
                <a:buFont typeface="+mj-lt"/>
                <a:buAutoNum type="arabicPeriod"/>
              </a:pPr>
              <a:r>
                <a:rPr lang="en-US" sz="3200" dirty="0">
                  <a:latin typeface="Arial" panose="020B0604020202020204" pitchFamily="34" charset="0"/>
                  <a:cs typeface="Arial" panose="020B0604020202020204" pitchFamily="34" charset="0"/>
                </a:rPr>
                <a:t>Identify and report the most significant features contributing to the prediction of cardio PRT failure</a:t>
              </a:r>
            </a:p>
            <a:p>
              <a:pPr lvl="0"/>
              <a:endParaRPr lang="en-US" sz="3200" dirty="0">
                <a:solidFill>
                  <a:srgbClr val="022A3A"/>
                </a:solidFill>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29983BBB-0756-26C3-FFC5-15BB23033450}"/>
              </a:ext>
            </a:extLst>
          </p:cNvPr>
          <p:cNvGrpSpPr/>
          <p:nvPr/>
        </p:nvGrpSpPr>
        <p:grpSpPr>
          <a:xfrm>
            <a:off x="825985" y="4737609"/>
            <a:ext cx="11788490" cy="8040579"/>
            <a:chOff x="17904868" y="15346211"/>
            <a:chExt cx="9287444" cy="5745519"/>
          </a:xfrm>
        </p:grpSpPr>
        <p:sp>
          <p:nvSpPr>
            <p:cNvPr id="36" name="Rectangle 35">
              <a:extLst>
                <a:ext uri="{FF2B5EF4-FFF2-40B4-BE49-F238E27FC236}">
                  <a16:creationId xmlns:a16="http://schemas.microsoft.com/office/drawing/2014/main" id="{87FF883A-854E-EFAC-6F9B-81423DFDBC0A}"/>
                </a:ext>
              </a:extLst>
            </p:cNvPr>
            <p:cNvSpPr/>
            <p:nvPr/>
          </p:nvSpPr>
          <p:spPr>
            <a:xfrm>
              <a:off x="17904868" y="15346211"/>
              <a:ext cx="9287443" cy="1220435"/>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 BACKGROUND</a:t>
              </a:r>
            </a:p>
          </p:txBody>
        </p:sp>
        <p:sp>
          <p:nvSpPr>
            <p:cNvPr id="35" name="Rectangle 34">
              <a:extLst>
                <a:ext uri="{FF2B5EF4-FFF2-40B4-BE49-F238E27FC236}">
                  <a16:creationId xmlns:a16="http://schemas.microsoft.com/office/drawing/2014/main" id="{958CB476-BD4D-8E9B-20D7-F7D4F37B6A0C}"/>
                </a:ext>
              </a:extLst>
            </p:cNvPr>
            <p:cNvSpPr/>
            <p:nvPr/>
          </p:nvSpPr>
          <p:spPr>
            <a:xfrm>
              <a:off x="17904869" y="16744769"/>
              <a:ext cx="9287443" cy="434696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37" name="TextBox 36">
              <a:extLst>
                <a:ext uri="{FF2B5EF4-FFF2-40B4-BE49-F238E27FC236}">
                  <a16:creationId xmlns:a16="http://schemas.microsoft.com/office/drawing/2014/main" id="{7FDC846D-221E-FCD0-B310-911EA845C993}"/>
                </a:ext>
              </a:extLst>
            </p:cNvPr>
            <p:cNvSpPr txBox="1"/>
            <p:nvPr/>
          </p:nvSpPr>
          <p:spPr>
            <a:xfrm>
              <a:off x="17968466" y="17131743"/>
              <a:ext cx="9000740" cy="3584801"/>
            </a:xfrm>
            <a:prstGeom prst="rect">
              <a:avLst/>
            </a:prstGeom>
            <a:noFill/>
            <a:ln>
              <a:noFill/>
            </a:ln>
          </p:spPr>
          <p:txBody>
            <a:bodyPr wrap="square" rtlCol="0">
              <a:spAutoFit/>
            </a:bodyPr>
            <a:lstStyle/>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U.S. Navy personnel regularly undergo Physical Readiness Tests (PRTs) to assess cardiovascular (cardio) fitness and overall physical readiness</a:t>
              </a:r>
              <a:br>
                <a:rPr lang="en-US" sz="3200" dirty="0">
                  <a:latin typeface="Arial" panose="020B0604020202020204" pitchFamily="34" charset="0"/>
                  <a:cs typeface="Arial" panose="020B0604020202020204" pitchFamily="34" charset="0"/>
                </a:rPr>
              </a:b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Failure on the cardio PRT affects operational effectiveness, potentially resulting in discharge</a:t>
              </a:r>
              <a:br>
                <a:rPr lang="en-US" sz="3200" dirty="0">
                  <a:latin typeface="Arial" panose="020B0604020202020204" pitchFamily="34" charset="0"/>
                  <a:cs typeface="Arial" panose="020B0604020202020204" pitchFamily="34" charset="0"/>
                </a:rPr>
              </a:b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The use of advanced sequential machine learning techniques to analyze longitudinal PRT data, predict cardio PRT failure, and identify key features remain underexplored</a:t>
              </a:r>
            </a:p>
          </p:txBody>
        </p:sp>
      </p:grpSp>
      <p:grpSp>
        <p:nvGrpSpPr>
          <p:cNvPr id="38" name="Group 37">
            <a:extLst>
              <a:ext uri="{FF2B5EF4-FFF2-40B4-BE49-F238E27FC236}">
                <a16:creationId xmlns:a16="http://schemas.microsoft.com/office/drawing/2014/main" id="{C8FE1AAC-41A3-B830-9177-2D3CCD44A2A0}"/>
              </a:ext>
            </a:extLst>
          </p:cNvPr>
          <p:cNvGrpSpPr/>
          <p:nvPr/>
        </p:nvGrpSpPr>
        <p:grpSpPr>
          <a:xfrm>
            <a:off x="825983" y="17919630"/>
            <a:ext cx="11788490" cy="13597153"/>
            <a:chOff x="17904868" y="16033436"/>
            <a:chExt cx="9287444" cy="9716053"/>
          </a:xfrm>
        </p:grpSpPr>
        <p:sp>
          <p:nvSpPr>
            <p:cNvPr id="39" name="Rectangle 38">
              <a:extLst>
                <a:ext uri="{FF2B5EF4-FFF2-40B4-BE49-F238E27FC236}">
                  <a16:creationId xmlns:a16="http://schemas.microsoft.com/office/drawing/2014/main" id="{2F672777-2520-3569-89E4-57448E2D3F72}"/>
                </a:ext>
              </a:extLst>
            </p:cNvPr>
            <p:cNvSpPr/>
            <p:nvPr/>
          </p:nvSpPr>
          <p:spPr>
            <a:xfrm>
              <a:off x="17904869" y="16744769"/>
              <a:ext cx="9287443" cy="863654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dirty="0">
                <a:solidFill>
                  <a:schemeClr val="bg1"/>
                </a:solidFill>
              </a:endParaRPr>
            </a:p>
          </p:txBody>
        </p:sp>
        <p:sp>
          <p:nvSpPr>
            <p:cNvPr id="40" name="Rectangle 39">
              <a:extLst>
                <a:ext uri="{FF2B5EF4-FFF2-40B4-BE49-F238E27FC236}">
                  <a16:creationId xmlns:a16="http://schemas.microsoft.com/office/drawing/2014/main" id="{0CA2E2C9-C63F-D830-774F-7BF30351DC1E}"/>
                </a:ext>
              </a:extLst>
            </p:cNvPr>
            <p:cNvSpPr/>
            <p:nvPr/>
          </p:nvSpPr>
          <p:spPr>
            <a:xfrm>
              <a:off x="17904868" y="16033436"/>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METHODS</a:t>
              </a:r>
            </a:p>
          </p:txBody>
        </p:sp>
        <p:sp>
          <p:nvSpPr>
            <p:cNvPr id="41" name="TextBox 40">
              <a:extLst>
                <a:ext uri="{FF2B5EF4-FFF2-40B4-BE49-F238E27FC236}">
                  <a16:creationId xmlns:a16="http://schemas.microsoft.com/office/drawing/2014/main" id="{55163767-F55B-C5AC-EF5D-108BAA2D2198}"/>
                </a:ext>
              </a:extLst>
            </p:cNvPr>
            <p:cNvSpPr txBox="1"/>
            <p:nvPr/>
          </p:nvSpPr>
          <p:spPr>
            <a:xfrm>
              <a:off x="17968469" y="16886454"/>
              <a:ext cx="9000740" cy="8863035"/>
            </a:xfrm>
            <a:prstGeom prst="rect">
              <a:avLst/>
            </a:prstGeom>
            <a:noFill/>
            <a:ln>
              <a:noFill/>
            </a:ln>
          </p:spPr>
          <p:txBody>
            <a:bodyPr wrap="square" rtlCol="0">
              <a:spAutoFit/>
            </a:bodyPr>
            <a:lstStyle/>
            <a:p>
              <a:pPr lvl="0"/>
              <a:r>
                <a:rPr lang="en-US" sz="3200" b="1" dirty="0">
                  <a:latin typeface="Arial" panose="020B0604020202020204" pitchFamily="34" charset="0"/>
                  <a:ea typeface="Tahoma" panose="020B0604030504040204" pitchFamily="34" charset="0"/>
                  <a:cs typeface="Arial" panose="020B0604020202020204" pitchFamily="34" charset="0"/>
                </a:rPr>
                <a:t>Study Population</a:t>
              </a:r>
            </a:p>
            <a:p>
              <a:pPr marL="457200" lvl="0" indent="-457200">
                <a:buFont typeface="Arial" panose="020B0604020202020204" pitchFamily="34" charset="0"/>
                <a:buChar char="•"/>
              </a:pPr>
              <a:r>
                <a:rPr lang="en-US" sz="3200" dirty="0">
                  <a:latin typeface="Arial" panose="020B0604020202020204" pitchFamily="34" charset="0"/>
                  <a:ea typeface="Tahoma" panose="020B0604030504040204" pitchFamily="34" charset="0"/>
                  <a:cs typeface="Arial" panose="020B0604020202020204" pitchFamily="34" charset="0"/>
                </a:rPr>
                <a:t>This was a retrospective analysis of 2014–2019 data from the Physical Readiness Information Management System</a:t>
              </a:r>
            </a:p>
            <a:p>
              <a:pPr marL="457200" lvl="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Active-duty Navy personnel with ≥2 valid PRTs were included</a:t>
              </a:r>
              <a:endParaRPr lang="en-US" sz="3200" dirty="0">
                <a:latin typeface="Arial" panose="020B0604020202020204" pitchFamily="34" charset="0"/>
                <a:ea typeface="Tahoma" panose="020B0604030504040204" pitchFamily="34" charset="0"/>
                <a:cs typeface="Arial" panose="020B0604020202020204" pitchFamily="34" charset="0"/>
              </a:endParaRPr>
            </a:p>
            <a:p>
              <a:pPr marL="457200" lvl="0" indent="-457200">
                <a:buFont typeface="Arial" panose="020B0604020202020204" pitchFamily="34" charset="0"/>
                <a:buChar char="•"/>
              </a:pPr>
              <a:endParaRPr lang="en-US" sz="3200" b="1" dirty="0">
                <a:latin typeface="Arial" panose="020B0604020202020204" pitchFamily="34" charset="0"/>
                <a:ea typeface="Tahoma" panose="020B0604030504040204" pitchFamily="34" charset="0"/>
                <a:cs typeface="Arial" panose="020B0604020202020204" pitchFamily="34" charset="0"/>
              </a:endParaRPr>
            </a:p>
            <a:p>
              <a:pPr lvl="0"/>
              <a:r>
                <a:rPr lang="en-US" sz="3200" b="1" dirty="0">
                  <a:latin typeface="Arial" panose="020B0604020202020204" pitchFamily="34" charset="0"/>
                  <a:ea typeface="Tahoma" panose="020B0604030504040204" pitchFamily="34" charset="0"/>
                  <a:cs typeface="Arial" panose="020B0604020202020204" pitchFamily="34" charset="0"/>
                </a:rPr>
                <a:t>Matched Cohort Design</a:t>
              </a:r>
            </a:p>
            <a:p>
              <a:pPr marL="457200" lvl="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The analytical cohort included individuals who failed at least one cardio PRT that was not their first recorded test</a:t>
              </a:r>
            </a:p>
            <a:p>
              <a:pPr marL="457200" lvl="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These individuals were matched on sex, age at PRT within 3 months, unit, and number of tests to create an equal-sized comparison cohort</a:t>
              </a:r>
            </a:p>
            <a:p>
              <a:pPr marL="457200" lvl="0" indent="-457200">
                <a:buFont typeface="Arial" panose="020B0604020202020204" pitchFamily="34" charset="0"/>
                <a:buChar char="•"/>
              </a:pPr>
              <a:endParaRPr lang="en-US" sz="3200" dirty="0">
                <a:latin typeface="Arial" panose="020B0604020202020204" pitchFamily="34" charset="0"/>
                <a:ea typeface="Tahoma" panose="020B0604030504040204" pitchFamily="34" charset="0"/>
                <a:cs typeface="Arial" panose="020B0604020202020204" pitchFamily="34" charset="0"/>
              </a:endParaRPr>
            </a:p>
            <a:p>
              <a:pPr lvl="0"/>
              <a:r>
                <a:rPr lang="en-US" sz="3200" b="1" dirty="0">
                  <a:latin typeface="Arial" panose="020B0604020202020204" pitchFamily="34" charset="0"/>
                  <a:ea typeface="Tahoma" panose="020B0604030504040204" pitchFamily="34" charset="0"/>
                  <a:cs typeface="Arial" panose="020B0604020202020204" pitchFamily="34" charset="0"/>
                </a:rPr>
                <a:t>Sequential Machine Learning Model</a:t>
              </a:r>
            </a:p>
            <a:p>
              <a:pPr marL="457200" lvl="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A recurrent neural network, gated recurrent unit (GRU), was trained on all available sequences of PRT data for everyone in the cohorts</a:t>
              </a:r>
              <a:br>
                <a:rPr lang="en-US" sz="3200" dirty="0">
                  <a:latin typeface="Arial" panose="020B0604020202020204" pitchFamily="34" charset="0"/>
                  <a:cs typeface="Arial" panose="020B0604020202020204" pitchFamily="34" charset="0"/>
                </a:rPr>
              </a:br>
              <a:endParaRPr lang="en-US" sz="3200" dirty="0">
                <a:latin typeface="Arial" panose="020B0604020202020204" pitchFamily="34" charset="0"/>
                <a:ea typeface="Tahoma" panose="020B0604030504040204" pitchFamily="34" charset="0"/>
                <a:cs typeface="Arial" panose="020B0604020202020204" pitchFamily="34" charset="0"/>
              </a:endParaRPr>
            </a:p>
            <a:p>
              <a:pPr lvl="0"/>
              <a:r>
                <a:rPr lang="en-US" sz="3200" b="1" dirty="0">
                  <a:latin typeface="Arial" panose="020B0604020202020204" pitchFamily="34" charset="0"/>
                  <a:ea typeface="Tahoma" panose="020B0604030504040204" pitchFamily="34" charset="0"/>
                  <a:cs typeface="Arial" panose="020B0604020202020204" pitchFamily="34" charset="0"/>
                </a:rPr>
                <a:t>Output</a:t>
              </a:r>
            </a:p>
            <a:p>
              <a:pPr marL="457200" indent="-457200">
                <a:buFont typeface="Arial" panose="020B0604020202020204" pitchFamily="34" charset="0"/>
                <a:buChar char="•"/>
              </a:pPr>
              <a:r>
                <a:rPr lang="en-US" sz="3200" dirty="0">
                  <a:latin typeface="Arial" panose="020B0604020202020204" pitchFamily="34" charset="0"/>
                  <a:ea typeface="Tahoma" panose="020B0604030504040204" pitchFamily="34" charset="0"/>
                  <a:cs typeface="Arial" panose="020B0604020202020204" pitchFamily="34" charset="0"/>
                </a:rPr>
                <a:t>Model performance was evaluated with AUC and F1 scores. </a:t>
              </a:r>
            </a:p>
            <a:p>
              <a:pPr marL="457200" indent="-457200">
                <a:buFont typeface="Arial" panose="020B0604020202020204" pitchFamily="34" charset="0"/>
                <a:buChar char="•"/>
              </a:pPr>
              <a:r>
                <a:rPr lang="en-US" sz="3200" dirty="0" err="1">
                  <a:latin typeface="Arial" panose="020B0604020202020204" pitchFamily="34" charset="0"/>
                  <a:ea typeface="Tahoma" panose="020B0604030504040204" pitchFamily="34" charset="0"/>
                  <a:cs typeface="Arial" panose="020B0604020202020204" pitchFamily="34" charset="0"/>
                </a:rPr>
                <a:t>SHapley</a:t>
              </a:r>
              <a:r>
                <a:rPr lang="en-US" sz="3200" dirty="0">
                  <a:latin typeface="Arial" panose="020B0604020202020204" pitchFamily="34" charset="0"/>
                  <a:ea typeface="Tahoma" panose="020B0604030504040204" pitchFamily="34" charset="0"/>
                  <a:cs typeface="Arial" panose="020B0604020202020204" pitchFamily="34" charset="0"/>
                </a:rPr>
                <a:t> Additive </a:t>
              </a:r>
              <a:r>
                <a:rPr lang="en-US" sz="3200" dirty="0" err="1">
                  <a:latin typeface="Arial" panose="020B0604020202020204" pitchFamily="34" charset="0"/>
                  <a:ea typeface="Tahoma" panose="020B0604030504040204" pitchFamily="34" charset="0"/>
                  <a:cs typeface="Arial" panose="020B0604020202020204" pitchFamily="34" charset="0"/>
                </a:rPr>
                <a:t>exPlanations</a:t>
              </a:r>
              <a:r>
                <a:rPr lang="en-US" sz="3200" dirty="0">
                  <a:latin typeface="Arial" panose="020B0604020202020204" pitchFamily="34" charset="0"/>
                  <a:ea typeface="Tahoma" panose="020B0604030504040204" pitchFamily="34" charset="0"/>
                  <a:cs typeface="Arial" panose="020B0604020202020204" pitchFamily="34" charset="0"/>
                </a:rPr>
                <a:t> (SHAP) analysis was conducted to assess feature importance, with features analyzed both individually and across grouped domains (e.g., core, cardio, waiver)</a:t>
              </a:r>
            </a:p>
            <a:p>
              <a:pPr lvl="0"/>
              <a:endParaRPr lang="en-US" sz="3200" dirty="0">
                <a:solidFill>
                  <a:srgbClr val="022A3A"/>
                </a:solidFill>
                <a:latin typeface="Arial" panose="020B0604020202020204" pitchFamily="34" charset="0"/>
                <a:cs typeface="Arial" panose="020B0604020202020204" pitchFamily="34" charset="0"/>
              </a:endParaRPr>
            </a:p>
          </p:txBody>
        </p:sp>
      </p:grpSp>
      <p:sp>
        <p:nvSpPr>
          <p:cNvPr id="43" name="Rectangle 42">
            <a:extLst>
              <a:ext uri="{FF2B5EF4-FFF2-40B4-BE49-F238E27FC236}">
                <a16:creationId xmlns:a16="http://schemas.microsoft.com/office/drawing/2014/main" id="{66F7BD1E-1235-E5EF-C18E-7A56E9095FD5}"/>
              </a:ext>
            </a:extLst>
          </p:cNvPr>
          <p:cNvSpPr/>
          <p:nvPr/>
        </p:nvSpPr>
        <p:spPr>
          <a:xfrm>
            <a:off x="13208882" y="6827821"/>
            <a:ext cx="17446561" cy="241737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grpSp>
        <p:nvGrpSpPr>
          <p:cNvPr id="46" name="Group 45">
            <a:extLst>
              <a:ext uri="{FF2B5EF4-FFF2-40B4-BE49-F238E27FC236}">
                <a16:creationId xmlns:a16="http://schemas.microsoft.com/office/drawing/2014/main" id="{A23F74EF-7D4D-BE78-EA8D-1EBBFA94FE5B}"/>
              </a:ext>
            </a:extLst>
          </p:cNvPr>
          <p:cNvGrpSpPr/>
          <p:nvPr/>
        </p:nvGrpSpPr>
        <p:grpSpPr>
          <a:xfrm>
            <a:off x="31276729" y="6845953"/>
            <a:ext cx="11788489" cy="15568422"/>
            <a:chOff x="17904869" y="16744769"/>
            <a:chExt cx="9287443" cy="10995705"/>
          </a:xfrm>
        </p:grpSpPr>
        <p:sp>
          <p:nvSpPr>
            <p:cNvPr id="47" name="Rectangle 46">
              <a:extLst>
                <a:ext uri="{FF2B5EF4-FFF2-40B4-BE49-F238E27FC236}">
                  <a16:creationId xmlns:a16="http://schemas.microsoft.com/office/drawing/2014/main" id="{6D7395BE-C17E-A3D6-4874-774DFC3A88D9}"/>
                </a:ext>
              </a:extLst>
            </p:cNvPr>
            <p:cNvSpPr/>
            <p:nvPr/>
          </p:nvSpPr>
          <p:spPr>
            <a:xfrm>
              <a:off x="17904869" y="16744769"/>
              <a:ext cx="9287443" cy="1099570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49" name="TextBox 48">
              <a:extLst>
                <a:ext uri="{FF2B5EF4-FFF2-40B4-BE49-F238E27FC236}">
                  <a16:creationId xmlns:a16="http://schemas.microsoft.com/office/drawing/2014/main" id="{D6626505-2566-F0FE-ECDA-27AAFDB82800}"/>
                </a:ext>
              </a:extLst>
            </p:cNvPr>
            <p:cNvSpPr txBox="1"/>
            <p:nvPr/>
          </p:nvSpPr>
          <p:spPr>
            <a:xfrm>
              <a:off x="17968468" y="16946493"/>
              <a:ext cx="9000740" cy="417860"/>
            </a:xfrm>
            <a:prstGeom prst="rect">
              <a:avLst/>
            </a:prstGeom>
            <a:noFill/>
            <a:ln>
              <a:noFill/>
            </a:ln>
          </p:spPr>
          <p:txBody>
            <a:bodyPr wrap="square" rtlCol="0">
              <a:spAutoFit/>
            </a:bodyPr>
            <a:lstStyle/>
            <a:p>
              <a:pPr marL="457200" indent="-457200">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p:txBody>
        </p:sp>
      </p:grpSp>
      <p:sp>
        <p:nvSpPr>
          <p:cNvPr id="54" name="Rectangle 53">
            <a:extLst>
              <a:ext uri="{FF2B5EF4-FFF2-40B4-BE49-F238E27FC236}">
                <a16:creationId xmlns:a16="http://schemas.microsoft.com/office/drawing/2014/main" id="{B28CF933-FA4F-C0F0-D0F3-D57F79EEED45}"/>
              </a:ext>
            </a:extLst>
          </p:cNvPr>
          <p:cNvSpPr/>
          <p:nvPr/>
        </p:nvSpPr>
        <p:spPr>
          <a:xfrm>
            <a:off x="13208885" y="4737607"/>
            <a:ext cx="17446560" cy="170794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RESULTS</a:t>
            </a:r>
          </a:p>
        </p:txBody>
      </p:sp>
      <p:pic>
        <p:nvPicPr>
          <p:cNvPr id="55" name="Picture 54" descr="Chart&#10;&#10;AI-generated content may be incorrect.">
            <a:extLst>
              <a:ext uri="{FF2B5EF4-FFF2-40B4-BE49-F238E27FC236}">
                <a16:creationId xmlns:a16="http://schemas.microsoft.com/office/drawing/2014/main" id="{3B3D2BE3-9148-2ADF-215D-75B26EB6D0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69878" y="7480220"/>
            <a:ext cx="17151445" cy="8873694"/>
          </a:xfrm>
          <a:prstGeom prst="rect">
            <a:avLst/>
          </a:prstGeom>
        </p:spPr>
      </p:pic>
      <p:sp>
        <p:nvSpPr>
          <p:cNvPr id="56" name="TextBox 55">
            <a:extLst>
              <a:ext uri="{FF2B5EF4-FFF2-40B4-BE49-F238E27FC236}">
                <a16:creationId xmlns:a16="http://schemas.microsoft.com/office/drawing/2014/main" id="{64C51D5F-4C64-F136-A4F6-756C11FEA9D5}"/>
              </a:ext>
            </a:extLst>
          </p:cNvPr>
          <p:cNvSpPr txBox="1"/>
          <p:nvPr/>
        </p:nvSpPr>
        <p:spPr>
          <a:xfrm>
            <a:off x="13369878" y="6827821"/>
            <a:ext cx="16835802" cy="584775"/>
          </a:xfrm>
          <a:prstGeom prst="rect">
            <a:avLst/>
          </a:prstGeom>
          <a:noFill/>
        </p:spPr>
        <p:txBody>
          <a:bodyPr wrap="square" rtlCol="0">
            <a:spAutoFit/>
          </a:bodyPr>
          <a:lstStyle/>
          <a:p>
            <a:r>
              <a:rPr lang="en-US" sz="3200" b="1" dirty="0">
                <a:latin typeface="Arial Narrow" panose="020B0606020202030204" pitchFamily="34" charset="0"/>
                <a:cs typeface="Arial" panose="020B0604020202020204" pitchFamily="34" charset="0"/>
              </a:rPr>
              <a:t>Figure 1. </a:t>
            </a:r>
            <a:r>
              <a:rPr lang="en-US" sz="3200" dirty="0">
                <a:latin typeface="Arial Narrow" panose="020B0606020202030204" pitchFamily="34" charset="0"/>
                <a:cs typeface="Arial" panose="020B0604020202020204" pitchFamily="34" charset="0"/>
              </a:rPr>
              <a:t>ROC-AUC Curves for Cardiovascular PRT Failure Prediction (GRU)</a:t>
            </a:r>
          </a:p>
        </p:txBody>
      </p:sp>
      <p:pic>
        <p:nvPicPr>
          <p:cNvPr id="57" name="Picture 56" descr="Chart&#10;&#10;AI-generated content may be incorrect.">
            <a:extLst>
              <a:ext uri="{FF2B5EF4-FFF2-40B4-BE49-F238E27FC236}">
                <a16:creationId xmlns:a16="http://schemas.microsoft.com/office/drawing/2014/main" id="{30439BBC-7863-B30A-69DE-B09460AC1600}"/>
              </a:ext>
            </a:extLst>
          </p:cNvPr>
          <p:cNvPicPr>
            <a:picLocks noChangeAspect="1"/>
          </p:cNvPicPr>
          <p:nvPr/>
        </p:nvPicPr>
        <p:blipFill>
          <a:blip r:embed="rId5">
            <a:extLst>
              <a:ext uri="{28A0092B-C50C-407E-A947-70E740481C1C}">
                <a14:useLocalDpi xmlns:a14="http://schemas.microsoft.com/office/drawing/2010/main" val="0"/>
              </a:ext>
            </a:extLst>
          </a:blip>
          <a:srcRect r="49048"/>
          <a:stretch>
            <a:fillRect/>
          </a:stretch>
        </p:blipFill>
        <p:spPr>
          <a:xfrm>
            <a:off x="13849033" y="17577421"/>
            <a:ext cx="8484596" cy="12953486"/>
          </a:xfrm>
          <a:prstGeom prst="rect">
            <a:avLst/>
          </a:prstGeom>
        </p:spPr>
      </p:pic>
      <p:pic>
        <p:nvPicPr>
          <p:cNvPr id="58" name="Picture 57" descr="Chart&#10;&#10;AI-generated content may be incorrect.">
            <a:extLst>
              <a:ext uri="{FF2B5EF4-FFF2-40B4-BE49-F238E27FC236}">
                <a16:creationId xmlns:a16="http://schemas.microsoft.com/office/drawing/2014/main" id="{3FA3DAA3-7D71-C5B7-B6A4-B92C76E18FA6}"/>
              </a:ext>
            </a:extLst>
          </p:cNvPr>
          <p:cNvPicPr>
            <a:picLocks noChangeAspect="1"/>
          </p:cNvPicPr>
          <p:nvPr/>
        </p:nvPicPr>
        <p:blipFill>
          <a:blip r:embed="rId5">
            <a:extLst>
              <a:ext uri="{28A0092B-C50C-407E-A947-70E740481C1C}">
                <a14:useLocalDpi xmlns:a14="http://schemas.microsoft.com/office/drawing/2010/main" val="0"/>
              </a:ext>
            </a:extLst>
          </a:blip>
          <a:srcRect l="55668"/>
          <a:stretch>
            <a:fillRect/>
          </a:stretch>
        </p:blipFill>
        <p:spPr>
          <a:xfrm>
            <a:off x="22134638" y="17823322"/>
            <a:ext cx="7101840" cy="12461683"/>
          </a:xfrm>
          <a:prstGeom prst="rect">
            <a:avLst/>
          </a:prstGeom>
        </p:spPr>
      </p:pic>
      <p:sp>
        <p:nvSpPr>
          <p:cNvPr id="59" name="TextBox 58">
            <a:extLst>
              <a:ext uri="{FF2B5EF4-FFF2-40B4-BE49-F238E27FC236}">
                <a16:creationId xmlns:a16="http://schemas.microsoft.com/office/drawing/2014/main" id="{5AAA0217-2510-17EB-F17A-E94C642BEACF}"/>
              </a:ext>
            </a:extLst>
          </p:cNvPr>
          <p:cNvSpPr txBox="1"/>
          <p:nvPr/>
        </p:nvSpPr>
        <p:spPr>
          <a:xfrm>
            <a:off x="17268373" y="30409041"/>
            <a:ext cx="5659662" cy="553998"/>
          </a:xfrm>
          <a:prstGeom prst="rect">
            <a:avLst/>
          </a:prstGeom>
          <a:noFill/>
        </p:spPr>
        <p:txBody>
          <a:bodyPr wrap="square" rtlCol="0">
            <a:spAutoFit/>
          </a:bodyPr>
          <a:lstStyle/>
          <a:p>
            <a:r>
              <a:rPr lang="en-US" sz="3000" dirty="0">
                <a:latin typeface="Arial Narrow" panose="020B0606020202030204" pitchFamily="34" charset="0"/>
                <a:cs typeface="Arial" panose="020B0604020202020204" pitchFamily="34" charset="0"/>
              </a:rPr>
              <a:t>Percent of predictive signal</a:t>
            </a:r>
          </a:p>
        </p:txBody>
      </p:sp>
      <p:sp>
        <p:nvSpPr>
          <p:cNvPr id="60" name="TextBox 59">
            <a:extLst>
              <a:ext uri="{FF2B5EF4-FFF2-40B4-BE49-F238E27FC236}">
                <a16:creationId xmlns:a16="http://schemas.microsoft.com/office/drawing/2014/main" id="{2499B2FA-73A7-D16F-FC30-993ECBBE055B}"/>
              </a:ext>
            </a:extLst>
          </p:cNvPr>
          <p:cNvSpPr txBox="1"/>
          <p:nvPr/>
        </p:nvSpPr>
        <p:spPr>
          <a:xfrm>
            <a:off x="24210190" y="30409041"/>
            <a:ext cx="2649492" cy="553998"/>
          </a:xfrm>
          <a:prstGeom prst="rect">
            <a:avLst/>
          </a:prstGeom>
          <a:noFill/>
        </p:spPr>
        <p:txBody>
          <a:bodyPr wrap="square" rtlCol="0">
            <a:spAutoFit/>
          </a:bodyPr>
          <a:lstStyle/>
          <a:p>
            <a:r>
              <a:rPr lang="en-US" sz="3000" dirty="0">
                <a:latin typeface="Arial Narrow" panose="020B0606020202030204" pitchFamily="34" charset="0"/>
                <a:cs typeface="Arial" panose="020B0604020202020204" pitchFamily="34" charset="0"/>
              </a:rPr>
              <a:t>SHAP value</a:t>
            </a:r>
          </a:p>
        </p:txBody>
      </p:sp>
      <p:sp>
        <p:nvSpPr>
          <p:cNvPr id="61" name="TextBox 60">
            <a:extLst>
              <a:ext uri="{FF2B5EF4-FFF2-40B4-BE49-F238E27FC236}">
                <a16:creationId xmlns:a16="http://schemas.microsoft.com/office/drawing/2014/main" id="{0764DF2F-EF6C-3910-DF99-0A607DD114AB}"/>
              </a:ext>
            </a:extLst>
          </p:cNvPr>
          <p:cNvSpPr txBox="1"/>
          <p:nvPr/>
        </p:nvSpPr>
        <p:spPr>
          <a:xfrm rot="16200000">
            <a:off x="27531813" y="23453739"/>
            <a:ext cx="3409331" cy="757130"/>
          </a:xfrm>
          <a:prstGeom prst="rect">
            <a:avLst/>
          </a:prstGeom>
          <a:solidFill>
            <a:schemeClr val="bg1"/>
          </a:solidFill>
        </p:spPr>
        <p:txBody>
          <a:bodyPr wrap="none" rtlCol="0">
            <a:spAutoFit/>
          </a:bodyPr>
          <a:lstStyle/>
          <a:p>
            <a:r>
              <a:rPr lang="en-US" sz="4320" dirty="0"/>
              <a:t>Feature value</a:t>
            </a:r>
          </a:p>
        </p:txBody>
      </p:sp>
      <p:sp>
        <p:nvSpPr>
          <p:cNvPr id="62" name="TextBox 61">
            <a:extLst>
              <a:ext uri="{FF2B5EF4-FFF2-40B4-BE49-F238E27FC236}">
                <a16:creationId xmlns:a16="http://schemas.microsoft.com/office/drawing/2014/main" id="{2173410A-FDBD-6754-1C9D-D65046C3009B}"/>
              </a:ext>
            </a:extLst>
          </p:cNvPr>
          <p:cNvSpPr txBox="1"/>
          <p:nvPr/>
        </p:nvSpPr>
        <p:spPr>
          <a:xfrm>
            <a:off x="28736244" y="17567226"/>
            <a:ext cx="946093" cy="553998"/>
          </a:xfrm>
          <a:prstGeom prst="rect">
            <a:avLst/>
          </a:prstGeom>
          <a:solidFill>
            <a:schemeClr val="bg1"/>
          </a:solidFill>
        </p:spPr>
        <p:txBody>
          <a:bodyPr wrap="none" rtlCol="0">
            <a:spAutoFit/>
          </a:bodyPr>
          <a:lstStyle/>
          <a:p>
            <a:r>
              <a:rPr lang="en-US" sz="3000" dirty="0"/>
              <a:t>High</a:t>
            </a:r>
          </a:p>
        </p:txBody>
      </p:sp>
      <p:sp>
        <p:nvSpPr>
          <p:cNvPr id="63" name="TextBox 62">
            <a:extLst>
              <a:ext uri="{FF2B5EF4-FFF2-40B4-BE49-F238E27FC236}">
                <a16:creationId xmlns:a16="http://schemas.microsoft.com/office/drawing/2014/main" id="{7179671A-E240-F6EF-FDA8-08832BA29B79}"/>
              </a:ext>
            </a:extLst>
          </p:cNvPr>
          <p:cNvSpPr txBox="1"/>
          <p:nvPr/>
        </p:nvSpPr>
        <p:spPr>
          <a:xfrm>
            <a:off x="28736244" y="29638674"/>
            <a:ext cx="863121" cy="553998"/>
          </a:xfrm>
          <a:prstGeom prst="rect">
            <a:avLst/>
          </a:prstGeom>
          <a:solidFill>
            <a:schemeClr val="bg1"/>
          </a:solidFill>
        </p:spPr>
        <p:txBody>
          <a:bodyPr wrap="none" rtlCol="0">
            <a:spAutoFit/>
          </a:bodyPr>
          <a:lstStyle/>
          <a:p>
            <a:r>
              <a:rPr lang="en-US" sz="3000" dirty="0"/>
              <a:t>Low</a:t>
            </a:r>
          </a:p>
        </p:txBody>
      </p:sp>
      <p:sp>
        <p:nvSpPr>
          <p:cNvPr id="64" name="TextBox 63">
            <a:extLst>
              <a:ext uri="{FF2B5EF4-FFF2-40B4-BE49-F238E27FC236}">
                <a16:creationId xmlns:a16="http://schemas.microsoft.com/office/drawing/2014/main" id="{78E3F490-C51A-1BF8-EE80-562C3B21BA7C}"/>
              </a:ext>
            </a:extLst>
          </p:cNvPr>
          <p:cNvSpPr txBox="1"/>
          <p:nvPr/>
        </p:nvSpPr>
        <p:spPr>
          <a:xfrm>
            <a:off x="22913176" y="17660462"/>
            <a:ext cx="1233030" cy="553998"/>
          </a:xfrm>
          <a:prstGeom prst="rect">
            <a:avLst/>
          </a:prstGeom>
          <a:noFill/>
        </p:spPr>
        <p:txBody>
          <a:bodyPr wrap="none" rtlCol="0">
            <a:spAutoFit/>
          </a:bodyPr>
          <a:lstStyle/>
          <a:p>
            <a:r>
              <a:rPr lang="en-US" sz="3000" b="1" dirty="0">
                <a:latin typeface="Arial Narrow" panose="020B0606020202030204" pitchFamily="34" charset="0"/>
              </a:rPr>
              <a:t>“Pass”</a:t>
            </a:r>
          </a:p>
        </p:txBody>
      </p:sp>
      <p:sp>
        <p:nvSpPr>
          <p:cNvPr id="65" name="TextBox 64">
            <a:extLst>
              <a:ext uri="{FF2B5EF4-FFF2-40B4-BE49-F238E27FC236}">
                <a16:creationId xmlns:a16="http://schemas.microsoft.com/office/drawing/2014/main" id="{353A4686-4FA1-D857-2490-64F0132A3758}"/>
              </a:ext>
            </a:extLst>
          </p:cNvPr>
          <p:cNvSpPr txBox="1"/>
          <p:nvPr/>
        </p:nvSpPr>
        <p:spPr>
          <a:xfrm>
            <a:off x="25958784" y="17660462"/>
            <a:ext cx="1042273" cy="553998"/>
          </a:xfrm>
          <a:prstGeom prst="rect">
            <a:avLst/>
          </a:prstGeom>
          <a:noFill/>
        </p:spPr>
        <p:txBody>
          <a:bodyPr wrap="none" rtlCol="0">
            <a:spAutoFit/>
          </a:bodyPr>
          <a:lstStyle/>
          <a:p>
            <a:r>
              <a:rPr lang="en-US" sz="3000" b="1" dirty="0">
                <a:latin typeface="Arial Narrow" panose="020B0606020202030204" pitchFamily="34" charset="0"/>
              </a:rPr>
              <a:t>“Fail”</a:t>
            </a:r>
          </a:p>
        </p:txBody>
      </p:sp>
      <p:sp>
        <p:nvSpPr>
          <p:cNvPr id="66" name="TextBox 65">
            <a:extLst>
              <a:ext uri="{FF2B5EF4-FFF2-40B4-BE49-F238E27FC236}">
                <a16:creationId xmlns:a16="http://schemas.microsoft.com/office/drawing/2014/main" id="{64B44190-4285-8DB5-9BCB-144C44A5A8DF}"/>
              </a:ext>
            </a:extLst>
          </p:cNvPr>
          <p:cNvSpPr txBox="1"/>
          <p:nvPr/>
        </p:nvSpPr>
        <p:spPr>
          <a:xfrm>
            <a:off x="13208882" y="16999708"/>
            <a:ext cx="17535548" cy="584775"/>
          </a:xfrm>
          <a:prstGeom prst="rect">
            <a:avLst/>
          </a:prstGeom>
          <a:noFill/>
        </p:spPr>
        <p:txBody>
          <a:bodyPr wrap="square" rtlCol="0">
            <a:spAutoFit/>
          </a:bodyPr>
          <a:lstStyle/>
          <a:p>
            <a:r>
              <a:rPr lang="en-US" sz="3200" b="1" dirty="0">
                <a:latin typeface="Arial Narrow" panose="020B0606020202030204" pitchFamily="34" charset="0"/>
                <a:cs typeface="Arial" panose="020B0604020202020204" pitchFamily="34" charset="0"/>
              </a:rPr>
              <a:t>Figure 2. </a:t>
            </a:r>
            <a:r>
              <a:rPr lang="en-US" sz="3200" dirty="0">
                <a:latin typeface="Arial Narrow" panose="020B0606020202030204" pitchFamily="34" charset="0"/>
                <a:cs typeface="Arial" panose="020B0604020202020204" pitchFamily="34" charset="0"/>
              </a:rPr>
              <a:t>Top 20 SHAP-Based Feature Importance and Value Distributions for Cardiovascular PRT Failure Prediction</a:t>
            </a:r>
          </a:p>
        </p:txBody>
      </p:sp>
      <p:graphicFrame>
        <p:nvGraphicFramePr>
          <p:cNvPr id="69" name="Table 68">
            <a:extLst>
              <a:ext uri="{FF2B5EF4-FFF2-40B4-BE49-F238E27FC236}">
                <a16:creationId xmlns:a16="http://schemas.microsoft.com/office/drawing/2014/main" id="{FAF8FCC6-0E77-B768-6F17-1D44B109EE6F}"/>
              </a:ext>
            </a:extLst>
          </p:cNvPr>
          <p:cNvGraphicFramePr>
            <a:graphicFrameLocks noGrp="1"/>
          </p:cNvGraphicFramePr>
          <p:nvPr>
            <p:extLst>
              <p:ext uri="{D42A27DB-BD31-4B8C-83A1-F6EECF244321}">
                <p14:modId xmlns:p14="http://schemas.microsoft.com/office/powerpoint/2010/main" val="470432247"/>
              </p:ext>
            </p:extLst>
          </p:nvPr>
        </p:nvGraphicFramePr>
        <p:xfrm>
          <a:off x="31397510" y="7574843"/>
          <a:ext cx="11487462" cy="7323497"/>
        </p:xfrm>
        <a:graphic>
          <a:graphicData uri="http://schemas.openxmlformats.org/drawingml/2006/table">
            <a:tbl>
              <a:tblPr>
                <a:tableStyleId>{5C22544A-7EE6-4342-B048-85BDC9FD1C3A}</a:tableStyleId>
              </a:tblPr>
              <a:tblGrid>
                <a:gridCol w="6042793">
                  <a:extLst>
                    <a:ext uri="{9D8B030D-6E8A-4147-A177-3AD203B41FA5}">
                      <a16:colId xmlns:a16="http://schemas.microsoft.com/office/drawing/2014/main" val="688858284"/>
                    </a:ext>
                  </a:extLst>
                </a:gridCol>
                <a:gridCol w="2424815">
                  <a:extLst>
                    <a:ext uri="{9D8B030D-6E8A-4147-A177-3AD203B41FA5}">
                      <a16:colId xmlns:a16="http://schemas.microsoft.com/office/drawing/2014/main" val="846822617"/>
                    </a:ext>
                  </a:extLst>
                </a:gridCol>
                <a:gridCol w="3019854">
                  <a:extLst>
                    <a:ext uri="{9D8B030D-6E8A-4147-A177-3AD203B41FA5}">
                      <a16:colId xmlns:a16="http://schemas.microsoft.com/office/drawing/2014/main" val="2358546040"/>
                    </a:ext>
                  </a:extLst>
                </a:gridCol>
              </a:tblGrid>
              <a:tr h="1292381">
                <a:tc>
                  <a:txBody>
                    <a:bodyPr/>
                    <a:lstStyle/>
                    <a:p>
                      <a:pPr algn="l" fontAlgn="b">
                        <a:buNone/>
                      </a:pPr>
                      <a:endParaRPr lang="en-US" sz="2700" b="0" i="0" u="none" strike="noStrike" dirty="0">
                        <a:solidFill>
                          <a:schemeClr val="bg1"/>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2A3A"/>
                    </a:solidFill>
                  </a:tcPr>
                </a:tc>
                <a:tc>
                  <a:txBody>
                    <a:bodyPr/>
                    <a:lstStyle/>
                    <a:p>
                      <a:pPr algn="ctr" fontAlgn="b">
                        <a:buNone/>
                      </a:pPr>
                      <a:r>
                        <a:rPr lang="pt-BR" sz="2700" b="1" u="none" strike="noStrike">
                          <a:solidFill>
                            <a:schemeClr val="bg1"/>
                          </a:solidFill>
                          <a:effectLst/>
                          <a:latin typeface="Arial" panose="020B0604020202020204" pitchFamily="34" charset="0"/>
                          <a:cs typeface="Arial" panose="020B0604020202020204" pitchFamily="34" charset="0"/>
                        </a:rPr>
                        <a:t>Cardio PRT Failure</a:t>
                      </a:r>
                      <a:br>
                        <a:rPr lang="pt-BR" sz="2700" b="1" u="none" strike="noStrike">
                          <a:solidFill>
                            <a:schemeClr val="bg1"/>
                          </a:solidFill>
                          <a:effectLst/>
                          <a:latin typeface="Arial" panose="020B0604020202020204" pitchFamily="34" charset="0"/>
                          <a:cs typeface="Arial" panose="020B0604020202020204" pitchFamily="34" charset="0"/>
                        </a:rPr>
                      </a:br>
                      <a:r>
                        <a:rPr lang="pt-BR" sz="2700" b="1" u="none" strike="noStrike">
                          <a:solidFill>
                            <a:schemeClr val="bg1"/>
                          </a:solidFill>
                          <a:effectLst/>
                          <a:latin typeface="Arial" panose="020B0604020202020204" pitchFamily="34" charset="0"/>
                          <a:cs typeface="Arial" panose="020B0604020202020204" pitchFamily="34" charset="0"/>
                        </a:rPr>
                        <a:t>(n=28,431)</a:t>
                      </a:r>
                      <a:endParaRPr lang="pt-BR" sz="2700" b="1" i="0" u="none" strike="noStrike">
                        <a:solidFill>
                          <a:schemeClr val="bg1"/>
                        </a:solidFill>
                        <a:effectLst/>
                        <a:latin typeface="Arial" panose="020B0604020202020204" pitchFamily="34" charset="0"/>
                        <a:cs typeface="Arial" panose="020B0604020202020204" pitchFamily="34" charset="0"/>
                      </a:endParaRPr>
                    </a:p>
                  </a:txBody>
                  <a:tcPr marL="3810" marR="3810" marT="381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2A3A"/>
                    </a:solidFill>
                  </a:tcPr>
                </a:tc>
                <a:tc>
                  <a:txBody>
                    <a:bodyPr/>
                    <a:lstStyle/>
                    <a:p>
                      <a:pPr algn="ctr" fontAlgn="b">
                        <a:buNone/>
                      </a:pPr>
                      <a:r>
                        <a:rPr lang="en-US" sz="2700" b="1" u="none" strike="noStrike" dirty="0">
                          <a:solidFill>
                            <a:schemeClr val="bg1"/>
                          </a:solidFill>
                          <a:effectLst/>
                          <a:latin typeface="Arial" panose="020B0604020202020204" pitchFamily="34" charset="0"/>
                          <a:cs typeface="Arial" panose="020B0604020202020204" pitchFamily="34" charset="0"/>
                        </a:rPr>
                        <a:t>Cardio PRT Non-Failure</a:t>
                      </a:r>
                      <a:br>
                        <a:rPr lang="en-US" sz="2700" b="1" u="none" strike="noStrike" dirty="0">
                          <a:solidFill>
                            <a:schemeClr val="bg1"/>
                          </a:solidFill>
                          <a:effectLst/>
                          <a:latin typeface="Arial" panose="020B0604020202020204" pitchFamily="34" charset="0"/>
                          <a:cs typeface="Arial" panose="020B0604020202020204" pitchFamily="34" charset="0"/>
                        </a:rPr>
                      </a:br>
                      <a:r>
                        <a:rPr lang="en-US" sz="2700" b="1" u="none" strike="noStrike" dirty="0">
                          <a:solidFill>
                            <a:schemeClr val="bg1"/>
                          </a:solidFill>
                          <a:effectLst/>
                          <a:latin typeface="Arial" panose="020B0604020202020204" pitchFamily="34" charset="0"/>
                          <a:cs typeface="Arial" panose="020B0604020202020204" pitchFamily="34" charset="0"/>
                        </a:rPr>
                        <a:t>(n=28,431)</a:t>
                      </a:r>
                      <a:endParaRPr lang="en-US" sz="2700" b="1" i="0" u="none" strike="noStrike" dirty="0">
                        <a:solidFill>
                          <a:schemeClr val="bg1"/>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2A3A"/>
                    </a:solidFill>
                  </a:tcPr>
                </a:tc>
                <a:extLst>
                  <a:ext uri="{0D108BD9-81ED-4DB2-BD59-A6C34878D82A}">
                    <a16:rowId xmlns:a16="http://schemas.microsoft.com/office/drawing/2014/main" val="1813448331"/>
                  </a:ext>
                </a:extLst>
              </a:tr>
              <a:tr h="430794">
                <a:tc>
                  <a:txBody>
                    <a:bodyPr/>
                    <a:lstStyle/>
                    <a:p>
                      <a:pPr algn="l" fontAlgn="b">
                        <a:buNone/>
                      </a:pPr>
                      <a:r>
                        <a:rPr lang="en-US" sz="2700" b="1" u="none" strike="noStrike" dirty="0">
                          <a:effectLst/>
                          <a:latin typeface="Arial" panose="020B0604020202020204" pitchFamily="34" charset="0"/>
                          <a:cs typeface="Arial" panose="020B0604020202020204" pitchFamily="34" charset="0"/>
                        </a:rPr>
                        <a:t>Demographics</a:t>
                      </a:r>
                      <a:r>
                        <a:rPr lang="en-US" sz="2700" b="1" u="none" strike="noStrike" baseline="30000" dirty="0">
                          <a:effectLst/>
                          <a:latin typeface="Arial" panose="020B0604020202020204" pitchFamily="34" charset="0"/>
                          <a:cs typeface="Arial" panose="020B0604020202020204" pitchFamily="34" charset="0"/>
                        </a:rPr>
                        <a:t>1</a:t>
                      </a:r>
                      <a:endParaRPr lang="en-US" sz="2700" b="1"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pPr algn="ctr" fontAlgn="b">
                        <a:buNone/>
                      </a:pP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T w="12700" cap="flat" cmpd="sng" algn="ctr">
                      <a:solidFill>
                        <a:schemeClr val="tx1"/>
                      </a:solidFill>
                      <a:prstDash val="solid"/>
                      <a:round/>
                      <a:headEnd type="none" w="med" len="med"/>
                      <a:tailEnd type="none" w="med" len="med"/>
                    </a:lnT>
                    <a:solidFill>
                      <a:schemeClr val="bg1"/>
                    </a:solidFill>
                  </a:tcPr>
                </a:tc>
                <a:tc>
                  <a:txBody>
                    <a:bodyPr/>
                    <a:lstStyle/>
                    <a:p>
                      <a:pPr algn="ctr" fontAlgn="b">
                        <a:buNone/>
                      </a:pP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379427622"/>
                  </a:ext>
                </a:extLst>
              </a:tr>
              <a:tr h="430794">
                <a:tc>
                  <a:txBody>
                    <a:bodyPr/>
                    <a:lstStyle/>
                    <a:p>
                      <a:pPr algn="l" fontAlgn="b">
                        <a:buNone/>
                      </a:pPr>
                      <a:r>
                        <a:rPr lang="en-US" sz="2700" u="none" strike="noStrike" dirty="0">
                          <a:effectLst/>
                          <a:latin typeface="Arial" panose="020B0604020202020204" pitchFamily="34" charset="0"/>
                          <a:cs typeface="Arial" panose="020B0604020202020204" pitchFamily="34" charset="0"/>
                        </a:rPr>
                        <a:t>Age (years), Mean ± SD</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24.3 ± 6.1</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r>
                        <a:rPr lang="en-US" sz="2700" u="none" strike="noStrike" dirty="0">
                          <a:effectLst/>
                          <a:latin typeface="Arial" panose="020B0604020202020204" pitchFamily="34" charset="0"/>
                          <a:cs typeface="Arial" panose="020B0604020202020204" pitchFamily="34" charset="0"/>
                        </a:rPr>
                        <a:t>24.2 ± 5.8</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893369306"/>
                  </a:ext>
                </a:extLst>
              </a:tr>
              <a:tr h="430794">
                <a:tc>
                  <a:txBody>
                    <a:bodyPr/>
                    <a:lstStyle/>
                    <a:p>
                      <a:pPr algn="l" fontAlgn="b">
                        <a:buNone/>
                      </a:pPr>
                      <a:r>
                        <a:rPr lang="en-US" sz="2700" u="none" strike="noStrike">
                          <a:effectLst/>
                          <a:latin typeface="Arial" panose="020B0604020202020204" pitchFamily="34" charset="0"/>
                          <a:cs typeface="Arial" panose="020B0604020202020204" pitchFamily="34" charset="0"/>
                        </a:rPr>
                        <a:t>BMI, Mean ± SD</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28.8 ± 4.1</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r>
                        <a:rPr lang="en-US" sz="2700" u="none" strike="noStrike" dirty="0">
                          <a:effectLst/>
                          <a:latin typeface="Arial" panose="020B0604020202020204" pitchFamily="34" charset="0"/>
                          <a:cs typeface="Arial" panose="020B0604020202020204" pitchFamily="34" charset="0"/>
                        </a:rPr>
                        <a:t>25.7 ± 3.4</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9586142"/>
                  </a:ext>
                </a:extLst>
              </a:tr>
              <a:tr h="430794">
                <a:tc>
                  <a:txBody>
                    <a:bodyPr/>
                    <a:lstStyle/>
                    <a:p>
                      <a:pPr algn="l" fontAlgn="b">
                        <a:buNone/>
                      </a:pPr>
                      <a:r>
                        <a:rPr lang="en-US" sz="2700" u="none" strike="noStrike" dirty="0">
                          <a:effectLst/>
                          <a:latin typeface="Arial" panose="020B0604020202020204" pitchFamily="34" charset="0"/>
                          <a:cs typeface="Arial" panose="020B0604020202020204" pitchFamily="34" charset="0"/>
                        </a:rPr>
                        <a:t>Sex, % Male</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22,716 (79.9)</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22,716 (79.9)</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236867259"/>
                  </a:ext>
                </a:extLst>
              </a:tr>
              <a:tr h="430794">
                <a:tc>
                  <a:txBody>
                    <a:bodyPr/>
                    <a:lstStyle/>
                    <a:p>
                      <a:pPr algn="l" fontAlgn="b">
                        <a:buNone/>
                      </a:pPr>
                      <a:r>
                        <a:rPr lang="en-US" sz="2700" b="1" u="none" strike="noStrike" dirty="0">
                          <a:effectLst/>
                          <a:latin typeface="Arial" panose="020B0604020202020204" pitchFamily="34" charset="0"/>
                          <a:cs typeface="Arial" panose="020B0604020202020204" pitchFamily="34" charset="0"/>
                        </a:rPr>
                        <a:t>PRT History</a:t>
                      </a:r>
                      <a:endParaRPr lang="en-US" sz="2700" b="1"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4057072776"/>
                  </a:ext>
                </a:extLst>
              </a:tr>
              <a:tr h="430794">
                <a:tc>
                  <a:txBody>
                    <a:bodyPr/>
                    <a:lstStyle/>
                    <a:p>
                      <a:pPr algn="l" fontAlgn="b">
                        <a:buNone/>
                      </a:pPr>
                      <a:r>
                        <a:rPr lang="en-US" sz="2700" u="none" strike="noStrike" dirty="0">
                          <a:effectLst/>
                          <a:latin typeface="Arial" panose="020B0604020202020204" pitchFamily="34" charset="0"/>
                          <a:cs typeface="Arial" panose="020B0604020202020204" pitchFamily="34" charset="0"/>
                        </a:rPr>
                        <a:t>Total Tests in Study Period, Mean ± SD</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3.7 ± 2.5</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r>
                        <a:rPr lang="en-US" sz="2700" u="none" strike="noStrike" dirty="0">
                          <a:effectLst/>
                          <a:latin typeface="Arial" panose="020B0604020202020204" pitchFamily="34" charset="0"/>
                          <a:cs typeface="Arial" panose="020B0604020202020204" pitchFamily="34" charset="0"/>
                        </a:rPr>
                        <a:t>3.4 ± 2.3</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468540701"/>
                  </a:ext>
                </a:extLst>
              </a:tr>
              <a:tr h="430794">
                <a:tc>
                  <a:txBody>
                    <a:bodyPr/>
                    <a:lstStyle/>
                    <a:p>
                      <a:pPr algn="l" fontAlgn="b">
                        <a:buNone/>
                      </a:pPr>
                      <a:r>
                        <a:rPr lang="en-US" sz="2700" u="none" strike="noStrike">
                          <a:effectLst/>
                          <a:latin typeface="Arial" panose="020B0604020202020204" pitchFamily="34" charset="0"/>
                          <a:cs typeface="Arial" panose="020B0604020202020204" pitchFamily="34" charset="0"/>
                        </a:rPr>
                        <a:t>≥1 Cardio Fail, n (%)</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28,431 (100)</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0 (0)</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27812499"/>
                  </a:ext>
                </a:extLst>
              </a:tr>
              <a:tr h="430794">
                <a:tc>
                  <a:txBody>
                    <a:bodyPr/>
                    <a:lstStyle/>
                    <a:p>
                      <a:pPr algn="l" fontAlgn="b">
                        <a:buNone/>
                      </a:pPr>
                      <a:r>
                        <a:rPr lang="en-US" sz="2700" u="none" strike="noStrike">
                          <a:effectLst/>
                          <a:latin typeface="Arial" panose="020B0604020202020204" pitchFamily="34" charset="0"/>
                          <a:cs typeface="Arial" panose="020B0604020202020204" pitchFamily="34" charset="0"/>
                        </a:rPr>
                        <a:t>≥1 Upper Body Fail, n (%)</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r>
                        <a:rPr lang="en-US" sz="2700" u="none" strike="noStrike" dirty="0">
                          <a:effectLst/>
                          <a:latin typeface="Arial" panose="020B0604020202020204" pitchFamily="34" charset="0"/>
                          <a:cs typeface="Arial" panose="020B0604020202020204" pitchFamily="34" charset="0"/>
                        </a:rPr>
                        <a:t>367 (1.3)</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r>
                        <a:rPr lang="en-US" sz="2700" u="none" strike="noStrike" dirty="0">
                          <a:effectLst/>
                          <a:latin typeface="Arial" panose="020B0604020202020204" pitchFamily="34" charset="0"/>
                          <a:cs typeface="Arial" panose="020B0604020202020204" pitchFamily="34" charset="0"/>
                        </a:rPr>
                        <a:t>109 (0.4)</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4022258956"/>
                  </a:ext>
                </a:extLst>
              </a:tr>
              <a:tr h="430794">
                <a:tc>
                  <a:txBody>
                    <a:bodyPr/>
                    <a:lstStyle/>
                    <a:p>
                      <a:pPr algn="l" fontAlgn="b">
                        <a:buNone/>
                      </a:pPr>
                      <a:r>
                        <a:rPr lang="en-US" sz="2700" u="none" strike="noStrike">
                          <a:effectLst/>
                          <a:latin typeface="Arial" panose="020B0604020202020204" pitchFamily="34" charset="0"/>
                          <a:cs typeface="Arial" panose="020B0604020202020204" pitchFamily="34" charset="0"/>
                        </a:rPr>
                        <a:t>≥1 Core Fail, n (%)</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512 (1.8)</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r>
                        <a:rPr lang="en-US" sz="2700" u="none" strike="noStrike" dirty="0">
                          <a:effectLst/>
                          <a:latin typeface="Arial" panose="020B0604020202020204" pitchFamily="34" charset="0"/>
                          <a:cs typeface="Arial" panose="020B0604020202020204" pitchFamily="34" charset="0"/>
                        </a:rPr>
                        <a:t>166 (0.6)</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796936902"/>
                  </a:ext>
                </a:extLst>
              </a:tr>
              <a:tr h="430794">
                <a:tc>
                  <a:txBody>
                    <a:bodyPr/>
                    <a:lstStyle/>
                    <a:p>
                      <a:pPr algn="l" fontAlgn="b">
                        <a:buNone/>
                      </a:pPr>
                      <a:r>
                        <a:rPr lang="en-US" sz="2700" b="1" u="none" strike="noStrike" dirty="0">
                          <a:effectLst/>
                          <a:latin typeface="Arial" panose="020B0604020202020204" pitchFamily="34" charset="0"/>
                          <a:cs typeface="Arial" panose="020B0604020202020204" pitchFamily="34" charset="0"/>
                        </a:rPr>
                        <a:t>Waiver History</a:t>
                      </a:r>
                      <a:r>
                        <a:rPr lang="en-US" sz="2700" b="1" u="none" strike="noStrike" baseline="30000" dirty="0">
                          <a:effectLst/>
                          <a:latin typeface="Arial" panose="020B0604020202020204" pitchFamily="34" charset="0"/>
                          <a:cs typeface="Arial" panose="020B0604020202020204" pitchFamily="34" charset="0"/>
                        </a:rPr>
                        <a:t>2</a:t>
                      </a:r>
                      <a:endParaRPr lang="en-US" sz="2700" b="1"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4238548657"/>
                  </a:ext>
                </a:extLst>
              </a:tr>
              <a:tr h="430794">
                <a:tc>
                  <a:txBody>
                    <a:bodyPr/>
                    <a:lstStyle/>
                    <a:p>
                      <a:pPr algn="l" fontAlgn="b">
                        <a:buNone/>
                      </a:pPr>
                      <a:r>
                        <a:rPr lang="en-US" sz="2700" u="none" strike="noStrike">
                          <a:effectLst/>
                          <a:latin typeface="Arial" panose="020B0604020202020204" pitchFamily="34" charset="0"/>
                          <a:cs typeface="Arial" panose="020B0604020202020204" pitchFamily="34" charset="0"/>
                        </a:rPr>
                        <a:t>≥1 Medical Waiver, n (%)</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1,386 (4.9)</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r>
                        <a:rPr lang="en-US" sz="2700" u="none" strike="noStrike" dirty="0">
                          <a:effectLst/>
                          <a:latin typeface="Arial" panose="020B0604020202020204" pitchFamily="34" charset="0"/>
                          <a:cs typeface="Arial" panose="020B0604020202020204" pitchFamily="34" charset="0"/>
                        </a:rPr>
                        <a:t>870 (3.1)</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16460150"/>
                  </a:ext>
                </a:extLst>
              </a:tr>
              <a:tr h="430794">
                <a:tc>
                  <a:txBody>
                    <a:bodyPr/>
                    <a:lstStyle/>
                    <a:p>
                      <a:pPr algn="l" fontAlgn="b">
                        <a:buNone/>
                      </a:pPr>
                      <a:r>
                        <a:rPr lang="en-US" sz="2700" u="none" strike="noStrike">
                          <a:effectLst/>
                          <a:latin typeface="Arial" panose="020B0604020202020204" pitchFamily="34" charset="0"/>
                          <a:cs typeface="Arial" panose="020B0604020202020204" pitchFamily="34" charset="0"/>
                        </a:rPr>
                        <a:t>≥1 Operational Waiver, n (%)</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6,451 (22.7)</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r>
                        <a:rPr lang="en-US" sz="2700" u="none" strike="noStrike" dirty="0">
                          <a:effectLst/>
                          <a:latin typeface="Arial" panose="020B0604020202020204" pitchFamily="34" charset="0"/>
                          <a:cs typeface="Arial" panose="020B0604020202020204" pitchFamily="34" charset="0"/>
                        </a:rPr>
                        <a:t>5,083 (17.9)</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221215329"/>
                  </a:ext>
                </a:extLst>
              </a:tr>
              <a:tr h="430794">
                <a:tc>
                  <a:txBody>
                    <a:bodyPr/>
                    <a:lstStyle/>
                    <a:p>
                      <a:pPr algn="l" fontAlgn="b">
                        <a:buNone/>
                      </a:pPr>
                      <a:r>
                        <a:rPr lang="en-US" sz="2700" u="none" strike="noStrike">
                          <a:effectLst/>
                          <a:latin typeface="Arial" panose="020B0604020202020204" pitchFamily="34" charset="0"/>
                          <a:cs typeface="Arial" panose="020B0604020202020204" pitchFamily="34" charset="0"/>
                        </a:rPr>
                        <a:t>≥1 Absent Waiver, n (%)</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2,339 (8.2)</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solidFill>
                      <a:schemeClr val="bg1"/>
                    </a:solidFill>
                  </a:tcPr>
                </a:tc>
                <a:tc>
                  <a:txBody>
                    <a:bodyPr/>
                    <a:lstStyle/>
                    <a:p>
                      <a:pPr algn="ctr" fontAlgn="b">
                        <a:buNone/>
                      </a:pPr>
                      <a:r>
                        <a:rPr lang="en-US" sz="2700" u="none" strike="noStrike" dirty="0">
                          <a:effectLst/>
                          <a:latin typeface="Arial" panose="020B0604020202020204" pitchFamily="34" charset="0"/>
                          <a:cs typeface="Arial" panose="020B0604020202020204" pitchFamily="34" charset="0"/>
                        </a:rPr>
                        <a:t>2,314 (8.1)</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187898358"/>
                  </a:ext>
                </a:extLst>
              </a:tr>
              <a:tr h="430794">
                <a:tc>
                  <a:txBody>
                    <a:bodyPr/>
                    <a:lstStyle/>
                    <a:p>
                      <a:pPr algn="l" fontAlgn="b">
                        <a:buNone/>
                      </a:pPr>
                      <a:r>
                        <a:rPr lang="en-US" sz="2700" u="none" strike="noStrike">
                          <a:effectLst/>
                          <a:latin typeface="Arial" panose="020B0604020202020204" pitchFamily="34" charset="0"/>
                          <a:cs typeface="Arial" panose="020B0604020202020204" pitchFamily="34" charset="0"/>
                        </a:rPr>
                        <a:t>≥1 Validated Waiver, n (%)</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2700" u="none" strike="noStrike">
                          <a:effectLst/>
                          <a:latin typeface="Arial" panose="020B0604020202020204" pitchFamily="34" charset="0"/>
                          <a:cs typeface="Arial" panose="020B0604020202020204" pitchFamily="34" charset="0"/>
                        </a:rPr>
                        <a:t>542 (1.9)</a:t>
                      </a:r>
                      <a:endParaRPr lang="en-US" sz="2700" b="0" i="0" u="none" strike="noStrike">
                        <a:solidFill>
                          <a:srgbClr val="000000"/>
                        </a:solidFill>
                        <a:effectLst/>
                        <a:latin typeface="Arial" panose="020B0604020202020204" pitchFamily="34" charset="0"/>
                        <a:cs typeface="Arial" panose="020B0604020202020204" pitchFamily="34" charset="0"/>
                      </a:endParaRPr>
                    </a:p>
                  </a:txBody>
                  <a:tcPr marL="3810" marR="3810" marT="3810" marB="0" anchor="b">
                    <a:lnB w="12700" cap="flat" cmpd="sng" algn="ctr">
                      <a:solidFill>
                        <a:schemeClr val="tx1"/>
                      </a:solidFill>
                      <a:prstDash val="solid"/>
                      <a:round/>
                      <a:headEnd type="none" w="med" len="med"/>
                      <a:tailEnd type="none" w="med" len="med"/>
                    </a:lnB>
                    <a:solidFill>
                      <a:schemeClr val="bg1"/>
                    </a:solidFill>
                  </a:tcPr>
                </a:tc>
                <a:tc>
                  <a:txBody>
                    <a:bodyPr/>
                    <a:lstStyle/>
                    <a:p>
                      <a:pPr algn="ctr" fontAlgn="b">
                        <a:buNone/>
                      </a:pPr>
                      <a:r>
                        <a:rPr lang="en-US" sz="2700" u="none" strike="noStrike" dirty="0">
                          <a:effectLst/>
                          <a:latin typeface="Arial" panose="020B0604020202020204" pitchFamily="34" charset="0"/>
                          <a:cs typeface="Arial" panose="020B0604020202020204" pitchFamily="34" charset="0"/>
                        </a:rPr>
                        <a:t>1,859 (6.5)</a:t>
                      </a:r>
                      <a:endParaRPr lang="en-US" sz="2700" b="0" i="0" u="none" strike="noStrike" dirty="0">
                        <a:solidFill>
                          <a:srgbClr val="000000"/>
                        </a:solidFill>
                        <a:effectLst/>
                        <a:latin typeface="Arial" panose="020B0604020202020204" pitchFamily="34" charset="0"/>
                        <a:cs typeface="Arial" panose="020B0604020202020204" pitchFamily="34" charset="0"/>
                      </a:endParaRPr>
                    </a:p>
                  </a:txBody>
                  <a:tcPr marL="3810" marR="3810" marT="381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0927450"/>
                  </a:ext>
                </a:extLst>
              </a:tr>
            </a:tbl>
          </a:graphicData>
        </a:graphic>
      </p:graphicFrame>
      <p:sp>
        <p:nvSpPr>
          <p:cNvPr id="70" name="TextBox 69">
            <a:extLst>
              <a:ext uri="{FF2B5EF4-FFF2-40B4-BE49-F238E27FC236}">
                <a16:creationId xmlns:a16="http://schemas.microsoft.com/office/drawing/2014/main" id="{CAC5BF46-D987-27CA-DCF2-E71ED402984E}"/>
              </a:ext>
            </a:extLst>
          </p:cNvPr>
          <p:cNvSpPr txBox="1"/>
          <p:nvPr/>
        </p:nvSpPr>
        <p:spPr>
          <a:xfrm>
            <a:off x="31294241" y="6908407"/>
            <a:ext cx="12192000" cy="584775"/>
          </a:xfrm>
          <a:prstGeom prst="rect">
            <a:avLst/>
          </a:prstGeom>
          <a:noFill/>
        </p:spPr>
        <p:txBody>
          <a:bodyPr wrap="square" rtlCol="0">
            <a:spAutoFit/>
          </a:bodyPr>
          <a:lstStyle/>
          <a:p>
            <a:r>
              <a:rPr lang="en-US" sz="3200" b="1" dirty="0">
                <a:latin typeface="Arial Narrow" panose="020B0606020202030204" pitchFamily="34" charset="0"/>
                <a:cs typeface="Arial" panose="020B0604020202020204" pitchFamily="34" charset="0"/>
              </a:rPr>
              <a:t>Table 1. </a:t>
            </a:r>
            <a:r>
              <a:rPr lang="en-US" sz="3200" dirty="0">
                <a:latin typeface="Arial Narrow" panose="020B0606020202030204" pitchFamily="34" charset="0"/>
                <a:cs typeface="Arial" panose="020B0604020202020204" pitchFamily="34" charset="0"/>
              </a:rPr>
              <a:t>Study Population Characteristics by Cardio Failure Group</a:t>
            </a:r>
          </a:p>
        </p:txBody>
      </p:sp>
      <p:sp>
        <p:nvSpPr>
          <p:cNvPr id="71" name="TextBox 70">
            <a:extLst>
              <a:ext uri="{FF2B5EF4-FFF2-40B4-BE49-F238E27FC236}">
                <a16:creationId xmlns:a16="http://schemas.microsoft.com/office/drawing/2014/main" id="{2570E102-1F83-8CB4-30F1-F0AF0D612C2B}"/>
              </a:ext>
            </a:extLst>
          </p:cNvPr>
          <p:cNvSpPr txBox="1"/>
          <p:nvPr/>
        </p:nvSpPr>
        <p:spPr>
          <a:xfrm>
            <a:off x="31357455" y="14986125"/>
            <a:ext cx="11707760" cy="1015663"/>
          </a:xfrm>
          <a:prstGeom prst="rect">
            <a:avLst/>
          </a:prstGeom>
          <a:noFill/>
        </p:spPr>
        <p:txBody>
          <a:bodyPr wrap="square" rtlCol="0">
            <a:spAutoFit/>
          </a:bodyPr>
          <a:lstStyle/>
          <a:p>
            <a:r>
              <a:rPr lang="en-US" sz="2000" b="1" dirty="0">
                <a:latin typeface="Arial Narrow" panose="020B0606020202030204" pitchFamily="34" charset="0"/>
                <a:cs typeface="Arial" panose="020B0604020202020204" pitchFamily="34" charset="0"/>
              </a:rPr>
              <a:t>1 </a:t>
            </a:r>
            <a:r>
              <a:rPr lang="en-US" sz="2000" dirty="0">
                <a:latin typeface="Arial Narrow" panose="020B0606020202030204" pitchFamily="34" charset="0"/>
                <a:cs typeface="Arial" panose="020B0604020202020204" pitchFamily="34" charset="0"/>
              </a:rPr>
              <a:t>Demographics at the time of the most recent physical readiness test within the study period</a:t>
            </a:r>
          </a:p>
          <a:p>
            <a:r>
              <a:rPr lang="en-US" sz="2000" b="1" dirty="0">
                <a:latin typeface="Arial Narrow" panose="020B0606020202030204" pitchFamily="34" charset="0"/>
                <a:cs typeface="Arial" panose="020B0604020202020204" pitchFamily="34" charset="0"/>
              </a:rPr>
              <a:t>2 </a:t>
            </a:r>
            <a:r>
              <a:rPr lang="en-US" sz="2000" dirty="0">
                <a:latin typeface="Arial Narrow" panose="020B0606020202030204" pitchFamily="34" charset="0"/>
                <a:cs typeface="Arial" panose="020B0604020202020204" pitchFamily="34" charset="0"/>
              </a:rPr>
              <a:t>Medical waivers include pregnancy; operational waivers include DEP/OP, TAD, leave; absent waivers include unauthorized</a:t>
            </a:r>
            <a:endParaRPr lang="en-US" sz="2000" b="1" dirty="0">
              <a:latin typeface="Arial Narrow" panose="020B0606020202030204" pitchFamily="34" charset="0"/>
              <a:cs typeface="Arial" panose="020B0604020202020204" pitchFamily="34" charset="0"/>
            </a:endParaRPr>
          </a:p>
          <a:p>
            <a:r>
              <a:rPr lang="en-US" sz="2000" b="1" dirty="0">
                <a:latin typeface="Arial Narrow" panose="020B0606020202030204" pitchFamily="34" charset="0"/>
                <a:cs typeface="Arial" panose="020B0604020202020204" pitchFamily="34" charset="0"/>
              </a:rPr>
              <a:t>SD: </a:t>
            </a:r>
            <a:r>
              <a:rPr lang="en-US" sz="2000" dirty="0">
                <a:latin typeface="Arial Narrow" panose="020B0606020202030204" pitchFamily="34" charset="0"/>
                <a:cs typeface="Arial" panose="020B0604020202020204" pitchFamily="34" charset="0"/>
              </a:rPr>
              <a:t>Standard Deviation, </a:t>
            </a:r>
            <a:r>
              <a:rPr lang="en-US" sz="2000" b="1" dirty="0">
                <a:latin typeface="Arial Narrow" panose="020B0606020202030204" pitchFamily="34" charset="0"/>
                <a:cs typeface="Arial" panose="020B0604020202020204" pitchFamily="34" charset="0"/>
              </a:rPr>
              <a:t>BMI: </a:t>
            </a:r>
            <a:r>
              <a:rPr lang="en-US" sz="2000" dirty="0">
                <a:latin typeface="Arial Narrow" panose="020B0606020202030204" pitchFamily="34" charset="0"/>
                <a:cs typeface="Arial" panose="020B0604020202020204" pitchFamily="34" charset="0"/>
              </a:rPr>
              <a:t>Body Mass Index, </a:t>
            </a:r>
            <a:r>
              <a:rPr lang="en-US" sz="2000" b="1" dirty="0">
                <a:latin typeface="Arial Narrow" panose="020B0606020202030204" pitchFamily="34" charset="0"/>
                <a:cs typeface="Arial" panose="020B0604020202020204" pitchFamily="34" charset="0"/>
              </a:rPr>
              <a:t>PRT: </a:t>
            </a:r>
            <a:r>
              <a:rPr lang="en-US" sz="2000" dirty="0">
                <a:latin typeface="Arial Narrow" panose="020B0606020202030204" pitchFamily="34" charset="0"/>
                <a:cs typeface="Arial" panose="020B0604020202020204" pitchFamily="34" charset="0"/>
              </a:rPr>
              <a:t>Physical Readiness Test</a:t>
            </a:r>
            <a:r>
              <a:rPr lang="en-US" sz="2000" b="1" dirty="0">
                <a:latin typeface="Arial Narrow" panose="020B0606020202030204" pitchFamily="34" charset="0"/>
                <a:cs typeface="Arial" panose="020B0604020202020204" pitchFamily="34" charset="0"/>
              </a:rPr>
              <a:t>  </a:t>
            </a:r>
            <a:endParaRPr lang="en-US" sz="2000" dirty="0">
              <a:latin typeface="Arial Narrow" panose="020B0606020202030204" pitchFamily="34" charset="0"/>
              <a:cs typeface="Arial" panose="020B0604020202020204" pitchFamily="34" charset="0"/>
            </a:endParaRPr>
          </a:p>
        </p:txBody>
      </p:sp>
      <p:graphicFrame>
        <p:nvGraphicFramePr>
          <p:cNvPr id="73" name="Table 72">
            <a:extLst>
              <a:ext uri="{FF2B5EF4-FFF2-40B4-BE49-F238E27FC236}">
                <a16:creationId xmlns:a16="http://schemas.microsoft.com/office/drawing/2014/main" id="{30395201-AC97-75BA-3CCC-1A5C0BA1C54C}"/>
              </a:ext>
            </a:extLst>
          </p:cNvPr>
          <p:cNvGraphicFramePr>
            <a:graphicFrameLocks noGrp="1"/>
          </p:cNvGraphicFramePr>
          <p:nvPr>
            <p:extLst>
              <p:ext uri="{D42A27DB-BD31-4B8C-83A1-F6EECF244321}">
                <p14:modId xmlns:p14="http://schemas.microsoft.com/office/powerpoint/2010/main" val="3058400938"/>
              </p:ext>
            </p:extLst>
          </p:nvPr>
        </p:nvGraphicFramePr>
        <p:xfrm>
          <a:off x="31447196" y="17145049"/>
          <a:ext cx="8263890" cy="5029200"/>
        </p:xfrm>
        <a:graphic>
          <a:graphicData uri="http://schemas.openxmlformats.org/drawingml/2006/table">
            <a:tbl>
              <a:tblPr firstRow="1" bandRow="1">
                <a:tableStyleId>{5C22544A-7EE6-4342-B048-85BDC9FD1C3A}</a:tableStyleId>
              </a:tblPr>
              <a:tblGrid>
                <a:gridCol w="3230880">
                  <a:extLst>
                    <a:ext uri="{9D8B030D-6E8A-4147-A177-3AD203B41FA5}">
                      <a16:colId xmlns:a16="http://schemas.microsoft.com/office/drawing/2014/main" val="1852751556"/>
                    </a:ext>
                  </a:extLst>
                </a:gridCol>
                <a:gridCol w="3040380">
                  <a:extLst>
                    <a:ext uri="{9D8B030D-6E8A-4147-A177-3AD203B41FA5}">
                      <a16:colId xmlns:a16="http://schemas.microsoft.com/office/drawing/2014/main" val="3502425251"/>
                    </a:ext>
                  </a:extLst>
                </a:gridCol>
                <a:gridCol w="1992630">
                  <a:extLst>
                    <a:ext uri="{9D8B030D-6E8A-4147-A177-3AD203B41FA5}">
                      <a16:colId xmlns:a16="http://schemas.microsoft.com/office/drawing/2014/main" val="2787419918"/>
                    </a:ext>
                  </a:extLst>
                </a:gridCol>
              </a:tblGrid>
              <a:tr h="370840">
                <a:tc>
                  <a:txBody>
                    <a:bodyPr/>
                    <a:lstStyle/>
                    <a:p>
                      <a:r>
                        <a:rPr lang="en-US" sz="2700" dirty="0">
                          <a:latin typeface="Arial" panose="020B0604020202020204" pitchFamily="34" charset="0"/>
                          <a:cs typeface="Arial" panose="020B0604020202020204" pitchFamily="34" charset="0"/>
                        </a:rPr>
                        <a:t>Domain</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0A2A3B"/>
                    </a:solidFill>
                  </a:tcPr>
                </a:tc>
                <a:tc>
                  <a:txBody>
                    <a:bodyPr/>
                    <a:lstStyle/>
                    <a:p>
                      <a:pPr algn="ctr"/>
                      <a:r>
                        <a:rPr lang="en-US" sz="2700" dirty="0">
                          <a:latin typeface="Arial" panose="020B0604020202020204" pitchFamily="34" charset="0"/>
                          <a:cs typeface="Arial" panose="020B0604020202020204" pitchFamily="34" charset="0"/>
                        </a:rPr>
                        <a:t>Percent of signal</a:t>
                      </a:r>
                    </a:p>
                  </a:txBody>
                  <a:tcPr>
                    <a:lnT w="12700" cap="flat" cmpd="sng" algn="ctr">
                      <a:solidFill>
                        <a:schemeClr val="tx1"/>
                      </a:solidFill>
                      <a:prstDash val="solid"/>
                      <a:round/>
                      <a:headEnd type="none" w="med" len="med"/>
                      <a:tailEnd type="none" w="med" len="med"/>
                    </a:lnT>
                    <a:solidFill>
                      <a:srgbClr val="0A2A3B"/>
                    </a:solidFill>
                  </a:tcPr>
                </a:tc>
                <a:tc>
                  <a:txBody>
                    <a:bodyPr/>
                    <a:lstStyle/>
                    <a:p>
                      <a:pPr algn="ctr"/>
                      <a:r>
                        <a:rPr lang="en-US" sz="2700" dirty="0">
                          <a:latin typeface="Arial" panose="020B0604020202020204" pitchFamily="34" charset="0"/>
                          <a:cs typeface="Arial" panose="020B0604020202020204" pitchFamily="34" charset="0"/>
                        </a:rPr>
                        <a:t># Features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A2A3B"/>
                    </a:solidFill>
                  </a:tcPr>
                </a:tc>
                <a:extLst>
                  <a:ext uri="{0D108BD9-81ED-4DB2-BD59-A6C34878D82A}">
                    <a16:rowId xmlns:a16="http://schemas.microsoft.com/office/drawing/2014/main" val="3052105667"/>
                  </a:ext>
                </a:extLst>
              </a:tr>
              <a:tr h="370840">
                <a:tc>
                  <a:txBody>
                    <a:bodyPr/>
                    <a:lstStyle/>
                    <a:p>
                      <a:r>
                        <a:rPr lang="en-US" sz="2700" dirty="0">
                          <a:latin typeface="Arial" panose="020B0604020202020204" pitchFamily="34" charset="0"/>
                          <a:cs typeface="Arial" panose="020B0604020202020204" pitchFamily="34" charset="0"/>
                        </a:rPr>
                        <a:t>Overall score</a:t>
                      </a: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2700" dirty="0">
                          <a:latin typeface="Arial" panose="020B0604020202020204" pitchFamily="34" charset="0"/>
                          <a:cs typeface="Arial" panose="020B0604020202020204" pitchFamily="34" charset="0"/>
                        </a:rPr>
                        <a:t>21.9%</a:t>
                      </a:r>
                    </a:p>
                  </a:txBody>
                  <a:tcPr>
                    <a:solidFill>
                      <a:schemeClr val="bg1"/>
                    </a:solidFill>
                  </a:tcPr>
                </a:tc>
                <a:tc>
                  <a:txBody>
                    <a:bodyPr/>
                    <a:lstStyle/>
                    <a:p>
                      <a:pPr algn="ctr"/>
                      <a:r>
                        <a:rPr lang="en-US" sz="2700" dirty="0">
                          <a:latin typeface="Arial" panose="020B0604020202020204" pitchFamily="34" charset="0"/>
                          <a:cs typeface="Arial" panose="020B0604020202020204" pitchFamily="34" charset="0"/>
                        </a:rPr>
                        <a:t>9</a:t>
                      </a:r>
                    </a:p>
                  </a:txBody>
                  <a:tcP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597400134"/>
                  </a:ext>
                </a:extLst>
              </a:tr>
              <a:tr h="370840">
                <a:tc>
                  <a:txBody>
                    <a:bodyPr/>
                    <a:lstStyle/>
                    <a:p>
                      <a:r>
                        <a:rPr lang="en-US" sz="2700" dirty="0">
                          <a:latin typeface="Arial" panose="020B0604020202020204" pitchFamily="34" charset="0"/>
                          <a:cs typeface="Arial" panose="020B0604020202020204" pitchFamily="34" charset="0"/>
                        </a:rPr>
                        <a:t>Cardio score</a:t>
                      </a: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2700" dirty="0">
                          <a:latin typeface="Arial" panose="020B0604020202020204" pitchFamily="34" charset="0"/>
                          <a:cs typeface="Arial" panose="020B0604020202020204" pitchFamily="34" charset="0"/>
                        </a:rPr>
                        <a:t>20.4%</a:t>
                      </a:r>
                    </a:p>
                  </a:txBody>
                  <a:tcPr>
                    <a:solidFill>
                      <a:schemeClr val="bg1"/>
                    </a:solidFill>
                  </a:tcPr>
                </a:tc>
                <a:tc>
                  <a:txBody>
                    <a:bodyPr/>
                    <a:lstStyle/>
                    <a:p>
                      <a:pPr algn="ctr"/>
                      <a:r>
                        <a:rPr lang="en-US" sz="2700" dirty="0">
                          <a:latin typeface="Arial" panose="020B0604020202020204" pitchFamily="34" charset="0"/>
                          <a:cs typeface="Arial" panose="020B0604020202020204" pitchFamily="34" charset="0"/>
                        </a:rPr>
                        <a:t>8</a:t>
                      </a:r>
                    </a:p>
                  </a:txBody>
                  <a:tcP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165006624"/>
                  </a:ext>
                </a:extLst>
              </a:tr>
              <a:tr h="370840">
                <a:tc>
                  <a:txBody>
                    <a:bodyPr/>
                    <a:lstStyle/>
                    <a:p>
                      <a:r>
                        <a:rPr lang="en-US" sz="2700" dirty="0">
                          <a:latin typeface="Arial" panose="020B0604020202020204" pitchFamily="34" charset="0"/>
                          <a:cs typeface="Arial" panose="020B0604020202020204" pitchFamily="34" charset="0"/>
                        </a:rPr>
                        <a:t>Waiver status</a:t>
                      </a: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2700" dirty="0">
                          <a:latin typeface="Arial" panose="020B0604020202020204" pitchFamily="34" charset="0"/>
                          <a:cs typeface="Arial" panose="020B0604020202020204" pitchFamily="34" charset="0"/>
                        </a:rPr>
                        <a:t>11.8%</a:t>
                      </a:r>
                    </a:p>
                  </a:txBody>
                  <a:tcPr>
                    <a:solidFill>
                      <a:schemeClr val="bg1"/>
                    </a:solidFill>
                  </a:tcPr>
                </a:tc>
                <a:tc>
                  <a:txBody>
                    <a:bodyPr/>
                    <a:lstStyle/>
                    <a:p>
                      <a:pPr algn="ctr"/>
                      <a:r>
                        <a:rPr lang="en-US" sz="2700" dirty="0">
                          <a:latin typeface="Arial" panose="020B0604020202020204" pitchFamily="34" charset="0"/>
                          <a:cs typeface="Arial" panose="020B0604020202020204" pitchFamily="34" charset="0"/>
                        </a:rPr>
                        <a:t>4</a:t>
                      </a:r>
                    </a:p>
                  </a:txBody>
                  <a:tcP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162000936"/>
                  </a:ext>
                </a:extLst>
              </a:tr>
              <a:tr h="370840">
                <a:tc>
                  <a:txBody>
                    <a:bodyPr/>
                    <a:lstStyle/>
                    <a:p>
                      <a:r>
                        <a:rPr lang="en-US" sz="2700" dirty="0">
                          <a:latin typeface="Arial" panose="020B0604020202020204" pitchFamily="34" charset="0"/>
                          <a:cs typeface="Arial" panose="020B0604020202020204" pitchFamily="34" charset="0"/>
                        </a:rPr>
                        <a:t>Core score</a:t>
                      </a: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2700" dirty="0">
                          <a:latin typeface="Arial" panose="020B0604020202020204" pitchFamily="34" charset="0"/>
                          <a:cs typeface="Arial" panose="020B0604020202020204" pitchFamily="34" charset="0"/>
                        </a:rPr>
                        <a:t>11.1%</a:t>
                      </a:r>
                    </a:p>
                  </a:txBody>
                  <a:tcPr>
                    <a:solidFill>
                      <a:schemeClr val="bg1"/>
                    </a:solidFill>
                  </a:tcPr>
                </a:tc>
                <a:tc>
                  <a:txBody>
                    <a:bodyPr/>
                    <a:lstStyle/>
                    <a:p>
                      <a:pPr algn="ctr"/>
                      <a:r>
                        <a:rPr lang="en-US" sz="2700" dirty="0">
                          <a:latin typeface="Arial" panose="020B0604020202020204" pitchFamily="34" charset="0"/>
                          <a:cs typeface="Arial" panose="020B0604020202020204" pitchFamily="34" charset="0"/>
                        </a:rPr>
                        <a:t>9</a:t>
                      </a:r>
                    </a:p>
                  </a:txBody>
                  <a:tcP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63816653"/>
                  </a:ext>
                </a:extLst>
              </a:tr>
              <a:tr h="370840">
                <a:tc>
                  <a:txBody>
                    <a:bodyPr/>
                    <a:lstStyle/>
                    <a:p>
                      <a:r>
                        <a:rPr lang="en-US" sz="2700" dirty="0">
                          <a:latin typeface="Arial" panose="020B0604020202020204" pitchFamily="34" charset="0"/>
                          <a:cs typeface="Arial" panose="020B0604020202020204" pitchFamily="34" charset="0"/>
                        </a:rPr>
                        <a:t>Days since last test</a:t>
                      </a: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2700" dirty="0">
                          <a:latin typeface="Arial" panose="020B0604020202020204" pitchFamily="34" charset="0"/>
                          <a:cs typeface="Arial" panose="020B0604020202020204" pitchFamily="34" charset="0"/>
                        </a:rPr>
                        <a:t>8.8%</a:t>
                      </a:r>
                    </a:p>
                  </a:txBody>
                  <a:tcPr>
                    <a:solidFill>
                      <a:schemeClr val="bg1"/>
                    </a:solidFill>
                  </a:tcPr>
                </a:tc>
                <a:tc>
                  <a:txBody>
                    <a:bodyPr/>
                    <a:lstStyle/>
                    <a:p>
                      <a:pPr algn="ctr"/>
                      <a:r>
                        <a:rPr lang="en-US" sz="2700" dirty="0">
                          <a:latin typeface="Arial" panose="020B0604020202020204" pitchFamily="34" charset="0"/>
                          <a:cs typeface="Arial" panose="020B0604020202020204" pitchFamily="34" charset="0"/>
                        </a:rPr>
                        <a:t>1</a:t>
                      </a:r>
                    </a:p>
                  </a:txBody>
                  <a:tcP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059020727"/>
                  </a:ext>
                </a:extLst>
              </a:tr>
              <a:tr h="370840">
                <a:tc>
                  <a:txBody>
                    <a:bodyPr/>
                    <a:lstStyle/>
                    <a:p>
                      <a:r>
                        <a:rPr lang="en-US" sz="2700" dirty="0">
                          <a:latin typeface="Arial" panose="020B0604020202020204" pitchFamily="34" charset="0"/>
                          <a:cs typeface="Arial" panose="020B0604020202020204" pitchFamily="34" charset="0"/>
                        </a:rPr>
                        <a:t>Cardio modality</a:t>
                      </a: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2700" dirty="0">
                          <a:latin typeface="Arial" panose="020B0604020202020204" pitchFamily="34" charset="0"/>
                          <a:cs typeface="Arial" panose="020B0604020202020204" pitchFamily="34" charset="0"/>
                        </a:rPr>
                        <a:t>8.4%</a:t>
                      </a:r>
                    </a:p>
                  </a:txBody>
                  <a:tcPr>
                    <a:solidFill>
                      <a:schemeClr val="bg1"/>
                    </a:solidFill>
                  </a:tcPr>
                </a:tc>
                <a:tc>
                  <a:txBody>
                    <a:bodyPr/>
                    <a:lstStyle/>
                    <a:p>
                      <a:pPr algn="ctr"/>
                      <a:r>
                        <a:rPr lang="en-US" sz="2700" dirty="0">
                          <a:latin typeface="Arial" panose="020B0604020202020204" pitchFamily="34" charset="0"/>
                          <a:cs typeface="Arial" panose="020B0604020202020204" pitchFamily="34" charset="0"/>
                        </a:rPr>
                        <a:t>6</a:t>
                      </a:r>
                    </a:p>
                  </a:txBody>
                  <a:tcP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106928334"/>
                  </a:ext>
                </a:extLst>
              </a:tr>
              <a:tr h="370840">
                <a:tc>
                  <a:txBody>
                    <a:bodyPr/>
                    <a:lstStyle/>
                    <a:p>
                      <a:r>
                        <a:rPr lang="en-US" sz="2700" dirty="0">
                          <a:latin typeface="Arial" panose="020B0604020202020204" pitchFamily="34" charset="0"/>
                          <a:cs typeface="Arial" panose="020B0604020202020204" pitchFamily="34" charset="0"/>
                        </a:rPr>
                        <a:t>Upper body score</a:t>
                      </a:r>
                    </a:p>
                  </a:txBody>
                  <a:tcPr>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2700" dirty="0">
                          <a:latin typeface="Arial" panose="020B0604020202020204" pitchFamily="34" charset="0"/>
                          <a:cs typeface="Arial" panose="020B0604020202020204" pitchFamily="34" charset="0"/>
                        </a:rPr>
                        <a:t>8.3%</a:t>
                      </a:r>
                    </a:p>
                  </a:txBody>
                  <a:tcPr>
                    <a:lnB w="12700" cmpd="sng">
                      <a:noFill/>
                    </a:lnB>
                    <a:solidFill>
                      <a:schemeClr val="bg1"/>
                    </a:solidFill>
                  </a:tcPr>
                </a:tc>
                <a:tc>
                  <a:txBody>
                    <a:bodyPr/>
                    <a:lstStyle/>
                    <a:p>
                      <a:pPr algn="ctr"/>
                      <a:r>
                        <a:rPr lang="en-US" sz="2700" dirty="0">
                          <a:latin typeface="Arial" panose="020B0604020202020204" pitchFamily="34" charset="0"/>
                          <a:cs typeface="Arial" panose="020B0604020202020204" pitchFamily="34" charset="0"/>
                        </a:rPr>
                        <a:t>9</a:t>
                      </a:r>
                    </a:p>
                  </a:txBody>
                  <a:tcPr>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133036585"/>
                  </a:ext>
                </a:extLst>
              </a:tr>
              <a:tr h="370840">
                <a:tc>
                  <a:txBody>
                    <a:bodyPr/>
                    <a:lstStyle/>
                    <a:p>
                      <a:r>
                        <a:rPr lang="en-US" sz="2700" dirty="0">
                          <a:latin typeface="Arial" panose="020B0604020202020204" pitchFamily="34" charset="0"/>
                          <a:cs typeface="Arial" panose="020B0604020202020204" pitchFamily="34" charset="0"/>
                        </a:rPr>
                        <a:t>BMI</a:t>
                      </a:r>
                    </a:p>
                  </a:txBody>
                  <a:tcPr>
                    <a:lnL w="12700" cap="flat" cmpd="sng" algn="ctr">
                      <a:solidFill>
                        <a:schemeClr val="tx1"/>
                      </a:solidFill>
                      <a:prstDash val="solid"/>
                      <a:round/>
                      <a:headEnd type="none" w="med" len="med"/>
                      <a:tailEnd type="none" w="med" len="med"/>
                    </a:lnL>
                    <a:lnR w="12700" cmpd="sng">
                      <a:noFill/>
                    </a:lnR>
                    <a:solidFill>
                      <a:schemeClr val="bg1"/>
                    </a:solidFill>
                  </a:tcPr>
                </a:tc>
                <a:tc>
                  <a:txBody>
                    <a:bodyPr/>
                    <a:lstStyle/>
                    <a:p>
                      <a:pPr algn="ctr"/>
                      <a:r>
                        <a:rPr lang="en-US" sz="2700" dirty="0">
                          <a:latin typeface="Arial" panose="020B0604020202020204" pitchFamily="34" charset="0"/>
                          <a:cs typeface="Arial" panose="020B0604020202020204" pitchFamily="34" charset="0"/>
                        </a:rPr>
                        <a:t>5.3%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2700" dirty="0">
                          <a:latin typeface="Arial" panose="020B0604020202020204" pitchFamily="34" charset="0"/>
                          <a:cs typeface="Arial" panose="020B0604020202020204" pitchFamily="34" charset="0"/>
                        </a:rPr>
                        <a:t>1</a:t>
                      </a:r>
                    </a:p>
                  </a:txBody>
                  <a:tcPr>
                    <a:lnL w="12700" cmpd="sng">
                      <a:noFill/>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464274144"/>
                  </a:ext>
                </a:extLst>
              </a:tr>
              <a:tr h="370840">
                <a:tc>
                  <a:txBody>
                    <a:bodyPr/>
                    <a:lstStyle/>
                    <a:p>
                      <a:r>
                        <a:rPr lang="en-US" sz="2700" dirty="0">
                          <a:latin typeface="Arial" panose="020B0604020202020204" pitchFamily="34" charset="0"/>
                          <a:cs typeface="Arial" panose="020B0604020202020204" pitchFamily="34" charset="0"/>
                        </a:rPr>
                        <a:t>Cardio machine</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700" dirty="0">
                          <a:latin typeface="Arial" panose="020B0604020202020204" pitchFamily="34" charset="0"/>
                          <a:cs typeface="Arial" panose="020B0604020202020204" pitchFamily="34" charset="0"/>
                        </a:rPr>
                        <a:t>4.0%</a:t>
                      </a:r>
                    </a:p>
                  </a:txBody>
                  <a:tcPr>
                    <a:lnT w="12700" cmpd="sng">
                      <a:noFill/>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700" dirty="0">
                          <a:latin typeface="Arial" panose="020B0604020202020204" pitchFamily="34" charset="0"/>
                          <a:cs typeface="Arial" panose="020B0604020202020204" pitchFamily="34" charset="0"/>
                        </a:rPr>
                        <a:t>17</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07801319"/>
                  </a:ext>
                </a:extLst>
              </a:tr>
            </a:tbl>
          </a:graphicData>
        </a:graphic>
      </p:graphicFrame>
      <p:sp>
        <p:nvSpPr>
          <p:cNvPr id="74" name="Right Brace 73">
            <a:extLst>
              <a:ext uri="{FF2B5EF4-FFF2-40B4-BE49-F238E27FC236}">
                <a16:creationId xmlns:a16="http://schemas.microsoft.com/office/drawing/2014/main" id="{790D305B-516C-4E8D-F9B9-6D50767C0EEF}"/>
              </a:ext>
            </a:extLst>
          </p:cNvPr>
          <p:cNvSpPr/>
          <p:nvPr/>
        </p:nvSpPr>
        <p:spPr>
          <a:xfrm>
            <a:off x="39696465" y="17145050"/>
            <a:ext cx="433109" cy="5029199"/>
          </a:xfrm>
          <a:prstGeom prst="rightBrace">
            <a:avLst>
              <a:gd name="adj1" fmla="val 0"/>
              <a:gd name="adj2" fmla="val 50000"/>
            </a:avLst>
          </a:prstGeom>
          <a:ln w="38100">
            <a:solidFill>
              <a:srgbClr val="022A3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5" name="TextBox 74">
            <a:extLst>
              <a:ext uri="{FF2B5EF4-FFF2-40B4-BE49-F238E27FC236}">
                <a16:creationId xmlns:a16="http://schemas.microsoft.com/office/drawing/2014/main" id="{A73BCE69-B1B8-6813-20C9-A836DADA167E}"/>
              </a:ext>
            </a:extLst>
          </p:cNvPr>
          <p:cNvSpPr txBox="1"/>
          <p:nvPr/>
        </p:nvSpPr>
        <p:spPr>
          <a:xfrm>
            <a:off x="40411301" y="19228762"/>
            <a:ext cx="2413712" cy="861774"/>
          </a:xfrm>
          <a:prstGeom prst="rect">
            <a:avLst/>
          </a:prstGeom>
          <a:solidFill>
            <a:srgbClr val="0070C0">
              <a:alpha val="40000"/>
            </a:srgbClr>
          </a:solidFill>
        </p:spPr>
        <p:txBody>
          <a:bodyPr wrap="square" rtlCol="0">
            <a:spAutoFit/>
          </a:bodyPr>
          <a:lstStyle/>
          <a:p>
            <a:pPr algn="ctr"/>
            <a:r>
              <a:rPr lang="en-US" sz="2500" dirty="0">
                <a:latin typeface="Arial Narrow" panose="020B0606020202030204" pitchFamily="34" charset="0"/>
              </a:rPr>
              <a:t>64 features from the PRIMS dataset</a:t>
            </a:r>
          </a:p>
        </p:txBody>
      </p:sp>
      <p:sp>
        <p:nvSpPr>
          <p:cNvPr id="80" name="TextBox 79">
            <a:extLst>
              <a:ext uri="{FF2B5EF4-FFF2-40B4-BE49-F238E27FC236}">
                <a16:creationId xmlns:a16="http://schemas.microsoft.com/office/drawing/2014/main" id="{190534B9-A538-CC67-61CC-BC08044ED426}"/>
              </a:ext>
            </a:extLst>
          </p:cNvPr>
          <p:cNvSpPr txBox="1"/>
          <p:nvPr/>
        </p:nvSpPr>
        <p:spPr>
          <a:xfrm>
            <a:off x="31357455" y="16547237"/>
            <a:ext cx="12192000" cy="584775"/>
          </a:xfrm>
          <a:prstGeom prst="rect">
            <a:avLst/>
          </a:prstGeom>
          <a:noFill/>
        </p:spPr>
        <p:txBody>
          <a:bodyPr wrap="square" rtlCol="0">
            <a:spAutoFit/>
          </a:bodyPr>
          <a:lstStyle/>
          <a:p>
            <a:r>
              <a:rPr lang="en-US" sz="3200" b="1" dirty="0">
                <a:latin typeface="Arial Narrow" panose="020B0606020202030204" pitchFamily="34" charset="0"/>
                <a:cs typeface="Arial" panose="020B0604020202020204" pitchFamily="34" charset="0"/>
              </a:rPr>
              <a:t>Table 2. </a:t>
            </a:r>
            <a:r>
              <a:rPr lang="en-US" sz="3200" dirty="0">
                <a:latin typeface="Arial Narrow" panose="020B0606020202030204" pitchFamily="34" charset="0"/>
                <a:cs typeface="Arial" panose="020B0604020202020204" pitchFamily="34" charset="0"/>
              </a:rPr>
              <a:t>Study Population Characteristics by Cardio Failure Group</a:t>
            </a:r>
          </a:p>
        </p:txBody>
      </p:sp>
      <p:sp>
        <p:nvSpPr>
          <p:cNvPr id="81" name="Rectangle 80">
            <a:extLst>
              <a:ext uri="{FF2B5EF4-FFF2-40B4-BE49-F238E27FC236}">
                <a16:creationId xmlns:a16="http://schemas.microsoft.com/office/drawing/2014/main" id="{6F75A2D3-8F64-CF7D-27DA-7F1C37468393}"/>
              </a:ext>
            </a:extLst>
          </p:cNvPr>
          <p:cNvSpPr/>
          <p:nvPr/>
        </p:nvSpPr>
        <p:spPr>
          <a:xfrm>
            <a:off x="31249856" y="4726812"/>
            <a:ext cx="11788489" cy="1718735"/>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RESULTS</a:t>
            </a:r>
          </a:p>
        </p:txBody>
      </p:sp>
      <p:grpSp>
        <p:nvGrpSpPr>
          <p:cNvPr id="84" name="Group 83">
            <a:extLst>
              <a:ext uri="{FF2B5EF4-FFF2-40B4-BE49-F238E27FC236}">
                <a16:creationId xmlns:a16="http://schemas.microsoft.com/office/drawing/2014/main" id="{6C89BE0F-C49D-E3C8-32D1-236D6E7C0594}"/>
              </a:ext>
            </a:extLst>
          </p:cNvPr>
          <p:cNvGrpSpPr/>
          <p:nvPr/>
        </p:nvGrpSpPr>
        <p:grpSpPr>
          <a:xfrm>
            <a:off x="31275977" y="22810194"/>
            <a:ext cx="11788488" cy="8191339"/>
            <a:chOff x="22466614" y="23754298"/>
            <a:chExt cx="9287443" cy="5853247"/>
          </a:xfrm>
        </p:grpSpPr>
        <p:sp>
          <p:nvSpPr>
            <p:cNvPr id="85" name="Rectangle 84">
              <a:extLst>
                <a:ext uri="{FF2B5EF4-FFF2-40B4-BE49-F238E27FC236}">
                  <a16:creationId xmlns:a16="http://schemas.microsoft.com/office/drawing/2014/main" id="{5558FAA2-2DE2-EBDF-B1AE-8513877FFDF3}"/>
                </a:ext>
              </a:extLst>
            </p:cNvPr>
            <p:cNvSpPr/>
            <p:nvPr/>
          </p:nvSpPr>
          <p:spPr>
            <a:xfrm>
              <a:off x="22466614" y="24484663"/>
              <a:ext cx="9287443" cy="51228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86" name="Rectangle 85">
              <a:extLst>
                <a:ext uri="{FF2B5EF4-FFF2-40B4-BE49-F238E27FC236}">
                  <a16:creationId xmlns:a16="http://schemas.microsoft.com/office/drawing/2014/main" id="{D3B5C566-442D-00B0-5AAD-2DD16C29390E}"/>
                </a:ext>
              </a:extLst>
            </p:cNvPr>
            <p:cNvSpPr/>
            <p:nvPr/>
          </p:nvSpPr>
          <p:spPr>
            <a:xfrm>
              <a:off x="22466614" y="23754298"/>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Black" panose="020B0A04020102020204" pitchFamily="34" charset="0"/>
                  <a:ea typeface="Tahoma" panose="020B0604030504040204" pitchFamily="34" charset="0"/>
                  <a:cs typeface="Tahoma" panose="020B0604030504040204" pitchFamily="34" charset="0"/>
                </a:rPr>
                <a:t>CONCLUSIONS</a:t>
              </a:r>
            </a:p>
          </p:txBody>
        </p:sp>
        <p:sp>
          <p:nvSpPr>
            <p:cNvPr id="87" name="TextBox 86">
              <a:extLst>
                <a:ext uri="{FF2B5EF4-FFF2-40B4-BE49-F238E27FC236}">
                  <a16:creationId xmlns:a16="http://schemas.microsoft.com/office/drawing/2014/main" id="{F7DCE62E-C820-69D9-0111-9D32645B87B8}"/>
                </a:ext>
              </a:extLst>
            </p:cNvPr>
            <p:cNvSpPr txBox="1"/>
            <p:nvPr/>
          </p:nvSpPr>
          <p:spPr>
            <a:xfrm>
              <a:off x="22530806" y="24804555"/>
              <a:ext cx="9000740" cy="4530485"/>
            </a:xfrm>
            <a:prstGeom prst="rect">
              <a:avLst/>
            </a:prstGeom>
            <a:noFill/>
            <a:ln>
              <a:noFill/>
            </a:ln>
          </p:spPr>
          <p:txBody>
            <a:bodyPr wrap="square" rtlCol="0">
              <a:spAutoFit/>
            </a:bodyPr>
            <a:lstStyle/>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Sequential machine learning model demonstrated strong performance predicting cardiovascular PRT failure (AUC: 0.85)</a:t>
              </a:r>
              <a:br>
                <a:rPr lang="en-US" sz="3200"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Prior performance (overall &amp; cardio) and waivers were most important predictors of cardio PRT failure</a:t>
              </a:r>
              <a:br>
                <a:rPr lang="en-US" sz="3200"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Using just the PRIMS dataset with 64 features, this is a simple and efficient model that is easy to maintain </a:t>
              </a:r>
              <a:br>
                <a:rPr lang="en-US" sz="3200"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These results can inform targeted interventions for individuals at-risk of PRT failure and potentially influence command directed enrollment </a:t>
              </a:r>
              <a:r>
                <a:rPr lang="en-US" sz="3200" dirty="0">
                  <a:solidFill>
                    <a:srgbClr val="0A2A3B"/>
                  </a:solidFill>
                  <a:latin typeface="Arial" panose="020B0604020202020204" pitchFamily="34" charset="0"/>
                  <a:cs typeface="Arial" panose="020B0604020202020204" pitchFamily="34" charset="0"/>
                </a:rPr>
                <a:t>in the Fitness Enhancement Program</a:t>
              </a:r>
            </a:p>
          </p:txBody>
        </p:sp>
      </p:grpSp>
      <p:sp>
        <p:nvSpPr>
          <p:cNvPr id="2" name="TextBox 1">
            <a:extLst>
              <a:ext uri="{FF2B5EF4-FFF2-40B4-BE49-F238E27FC236}">
                <a16:creationId xmlns:a16="http://schemas.microsoft.com/office/drawing/2014/main" id="{42D3F64E-E72C-604C-7266-F84D0CA018F5}"/>
              </a:ext>
            </a:extLst>
          </p:cNvPr>
          <p:cNvSpPr txBox="1"/>
          <p:nvPr/>
        </p:nvSpPr>
        <p:spPr>
          <a:xfrm>
            <a:off x="543503" y="32046427"/>
            <a:ext cx="43580252" cy="830997"/>
          </a:xfrm>
          <a:prstGeom prst="rect">
            <a:avLst/>
          </a:prstGeom>
          <a:noFill/>
          <a:ln w="76200">
            <a:noFill/>
          </a:ln>
        </p:spPr>
        <p:txBody>
          <a:bodyPr wrap="square" rtlCol="0">
            <a:spAutoFit/>
          </a:bodyPr>
          <a:lstStyle/>
          <a:p>
            <a:r>
              <a:rPr lang="en-US" sz="1600" b="1" dirty="0">
                <a:solidFill>
                  <a:schemeClr val="bg1"/>
                </a:solidFill>
                <a:latin typeface="Arial" panose="020B0604020202020204" pitchFamily="34" charset="0"/>
                <a:cs typeface="Arial" panose="020B0604020202020204" pitchFamily="34" charset="0"/>
              </a:rPr>
              <a:t>Disclaimer:</a:t>
            </a:r>
            <a:r>
              <a:rPr lang="en-US" sz="1600" dirty="0">
                <a:solidFill>
                  <a:schemeClr val="bg1"/>
                </a:solidFill>
                <a:latin typeface="Arial" panose="020B0604020202020204" pitchFamily="34" charset="0"/>
                <a:cs typeface="Arial" panose="020B0604020202020204" pitchFamily="34" charset="0"/>
              </a:rPr>
              <a:t> I am a military service member or employee of the U.S. Government. This work was prepared as part of my official duties. Title 17, U.S.C. §105 provides that copyright protection under this title is not available for any work of the U.S. Government. Title 17, U.S.C. §101 defines a U.S. Government work as work prepared by a military service member or employee of the U.S. Government as part of that person’s official duties. This work was supported by U.S. Navy Bureau of Medicine and Surgery under work unit no. 60808. The views expressed in this work are those of the authors and do not necessarily reflect the official policy or position of the Department of the Navy, Department of Defense, nor the U.S. Government. The study protocol was approved by the Naval Health Research Center Institutional Review Board in compliance with all applicable federal regulations governing the protection of human subjects. Research data were derived from approved Naval Health Research Center</a:t>
            </a:r>
            <a:r>
              <a:rPr lang="en-US" sz="1600" b="1"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panose="020B0604020202020204" pitchFamily="34" charset="0"/>
                <a:cs typeface="Arial" panose="020B0604020202020204" pitchFamily="34" charset="0"/>
              </a:rPr>
              <a:t>Institutional Review Board protocol number </a:t>
            </a:r>
            <a:r>
              <a:rPr lang="en-US" sz="1600" dirty="0">
                <a:solidFill>
                  <a:schemeClr val="bg1"/>
                </a:solidFill>
                <a:effectLst/>
                <a:latin typeface="Arial" panose="020B0604020202020204" pitchFamily="34" charset="0"/>
                <a:ea typeface="Aptos" panose="020B0004020202020204" pitchFamily="34" charset="0"/>
                <a:cs typeface="Arial" panose="020B0604020202020204" pitchFamily="34" charset="0"/>
              </a:rPr>
              <a:t>NHRC.2003.0025</a:t>
            </a:r>
            <a:r>
              <a:rPr lang="en-US" sz="1600" dirty="0">
                <a:solidFill>
                  <a:schemeClr val="bg1"/>
                </a:solidFill>
                <a:latin typeface="Arial" panose="020B0604020202020204" pitchFamily="34" charset="0"/>
                <a:cs typeface="Arial" panose="020B0604020202020204" pitchFamily="34" charset="0"/>
              </a:rPr>
              <a:t>.</a:t>
            </a:r>
          </a:p>
        </p:txBody>
      </p:sp>
      <p:sp>
        <p:nvSpPr>
          <p:cNvPr id="18" name="Oval 17">
            <a:extLst>
              <a:ext uri="{FF2B5EF4-FFF2-40B4-BE49-F238E27FC236}">
                <a16:creationId xmlns:a16="http://schemas.microsoft.com/office/drawing/2014/main" id="{D4370E0D-5920-8AAF-6C69-00EEDA3B0E0F}"/>
              </a:ext>
            </a:extLst>
          </p:cNvPr>
          <p:cNvSpPr/>
          <p:nvPr/>
        </p:nvSpPr>
        <p:spPr>
          <a:xfrm>
            <a:off x="341853" y="-76200"/>
            <a:ext cx="5794378" cy="579437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9F3578F0-03EE-C277-9957-65E1CBA3FE5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90609" y="72556"/>
            <a:ext cx="5496866" cy="5496866"/>
          </a:xfrm>
          <a:prstGeom prst="rect">
            <a:avLst/>
          </a:prstGeom>
        </p:spPr>
      </p:pic>
    </p:spTree>
    <p:extLst>
      <p:ext uri="{BB962C8B-B14F-4D97-AF65-F5344CB8AC3E}">
        <p14:creationId xmlns:p14="http://schemas.microsoft.com/office/powerpoint/2010/main" val="18518527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3480</TotalTime>
  <Words>957</Words>
  <Application>Microsoft Office PowerPoint</Application>
  <PresentationFormat>Custom</PresentationFormat>
  <Paragraphs>117</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Aptos Display</vt:lpstr>
      <vt:lpstr>Arial</vt:lpstr>
      <vt:lpstr>Arial Black</vt:lpstr>
      <vt:lpstr>Arial Narrow</vt:lpstr>
      <vt:lpstr>Impact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Lamkin, Tommy E CIV USN NMRC (USA)</dc:creator>
  <cp:lastModifiedBy>Robinson, Meg I CTR USN NAVHLTHRSCHCEN SAN (USA)</cp:lastModifiedBy>
  <cp:revision>15</cp:revision>
  <dcterms:created xsi:type="dcterms:W3CDTF">2026-03-13T15:35:13Z</dcterms:created>
  <dcterms:modified xsi:type="dcterms:W3CDTF">2026-06-10T18:45:05Z</dcterms:modified>
</cp:coreProperties>
</file>