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B010"/>
    <a:srgbClr val="9395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0494" autoAdjust="0"/>
    <p:restoredTop sz="96238" autoAdjust="0"/>
  </p:normalViewPr>
  <p:slideViewPr>
    <p:cSldViewPr snapToGrid="0">
      <p:cViewPr>
        <p:scale>
          <a:sx n="20" d="100"/>
          <a:sy n="20" d="100"/>
        </p:scale>
        <p:origin x="786" y="2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oia, Michelle V CTR (USA)" userId="5a2aa8f0-30a9-475f-bcc1-f60a0e75f7b9" providerId="ADAL" clId="{F778E002-02D4-48F5-AE17-42CB00E0D67E}"/>
    <pc:docChg chg="undo custSel modSld">
      <pc:chgData name="Stoia, Michelle V CTR (USA)" userId="5a2aa8f0-30a9-475f-bcc1-f60a0e75f7b9" providerId="ADAL" clId="{F778E002-02D4-48F5-AE17-42CB00E0D67E}" dt="2026-06-22T21:50:07.538" v="222" actId="20577"/>
      <pc:docMkLst>
        <pc:docMk/>
      </pc:docMkLst>
      <pc:sldChg chg="addSp modSp mod">
        <pc:chgData name="Stoia, Michelle V CTR (USA)" userId="5a2aa8f0-30a9-475f-bcc1-f60a0e75f7b9" providerId="ADAL" clId="{F778E002-02D4-48F5-AE17-42CB00E0D67E}" dt="2026-06-22T21:50:07.538" v="222" actId="20577"/>
        <pc:sldMkLst>
          <pc:docMk/>
          <pc:sldMk cId="1851852752" sldId="256"/>
        </pc:sldMkLst>
        <pc:spChg chg="mod">
          <ac:chgData name="Stoia, Michelle V CTR (USA)" userId="5a2aa8f0-30a9-475f-bcc1-f60a0e75f7b9" providerId="ADAL" clId="{F778E002-02D4-48F5-AE17-42CB00E0D67E}" dt="2026-06-22T21:26:22.709" v="217" actId="14100"/>
          <ac:spMkLst>
            <pc:docMk/>
            <pc:sldMk cId="1851852752" sldId="256"/>
            <ac:spMk id="3" creationId="{DD96014C-45BC-A65F-947E-4FE0D773DB5C}"/>
          </ac:spMkLst>
        </pc:spChg>
        <pc:spChg chg="mod">
          <ac:chgData name="Stoia, Michelle V CTR (USA)" userId="5a2aa8f0-30a9-475f-bcc1-f60a0e75f7b9" providerId="ADAL" clId="{F778E002-02D4-48F5-AE17-42CB00E0D67E}" dt="2026-06-22T19:53:31.540" v="26" actId="948"/>
          <ac:spMkLst>
            <pc:docMk/>
            <pc:sldMk cId="1851852752" sldId="256"/>
            <ac:spMk id="16" creationId="{EBF9082C-3EBE-4935-6A4F-DACB290002F7}"/>
          </ac:spMkLst>
        </pc:spChg>
        <pc:spChg chg="mod">
          <ac:chgData name="Stoia, Michelle V CTR (USA)" userId="5a2aa8f0-30a9-475f-bcc1-f60a0e75f7b9" providerId="ADAL" clId="{F778E002-02D4-48F5-AE17-42CB00E0D67E}" dt="2026-06-22T21:24:42.212" v="212" actId="14100"/>
          <ac:spMkLst>
            <pc:docMk/>
            <pc:sldMk cId="1851852752" sldId="256"/>
            <ac:spMk id="23" creationId="{A540DE9A-2E24-EFC3-DBD5-CD9666F97B1B}"/>
          </ac:spMkLst>
        </pc:spChg>
        <pc:spChg chg="mod">
          <ac:chgData name="Stoia, Michelle V CTR (USA)" userId="5a2aa8f0-30a9-475f-bcc1-f60a0e75f7b9" providerId="ADAL" clId="{F778E002-02D4-48F5-AE17-42CB00E0D67E}" dt="2026-06-22T21:15:09.248" v="135" actId="20577"/>
          <ac:spMkLst>
            <pc:docMk/>
            <pc:sldMk cId="1851852752" sldId="256"/>
            <ac:spMk id="26" creationId="{F69E7433-BED8-C3FA-B48E-2EE734D1EEB4}"/>
          </ac:spMkLst>
        </pc:spChg>
        <pc:spChg chg="mod">
          <ac:chgData name="Stoia, Michelle V CTR (USA)" userId="5a2aa8f0-30a9-475f-bcc1-f60a0e75f7b9" providerId="ADAL" clId="{F778E002-02D4-48F5-AE17-42CB00E0D67E}" dt="2026-06-22T21:26:08.261" v="215" actId="1076"/>
          <ac:spMkLst>
            <pc:docMk/>
            <pc:sldMk cId="1851852752" sldId="256"/>
            <ac:spMk id="31" creationId="{DC7F9F40-7070-6999-E96C-362E5811AE41}"/>
          </ac:spMkLst>
        </pc:spChg>
        <pc:spChg chg="add mod">
          <ac:chgData name="Stoia, Michelle V CTR (USA)" userId="5a2aa8f0-30a9-475f-bcc1-f60a0e75f7b9" providerId="ADAL" clId="{F778E002-02D4-48F5-AE17-42CB00E0D67E}" dt="2026-06-22T20:00:11.805" v="35" actId="1076"/>
          <ac:spMkLst>
            <pc:docMk/>
            <pc:sldMk cId="1851852752" sldId="256"/>
            <ac:spMk id="32" creationId="{E0E31AF0-66E4-94A7-1298-51B0D7464D24}"/>
          </ac:spMkLst>
        </pc:spChg>
        <pc:spChg chg="mod">
          <ac:chgData name="Stoia, Michelle V CTR (USA)" userId="5a2aa8f0-30a9-475f-bcc1-f60a0e75f7b9" providerId="ADAL" clId="{F778E002-02D4-48F5-AE17-42CB00E0D67E}" dt="2026-06-22T20:54:39.221" v="49" actId="20577"/>
          <ac:spMkLst>
            <pc:docMk/>
            <pc:sldMk cId="1851852752" sldId="256"/>
            <ac:spMk id="36" creationId="{547508B6-98D9-13E9-1ACF-B1321822C953}"/>
          </ac:spMkLst>
        </pc:spChg>
        <pc:spChg chg="mod">
          <ac:chgData name="Stoia, Michelle V CTR (USA)" userId="5a2aa8f0-30a9-475f-bcc1-f60a0e75f7b9" providerId="ADAL" clId="{F778E002-02D4-48F5-AE17-42CB00E0D67E}" dt="2026-06-22T21:26:53.652" v="218" actId="2"/>
          <ac:spMkLst>
            <pc:docMk/>
            <pc:sldMk cId="1851852752" sldId="256"/>
            <ac:spMk id="42" creationId="{0EB59EB0-5EF1-D0FE-52F6-9E4CB5B287B0}"/>
          </ac:spMkLst>
        </pc:spChg>
        <pc:spChg chg="mod">
          <ac:chgData name="Stoia, Michelle V CTR (USA)" userId="5a2aa8f0-30a9-475f-bcc1-f60a0e75f7b9" providerId="ADAL" clId="{F778E002-02D4-48F5-AE17-42CB00E0D67E}" dt="2026-06-22T21:16:19.441" v="155" actId="114"/>
          <ac:spMkLst>
            <pc:docMk/>
            <pc:sldMk cId="1851852752" sldId="256"/>
            <ac:spMk id="48" creationId="{3542EC7E-B39D-9D44-A757-0A94F2E8500A}"/>
          </ac:spMkLst>
        </pc:spChg>
        <pc:spChg chg="mod">
          <ac:chgData name="Stoia, Michelle V CTR (USA)" userId="5a2aa8f0-30a9-475f-bcc1-f60a0e75f7b9" providerId="ADAL" clId="{F778E002-02D4-48F5-AE17-42CB00E0D67E}" dt="2026-06-22T21:10:43.837" v="84" actId="20577"/>
          <ac:spMkLst>
            <pc:docMk/>
            <pc:sldMk cId="1851852752" sldId="256"/>
            <ac:spMk id="53" creationId="{C0E91DAD-E91D-8796-AC27-A7252279FC2E}"/>
          </ac:spMkLst>
        </pc:spChg>
        <pc:spChg chg="mod">
          <ac:chgData name="Stoia, Michelle V CTR (USA)" userId="5a2aa8f0-30a9-475f-bcc1-f60a0e75f7b9" providerId="ADAL" clId="{F778E002-02D4-48F5-AE17-42CB00E0D67E}" dt="2026-06-22T21:50:07.538" v="222" actId="20577"/>
          <ac:spMkLst>
            <pc:docMk/>
            <pc:sldMk cId="1851852752" sldId="256"/>
            <ac:spMk id="59" creationId="{65E10AE2-86B6-3576-EEB7-A381D5262691}"/>
          </ac:spMkLst>
        </pc:spChg>
      </pc:sldChg>
    </pc:docChg>
  </pc:docChgLst>
  <pc:docChgLst>
    <pc:chgData name="Ray, Travis N CTR (USA)" userId="c7f2b71c-5520-4f87-b7cf-1fabe7284487" providerId="ADAL" clId="{81794E08-F617-438E-97FB-62DE1CAC0C30}"/>
    <pc:docChg chg="undo redo custSel modSld">
      <pc:chgData name="Ray, Travis N CTR (USA)" userId="c7f2b71c-5520-4f87-b7cf-1fabe7284487" providerId="ADAL" clId="{81794E08-F617-438E-97FB-62DE1CAC0C30}" dt="2026-06-30T15:03:11.330" v="8" actId="20577"/>
      <pc:docMkLst>
        <pc:docMk/>
      </pc:docMkLst>
      <pc:sldChg chg="delSp modSp mod">
        <pc:chgData name="Ray, Travis N CTR (USA)" userId="c7f2b71c-5520-4f87-b7cf-1fabe7284487" providerId="ADAL" clId="{81794E08-F617-438E-97FB-62DE1CAC0C30}" dt="2026-06-30T15:03:11.330" v="8" actId="20577"/>
        <pc:sldMkLst>
          <pc:docMk/>
          <pc:sldMk cId="1851852752" sldId="256"/>
        </pc:sldMkLst>
        <pc:spChg chg="del">
          <ac:chgData name="Ray, Travis N CTR (USA)" userId="c7f2b71c-5520-4f87-b7cf-1fabe7284487" providerId="ADAL" clId="{81794E08-F617-438E-97FB-62DE1CAC0C30}" dt="2026-06-30T15:01:07.078" v="0" actId="478"/>
          <ac:spMkLst>
            <pc:docMk/>
            <pc:sldMk cId="1851852752" sldId="256"/>
            <ac:spMk id="9" creationId="{3A267A65-C22E-3452-FACC-57259F1E5760}"/>
          </ac:spMkLst>
        </pc:spChg>
        <pc:spChg chg="mod">
          <ac:chgData name="Ray, Travis N CTR (USA)" userId="c7f2b71c-5520-4f87-b7cf-1fabe7284487" providerId="ADAL" clId="{81794E08-F617-438E-97FB-62DE1CAC0C30}" dt="2026-06-30T15:03:11.330" v="8" actId="20577"/>
          <ac:spMkLst>
            <pc:docMk/>
            <pc:sldMk cId="1851852752" sldId="256"/>
            <ac:spMk id="31" creationId="{DC7F9F40-7070-6999-E96C-362E5811AE4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dirty="0"/>
          </a:p>
        </p:txBody>
      </p:sp>
    </p:spTree>
    <p:extLst>
      <p:ext uri="{BB962C8B-B14F-4D97-AF65-F5344CB8AC3E}">
        <p14:creationId xmlns:p14="http://schemas.microsoft.com/office/powerpoint/2010/main" val="2982855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dirty="0"/>
          </a:p>
        </p:txBody>
      </p:sp>
    </p:spTree>
    <p:extLst>
      <p:ext uri="{BB962C8B-B14F-4D97-AF65-F5344CB8AC3E}">
        <p14:creationId xmlns:p14="http://schemas.microsoft.com/office/powerpoint/2010/main" val="3497422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dirty="0"/>
          </a:p>
        </p:txBody>
      </p:sp>
    </p:spTree>
    <p:extLst>
      <p:ext uri="{BB962C8B-B14F-4D97-AF65-F5344CB8AC3E}">
        <p14:creationId xmlns:p14="http://schemas.microsoft.com/office/powerpoint/2010/main" val="1311912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dirty="0"/>
          </a:p>
        </p:txBody>
      </p:sp>
    </p:spTree>
    <p:extLst>
      <p:ext uri="{BB962C8B-B14F-4D97-AF65-F5344CB8AC3E}">
        <p14:creationId xmlns:p14="http://schemas.microsoft.com/office/powerpoint/2010/main" val="2409318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tint val="82000"/>
                  </a:schemeClr>
                </a:solidFill>
              </a:defRPr>
            </a:lvl1pPr>
            <a:lvl2pPr marL="2194560" indent="0">
              <a:buNone/>
              <a:defRPr sz="9600">
                <a:solidFill>
                  <a:schemeClr val="tx1">
                    <a:tint val="82000"/>
                  </a:schemeClr>
                </a:solidFill>
              </a:defRPr>
            </a:lvl2pPr>
            <a:lvl3pPr marL="4389120" indent="0">
              <a:buNone/>
              <a:defRPr sz="8640">
                <a:solidFill>
                  <a:schemeClr val="tx1">
                    <a:tint val="82000"/>
                  </a:schemeClr>
                </a:solidFill>
              </a:defRPr>
            </a:lvl3pPr>
            <a:lvl4pPr marL="6583680" indent="0">
              <a:buNone/>
              <a:defRPr sz="7680">
                <a:solidFill>
                  <a:schemeClr val="tx1">
                    <a:tint val="82000"/>
                  </a:schemeClr>
                </a:solidFill>
              </a:defRPr>
            </a:lvl4pPr>
            <a:lvl5pPr marL="8778240" indent="0">
              <a:buNone/>
              <a:defRPr sz="7680">
                <a:solidFill>
                  <a:schemeClr val="tx1">
                    <a:tint val="82000"/>
                  </a:schemeClr>
                </a:solidFill>
              </a:defRPr>
            </a:lvl5pPr>
            <a:lvl6pPr marL="10972800" indent="0">
              <a:buNone/>
              <a:defRPr sz="7680">
                <a:solidFill>
                  <a:schemeClr val="tx1">
                    <a:tint val="82000"/>
                  </a:schemeClr>
                </a:solidFill>
              </a:defRPr>
            </a:lvl6pPr>
            <a:lvl7pPr marL="13167360" indent="0">
              <a:buNone/>
              <a:defRPr sz="7680">
                <a:solidFill>
                  <a:schemeClr val="tx1">
                    <a:tint val="82000"/>
                  </a:schemeClr>
                </a:solidFill>
              </a:defRPr>
            </a:lvl7pPr>
            <a:lvl8pPr marL="15361920" indent="0">
              <a:buNone/>
              <a:defRPr sz="7680">
                <a:solidFill>
                  <a:schemeClr val="tx1">
                    <a:tint val="82000"/>
                  </a:schemeClr>
                </a:solidFill>
              </a:defRPr>
            </a:lvl8pPr>
            <a:lvl9pPr marL="17556480" indent="0">
              <a:buNone/>
              <a:defRPr sz="768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960496-37D3-41E0-B7B9-5DA85EC52B29}" type="datetimeFigureOut">
              <a:rPr lang="en-US" smtClean="0"/>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dirty="0"/>
          </a:p>
        </p:txBody>
      </p:sp>
    </p:spTree>
    <p:extLst>
      <p:ext uri="{BB962C8B-B14F-4D97-AF65-F5344CB8AC3E}">
        <p14:creationId xmlns:p14="http://schemas.microsoft.com/office/powerpoint/2010/main" val="3572509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960496-37D3-41E0-B7B9-5DA85EC52B29}" type="datetimeFigureOut">
              <a:rPr lang="en-US" smtClean="0"/>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47FE60A-A822-48FD-9405-25729392819A}" type="slidenum">
              <a:rPr lang="en-US" smtClean="0"/>
              <a:t>‹#›</a:t>
            </a:fld>
            <a:endParaRPr lang="en-US" dirty="0"/>
          </a:p>
        </p:txBody>
      </p:sp>
    </p:spTree>
    <p:extLst>
      <p:ext uri="{BB962C8B-B14F-4D97-AF65-F5344CB8AC3E}">
        <p14:creationId xmlns:p14="http://schemas.microsoft.com/office/powerpoint/2010/main" val="2206985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960496-37D3-41E0-B7B9-5DA85EC52B29}" type="datetimeFigureOut">
              <a:rPr lang="en-US" smtClean="0"/>
              <a:t>6/30/2026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47FE60A-A822-48FD-9405-25729392819A}" type="slidenum">
              <a:rPr lang="en-US" smtClean="0"/>
              <a:t>‹#›</a:t>
            </a:fld>
            <a:endParaRPr lang="en-US" dirty="0"/>
          </a:p>
        </p:txBody>
      </p:sp>
    </p:spTree>
    <p:extLst>
      <p:ext uri="{BB962C8B-B14F-4D97-AF65-F5344CB8AC3E}">
        <p14:creationId xmlns:p14="http://schemas.microsoft.com/office/powerpoint/2010/main" val="657104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960496-37D3-41E0-B7B9-5DA85EC52B29}" type="datetimeFigureOut">
              <a:rPr lang="en-US" smtClean="0"/>
              <a:t>6/30/2026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47FE60A-A822-48FD-9405-25729392819A}" type="slidenum">
              <a:rPr lang="en-US" smtClean="0"/>
              <a:t>‹#›</a:t>
            </a:fld>
            <a:endParaRPr lang="en-US" dirty="0"/>
          </a:p>
        </p:txBody>
      </p:sp>
    </p:spTree>
    <p:extLst>
      <p:ext uri="{BB962C8B-B14F-4D97-AF65-F5344CB8AC3E}">
        <p14:creationId xmlns:p14="http://schemas.microsoft.com/office/powerpoint/2010/main" val="356442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960496-37D3-41E0-B7B9-5DA85EC52B29}" type="datetimeFigureOut">
              <a:rPr lang="en-US" smtClean="0"/>
              <a:t>6/30/2026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47FE60A-A822-48FD-9405-25729392819A}" type="slidenum">
              <a:rPr lang="en-US" smtClean="0"/>
              <a:t>‹#›</a:t>
            </a:fld>
            <a:endParaRPr lang="en-US" dirty="0"/>
          </a:p>
        </p:txBody>
      </p:sp>
    </p:spTree>
    <p:extLst>
      <p:ext uri="{BB962C8B-B14F-4D97-AF65-F5344CB8AC3E}">
        <p14:creationId xmlns:p14="http://schemas.microsoft.com/office/powerpoint/2010/main" val="855487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A2960496-37D3-41E0-B7B9-5DA85EC52B29}" type="datetimeFigureOut">
              <a:rPr lang="en-US" smtClean="0"/>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47FE60A-A822-48FD-9405-25729392819A}" type="slidenum">
              <a:rPr lang="en-US" smtClean="0"/>
              <a:t>‹#›</a:t>
            </a:fld>
            <a:endParaRPr lang="en-US" dirty="0"/>
          </a:p>
        </p:txBody>
      </p:sp>
    </p:spTree>
    <p:extLst>
      <p:ext uri="{BB962C8B-B14F-4D97-AF65-F5344CB8AC3E}">
        <p14:creationId xmlns:p14="http://schemas.microsoft.com/office/powerpoint/2010/main" val="3545370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dirty="0"/>
              <a:t>Click icon to add picture</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A2960496-37D3-41E0-B7B9-5DA85EC52B29}" type="datetimeFigureOut">
              <a:rPr lang="en-US" smtClean="0"/>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47FE60A-A822-48FD-9405-25729392819A}" type="slidenum">
              <a:rPr lang="en-US" smtClean="0"/>
              <a:t>‹#›</a:t>
            </a:fld>
            <a:endParaRPr lang="en-US" dirty="0"/>
          </a:p>
        </p:txBody>
      </p:sp>
    </p:spTree>
    <p:extLst>
      <p:ext uri="{BB962C8B-B14F-4D97-AF65-F5344CB8AC3E}">
        <p14:creationId xmlns:p14="http://schemas.microsoft.com/office/powerpoint/2010/main" val="2002073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82000"/>
                  </a:schemeClr>
                </a:solidFill>
              </a:defRPr>
            </a:lvl1pPr>
          </a:lstStyle>
          <a:p>
            <a:fld id="{A2960496-37D3-41E0-B7B9-5DA85EC52B29}" type="datetimeFigureOut">
              <a:rPr lang="en-US" smtClean="0"/>
              <a:t>6/30/2026</a:t>
            </a:fld>
            <a:endParaRPr lang="en-US" dirty="0"/>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82000"/>
                  </a:schemeClr>
                </a:solidFill>
              </a:defRPr>
            </a:lvl1pPr>
          </a:lstStyle>
          <a:p>
            <a:endParaRPr lang="en-US" dirty="0"/>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82000"/>
                  </a:schemeClr>
                </a:solidFill>
              </a:defRPr>
            </a:lvl1pPr>
          </a:lstStyle>
          <a:p>
            <a:fld id="{D47FE60A-A822-48FD-9405-25729392819A}" type="slidenum">
              <a:rPr lang="en-US" smtClean="0"/>
              <a:t>‹#›</a:t>
            </a:fld>
            <a:endParaRPr lang="en-US" dirty="0"/>
          </a:p>
        </p:txBody>
      </p:sp>
    </p:spTree>
    <p:extLst>
      <p:ext uri="{BB962C8B-B14F-4D97-AF65-F5344CB8AC3E}">
        <p14:creationId xmlns:p14="http://schemas.microsoft.com/office/powerpoint/2010/main" val="18790831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A5039656-DC0D-C793-6126-A1018B7A0EBB}"/>
              </a:ext>
            </a:extLst>
          </p:cNvPr>
          <p:cNvGrpSpPr/>
          <p:nvPr/>
        </p:nvGrpSpPr>
        <p:grpSpPr>
          <a:xfrm>
            <a:off x="30315151" y="20992054"/>
            <a:ext cx="12830096" cy="6565443"/>
            <a:chOff x="17904868" y="16033436"/>
            <a:chExt cx="9287444" cy="4563951"/>
          </a:xfrm>
        </p:grpSpPr>
        <p:sp>
          <p:nvSpPr>
            <p:cNvPr id="58" name="Rectangle 57">
              <a:extLst>
                <a:ext uri="{FF2B5EF4-FFF2-40B4-BE49-F238E27FC236}">
                  <a16:creationId xmlns:a16="http://schemas.microsoft.com/office/drawing/2014/main" id="{05B30B0A-2CE1-18BD-86AB-3ADE9E503AE0}"/>
                </a:ext>
              </a:extLst>
            </p:cNvPr>
            <p:cNvSpPr/>
            <p:nvPr/>
          </p:nvSpPr>
          <p:spPr>
            <a:xfrm>
              <a:off x="17904870" y="16744769"/>
              <a:ext cx="9287442" cy="385261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dirty="0">
                <a:solidFill>
                  <a:schemeClr val="bg1"/>
                </a:solidFill>
              </a:endParaRPr>
            </a:p>
          </p:txBody>
        </p:sp>
        <p:sp>
          <p:nvSpPr>
            <p:cNvPr id="62" name="Rectangle 61">
              <a:extLst>
                <a:ext uri="{FF2B5EF4-FFF2-40B4-BE49-F238E27FC236}">
                  <a16:creationId xmlns:a16="http://schemas.microsoft.com/office/drawing/2014/main" id="{EF052AB1-B349-00AB-A329-76939EF58B44}"/>
                </a:ext>
              </a:extLst>
            </p:cNvPr>
            <p:cNvSpPr/>
            <p:nvPr/>
          </p:nvSpPr>
          <p:spPr>
            <a:xfrm>
              <a:off x="17904868" y="16033436"/>
              <a:ext cx="9287443" cy="533208"/>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Arial Black" panose="020B0A04020102020204" pitchFamily="34" charset="0"/>
                  <a:ea typeface="Tahoma" panose="020B0604030504040204" pitchFamily="34" charset="0"/>
                  <a:cs typeface="Tahoma" panose="020B0604030504040204" pitchFamily="34" charset="0"/>
                </a:rPr>
                <a:t>References</a:t>
              </a:r>
            </a:p>
          </p:txBody>
        </p:sp>
        <p:sp>
          <p:nvSpPr>
            <p:cNvPr id="63" name="TextBox 62">
              <a:extLst>
                <a:ext uri="{FF2B5EF4-FFF2-40B4-BE49-F238E27FC236}">
                  <a16:creationId xmlns:a16="http://schemas.microsoft.com/office/drawing/2014/main" id="{7DD67F91-D7AB-4DB7-583C-E9F63E567DED}"/>
                </a:ext>
              </a:extLst>
            </p:cNvPr>
            <p:cNvSpPr txBox="1"/>
            <p:nvPr/>
          </p:nvSpPr>
          <p:spPr>
            <a:xfrm>
              <a:off x="18077287" y="16783149"/>
              <a:ext cx="9115024" cy="388312"/>
            </a:xfrm>
            <a:prstGeom prst="rect">
              <a:avLst/>
            </a:prstGeom>
            <a:noFill/>
            <a:ln>
              <a:noFill/>
            </a:ln>
          </p:spPr>
          <p:txBody>
            <a:bodyPr wrap="square" rtlCol="0">
              <a:spAutoFit/>
            </a:bodyPr>
            <a:lstStyle/>
            <a:p>
              <a:pPr lvl="0"/>
              <a:endParaRPr lang="en-US" sz="3200" dirty="0">
                <a:latin typeface="Arial Narrow" panose="020B0606020202030204" pitchFamily="34" charset="0"/>
                <a:ea typeface="Open Sans" panose="020B0606030504020204" pitchFamily="34" charset="0"/>
                <a:cs typeface="Arial" panose="020B0604020202020204" pitchFamily="34" charset="0"/>
              </a:endParaRPr>
            </a:p>
          </p:txBody>
        </p:sp>
      </p:grpSp>
      <p:grpSp>
        <p:nvGrpSpPr>
          <p:cNvPr id="27" name="Group 26">
            <a:extLst>
              <a:ext uri="{FF2B5EF4-FFF2-40B4-BE49-F238E27FC236}">
                <a16:creationId xmlns:a16="http://schemas.microsoft.com/office/drawing/2014/main" id="{E30857A5-D910-1369-B1DB-D0E3CF765168}"/>
              </a:ext>
            </a:extLst>
          </p:cNvPr>
          <p:cNvGrpSpPr/>
          <p:nvPr/>
        </p:nvGrpSpPr>
        <p:grpSpPr>
          <a:xfrm>
            <a:off x="30307129" y="12898811"/>
            <a:ext cx="12830096" cy="7632749"/>
            <a:chOff x="17904868" y="16033436"/>
            <a:chExt cx="9287444" cy="5305886"/>
          </a:xfrm>
        </p:grpSpPr>
        <p:sp>
          <p:nvSpPr>
            <p:cNvPr id="28" name="Rectangle 27">
              <a:extLst>
                <a:ext uri="{FF2B5EF4-FFF2-40B4-BE49-F238E27FC236}">
                  <a16:creationId xmlns:a16="http://schemas.microsoft.com/office/drawing/2014/main" id="{868A9D46-BEDF-7638-C2EA-B3E76F32C133}"/>
                </a:ext>
              </a:extLst>
            </p:cNvPr>
            <p:cNvSpPr/>
            <p:nvPr/>
          </p:nvSpPr>
          <p:spPr>
            <a:xfrm>
              <a:off x="17904870" y="16744768"/>
              <a:ext cx="9287442" cy="459455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dirty="0">
                <a:solidFill>
                  <a:schemeClr val="bg1"/>
                </a:solidFill>
              </a:endParaRPr>
            </a:p>
          </p:txBody>
        </p:sp>
        <p:sp>
          <p:nvSpPr>
            <p:cNvPr id="29" name="Rectangle 28">
              <a:extLst>
                <a:ext uri="{FF2B5EF4-FFF2-40B4-BE49-F238E27FC236}">
                  <a16:creationId xmlns:a16="http://schemas.microsoft.com/office/drawing/2014/main" id="{BF650F38-7AF5-A637-90B4-BD416B9F76EC}"/>
                </a:ext>
              </a:extLst>
            </p:cNvPr>
            <p:cNvSpPr/>
            <p:nvPr/>
          </p:nvSpPr>
          <p:spPr>
            <a:xfrm>
              <a:off x="17904868" y="16033436"/>
              <a:ext cx="9287443" cy="533208"/>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Arial Black" panose="020B0A04020102020204" pitchFamily="34" charset="0"/>
                  <a:ea typeface="Tahoma" panose="020B0604030504040204" pitchFamily="34" charset="0"/>
                  <a:cs typeface="Tahoma" panose="020B0604030504040204" pitchFamily="34" charset="0"/>
                </a:rPr>
                <a:t>Conclusions</a:t>
              </a:r>
            </a:p>
          </p:txBody>
        </p:sp>
        <p:sp>
          <p:nvSpPr>
            <p:cNvPr id="41" name="TextBox 40">
              <a:extLst>
                <a:ext uri="{FF2B5EF4-FFF2-40B4-BE49-F238E27FC236}">
                  <a16:creationId xmlns:a16="http://schemas.microsoft.com/office/drawing/2014/main" id="{1CB87725-DF6A-CC19-5316-D59DB361CCDD}"/>
                </a:ext>
              </a:extLst>
            </p:cNvPr>
            <p:cNvSpPr txBox="1"/>
            <p:nvPr/>
          </p:nvSpPr>
          <p:spPr>
            <a:xfrm>
              <a:off x="18077287" y="16783149"/>
              <a:ext cx="9115024" cy="388312"/>
            </a:xfrm>
            <a:prstGeom prst="rect">
              <a:avLst/>
            </a:prstGeom>
            <a:noFill/>
            <a:ln>
              <a:noFill/>
            </a:ln>
          </p:spPr>
          <p:txBody>
            <a:bodyPr wrap="square" rtlCol="0">
              <a:spAutoFit/>
            </a:bodyPr>
            <a:lstStyle/>
            <a:p>
              <a:pPr lvl="0"/>
              <a:endParaRPr lang="en-US" sz="3200" dirty="0">
                <a:latin typeface="Arial Narrow" panose="020B0606020202030204" pitchFamily="34" charset="0"/>
                <a:ea typeface="Open Sans" panose="020B0606030504020204" pitchFamily="34" charset="0"/>
                <a:cs typeface="Arial" panose="020B0604020202020204" pitchFamily="34" charset="0"/>
              </a:endParaRPr>
            </a:p>
          </p:txBody>
        </p:sp>
      </p:grpSp>
      <p:grpSp>
        <p:nvGrpSpPr>
          <p:cNvPr id="4" name="Group 3">
            <a:extLst>
              <a:ext uri="{FF2B5EF4-FFF2-40B4-BE49-F238E27FC236}">
                <a16:creationId xmlns:a16="http://schemas.microsoft.com/office/drawing/2014/main" id="{A76DB88D-F946-9138-6EEC-5D5F4A2A3813}"/>
              </a:ext>
            </a:extLst>
          </p:cNvPr>
          <p:cNvGrpSpPr/>
          <p:nvPr/>
        </p:nvGrpSpPr>
        <p:grpSpPr>
          <a:xfrm>
            <a:off x="-13642" y="31533123"/>
            <a:ext cx="43918073" cy="1385277"/>
            <a:chOff x="-13642" y="31533123"/>
            <a:chExt cx="43918073" cy="1385277"/>
          </a:xfrm>
        </p:grpSpPr>
        <p:sp>
          <p:nvSpPr>
            <p:cNvPr id="5" name="Rectangle 4">
              <a:extLst>
                <a:ext uri="{FF2B5EF4-FFF2-40B4-BE49-F238E27FC236}">
                  <a16:creationId xmlns:a16="http://schemas.microsoft.com/office/drawing/2014/main" id="{037E63ED-1F91-3A1E-DE20-9196676198CF}"/>
                </a:ext>
              </a:extLst>
            </p:cNvPr>
            <p:cNvSpPr/>
            <p:nvPr/>
          </p:nvSpPr>
          <p:spPr>
            <a:xfrm>
              <a:off x="-13642" y="31994656"/>
              <a:ext cx="43912666" cy="923744"/>
            </a:xfrm>
            <a:prstGeom prst="rect">
              <a:avLst/>
            </a:prstGeom>
            <a:solidFill>
              <a:srgbClr val="02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grpSp>
          <p:nvGrpSpPr>
            <p:cNvPr id="6" name="Group 5">
              <a:extLst>
                <a:ext uri="{FF2B5EF4-FFF2-40B4-BE49-F238E27FC236}">
                  <a16:creationId xmlns:a16="http://schemas.microsoft.com/office/drawing/2014/main" id="{BF05BF35-F7BC-6E1F-7841-033465A8F1D6}"/>
                </a:ext>
              </a:extLst>
            </p:cNvPr>
            <p:cNvGrpSpPr/>
            <p:nvPr/>
          </p:nvGrpSpPr>
          <p:grpSpPr>
            <a:xfrm>
              <a:off x="-13642" y="31533123"/>
              <a:ext cx="43918073" cy="472329"/>
              <a:chOff x="-13642" y="31533123"/>
              <a:chExt cx="43918073" cy="472329"/>
            </a:xfrm>
          </p:grpSpPr>
          <p:sp>
            <p:nvSpPr>
              <p:cNvPr id="7" name="Rectangle 6">
                <a:extLst>
                  <a:ext uri="{FF2B5EF4-FFF2-40B4-BE49-F238E27FC236}">
                    <a16:creationId xmlns:a16="http://schemas.microsoft.com/office/drawing/2014/main" id="{CE18C958-B105-D1F8-4670-5AC8C3E5C437}"/>
                  </a:ext>
                </a:extLst>
              </p:cNvPr>
              <p:cNvSpPr/>
              <p:nvPr/>
            </p:nvSpPr>
            <p:spPr>
              <a:xfrm>
                <a:off x="-13642" y="31767023"/>
                <a:ext cx="43918073" cy="238429"/>
              </a:xfrm>
              <a:prstGeom prst="rect">
                <a:avLst/>
              </a:prstGeom>
              <a:solidFill>
                <a:srgbClr val="C41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sp>
            <p:nvSpPr>
              <p:cNvPr id="8" name="Rectangle 7">
                <a:extLst>
                  <a:ext uri="{FF2B5EF4-FFF2-40B4-BE49-F238E27FC236}">
                    <a16:creationId xmlns:a16="http://schemas.microsoft.com/office/drawing/2014/main" id="{E8B296DB-1EB6-F3F0-4941-CE8682E074D1}"/>
                  </a:ext>
                </a:extLst>
              </p:cNvPr>
              <p:cNvSpPr/>
              <p:nvPr/>
            </p:nvSpPr>
            <p:spPr>
              <a:xfrm>
                <a:off x="-13642" y="31533123"/>
                <a:ext cx="43918073" cy="238429"/>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grpSp>
      </p:grpSp>
      <p:grpSp>
        <p:nvGrpSpPr>
          <p:cNvPr id="10" name="Group 9">
            <a:extLst>
              <a:ext uri="{FF2B5EF4-FFF2-40B4-BE49-F238E27FC236}">
                <a16:creationId xmlns:a16="http://schemas.microsoft.com/office/drawing/2014/main" id="{28E595FE-DB8E-4B53-0789-5D8807C9C894}"/>
              </a:ext>
            </a:extLst>
          </p:cNvPr>
          <p:cNvGrpSpPr/>
          <p:nvPr/>
        </p:nvGrpSpPr>
        <p:grpSpPr>
          <a:xfrm>
            <a:off x="-26873" y="-58507"/>
            <a:ext cx="43918073" cy="4498906"/>
            <a:chOff x="-26873" y="-58507"/>
            <a:chExt cx="43918073" cy="4498906"/>
          </a:xfrm>
        </p:grpSpPr>
        <p:sp>
          <p:nvSpPr>
            <p:cNvPr id="11" name="Rectangle 10">
              <a:extLst>
                <a:ext uri="{FF2B5EF4-FFF2-40B4-BE49-F238E27FC236}">
                  <a16:creationId xmlns:a16="http://schemas.microsoft.com/office/drawing/2014/main" id="{8E32BCC8-C7CD-D907-2A92-060D1FB9BBC9}"/>
                </a:ext>
              </a:extLst>
            </p:cNvPr>
            <p:cNvSpPr/>
            <p:nvPr/>
          </p:nvSpPr>
          <p:spPr>
            <a:xfrm>
              <a:off x="0" y="-58507"/>
              <a:ext cx="43891200" cy="4194833"/>
            </a:xfrm>
            <a:prstGeom prst="rect">
              <a:avLst/>
            </a:prstGeom>
            <a:solidFill>
              <a:srgbClr val="02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grpSp>
          <p:nvGrpSpPr>
            <p:cNvPr id="12" name="Group 11">
              <a:extLst>
                <a:ext uri="{FF2B5EF4-FFF2-40B4-BE49-F238E27FC236}">
                  <a16:creationId xmlns:a16="http://schemas.microsoft.com/office/drawing/2014/main" id="{7091E3E6-9B08-ADEE-18ED-193B65BFC6B6}"/>
                </a:ext>
              </a:extLst>
            </p:cNvPr>
            <p:cNvGrpSpPr/>
            <p:nvPr/>
          </p:nvGrpSpPr>
          <p:grpSpPr>
            <a:xfrm flipV="1">
              <a:off x="-26873" y="3968070"/>
              <a:ext cx="43918073" cy="472329"/>
              <a:chOff x="-13642" y="31533123"/>
              <a:chExt cx="43918073" cy="472329"/>
            </a:xfrm>
          </p:grpSpPr>
          <p:sp>
            <p:nvSpPr>
              <p:cNvPr id="14" name="Rectangle 13">
                <a:extLst>
                  <a:ext uri="{FF2B5EF4-FFF2-40B4-BE49-F238E27FC236}">
                    <a16:creationId xmlns:a16="http://schemas.microsoft.com/office/drawing/2014/main" id="{CF91703C-6A5F-A277-736C-29D84A3D73B1}"/>
                  </a:ext>
                </a:extLst>
              </p:cNvPr>
              <p:cNvSpPr/>
              <p:nvPr/>
            </p:nvSpPr>
            <p:spPr>
              <a:xfrm>
                <a:off x="-13642" y="31767023"/>
                <a:ext cx="43918073" cy="238429"/>
              </a:xfrm>
              <a:prstGeom prst="rect">
                <a:avLst/>
              </a:prstGeom>
              <a:solidFill>
                <a:srgbClr val="C41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sp>
            <p:nvSpPr>
              <p:cNvPr id="15" name="Rectangle 14">
                <a:extLst>
                  <a:ext uri="{FF2B5EF4-FFF2-40B4-BE49-F238E27FC236}">
                    <a16:creationId xmlns:a16="http://schemas.microsoft.com/office/drawing/2014/main" id="{AE18178E-A474-33A9-B352-DBFE884CAD98}"/>
                  </a:ext>
                </a:extLst>
              </p:cNvPr>
              <p:cNvSpPr/>
              <p:nvPr/>
            </p:nvSpPr>
            <p:spPr>
              <a:xfrm>
                <a:off x="-13642" y="31533123"/>
                <a:ext cx="43918073" cy="238429"/>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grpSp>
        <p:pic>
          <p:nvPicPr>
            <p:cNvPr id="13" name="Picture 12" descr="Logo&#10;&#10;Description automatically generated">
              <a:extLst>
                <a:ext uri="{FF2B5EF4-FFF2-40B4-BE49-F238E27FC236}">
                  <a16:creationId xmlns:a16="http://schemas.microsoft.com/office/drawing/2014/main" id="{D4C0AFB7-F8C5-E7FA-4221-2D51F584AC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01051" y="399335"/>
              <a:ext cx="7085190" cy="3470178"/>
            </a:xfrm>
            <a:prstGeom prst="rect">
              <a:avLst/>
            </a:prstGeom>
          </p:spPr>
        </p:pic>
      </p:grpSp>
      <p:sp>
        <p:nvSpPr>
          <p:cNvPr id="16" name="Text Placeholder 5">
            <a:extLst>
              <a:ext uri="{FF2B5EF4-FFF2-40B4-BE49-F238E27FC236}">
                <a16:creationId xmlns:a16="http://schemas.microsoft.com/office/drawing/2014/main" id="{EBF9082C-3EBE-4935-6A4F-DACB290002F7}"/>
              </a:ext>
            </a:extLst>
          </p:cNvPr>
          <p:cNvSpPr txBox="1"/>
          <p:nvPr/>
        </p:nvSpPr>
        <p:spPr>
          <a:xfrm>
            <a:off x="8229599" y="337183"/>
            <a:ext cx="26670001" cy="3621010"/>
          </a:xfrm>
          <a:prstGeom prst="rect">
            <a:avLst/>
          </a:prstGeom>
        </p:spPr>
        <p:txBody>
          <a:bodyPr lIns="0" tIns="0" rIns="0" bIns="0">
            <a:noAutofit/>
          </a:bodyPr>
          <a:lstStyle>
            <a:defPPr>
              <a:defRPr kern="1200" smtId="4294967295"/>
            </a:defPPr>
            <a:lvl1pPr marL="0" marR="0" indent="0" algn="l" defTabSz="3783013" rtl="0" eaLnBrk="1" fontAlgn="auto" latinLnBrk="0" hangingPunct="1">
              <a:lnSpc>
                <a:spcPct val="100000"/>
              </a:lnSpc>
              <a:spcBef>
                <a:spcPts val="600"/>
              </a:spcBef>
              <a:spcAft>
                <a:spcPct val="0"/>
              </a:spcAft>
              <a:buClrTx/>
              <a:buSzTx/>
              <a:buFontTx/>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defTabSz="3021808">
              <a:spcBef>
                <a:spcPts val="2464"/>
              </a:spcBef>
              <a:spcAft>
                <a:spcPts val="0"/>
              </a:spcAft>
              <a:defRPr/>
            </a:pPr>
            <a:r>
              <a:rPr lang="en-US" sz="5400" dirty="0">
                <a:solidFill>
                  <a:schemeClr val="bg1"/>
                </a:solidFill>
                <a:latin typeface="Impact" panose="020B0806030902050204" pitchFamily="34" charset="0"/>
                <a:ea typeface="Tahoma" panose="020B0604030504040204" pitchFamily="34" charset="0"/>
                <a:cs typeface="Arial" panose="020B0604020202020204" pitchFamily="34" charset="0"/>
              </a:rPr>
              <a:t>DISENTANGLING THE EFFECTS OF PROBLEMATIC ANGER AND PTSD SYMPTOMS ON </a:t>
            </a:r>
            <a:br>
              <a:rPr lang="en-US" sz="5400" dirty="0">
                <a:solidFill>
                  <a:schemeClr val="bg1"/>
                </a:solidFill>
                <a:latin typeface="Impact" panose="020B0806030902050204" pitchFamily="34" charset="0"/>
                <a:ea typeface="Tahoma" panose="020B0604030504040204" pitchFamily="34" charset="0"/>
                <a:cs typeface="Arial" panose="020B0604020202020204" pitchFamily="34" charset="0"/>
              </a:rPr>
            </a:br>
            <a:r>
              <a:rPr lang="en-US" sz="5400" dirty="0">
                <a:solidFill>
                  <a:schemeClr val="bg1"/>
                </a:solidFill>
                <a:latin typeface="Impact" panose="020B0806030902050204" pitchFamily="34" charset="0"/>
                <a:ea typeface="Tahoma" panose="020B0604030504040204" pitchFamily="34" charset="0"/>
                <a:cs typeface="Arial" panose="020B0604020202020204" pitchFamily="34" charset="0"/>
              </a:rPr>
              <a:t>INTIMATE PARTNER VIOLENCE AMONG U.S. MILITARY COUPLES</a:t>
            </a:r>
            <a:endParaRPr lang="en-US" sz="3150" dirty="0">
              <a:solidFill>
                <a:schemeClr val="bg1"/>
              </a:solidFill>
              <a:latin typeface="Impact" panose="020B0806030902050204" pitchFamily="34" charset="0"/>
              <a:ea typeface="Tahoma" panose="020B0604030504040204" pitchFamily="34" charset="0"/>
              <a:cs typeface="Arial" panose="020B0604020202020204" pitchFamily="34" charset="0"/>
            </a:endParaRPr>
          </a:p>
          <a:p>
            <a:pPr algn="ctr" defTabSz="2266299">
              <a:spcBef>
                <a:spcPts val="0"/>
              </a:spcBef>
              <a:spcAft>
                <a:spcPts val="0"/>
              </a:spcAft>
              <a:defRPr/>
            </a:pPr>
            <a:endParaRPr lang="en-US" sz="3150" kern="100" dirty="0">
              <a:solidFill>
                <a:schemeClr val="bg1"/>
              </a:solidFill>
              <a:latin typeface="Arial" panose="020B0604020202020204" pitchFamily="34" charset="0"/>
              <a:ea typeface="Aptos" panose="020B0004020202020204" pitchFamily="34" charset="0"/>
              <a:cs typeface="Arial" panose="020B0604020202020204" pitchFamily="34" charset="0"/>
            </a:endParaRPr>
          </a:p>
          <a:p>
            <a:pPr algn="ctr" defTabSz="2266299">
              <a:spcBef>
                <a:spcPts val="756"/>
              </a:spcBef>
              <a:spcAft>
                <a:spcPts val="0"/>
              </a:spcAft>
              <a:defRPr/>
            </a:pPr>
            <a:r>
              <a:rPr lang="en-US" sz="3150" b="1" kern="100" dirty="0">
                <a:solidFill>
                  <a:schemeClr val="bg1"/>
                </a:solidFill>
                <a:latin typeface="Arial" panose="020B0604020202020204" pitchFamily="34" charset="0"/>
                <a:ea typeface="Aptos" panose="020B0004020202020204" pitchFamily="34" charset="0"/>
                <a:cs typeface="Arial" panose="020B0604020202020204" pitchFamily="34" charset="0"/>
              </a:rPr>
              <a:t>Travis N. Ray</a:t>
            </a:r>
            <a:r>
              <a:rPr lang="en-US" sz="3150" b="1" kern="100" baseline="30000" dirty="0">
                <a:solidFill>
                  <a:schemeClr val="bg1"/>
                </a:solidFill>
                <a:latin typeface="Arial" panose="020B0604020202020204" pitchFamily="34" charset="0"/>
                <a:ea typeface="Aptos" panose="020B0004020202020204" pitchFamily="34" charset="0"/>
                <a:cs typeface="Arial" panose="020B0604020202020204" pitchFamily="34" charset="0"/>
              </a:rPr>
              <a:t>1,2</a:t>
            </a:r>
            <a:r>
              <a:rPr lang="en-US" sz="3150" b="1" kern="100" dirty="0">
                <a:solidFill>
                  <a:schemeClr val="bg1"/>
                </a:solidFill>
                <a:latin typeface="Arial" panose="020B0604020202020204" pitchFamily="34" charset="0"/>
                <a:ea typeface="Aptos" panose="020B0004020202020204" pitchFamily="34" charset="0"/>
                <a:cs typeface="Arial" panose="020B0604020202020204" pitchFamily="34" charset="0"/>
              </a:rPr>
              <a:t>; Matthew P. Forsstrom</a:t>
            </a:r>
            <a:r>
              <a:rPr lang="en-US" sz="3150" b="1" kern="100" baseline="30000" dirty="0">
                <a:solidFill>
                  <a:schemeClr val="bg1"/>
                </a:solidFill>
                <a:latin typeface="Arial" panose="020B0604020202020204" pitchFamily="34" charset="0"/>
                <a:ea typeface="Aptos" panose="020B0004020202020204" pitchFamily="34" charset="0"/>
                <a:cs typeface="Arial" panose="020B0604020202020204" pitchFamily="34" charset="0"/>
              </a:rPr>
              <a:t>3</a:t>
            </a:r>
            <a:r>
              <a:rPr lang="en-US" sz="3150" b="1" kern="100" dirty="0">
                <a:solidFill>
                  <a:schemeClr val="bg1"/>
                </a:solidFill>
                <a:latin typeface="Arial" panose="020B0604020202020204" pitchFamily="34" charset="0"/>
                <a:ea typeface="Aptos" panose="020B0004020202020204" pitchFamily="34" charset="0"/>
                <a:cs typeface="Arial" panose="020B0604020202020204" pitchFamily="34" charset="0"/>
              </a:rPr>
              <a:t>; Rayan Joneydi</a:t>
            </a:r>
            <a:r>
              <a:rPr lang="en-US" sz="3150" b="1" kern="100" baseline="30000" dirty="0">
                <a:solidFill>
                  <a:schemeClr val="bg1"/>
                </a:solidFill>
                <a:latin typeface="Arial" panose="020B0604020202020204" pitchFamily="34" charset="0"/>
                <a:ea typeface="Aptos" panose="020B0004020202020204" pitchFamily="34" charset="0"/>
                <a:cs typeface="Arial" panose="020B0604020202020204" pitchFamily="34" charset="0"/>
              </a:rPr>
              <a:t>3</a:t>
            </a:r>
            <a:r>
              <a:rPr lang="en-US" sz="3150" b="1" kern="100" dirty="0">
                <a:solidFill>
                  <a:schemeClr val="bg1"/>
                </a:solidFill>
                <a:latin typeface="Arial" panose="020B0604020202020204" pitchFamily="34" charset="0"/>
                <a:ea typeface="Aptos" panose="020B0004020202020204" pitchFamily="34" charset="0"/>
                <a:cs typeface="Arial" panose="020B0604020202020204" pitchFamily="34" charset="0"/>
              </a:rPr>
              <a:t>; Cynthia A. LeardMann</a:t>
            </a:r>
            <a:r>
              <a:rPr lang="en-US" sz="3150" b="1" kern="100" baseline="30000" dirty="0">
                <a:solidFill>
                  <a:schemeClr val="bg1"/>
                </a:solidFill>
                <a:latin typeface="Arial" panose="020B0604020202020204" pitchFamily="34" charset="0"/>
                <a:ea typeface="Aptos" panose="020B0004020202020204" pitchFamily="34" charset="0"/>
                <a:cs typeface="Arial" panose="020B0604020202020204" pitchFamily="34" charset="0"/>
              </a:rPr>
              <a:t>1,2</a:t>
            </a:r>
            <a:r>
              <a:rPr lang="en-US" sz="3150" b="1" kern="100" dirty="0">
                <a:solidFill>
                  <a:schemeClr val="bg1"/>
                </a:solidFill>
                <a:latin typeface="Arial" panose="020B0604020202020204" pitchFamily="34" charset="0"/>
                <a:ea typeface="Aptos" panose="020B0004020202020204" pitchFamily="34" charset="0"/>
                <a:cs typeface="Arial" panose="020B0604020202020204" pitchFamily="34" charset="0"/>
              </a:rPr>
              <a:t>; Hope S. McMaster</a:t>
            </a:r>
            <a:r>
              <a:rPr lang="en-US" sz="3150" b="1" kern="100" baseline="30000" dirty="0">
                <a:solidFill>
                  <a:schemeClr val="bg1"/>
                </a:solidFill>
                <a:latin typeface="Arial" panose="020B0604020202020204" pitchFamily="34" charset="0"/>
                <a:ea typeface="Aptos" panose="020B0004020202020204" pitchFamily="34" charset="0"/>
                <a:cs typeface="Arial" panose="020B0604020202020204" pitchFamily="34" charset="0"/>
              </a:rPr>
              <a:t>1</a:t>
            </a:r>
            <a:r>
              <a:rPr lang="en-US" sz="3150" b="1" kern="100" dirty="0">
                <a:solidFill>
                  <a:schemeClr val="bg1"/>
                </a:solidFill>
                <a:latin typeface="Arial" panose="020B0604020202020204" pitchFamily="34" charset="0"/>
                <a:ea typeface="Aptos" panose="020B0004020202020204" pitchFamily="34" charset="0"/>
                <a:cs typeface="Arial" panose="020B0604020202020204" pitchFamily="34" charset="0"/>
              </a:rPr>
              <a:t>; Valerie A. Stander</a:t>
            </a:r>
            <a:r>
              <a:rPr lang="en-US" sz="3150" b="1" kern="100" baseline="30000" dirty="0">
                <a:solidFill>
                  <a:schemeClr val="bg1"/>
                </a:solidFill>
                <a:latin typeface="Arial" panose="020B0604020202020204" pitchFamily="34" charset="0"/>
                <a:ea typeface="Aptos" panose="020B0004020202020204" pitchFamily="34" charset="0"/>
                <a:cs typeface="Arial" panose="020B0604020202020204" pitchFamily="34" charset="0"/>
              </a:rPr>
              <a:t>1</a:t>
            </a:r>
            <a:endParaRPr lang="en-US" sz="3150" b="1" dirty="0">
              <a:solidFill>
                <a:schemeClr val="bg1"/>
              </a:solidFill>
              <a:latin typeface="Arial" panose="020B0604020202020204" pitchFamily="34" charset="0"/>
              <a:ea typeface="Tahoma" panose="020B0604030504040204" pitchFamily="34" charset="0"/>
              <a:cs typeface="Arial" panose="020B0604020202020204" pitchFamily="34" charset="0"/>
            </a:endParaRPr>
          </a:p>
          <a:p>
            <a:pPr algn="ctr">
              <a:spcBef>
                <a:spcPts val="756"/>
              </a:spcBef>
              <a:spcAft>
                <a:spcPts val="0"/>
              </a:spcAft>
            </a:pPr>
            <a:r>
              <a:rPr lang="en-US" sz="3150" baseline="30000" dirty="0">
                <a:solidFill>
                  <a:schemeClr val="bg1"/>
                </a:solidFill>
                <a:latin typeface="Arial" panose="020B0604020202020204" pitchFamily="34" charset="0"/>
                <a:cs typeface="Arial" panose="020B0604020202020204" pitchFamily="34" charset="0"/>
              </a:rPr>
              <a:t>1</a:t>
            </a:r>
            <a:r>
              <a:rPr lang="en-US" sz="3150" dirty="0">
                <a:solidFill>
                  <a:schemeClr val="bg1"/>
                </a:solidFill>
                <a:latin typeface="Arial" panose="020B0604020202020204" pitchFamily="34" charset="0"/>
                <a:cs typeface="Arial" panose="020B0604020202020204" pitchFamily="34" charset="0"/>
              </a:rPr>
              <a:t>Naval Health Research Center, San Diego, CA; </a:t>
            </a:r>
            <a:r>
              <a:rPr lang="en-US" sz="3150" baseline="30000" dirty="0">
                <a:solidFill>
                  <a:schemeClr val="bg1"/>
                </a:solidFill>
                <a:latin typeface="Arial" panose="020B0604020202020204" pitchFamily="34" charset="0"/>
                <a:cs typeface="Arial" panose="020B0604020202020204" pitchFamily="34" charset="0"/>
              </a:rPr>
              <a:t>2</a:t>
            </a:r>
            <a:r>
              <a:rPr lang="en-US" sz="3150" dirty="0">
                <a:solidFill>
                  <a:schemeClr val="bg1"/>
                </a:solidFill>
                <a:latin typeface="Arial" panose="020B0604020202020204" pitchFamily="34" charset="0"/>
                <a:cs typeface="Arial" panose="020B0604020202020204" pitchFamily="34" charset="0"/>
              </a:rPr>
              <a:t>Leidos, Inc., San Diego, CA;</a:t>
            </a:r>
            <a:r>
              <a:rPr lang="en-US" sz="3150" baseline="30000" dirty="0">
                <a:solidFill>
                  <a:schemeClr val="bg1"/>
                </a:solidFill>
                <a:latin typeface="Arial" panose="020B0604020202020204" pitchFamily="34" charset="0"/>
                <a:cs typeface="Arial" panose="020B0604020202020204" pitchFamily="34" charset="0"/>
              </a:rPr>
              <a:t> 3</a:t>
            </a:r>
            <a:r>
              <a:rPr lang="en-US" sz="3150" dirty="0">
                <a:solidFill>
                  <a:schemeClr val="bg1"/>
                </a:solidFill>
                <a:latin typeface="Arial" panose="020B0604020202020204" pitchFamily="34" charset="0"/>
                <a:cs typeface="Arial" panose="020B0604020202020204" pitchFamily="34" charset="0"/>
              </a:rPr>
              <a:t>Abt Global, Rockville, MD</a:t>
            </a:r>
            <a:endParaRPr lang="en-US" sz="3150" kern="100" dirty="0">
              <a:solidFill>
                <a:schemeClr val="bg1"/>
              </a:solidFill>
              <a:latin typeface="Arial" panose="020B0604020202020204" pitchFamily="34" charset="0"/>
              <a:ea typeface="Aptos" panose="020B00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25F2A7C6-97EE-73F3-B089-29F5F2E36B08}"/>
              </a:ext>
            </a:extLst>
          </p:cNvPr>
          <p:cNvSpPr/>
          <p:nvPr/>
        </p:nvSpPr>
        <p:spPr>
          <a:xfrm>
            <a:off x="-26873" y="-58507"/>
            <a:ext cx="3208261" cy="4498906"/>
          </a:xfrm>
          <a:prstGeom prst="rect">
            <a:avLst/>
          </a:prstGeom>
          <a:solidFill>
            <a:srgbClr val="E8B0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D4370E0D-5920-8AAF-6C69-00EEDA3B0E0F}"/>
              </a:ext>
            </a:extLst>
          </p:cNvPr>
          <p:cNvSpPr/>
          <p:nvPr/>
        </p:nvSpPr>
        <p:spPr>
          <a:xfrm>
            <a:off x="341853" y="-76200"/>
            <a:ext cx="5794378" cy="579437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9F3578F0-03EE-C277-9957-65E1CBA3FE5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90609" y="72556"/>
            <a:ext cx="5496866" cy="5496866"/>
          </a:xfrm>
          <a:prstGeom prst="rect">
            <a:avLst/>
          </a:prstGeom>
        </p:spPr>
      </p:pic>
      <p:grpSp>
        <p:nvGrpSpPr>
          <p:cNvPr id="20" name="Group 19">
            <a:extLst>
              <a:ext uri="{FF2B5EF4-FFF2-40B4-BE49-F238E27FC236}">
                <a16:creationId xmlns:a16="http://schemas.microsoft.com/office/drawing/2014/main" id="{089CB1EF-5E67-D677-6418-12ABF6ED54FF}"/>
              </a:ext>
            </a:extLst>
          </p:cNvPr>
          <p:cNvGrpSpPr/>
          <p:nvPr/>
        </p:nvGrpSpPr>
        <p:grpSpPr>
          <a:xfrm>
            <a:off x="741526" y="6033361"/>
            <a:ext cx="12830096" cy="9418356"/>
            <a:chOff x="17904868" y="16033436"/>
            <a:chExt cx="9287444" cy="6254134"/>
          </a:xfrm>
        </p:grpSpPr>
        <p:sp>
          <p:nvSpPr>
            <p:cNvPr id="21" name="Rectangle 20">
              <a:extLst>
                <a:ext uri="{FF2B5EF4-FFF2-40B4-BE49-F238E27FC236}">
                  <a16:creationId xmlns:a16="http://schemas.microsoft.com/office/drawing/2014/main" id="{222C5ECE-FB74-539D-AEE6-1B6592BE5E4F}"/>
                </a:ext>
              </a:extLst>
            </p:cNvPr>
            <p:cNvSpPr/>
            <p:nvPr/>
          </p:nvSpPr>
          <p:spPr>
            <a:xfrm>
              <a:off x="17904870" y="16744768"/>
              <a:ext cx="9287442" cy="554280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dirty="0">
                <a:solidFill>
                  <a:schemeClr val="bg1"/>
                </a:solidFill>
              </a:endParaRPr>
            </a:p>
          </p:txBody>
        </p:sp>
        <p:sp>
          <p:nvSpPr>
            <p:cNvPr id="22" name="Rectangle 21">
              <a:extLst>
                <a:ext uri="{FF2B5EF4-FFF2-40B4-BE49-F238E27FC236}">
                  <a16:creationId xmlns:a16="http://schemas.microsoft.com/office/drawing/2014/main" id="{7BA4B14B-056C-16BC-0B63-04B8B11CEBE9}"/>
                </a:ext>
              </a:extLst>
            </p:cNvPr>
            <p:cNvSpPr/>
            <p:nvPr/>
          </p:nvSpPr>
          <p:spPr>
            <a:xfrm>
              <a:off x="17904868" y="16033436"/>
              <a:ext cx="9287443" cy="533208"/>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Arial Black" panose="020B0A04020102020204" pitchFamily="34" charset="0"/>
                  <a:ea typeface="Tahoma" panose="020B0604030504040204" pitchFamily="34" charset="0"/>
                  <a:cs typeface="Tahoma" panose="020B0604030504040204" pitchFamily="34" charset="0"/>
                </a:rPr>
                <a:t>Background</a:t>
              </a:r>
            </a:p>
          </p:txBody>
        </p:sp>
        <p:sp>
          <p:nvSpPr>
            <p:cNvPr id="23" name="TextBox 22">
              <a:extLst>
                <a:ext uri="{FF2B5EF4-FFF2-40B4-BE49-F238E27FC236}">
                  <a16:creationId xmlns:a16="http://schemas.microsoft.com/office/drawing/2014/main" id="{A540DE9A-2E24-EFC3-DBD5-CD9666F97B1B}"/>
                </a:ext>
              </a:extLst>
            </p:cNvPr>
            <p:cNvSpPr txBox="1"/>
            <p:nvPr/>
          </p:nvSpPr>
          <p:spPr>
            <a:xfrm>
              <a:off x="18077287" y="16847064"/>
              <a:ext cx="8920608" cy="5293311"/>
            </a:xfrm>
            <a:prstGeom prst="rect">
              <a:avLst/>
            </a:prstGeom>
            <a:noFill/>
            <a:ln>
              <a:noFill/>
            </a:ln>
          </p:spPr>
          <p:txBody>
            <a:bodyPr wrap="square" rtlCol="0">
              <a:spAutoFit/>
            </a:bodyPr>
            <a:lstStyle/>
            <a:p>
              <a:pPr marL="295275" indent="-295275">
                <a:buFont typeface="Arial Narrow" panose="020B0606020202030204" pitchFamily="34" charset="0"/>
                <a:buChar char="–"/>
              </a:pPr>
              <a:r>
                <a:rPr lang="en-US" sz="3200" dirty="0">
                  <a:latin typeface="Arial Narrow" panose="020B0606020202030204" pitchFamily="34" charset="0"/>
                  <a:ea typeface="Open Sans" panose="020B0606030504020204" pitchFamily="34" charset="0"/>
                  <a:cs typeface="Arial" panose="020B0604020202020204" pitchFamily="34" charset="0"/>
                </a:rPr>
                <a:t>Problematic anger and posttraumatic stress disorder (PTSD) are prevalent among military personnel and veterans</a:t>
              </a:r>
            </a:p>
            <a:p>
              <a:pPr marL="979488" indent="-457200">
                <a:buFont typeface="Wingdings" panose="05000000000000000000" pitchFamily="2" charset="2"/>
                <a:buChar char="§"/>
              </a:pPr>
              <a:r>
                <a:rPr lang="en-US" sz="3200" dirty="0">
                  <a:latin typeface="Arial Narrow" panose="020B0606020202030204" pitchFamily="34" charset="0"/>
                  <a:ea typeface="Open Sans" panose="020B0606030504020204" pitchFamily="34" charset="0"/>
                  <a:cs typeface="Arial" panose="020B0604020202020204" pitchFamily="34" charset="0"/>
                </a:rPr>
                <a:t>~17% screen positive for problematic anger</a:t>
              </a:r>
              <a:r>
                <a:rPr lang="en-US" sz="3200" baseline="30000" dirty="0">
                  <a:latin typeface="Arial Narrow" panose="020B0606020202030204" pitchFamily="34" charset="0"/>
                  <a:ea typeface="Open Sans" panose="020B0606030504020204" pitchFamily="34" charset="0"/>
                  <a:cs typeface="Arial" panose="020B0604020202020204" pitchFamily="34" charset="0"/>
                </a:rPr>
                <a:t>1</a:t>
              </a:r>
            </a:p>
            <a:p>
              <a:pPr marL="979488" indent="-457200">
                <a:buFont typeface="Wingdings" panose="05000000000000000000" pitchFamily="2" charset="2"/>
                <a:buChar char="§"/>
              </a:pPr>
              <a:r>
                <a:rPr lang="en-US" sz="3200" dirty="0">
                  <a:latin typeface="Arial Narrow" panose="020B0606020202030204" pitchFamily="34" charset="0"/>
                  <a:ea typeface="Open Sans" panose="020B0606030504020204" pitchFamily="34" charset="0"/>
                  <a:cs typeface="Arial" panose="020B0604020202020204" pitchFamily="34" charset="0"/>
                </a:rPr>
                <a:t>~12% screen positive for PTSD</a:t>
              </a:r>
              <a:r>
                <a:rPr lang="en-US" sz="3200" baseline="30000" dirty="0">
                  <a:latin typeface="Arial Narrow" panose="020B0606020202030204" pitchFamily="34" charset="0"/>
                  <a:ea typeface="Open Sans" panose="020B0606030504020204" pitchFamily="34" charset="0"/>
                  <a:cs typeface="Arial" panose="020B0604020202020204" pitchFamily="34" charset="0"/>
                </a:rPr>
                <a:t>2</a:t>
              </a:r>
            </a:p>
            <a:p>
              <a:pPr marL="979488" indent="-457200">
                <a:buFont typeface="Wingdings" panose="05000000000000000000" pitchFamily="2" charset="2"/>
                <a:buChar char="§"/>
              </a:pPr>
              <a:r>
                <a:rPr lang="en-US" sz="3200" dirty="0">
                  <a:latin typeface="Arial Narrow" panose="020B0606020202030204" pitchFamily="34" charset="0"/>
                  <a:ea typeface="Open Sans" panose="020B0606030504020204" pitchFamily="34" charset="0"/>
                  <a:cs typeface="Arial" panose="020B0604020202020204" pitchFamily="34" charset="0"/>
                </a:rPr>
                <a:t>Problematic anger and PTSD are commonly comorbid</a:t>
              </a:r>
              <a:r>
                <a:rPr lang="en-US" sz="3200" baseline="30000" dirty="0">
                  <a:latin typeface="Arial Narrow" panose="020B0606020202030204" pitchFamily="34" charset="0"/>
                  <a:ea typeface="Open Sans" panose="020B0606030504020204" pitchFamily="34" charset="0"/>
                  <a:cs typeface="Arial" panose="020B0604020202020204" pitchFamily="34" charset="0"/>
                </a:rPr>
                <a:t>3</a:t>
              </a:r>
            </a:p>
            <a:p>
              <a:pPr marL="295275" indent="-295275">
                <a:buFont typeface="Arial Narrow" panose="020B0606020202030204" pitchFamily="34" charset="0"/>
                <a:buChar char="–"/>
              </a:pPr>
              <a:r>
                <a:rPr lang="en-US" sz="3200" dirty="0">
                  <a:latin typeface="Arial Narrow" panose="020B0606020202030204" pitchFamily="34" charset="0"/>
                  <a:ea typeface="Open Sans" panose="020B0606030504020204" pitchFamily="34" charset="0"/>
                  <a:cs typeface="Arial" panose="020B0604020202020204" pitchFamily="34" charset="0"/>
                </a:rPr>
                <a:t>Problematic anger and PTSD are associated with adverse behavioral outcomes</a:t>
              </a:r>
            </a:p>
            <a:p>
              <a:pPr marL="914400" indent="-457200">
                <a:buFont typeface="Wingdings" panose="05000000000000000000" pitchFamily="2" charset="2"/>
                <a:buChar char="§"/>
              </a:pPr>
              <a:r>
                <a:rPr lang="en-US" sz="3200" dirty="0">
                  <a:latin typeface="Arial Narrow" panose="020B0606020202030204" pitchFamily="34" charset="0"/>
                  <a:ea typeface="Open Sans" panose="020B0606030504020204" pitchFamily="34" charset="0"/>
                  <a:cs typeface="Arial" panose="020B0604020202020204" pitchFamily="34" charset="0"/>
                </a:rPr>
                <a:t>General aggression</a:t>
              </a:r>
              <a:r>
                <a:rPr lang="en-US" sz="3200" baseline="30000" dirty="0">
                  <a:latin typeface="Arial Narrow" panose="020B0606020202030204" pitchFamily="34" charset="0"/>
                  <a:ea typeface="Open Sans" panose="020B0606030504020204" pitchFamily="34" charset="0"/>
                  <a:cs typeface="Arial" panose="020B0604020202020204" pitchFamily="34" charset="0"/>
                </a:rPr>
                <a:t>4</a:t>
              </a:r>
            </a:p>
            <a:p>
              <a:pPr marL="914400" indent="-457200">
                <a:buFont typeface="Wingdings" panose="05000000000000000000" pitchFamily="2" charset="2"/>
                <a:buChar char="§"/>
              </a:pPr>
              <a:r>
                <a:rPr lang="en-US" sz="3200" dirty="0">
                  <a:latin typeface="Arial Narrow" panose="020B0606020202030204" pitchFamily="34" charset="0"/>
                  <a:ea typeface="Open Sans" panose="020B0606030504020204" pitchFamily="34" charset="0"/>
                  <a:cs typeface="Arial" panose="020B0604020202020204" pitchFamily="34" charset="0"/>
                </a:rPr>
                <a:t>Intimate partner violence (IPV)</a:t>
              </a:r>
              <a:r>
                <a:rPr lang="en-US" sz="3200" baseline="30000" dirty="0">
                  <a:latin typeface="Arial Narrow" panose="020B0606020202030204" pitchFamily="34" charset="0"/>
                  <a:ea typeface="Open Sans" panose="020B0606030504020204" pitchFamily="34" charset="0"/>
                  <a:cs typeface="Arial" panose="020B0604020202020204" pitchFamily="34" charset="0"/>
                </a:rPr>
                <a:t>5</a:t>
              </a:r>
            </a:p>
            <a:p>
              <a:pPr marL="293688" indent="-293688">
                <a:buFont typeface="Arial Narrow" panose="020B0606020202030204" pitchFamily="34" charset="0"/>
                <a:buChar char="–"/>
              </a:pPr>
              <a:r>
                <a:rPr lang="en-US" sz="3200" dirty="0">
                  <a:latin typeface="Arial Narrow" panose="020B0606020202030204" pitchFamily="34" charset="0"/>
                  <a:ea typeface="Open Sans" panose="020B0606030504020204" pitchFamily="34" charset="0"/>
                  <a:cs typeface="Arial" panose="020B0604020202020204" pitchFamily="34" charset="0"/>
                </a:rPr>
                <a:t>Despite commonalities, problematic anger and PTSD are distinct constructs</a:t>
              </a:r>
            </a:p>
            <a:p>
              <a:pPr marL="914400" indent="-457200">
                <a:buFont typeface="Wingdings" panose="05000000000000000000" pitchFamily="2" charset="2"/>
                <a:buChar char="§"/>
              </a:pPr>
              <a:r>
                <a:rPr lang="en-US" sz="3200" dirty="0">
                  <a:latin typeface="Arial Narrow" panose="020B0606020202030204" pitchFamily="34" charset="0"/>
                  <a:ea typeface="Open Sans" panose="020B0606030504020204" pitchFamily="34" charset="0"/>
                  <a:cs typeface="Arial" panose="020B0604020202020204" pitchFamily="34" charset="0"/>
                </a:rPr>
                <a:t>PTSD and problematic anger can occur independently of each other</a:t>
              </a:r>
              <a:r>
                <a:rPr lang="en-US" sz="3200" baseline="30000" dirty="0">
                  <a:latin typeface="Arial Narrow" panose="020B0606020202030204" pitchFamily="34" charset="0"/>
                  <a:ea typeface="Open Sans" panose="020B0606030504020204" pitchFamily="34" charset="0"/>
                  <a:cs typeface="Arial" panose="020B0604020202020204" pitchFamily="34" charset="0"/>
                </a:rPr>
                <a:t>3</a:t>
              </a:r>
              <a:endParaRPr lang="en-US" sz="3200" dirty="0">
                <a:latin typeface="Arial Narrow" panose="020B0606020202030204" pitchFamily="34" charset="0"/>
                <a:ea typeface="Open Sans" panose="020B0606030504020204" pitchFamily="34" charset="0"/>
                <a:cs typeface="Arial" panose="020B0604020202020204" pitchFamily="34" charset="0"/>
              </a:endParaRPr>
            </a:p>
            <a:p>
              <a:pPr marL="914400" indent="-457200">
                <a:buFont typeface="Wingdings" panose="05000000000000000000" pitchFamily="2" charset="2"/>
                <a:buChar char="§"/>
              </a:pPr>
              <a:r>
                <a:rPr lang="en-US" sz="3200" dirty="0">
                  <a:latin typeface="Arial Narrow" panose="020B0606020202030204" pitchFamily="34" charset="0"/>
                  <a:ea typeface="Open Sans" panose="020B0606030504020204" pitchFamily="34" charset="0"/>
                  <a:cs typeface="Arial" panose="020B0604020202020204" pitchFamily="34" charset="0"/>
                </a:rPr>
                <a:t>PTSD treatments ineffectively reduce problematic anger</a:t>
              </a:r>
              <a:r>
                <a:rPr lang="en-US" sz="3200" baseline="30000" dirty="0">
                  <a:latin typeface="Arial Narrow" panose="020B0606020202030204" pitchFamily="34" charset="0"/>
                  <a:ea typeface="Open Sans" panose="020B0606030504020204" pitchFamily="34" charset="0"/>
                  <a:cs typeface="Arial" panose="020B0604020202020204" pitchFamily="34" charset="0"/>
                </a:rPr>
                <a:t>6</a:t>
              </a:r>
              <a:endParaRPr lang="en-US" sz="3200" dirty="0">
                <a:latin typeface="Arial Narrow" panose="020B0606020202030204" pitchFamily="34" charset="0"/>
                <a:ea typeface="Open Sans" panose="020B0606030504020204" pitchFamily="34" charset="0"/>
                <a:cs typeface="Arial" panose="020B0604020202020204" pitchFamily="34" charset="0"/>
              </a:endParaRPr>
            </a:p>
            <a:p>
              <a:pPr marL="293688" indent="-293688">
                <a:buFont typeface="Arial Narrow" panose="020B0606020202030204" pitchFamily="34" charset="0"/>
                <a:buChar char="–"/>
              </a:pPr>
              <a:r>
                <a:rPr lang="en-US" sz="3200" dirty="0">
                  <a:latin typeface="Arial Narrow" panose="020B0606020202030204" pitchFamily="34" charset="0"/>
                  <a:ea typeface="Open Sans" panose="020B0606030504020204" pitchFamily="34" charset="0"/>
                  <a:cs typeface="Arial" panose="020B0604020202020204" pitchFamily="34" charset="0"/>
                </a:rPr>
                <a:t>Problematic anger may account for unique variance in IPV beyond PTSD</a:t>
              </a:r>
              <a:r>
                <a:rPr lang="en-US" sz="3200" baseline="30000" dirty="0">
                  <a:latin typeface="Arial Narrow" panose="020B0606020202030204" pitchFamily="34" charset="0"/>
                  <a:ea typeface="Open Sans" panose="020B0606030504020204" pitchFamily="34" charset="0"/>
                  <a:cs typeface="Arial" panose="020B0604020202020204" pitchFamily="34" charset="0"/>
                </a:rPr>
                <a:t>7</a:t>
              </a:r>
              <a:endParaRPr lang="en-US" sz="3200" dirty="0">
                <a:latin typeface="Arial Narrow" panose="020B0606020202030204" pitchFamily="34" charset="0"/>
                <a:ea typeface="Open Sans" panose="020B0606030504020204" pitchFamily="34" charset="0"/>
                <a:cs typeface="Arial" panose="020B0604020202020204" pitchFamily="34" charset="0"/>
              </a:endParaRPr>
            </a:p>
            <a:p>
              <a:pPr marL="914400" indent="-457200">
                <a:buFont typeface="Wingdings" panose="05000000000000000000" pitchFamily="2" charset="2"/>
                <a:buChar char="§"/>
              </a:pPr>
              <a:r>
                <a:rPr lang="en-US" sz="3200" dirty="0">
                  <a:latin typeface="Arial Narrow" panose="020B0606020202030204" pitchFamily="34" charset="0"/>
                  <a:ea typeface="Open Sans" panose="020B0606030504020204" pitchFamily="34" charset="0"/>
                  <a:cs typeface="Arial" panose="020B0604020202020204" pitchFamily="34" charset="0"/>
                </a:rPr>
                <a:t>The social information processing model suggests anger is the pivotal link between PTSD and IPV</a:t>
              </a:r>
              <a:r>
                <a:rPr lang="en-US" sz="3200" baseline="30000" dirty="0">
                  <a:latin typeface="Arial Narrow" panose="020B0606020202030204" pitchFamily="34" charset="0"/>
                  <a:ea typeface="Open Sans" panose="020B0606030504020204" pitchFamily="34" charset="0"/>
                  <a:cs typeface="Arial" panose="020B0604020202020204" pitchFamily="34" charset="0"/>
                </a:rPr>
                <a:t>8</a:t>
              </a:r>
              <a:endParaRPr lang="en-US" sz="3200" dirty="0">
                <a:latin typeface="Arial Narrow" panose="020B0606020202030204" pitchFamily="34" charset="0"/>
                <a:ea typeface="Open Sans" panose="020B0606030504020204" pitchFamily="34" charset="0"/>
                <a:cs typeface="Arial" panose="020B0604020202020204" pitchFamily="34" charset="0"/>
              </a:endParaRPr>
            </a:p>
            <a:p>
              <a:pPr marL="293688" indent="-293688">
                <a:buFont typeface="Arial Narrow" panose="020B0606020202030204" pitchFamily="34" charset="0"/>
                <a:buChar char="–"/>
              </a:pPr>
              <a:r>
                <a:rPr lang="en-US" sz="3200" dirty="0">
                  <a:latin typeface="Arial Narrow" panose="020B0606020202030204" pitchFamily="34" charset="0"/>
                  <a:ea typeface="Open Sans" panose="020B0606030504020204" pitchFamily="34" charset="0"/>
                  <a:cs typeface="Arial" panose="020B0604020202020204" pitchFamily="34" charset="0"/>
                </a:rPr>
                <a:t>Further research is needed to disentangle the effects of problematic anger and PTSD on IPV</a:t>
              </a:r>
            </a:p>
          </p:txBody>
        </p:sp>
      </p:grpSp>
      <p:sp>
        <p:nvSpPr>
          <p:cNvPr id="31" name="TextBox 30">
            <a:extLst>
              <a:ext uri="{FF2B5EF4-FFF2-40B4-BE49-F238E27FC236}">
                <a16:creationId xmlns:a16="http://schemas.microsoft.com/office/drawing/2014/main" id="{DC7F9F40-7070-6999-E96C-362E5811AE41}"/>
              </a:ext>
            </a:extLst>
          </p:cNvPr>
          <p:cNvSpPr txBox="1"/>
          <p:nvPr/>
        </p:nvSpPr>
        <p:spPr>
          <a:xfrm>
            <a:off x="13825797" y="14680911"/>
            <a:ext cx="16255596" cy="707886"/>
          </a:xfrm>
          <a:prstGeom prst="rect">
            <a:avLst/>
          </a:prstGeom>
          <a:noFill/>
        </p:spPr>
        <p:txBody>
          <a:bodyPr wrap="square" rtlCol="0">
            <a:spAutoFit/>
          </a:bodyPr>
          <a:lstStyle/>
          <a:p>
            <a:pPr algn="ctr"/>
            <a:r>
              <a:rPr lang="en-US" sz="4000" b="1" dirty="0">
                <a:latin typeface="Arial" panose="020B0604020202020204" pitchFamily="34" charset="0"/>
                <a:cs typeface="Arial" panose="020B0604020202020204" pitchFamily="34" charset="0"/>
              </a:rPr>
              <a:t>Figure. </a:t>
            </a:r>
            <a:r>
              <a:rPr lang="en-US" sz="4000" dirty="0">
                <a:latin typeface="Arial" panose="020B0604020202020204" pitchFamily="34" charset="0"/>
                <a:cs typeface="Arial" panose="020B0604020202020204" pitchFamily="34" charset="0"/>
              </a:rPr>
              <a:t>Cross-Lagged Structural Equation Model</a:t>
            </a:r>
          </a:p>
        </p:txBody>
      </p:sp>
      <p:grpSp>
        <p:nvGrpSpPr>
          <p:cNvPr id="33" name="Group 32">
            <a:extLst>
              <a:ext uri="{FF2B5EF4-FFF2-40B4-BE49-F238E27FC236}">
                <a16:creationId xmlns:a16="http://schemas.microsoft.com/office/drawing/2014/main" id="{6EEA08F6-08EF-ACD1-F17C-208518038EE4}"/>
              </a:ext>
            </a:extLst>
          </p:cNvPr>
          <p:cNvGrpSpPr/>
          <p:nvPr/>
        </p:nvGrpSpPr>
        <p:grpSpPr>
          <a:xfrm>
            <a:off x="741524" y="15873016"/>
            <a:ext cx="12830096" cy="3323737"/>
            <a:chOff x="17904868" y="16033436"/>
            <a:chExt cx="9287444" cy="2207083"/>
          </a:xfrm>
        </p:grpSpPr>
        <p:sp>
          <p:nvSpPr>
            <p:cNvPr id="34" name="Rectangle 33">
              <a:extLst>
                <a:ext uri="{FF2B5EF4-FFF2-40B4-BE49-F238E27FC236}">
                  <a16:creationId xmlns:a16="http://schemas.microsoft.com/office/drawing/2014/main" id="{C0E4C032-2BF0-00CD-D2F7-BE17D3B3B82B}"/>
                </a:ext>
              </a:extLst>
            </p:cNvPr>
            <p:cNvSpPr/>
            <p:nvPr/>
          </p:nvSpPr>
          <p:spPr>
            <a:xfrm>
              <a:off x="17904870" y="16744769"/>
              <a:ext cx="9287442" cy="14957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dirty="0">
                <a:solidFill>
                  <a:schemeClr val="bg1"/>
                </a:solidFill>
              </a:endParaRPr>
            </a:p>
          </p:txBody>
        </p:sp>
        <p:sp>
          <p:nvSpPr>
            <p:cNvPr id="35" name="Rectangle 34">
              <a:extLst>
                <a:ext uri="{FF2B5EF4-FFF2-40B4-BE49-F238E27FC236}">
                  <a16:creationId xmlns:a16="http://schemas.microsoft.com/office/drawing/2014/main" id="{F0FDC8D7-1253-BD5D-9DA0-2EF3C7490DC6}"/>
                </a:ext>
              </a:extLst>
            </p:cNvPr>
            <p:cNvSpPr/>
            <p:nvPr/>
          </p:nvSpPr>
          <p:spPr>
            <a:xfrm>
              <a:off x="17904868" y="16033436"/>
              <a:ext cx="9287443" cy="533208"/>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Arial Black" panose="020B0A04020102020204" pitchFamily="34" charset="0"/>
                  <a:ea typeface="Tahoma" panose="020B0604030504040204" pitchFamily="34" charset="0"/>
                  <a:cs typeface="Tahoma" panose="020B0604030504040204" pitchFamily="34" charset="0"/>
                </a:rPr>
                <a:t>Hypotheses</a:t>
              </a:r>
            </a:p>
          </p:txBody>
        </p:sp>
        <p:sp>
          <p:nvSpPr>
            <p:cNvPr id="36" name="TextBox 35">
              <a:extLst>
                <a:ext uri="{FF2B5EF4-FFF2-40B4-BE49-F238E27FC236}">
                  <a16:creationId xmlns:a16="http://schemas.microsoft.com/office/drawing/2014/main" id="{547508B6-98D9-13E9-1ACF-B1321822C953}"/>
                </a:ext>
              </a:extLst>
            </p:cNvPr>
            <p:cNvSpPr txBox="1"/>
            <p:nvPr/>
          </p:nvSpPr>
          <p:spPr>
            <a:xfrm>
              <a:off x="18077289" y="16815107"/>
              <a:ext cx="9115022" cy="1369312"/>
            </a:xfrm>
            <a:prstGeom prst="rect">
              <a:avLst/>
            </a:prstGeom>
            <a:noFill/>
            <a:ln>
              <a:noFill/>
            </a:ln>
          </p:spPr>
          <p:txBody>
            <a:bodyPr wrap="square" rtlCol="0">
              <a:spAutoFit/>
            </a:bodyPr>
            <a:lstStyle/>
            <a:p>
              <a:pPr marL="979488" indent="-979488"/>
              <a:r>
                <a:rPr lang="en-US" sz="3200" dirty="0">
                  <a:latin typeface="Arial Narrow" panose="020B0606020202030204" pitchFamily="34" charset="0"/>
                  <a:ea typeface="Open Sans" panose="020B0606030504020204" pitchFamily="34" charset="0"/>
                  <a:cs typeface="Arial" panose="020B0604020202020204" pitchFamily="34" charset="0"/>
                </a:rPr>
                <a:t>(H1)	PTSD symptoms will be positively associated with problematic anger, which in turn will be positively associated with IPV</a:t>
              </a:r>
            </a:p>
            <a:p>
              <a:pPr marL="979488" indent="-979488"/>
              <a:r>
                <a:rPr lang="en-US" sz="3200" dirty="0">
                  <a:latin typeface="Arial Narrow" panose="020B0606020202030204" pitchFamily="34" charset="0"/>
                  <a:ea typeface="Open Sans" panose="020B0606030504020204" pitchFamily="34" charset="0"/>
                  <a:cs typeface="Arial" panose="020B0604020202020204" pitchFamily="34" charset="0"/>
                </a:rPr>
                <a:t>(H2)	The indirect effect from PTSD </a:t>
              </a:r>
              <a:r>
                <a:rPr lang="en-US" sz="3200" dirty="0">
                  <a:latin typeface="Arial Narrow" panose="020B0606020202030204" pitchFamily="34" charset="0"/>
                  <a:ea typeface="Open Sans" panose="020B0606030504020204" pitchFamily="34" charset="0"/>
                  <a:cs typeface="Arial" panose="020B0604020202020204" pitchFamily="34" charset="0"/>
                  <a:sym typeface="Wingdings" panose="05000000000000000000" pitchFamily="2" charset="2"/>
                </a:rPr>
                <a:t> problematic anger  IPV will be stronger than the indirect effect from problematic anger  PTSD  IPV</a:t>
              </a:r>
              <a:endParaRPr lang="en-US" sz="3200" dirty="0">
                <a:latin typeface="Arial Narrow" panose="020B0606020202030204" pitchFamily="34" charset="0"/>
                <a:ea typeface="Open Sans" panose="020B0606030504020204" pitchFamily="34" charset="0"/>
                <a:cs typeface="Arial" panose="020B0604020202020204" pitchFamily="34" charset="0"/>
              </a:endParaRPr>
            </a:p>
          </p:txBody>
        </p:sp>
      </p:grpSp>
      <p:grpSp>
        <p:nvGrpSpPr>
          <p:cNvPr id="37" name="Group 36">
            <a:extLst>
              <a:ext uri="{FF2B5EF4-FFF2-40B4-BE49-F238E27FC236}">
                <a16:creationId xmlns:a16="http://schemas.microsoft.com/office/drawing/2014/main" id="{ED5EAC0A-7A9D-C351-6BE1-AD2EF1E5784A}"/>
              </a:ext>
            </a:extLst>
          </p:cNvPr>
          <p:cNvGrpSpPr/>
          <p:nvPr/>
        </p:nvGrpSpPr>
        <p:grpSpPr>
          <a:xfrm>
            <a:off x="741524" y="19613772"/>
            <a:ext cx="12830096" cy="11634088"/>
            <a:chOff x="17904868" y="16033436"/>
            <a:chExt cx="9287444" cy="7725463"/>
          </a:xfrm>
        </p:grpSpPr>
        <p:sp>
          <p:nvSpPr>
            <p:cNvPr id="38" name="Rectangle 37">
              <a:extLst>
                <a:ext uri="{FF2B5EF4-FFF2-40B4-BE49-F238E27FC236}">
                  <a16:creationId xmlns:a16="http://schemas.microsoft.com/office/drawing/2014/main" id="{0BA67755-0B16-8FE9-52EE-99F2512C6631}"/>
                </a:ext>
              </a:extLst>
            </p:cNvPr>
            <p:cNvSpPr/>
            <p:nvPr/>
          </p:nvSpPr>
          <p:spPr>
            <a:xfrm>
              <a:off x="17904870" y="16744769"/>
              <a:ext cx="9287442" cy="70141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dirty="0">
                <a:solidFill>
                  <a:schemeClr val="bg1"/>
                </a:solidFill>
              </a:endParaRPr>
            </a:p>
          </p:txBody>
        </p:sp>
        <p:sp>
          <p:nvSpPr>
            <p:cNvPr id="39" name="Rectangle 38">
              <a:extLst>
                <a:ext uri="{FF2B5EF4-FFF2-40B4-BE49-F238E27FC236}">
                  <a16:creationId xmlns:a16="http://schemas.microsoft.com/office/drawing/2014/main" id="{FA82D779-2195-7CF6-6572-2FEC73CB8CFB}"/>
                </a:ext>
              </a:extLst>
            </p:cNvPr>
            <p:cNvSpPr/>
            <p:nvPr/>
          </p:nvSpPr>
          <p:spPr>
            <a:xfrm>
              <a:off x="17904868" y="16033436"/>
              <a:ext cx="9287443" cy="533208"/>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Arial Black" panose="020B0A04020102020204" pitchFamily="34" charset="0"/>
                  <a:ea typeface="Tahoma" panose="020B0604030504040204" pitchFamily="34" charset="0"/>
                  <a:cs typeface="Tahoma" panose="020B0604030504040204" pitchFamily="34" charset="0"/>
                </a:rPr>
                <a:t>Methods</a:t>
              </a:r>
            </a:p>
          </p:txBody>
        </p:sp>
        <p:sp>
          <p:nvSpPr>
            <p:cNvPr id="40" name="TextBox 39">
              <a:extLst>
                <a:ext uri="{FF2B5EF4-FFF2-40B4-BE49-F238E27FC236}">
                  <a16:creationId xmlns:a16="http://schemas.microsoft.com/office/drawing/2014/main" id="{B7716C10-6028-5CEA-3EBF-7AD03CA47027}"/>
                </a:ext>
              </a:extLst>
            </p:cNvPr>
            <p:cNvSpPr txBox="1"/>
            <p:nvPr/>
          </p:nvSpPr>
          <p:spPr>
            <a:xfrm>
              <a:off x="17904868" y="16783149"/>
              <a:ext cx="9287443" cy="388312"/>
            </a:xfrm>
            <a:prstGeom prst="rect">
              <a:avLst/>
            </a:prstGeom>
            <a:noFill/>
            <a:ln>
              <a:noFill/>
            </a:ln>
          </p:spPr>
          <p:txBody>
            <a:bodyPr wrap="square" rtlCol="0">
              <a:spAutoFit/>
            </a:bodyPr>
            <a:lstStyle/>
            <a:p>
              <a:pPr lvl="0"/>
              <a:endParaRPr lang="en-US" sz="3200" dirty="0">
                <a:latin typeface="Arial Narrow" panose="020B0606020202030204" pitchFamily="34" charset="0"/>
                <a:ea typeface="Open Sans" panose="020B0606030504020204" pitchFamily="34" charset="0"/>
                <a:cs typeface="Arial" panose="020B0604020202020204" pitchFamily="34" charset="0"/>
              </a:endParaRPr>
            </a:p>
          </p:txBody>
        </p:sp>
      </p:grpSp>
      <p:sp>
        <p:nvSpPr>
          <p:cNvPr id="42" name="TextBox 41">
            <a:extLst>
              <a:ext uri="{FF2B5EF4-FFF2-40B4-BE49-F238E27FC236}">
                <a16:creationId xmlns:a16="http://schemas.microsoft.com/office/drawing/2014/main" id="{0EB59EB0-5EF1-D0FE-52F6-9E4CB5B287B0}"/>
              </a:ext>
            </a:extLst>
          </p:cNvPr>
          <p:cNvSpPr txBox="1"/>
          <p:nvPr/>
        </p:nvSpPr>
        <p:spPr>
          <a:xfrm>
            <a:off x="952008" y="20859940"/>
            <a:ext cx="12351037" cy="10577255"/>
          </a:xfrm>
          <a:prstGeom prst="rect">
            <a:avLst/>
          </a:prstGeom>
          <a:noFill/>
        </p:spPr>
        <p:txBody>
          <a:bodyPr wrap="square">
            <a:spAutoFit/>
          </a:bodyPr>
          <a:lstStyle/>
          <a:p>
            <a:pPr lvl="0"/>
            <a:r>
              <a:rPr lang="en-US" sz="3200" b="1" dirty="0">
                <a:latin typeface="Arial Narrow" panose="020B0606020202030204" pitchFamily="34" charset="0"/>
                <a:ea typeface="Open Sans" panose="020B0606030504020204" pitchFamily="34" charset="0"/>
                <a:cs typeface="Arial" panose="020B0604020202020204" pitchFamily="34" charset="0"/>
              </a:rPr>
              <a:t>Participants and Procedures</a:t>
            </a:r>
          </a:p>
          <a:p>
            <a:pPr marL="295275" indent="-295275">
              <a:buFont typeface="Arial Narrow" panose="020B0606020202030204" pitchFamily="34" charset="0"/>
              <a:buChar char="–"/>
            </a:pPr>
            <a:r>
              <a:rPr lang="en-US" sz="3200" dirty="0">
                <a:latin typeface="Arial Narrow" panose="020B0606020202030204" pitchFamily="34" charset="0"/>
                <a:ea typeface="Open Sans" panose="020B0606030504020204" pitchFamily="34" charset="0"/>
                <a:cs typeface="Arial" panose="020B0604020202020204" pitchFamily="34" charset="0"/>
              </a:rPr>
              <a:t>Service member–spouse dyads who enrolled in the Millennium Cohort Program in 2011–2013 (</a:t>
            </a:r>
            <a:r>
              <a:rPr lang="en-US" sz="3200" i="1" dirty="0">
                <a:latin typeface="Arial Narrow" panose="020B0606020202030204" pitchFamily="34" charset="0"/>
                <a:ea typeface="Open Sans" panose="020B0606030504020204" pitchFamily="34" charset="0"/>
                <a:cs typeface="Arial" panose="020B0604020202020204" pitchFamily="34" charset="0"/>
              </a:rPr>
              <a:t>N</a:t>
            </a:r>
            <a:r>
              <a:rPr lang="en-US" sz="2000" i="1" dirty="0">
                <a:latin typeface="Arial Narrow" panose="020B0606020202030204" pitchFamily="34" charset="0"/>
                <a:ea typeface="Open Sans" panose="020B0606030504020204" pitchFamily="34" charset="0"/>
                <a:cs typeface="Arial" panose="020B0604020202020204" pitchFamily="34" charset="0"/>
              </a:rPr>
              <a:t>dyads</a:t>
            </a:r>
            <a:r>
              <a:rPr lang="en-US" sz="2000" dirty="0">
                <a:latin typeface="Arial Narrow" panose="020B0606020202030204" pitchFamily="34" charset="0"/>
                <a:ea typeface="Open Sans" panose="020B0606030504020204" pitchFamily="34" charset="0"/>
                <a:cs typeface="Arial" panose="020B0604020202020204" pitchFamily="34" charset="0"/>
              </a:rPr>
              <a:t> </a:t>
            </a:r>
            <a:r>
              <a:rPr lang="en-US" sz="3200" dirty="0">
                <a:latin typeface="Arial Narrow" panose="020B0606020202030204" pitchFamily="34" charset="0"/>
                <a:ea typeface="Open Sans" panose="020B0606030504020204" pitchFamily="34" charset="0"/>
                <a:cs typeface="Arial" panose="020B0604020202020204" pitchFamily="34" charset="0"/>
              </a:rPr>
              <a:t>= 2,082)</a:t>
            </a:r>
          </a:p>
          <a:p>
            <a:pPr marL="1044575" indent="-457200">
              <a:buFont typeface="Wingdings" panose="05000000000000000000" pitchFamily="2" charset="2"/>
              <a:buChar char="§"/>
            </a:pPr>
            <a:r>
              <a:rPr lang="en-US" sz="3200" u="sng" dirty="0">
                <a:latin typeface="Arial Narrow" panose="020B0606020202030204" pitchFamily="34" charset="0"/>
                <a:ea typeface="Open Sans" panose="020B0606030504020204" pitchFamily="34" charset="0"/>
                <a:cs typeface="Arial" panose="020B0604020202020204" pitchFamily="34" charset="0"/>
              </a:rPr>
              <a:t>Service member characteristics</a:t>
            </a:r>
            <a:r>
              <a:rPr lang="en-US" sz="3200" dirty="0">
                <a:latin typeface="Arial Narrow" panose="020B0606020202030204" pitchFamily="34" charset="0"/>
                <a:ea typeface="Open Sans" panose="020B0606030504020204" pitchFamily="34" charset="0"/>
                <a:cs typeface="Arial" panose="020B0604020202020204" pitchFamily="34" charset="0"/>
              </a:rPr>
              <a:t>: 88% male, 70% White, 74% prior deployment, 66% currently serving, 58% active duty, 87% enlisted, 50% Army, 18% Air Force, 15% Navy, 14% Marine Corps, 3% Coast Guard</a:t>
            </a:r>
          </a:p>
          <a:p>
            <a:pPr marL="1044575" indent="-457200">
              <a:buFont typeface="Wingdings" panose="05000000000000000000" pitchFamily="2" charset="2"/>
              <a:buChar char="§"/>
            </a:pPr>
            <a:r>
              <a:rPr lang="en-US" sz="3200" u="sng" dirty="0">
                <a:latin typeface="Arial Narrow" panose="020B0606020202030204" pitchFamily="34" charset="0"/>
                <a:ea typeface="Open Sans" panose="020B0606030504020204" pitchFamily="34" charset="0"/>
                <a:cs typeface="Arial" panose="020B0604020202020204" pitchFamily="34" charset="0"/>
              </a:rPr>
              <a:t>Spouse characteristics</a:t>
            </a:r>
            <a:r>
              <a:rPr lang="en-US" sz="3200" dirty="0">
                <a:latin typeface="Arial Narrow" panose="020B0606020202030204" pitchFamily="34" charset="0"/>
                <a:ea typeface="Open Sans" panose="020B0606030504020204" pitchFamily="34" charset="0"/>
                <a:cs typeface="Arial" panose="020B0604020202020204" pitchFamily="34" charset="0"/>
              </a:rPr>
              <a:t>: 88% female, 71% White, 39% bachelor’s degree or higher, 55% not employed, 85% no history of military service</a:t>
            </a:r>
          </a:p>
          <a:p>
            <a:pPr lvl="0">
              <a:spcBef>
                <a:spcPts val="1200"/>
              </a:spcBef>
            </a:pPr>
            <a:r>
              <a:rPr lang="en-US" sz="3200" b="1" dirty="0">
                <a:latin typeface="Arial Narrow" panose="020B0606020202030204" pitchFamily="34" charset="0"/>
                <a:ea typeface="Open Sans" panose="020B0606030504020204" pitchFamily="34" charset="0"/>
                <a:cs typeface="Arial" panose="020B0604020202020204" pitchFamily="34" charset="0"/>
              </a:rPr>
              <a:t>Measures</a:t>
            </a:r>
          </a:p>
          <a:p>
            <a:pPr marL="295275" indent="-295275">
              <a:buFont typeface="Arial Narrow" panose="020B0606020202030204" pitchFamily="34" charset="0"/>
              <a:buChar char="–"/>
            </a:pPr>
            <a:r>
              <a:rPr lang="en-US" sz="3200" dirty="0">
                <a:latin typeface="Arial Narrow" panose="020B0606020202030204" pitchFamily="34" charset="0"/>
                <a:ea typeface="Open Sans" panose="020B0606030504020204" pitchFamily="34" charset="0"/>
                <a:cs typeface="Arial" panose="020B0604020202020204" pitchFamily="34" charset="0"/>
              </a:rPr>
              <a:t>Service member and spouse characteristics were self-reported or obtained from the Defense Manpower Data Center</a:t>
            </a:r>
          </a:p>
          <a:p>
            <a:pPr marL="295275" indent="-295275">
              <a:buFont typeface="Arial Narrow" panose="020B0606020202030204" pitchFamily="34" charset="0"/>
              <a:buChar char="–"/>
            </a:pPr>
            <a:r>
              <a:rPr lang="en-US" sz="3200" dirty="0">
                <a:latin typeface="Arial Narrow" panose="020B0606020202030204" pitchFamily="34" charset="0"/>
                <a:ea typeface="Open Sans" panose="020B0606030504020204" pitchFamily="34" charset="0"/>
                <a:cs typeface="Arial" panose="020B0604020202020204" pitchFamily="34" charset="0"/>
              </a:rPr>
              <a:t>Problematic anger and PTSD symptoms were self-reported by service members </a:t>
            </a:r>
          </a:p>
          <a:p>
            <a:pPr marL="979488" indent="-457200">
              <a:buFont typeface="Wingdings" panose="05000000000000000000" pitchFamily="2" charset="2"/>
              <a:buChar char="§"/>
            </a:pPr>
            <a:r>
              <a:rPr lang="en-US" sz="3200" dirty="0">
                <a:latin typeface="Arial Narrow" panose="020B0606020202030204" pitchFamily="34" charset="0"/>
                <a:ea typeface="Open Sans" panose="020B0606030504020204" pitchFamily="34" charset="0"/>
                <a:cs typeface="Arial" panose="020B0604020202020204" pitchFamily="34" charset="0"/>
              </a:rPr>
              <a:t>5-item Dimensions of Anger Reaction</a:t>
            </a:r>
            <a:r>
              <a:rPr lang="en-US" sz="3200" baseline="30000" dirty="0">
                <a:latin typeface="Arial Narrow" panose="020B0606020202030204" pitchFamily="34" charset="0"/>
                <a:ea typeface="Open Sans" panose="020B0606030504020204" pitchFamily="34" charset="0"/>
                <a:cs typeface="Arial" panose="020B0604020202020204" pitchFamily="34" charset="0"/>
              </a:rPr>
              <a:t>9</a:t>
            </a:r>
            <a:r>
              <a:rPr lang="en-US" sz="3200" dirty="0">
                <a:latin typeface="Arial Narrow" panose="020B0606020202030204" pitchFamily="34" charset="0"/>
                <a:ea typeface="Open Sans" panose="020B0606030504020204" pitchFamily="34" charset="0"/>
                <a:cs typeface="Arial" panose="020B0604020202020204" pitchFamily="34" charset="0"/>
              </a:rPr>
              <a:t> </a:t>
            </a:r>
          </a:p>
          <a:p>
            <a:pPr marL="979488" indent="-457200">
              <a:buFont typeface="Wingdings" panose="05000000000000000000" pitchFamily="2" charset="2"/>
              <a:buChar char="§"/>
            </a:pPr>
            <a:r>
              <a:rPr lang="en-US" sz="3200" dirty="0">
                <a:latin typeface="Arial Narrow" panose="020B0606020202030204" pitchFamily="34" charset="0"/>
                <a:ea typeface="Open Sans" panose="020B0606030504020204" pitchFamily="34" charset="0"/>
                <a:cs typeface="Arial" panose="020B0604020202020204" pitchFamily="34" charset="0"/>
              </a:rPr>
              <a:t>17-item Posttraumatic Stress Disorder Checklist–Civilian Version</a:t>
            </a:r>
            <a:r>
              <a:rPr lang="en-US" sz="3200" baseline="30000" dirty="0">
                <a:latin typeface="Arial Narrow" panose="020B0606020202030204" pitchFamily="34" charset="0"/>
                <a:ea typeface="Open Sans" panose="020B0606030504020204" pitchFamily="34" charset="0"/>
                <a:cs typeface="Arial" panose="020B0604020202020204" pitchFamily="34" charset="0"/>
              </a:rPr>
              <a:t>10</a:t>
            </a:r>
          </a:p>
          <a:p>
            <a:pPr marL="295275" indent="-295275">
              <a:buFont typeface="Arial Narrow" panose="020B0606020202030204" pitchFamily="34" charset="0"/>
              <a:buChar char="–"/>
            </a:pPr>
            <a:r>
              <a:rPr lang="en-US" sz="3200" dirty="0">
                <a:latin typeface="Arial Narrow" panose="020B0606020202030204" pitchFamily="34" charset="0"/>
                <a:ea typeface="Open Sans" panose="020B0606030504020204" pitchFamily="34" charset="0"/>
                <a:cs typeface="Arial" panose="020B0604020202020204" pitchFamily="34" charset="0"/>
              </a:rPr>
              <a:t>IPV experiences were self-reported by spouses</a:t>
            </a:r>
          </a:p>
          <a:p>
            <a:pPr marL="979488" indent="-457200">
              <a:buFont typeface="Wingdings" panose="05000000000000000000" pitchFamily="2" charset="2"/>
              <a:buChar char="§"/>
            </a:pPr>
            <a:r>
              <a:rPr lang="en-US" sz="3200" dirty="0">
                <a:latin typeface="Arial Narrow" panose="020B0606020202030204" pitchFamily="34" charset="0"/>
                <a:ea typeface="Open Sans" panose="020B0606030504020204" pitchFamily="34" charset="0"/>
                <a:cs typeface="Arial" panose="020B0604020202020204" pitchFamily="34" charset="0"/>
              </a:rPr>
              <a:t>4-item Relationship Violence Use and Experience Screener</a:t>
            </a:r>
            <a:r>
              <a:rPr lang="en-US" sz="3200" baseline="30000" dirty="0">
                <a:latin typeface="Arial Narrow" panose="020B0606020202030204" pitchFamily="34" charset="0"/>
                <a:ea typeface="Open Sans" panose="020B0606030504020204" pitchFamily="34" charset="0"/>
                <a:cs typeface="Arial" panose="020B0604020202020204" pitchFamily="34" charset="0"/>
              </a:rPr>
              <a:t>11</a:t>
            </a:r>
            <a:r>
              <a:rPr lang="en-US" sz="3200" dirty="0">
                <a:latin typeface="Arial Narrow" panose="020B0606020202030204" pitchFamily="34" charset="0"/>
                <a:ea typeface="Open Sans" panose="020B0606030504020204" pitchFamily="34" charset="0"/>
                <a:cs typeface="Arial" panose="020B0604020202020204" pitchFamily="34" charset="0"/>
              </a:rPr>
              <a:t> </a:t>
            </a:r>
          </a:p>
          <a:p>
            <a:pPr lvl="0">
              <a:spcBef>
                <a:spcPts val="1200"/>
              </a:spcBef>
            </a:pPr>
            <a:r>
              <a:rPr lang="en-US" sz="3200" b="1" dirty="0">
                <a:latin typeface="Arial Narrow" panose="020B0606020202030204" pitchFamily="34" charset="0"/>
                <a:ea typeface="Open Sans" panose="020B0606030504020204" pitchFamily="34" charset="0"/>
                <a:cs typeface="Arial" panose="020B0604020202020204" pitchFamily="34" charset="0"/>
              </a:rPr>
              <a:t>Data Analytic Strategy</a:t>
            </a:r>
          </a:p>
          <a:p>
            <a:pPr marL="295275" indent="-295275">
              <a:buFont typeface="Arial Narrow" panose="020B0606020202030204" pitchFamily="34" charset="0"/>
              <a:buChar char="–"/>
            </a:pPr>
            <a:r>
              <a:rPr lang="en-US" sz="3200" dirty="0">
                <a:latin typeface="Arial Narrow" panose="020B0606020202030204" pitchFamily="34" charset="0"/>
                <a:ea typeface="Open Sans" panose="020B0606030504020204" pitchFamily="34" charset="0"/>
                <a:cs typeface="Arial" panose="020B0604020202020204" pitchFamily="34" charset="0"/>
              </a:rPr>
              <a:t>Cross-lagged structural equation model</a:t>
            </a:r>
          </a:p>
          <a:p>
            <a:pPr marL="979488" indent="-457200">
              <a:buFont typeface="Wingdings" panose="05000000000000000000" pitchFamily="2" charset="2"/>
              <a:buChar char="§"/>
            </a:pPr>
            <a:r>
              <a:rPr lang="en-US" sz="3200" dirty="0">
                <a:latin typeface="Arial Narrow" panose="020B0606020202030204" pitchFamily="34" charset="0"/>
                <a:ea typeface="Open Sans" panose="020B0606030504020204" pitchFamily="34" charset="0"/>
                <a:cs typeface="Arial" panose="020B0604020202020204" pitchFamily="34" charset="0"/>
              </a:rPr>
              <a:t>Adjusted for service member and spouse characteristics</a:t>
            </a:r>
          </a:p>
          <a:p>
            <a:pPr marL="979488" indent="-457200">
              <a:buFont typeface="Wingdings" panose="05000000000000000000" pitchFamily="2" charset="2"/>
              <a:buChar char="§"/>
            </a:pPr>
            <a:r>
              <a:rPr lang="en-US" sz="3200" dirty="0">
                <a:latin typeface="Arial Narrow" panose="020B0606020202030204" pitchFamily="34" charset="0"/>
                <a:ea typeface="Open Sans" panose="020B0606030504020204" pitchFamily="34" charset="0"/>
                <a:cs typeface="Arial" panose="020B0604020202020204" pitchFamily="34" charset="0"/>
              </a:rPr>
              <a:t>Weighted to adjust for recruitment and non-response bias</a:t>
            </a:r>
          </a:p>
        </p:txBody>
      </p:sp>
      <p:grpSp>
        <p:nvGrpSpPr>
          <p:cNvPr id="43" name="Group 42">
            <a:extLst>
              <a:ext uri="{FF2B5EF4-FFF2-40B4-BE49-F238E27FC236}">
                <a16:creationId xmlns:a16="http://schemas.microsoft.com/office/drawing/2014/main" id="{9BCD4482-C36F-9DFF-A30E-0C17F0E42BCD}"/>
              </a:ext>
            </a:extLst>
          </p:cNvPr>
          <p:cNvGrpSpPr/>
          <p:nvPr/>
        </p:nvGrpSpPr>
        <p:grpSpPr>
          <a:xfrm>
            <a:off x="30299107" y="6008729"/>
            <a:ext cx="12830096" cy="6453983"/>
            <a:chOff x="17904868" y="16033436"/>
            <a:chExt cx="9287444" cy="4486470"/>
          </a:xfrm>
        </p:grpSpPr>
        <p:sp>
          <p:nvSpPr>
            <p:cNvPr id="44" name="Rectangle 43">
              <a:extLst>
                <a:ext uri="{FF2B5EF4-FFF2-40B4-BE49-F238E27FC236}">
                  <a16:creationId xmlns:a16="http://schemas.microsoft.com/office/drawing/2014/main" id="{C7BDAA8F-8F2D-3195-2A36-3B10801EDFEE}"/>
                </a:ext>
              </a:extLst>
            </p:cNvPr>
            <p:cNvSpPr/>
            <p:nvPr/>
          </p:nvSpPr>
          <p:spPr>
            <a:xfrm>
              <a:off x="17904870" y="16744768"/>
              <a:ext cx="9287442" cy="377513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dirty="0">
                <a:solidFill>
                  <a:schemeClr val="bg1"/>
                </a:solidFill>
              </a:endParaRPr>
            </a:p>
          </p:txBody>
        </p:sp>
        <p:sp>
          <p:nvSpPr>
            <p:cNvPr id="45" name="Rectangle 44">
              <a:extLst>
                <a:ext uri="{FF2B5EF4-FFF2-40B4-BE49-F238E27FC236}">
                  <a16:creationId xmlns:a16="http://schemas.microsoft.com/office/drawing/2014/main" id="{506068BF-E159-F853-99CB-264102C68B1D}"/>
                </a:ext>
              </a:extLst>
            </p:cNvPr>
            <p:cNvSpPr/>
            <p:nvPr/>
          </p:nvSpPr>
          <p:spPr>
            <a:xfrm>
              <a:off x="17904868" y="16033436"/>
              <a:ext cx="9287443" cy="533208"/>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Arial Black" panose="020B0A04020102020204" pitchFamily="34" charset="0"/>
                  <a:ea typeface="Tahoma" panose="020B0604030504040204" pitchFamily="34" charset="0"/>
                  <a:cs typeface="Tahoma" panose="020B0604030504040204" pitchFamily="34" charset="0"/>
                </a:rPr>
                <a:t>Results</a:t>
              </a:r>
            </a:p>
          </p:txBody>
        </p:sp>
        <p:sp>
          <p:nvSpPr>
            <p:cNvPr id="46" name="TextBox 45">
              <a:extLst>
                <a:ext uri="{FF2B5EF4-FFF2-40B4-BE49-F238E27FC236}">
                  <a16:creationId xmlns:a16="http://schemas.microsoft.com/office/drawing/2014/main" id="{10771A0F-B969-2366-47A1-FFD408C92973}"/>
                </a:ext>
              </a:extLst>
            </p:cNvPr>
            <p:cNvSpPr txBox="1"/>
            <p:nvPr/>
          </p:nvSpPr>
          <p:spPr>
            <a:xfrm>
              <a:off x="18077287" y="16783149"/>
              <a:ext cx="9115024" cy="388312"/>
            </a:xfrm>
            <a:prstGeom prst="rect">
              <a:avLst/>
            </a:prstGeom>
            <a:noFill/>
            <a:ln>
              <a:noFill/>
            </a:ln>
          </p:spPr>
          <p:txBody>
            <a:bodyPr wrap="square" rtlCol="0">
              <a:spAutoFit/>
            </a:bodyPr>
            <a:lstStyle/>
            <a:p>
              <a:pPr lvl="0"/>
              <a:endParaRPr lang="en-US" sz="3200" dirty="0">
                <a:latin typeface="Arial Narrow" panose="020B0606020202030204" pitchFamily="34" charset="0"/>
                <a:ea typeface="Open Sans" panose="020B0606030504020204" pitchFamily="34" charset="0"/>
                <a:cs typeface="Arial" panose="020B0604020202020204" pitchFamily="34" charset="0"/>
              </a:endParaRPr>
            </a:p>
          </p:txBody>
        </p:sp>
      </p:grpSp>
      <p:sp>
        <p:nvSpPr>
          <p:cNvPr id="48" name="TextBox 47">
            <a:extLst>
              <a:ext uri="{FF2B5EF4-FFF2-40B4-BE49-F238E27FC236}">
                <a16:creationId xmlns:a16="http://schemas.microsoft.com/office/drawing/2014/main" id="{3542EC7E-B39D-9D44-A757-0A94F2E8500A}"/>
              </a:ext>
            </a:extLst>
          </p:cNvPr>
          <p:cNvSpPr txBox="1"/>
          <p:nvPr/>
        </p:nvSpPr>
        <p:spPr>
          <a:xfrm>
            <a:off x="30585418" y="7154131"/>
            <a:ext cx="12326069" cy="5170646"/>
          </a:xfrm>
          <a:prstGeom prst="rect">
            <a:avLst/>
          </a:prstGeom>
          <a:noFill/>
        </p:spPr>
        <p:txBody>
          <a:bodyPr wrap="square">
            <a:spAutoFit/>
          </a:bodyPr>
          <a:lstStyle/>
          <a:p>
            <a:pPr lvl="0"/>
            <a:r>
              <a:rPr lang="en-US" sz="3200" b="1" dirty="0">
                <a:latin typeface="Arial Narrow" panose="020B0606020202030204" pitchFamily="34" charset="0"/>
                <a:ea typeface="Open Sans" panose="020B0606030504020204" pitchFamily="34" charset="0"/>
                <a:cs typeface="Arial" panose="020B0604020202020204" pitchFamily="34" charset="0"/>
              </a:rPr>
              <a:t>Descriptives</a:t>
            </a:r>
          </a:p>
          <a:p>
            <a:pPr marL="295275" indent="-295275">
              <a:buFont typeface="Arial Narrow" panose="020B0606020202030204" pitchFamily="34" charset="0"/>
              <a:buChar char="–"/>
            </a:pPr>
            <a:r>
              <a:rPr lang="en-US" sz="3200" dirty="0">
                <a:latin typeface="Arial Narrow" panose="020B0606020202030204" pitchFamily="34" charset="0"/>
                <a:ea typeface="Open Sans" panose="020B0606030504020204" pitchFamily="34" charset="0"/>
                <a:cs typeface="Arial" panose="020B0604020202020204" pitchFamily="34" charset="0"/>
              </a:rPr>
              <a:t>21% of service members screened positive for problematic anger</a:t>
            </a:r>
          </a:p>
          <a:p>
            <a:pPr marL="295275" indent="-295275">
              <a:buFont typeface="Arial Narrow" panose="020B0606020202030204" pitchFamily="34" charset="0"/>
              <a:buChar char="–"/>
            </a:pPr>
            <a:r>
              <a:rPr lang="en-US" sz="3200" dirty="0">
                <a:latin typeface="Arial Narrow" panose="020B0606020202030204" pitchFamily="34" charset="0"/>
                <a:ea typeface="Open Sans" panose="020B0606030504020204" pitchFamily="34" charset="0"/>
                <a:cs typeface="Arial" panose="020B0604020202020204" pitchFamily="34" charset="0"/>
              </a:rPr>
              <a:t>11% of service members screened positive for PTSD</a:t>
            </a:r>
          </a:p>
          <a:p>
            <a:pPr marL="295275" indent="-295275">
              <a:buFont typeface="Arial Narrow" panose="020B0606020202030204" pitchFamily="34" charset="0"/>
              <a:buChar char="–"/>
            </a:pPr>
            <a:r>
              <a:rPr lang="en-US" sz="3200" dirty="0">
                <a:latin typeface="Arial Narrow" panose="020B0606020202030204" pitchFamily="34" charset="0"/>
                <a:ea typeface="Open Sans" panose="020B0606030504020204" pitchFamily="34" charset="0"/>
                <a:cs typeface="Arial" panose="020B0604020202020204" pitchFamily="34" charset="0"/>
              </a:rPr>
              <a:t>43% of spouses had at least one IPV experience</a:t>
            </a:r>
          </a:p>
          <a:p>
            <a:pPr lvl="0">
              <a:spcBef>
                <a:spcPts val="1200"/>
              </a:spcBef>
            </a:pPr>
            <a:r>
              <a:rPr lang="en-US" sz="3200" b="1" dirty="0">
                <a:latin typeface="Arial Narrow" panose="020B0606020202030204" pitchFamily="34" charset="0"/>
                <a:ea typeface="Open Sans" panose="020B0606030504020204" pitchFamily="34" charset="0"/>
                <a:cs typeface="Arial" panose="020B0604020202020204" pitchFamily="34" charset="0"/>
              </a:rPr>
              <a:t>Cross-Lagged Structural Equation Model</a:t>
            </a:r>
          </a:p>
          <a:p>
            <a:pPr marL="295275" indent="-295275">
              <a:buFont typeface="Arial Narrow" panose="020B0606020202030204" pitchFamily="34" charset="0"/>
              <a:buChar char="–"/>
            </a:pPr>
            <a:r>
              <a:rPr lang="en-US" sz="3200" u="sng" dirty="0">
                <a:latin typeface="Arial Narrow" panose="020B0606020202030204" pitchFamily="34" charset="0"/>
                <a:ea typeface="Open Sans" panose="020B0606030504020204" pitchFamily="34" charset="0"/>
                <a:cs typeface="Arial" panose="020B0604020202020204" pitchFamily="34" charset="0"/>
              </a:rPr>
              <a:t>Hypothesis 1</a:t>
            </a:r>
            <a:r>
              <a:rPr lang="en-US" sz="3200" dirty="0">
                <a:latin typeface="Arial Narrow" panose="020B0606020202030204" pitchFamily="34" charset="0"/>
                <a:ea typeface="Open Sans" panose="020B0606030504020204" pitchFamily="34" charset="0"/>
                <a:cs typeface="Arial" panose="020B0604020202020204" pitchFamily="34" charset="0"/>
              </a:rPr>
              <a:t>: PTSD symptoms were positively associated with problematic anger, which in turn was positively associated with IPV</a:t>
            </a:r>
          </a:p>
          <a:p>
            <a:pPr marL="295275" indent="-295275">
              <a:buFont typeface="Arial Narrow" panose="020B0606020202030204" pitchFamily="34" charset="0"/>
              <a:buChar char="–"/>
            </a:pPr>
            <a:r>
              <a:rPr lang="en-US" sz="3200" u="sng" dirty="0">
                <a:latin typeface="Arial Narrow" panose="020B0606020202030204" pitchFamily="34" charset="0"/>
                <a:ea typeface="Open Sans" panose="020B0606030504020204" pitchFamily="34" charset="0"/>
                <a:cs typeface="Arial" panose="020B0604020202020204" pitchFamily="34" charset="0"/>
              </a:rPr>
              <a:t>Hypothesis 2</a:t>
            </a:r>
            <a:r>
              <a:rPr lang="en-US" sz="3200" dirty="0">
                <a:latin typeface="Arial Narrow" panose="020B0606020202030204" pitchFamily="34" charset="0"/>
                <a:ea typeface="Open Sans" panose="020B0606030504020204" pitchFamily="34" charset="0"/>
                <a:cs typeface="Arial" panose="020B0604020202020204" pitchFamily="34" charset="0"/>
              </a:rPr>
              <a:t>: The indirect effect from PTSD symptoms </a:t>
            </a:r>
            <a:r>
              <a:rPr lang="en-US" sz="3200" dirty="0">
                <a:latin typeface="Arial Narrow" panose="020B0606020202030204" pitchFamily="34" charset="0"/>
                <a:ea typeface="Open Sans" panose="020B0606030504020204" pitchFamily="34" charset="0"/>
                <a:cs typeface="Arial" panose="020B0604020202020204" pitchFamily="34" charset="0"/>
                <a:sym typeface="Wingdings" panose="05000000000000000000" pitchFamily="2" charset="2"/>
              </a:rPr>
              <a:t> problematic anger  IPV was stronger than the indirect effect from problematic anger  PTSD symptoms  IPV</a:t>
            </a:r>
            <a:endParaRPr lang="en-US" sz="3200" dirty="0">
              <a:latin typeface="Arial Narrow" panose="020B0606020202030204" pitchFamily="34" charset="0"/>
              <a:ea typeface="Open Sans" panose="020B0606030504020204" pitchFamily="34" charset="0"/>
              <a:cs typeface="Arial" panose="020B0604020202020204" pitchFamily="34" charset="0"/>
            </a:endParaRPr>
          </a:p>
        </p:txBody>
      </p:sp>
      <p:sp>
        <p:nvSpPr>
          <p:cNvPr id="53" name="TextBox 52">
            <a:extLst>
              <a:ext uri="{FF2B5EF4-FFF2-40B4-BE49-F238E27FC236}">
                <a16:creationId xmlns:a16="http://schemas.microsoft.com/office/drawing/2014/main" id="{C0E91DAD-E91D-8796-AC27-A7252279FC2E}"/>
              </a:ext>
            </a:extLst>
          </p:cNvPr>
          <p:cNvSpPr txBox="1"/>
          <p:nvPr/>
        </p:nvSpPr>
        <p:spPr>
          <a:xfrm>
            <a:off x="30585418" y="14132252"/>
            <a:ext cx="12326068" cy="6155531"/>
          </a:xfrm>
          <a:prstGeom prst="rect">
            <a:avLst/>
          </a:prstGeom>
          <a:noFill/>
          <a:ln>
            <a:noFill/>
          </a:ln>
        </p:spPr>
        <p:txBody>
          <a:bodyPr wrap="square" rtlCol="0">
            <a:spAutoFit/>
          </a:bodyPr>
          <a:lstStyle/>
          <a:p>
            <a:pPr marL="295275" indent="-295275">
              <a:buFont typeface="Arial Narrow" panose="020B0606020202030204" pitchFamily="34" charset="0"/>
              <a:buChar char="–"/>
            </a:pPr>
            <a:r>
              <a:rPr lang="en-US" sz="3200" dirty="0">
                <a:latin typeface="Arial Narrow" panose="020B0606020202030204" pitchFamily="34" charset="0"/>
                <a:ea typeface="Open Sans" panose="020B0606030504020204" pitchFamily="34" charset="0"/>
                <a:cs typeface="Arial" panose="020B0604020202020204" pitchFamily="34" charset="0"/>
              </a:rPr>
              <a:t>PTSD symptoms may exacerbate problematic anger, rather than vice versa</a:t>
            </a:r>
          </a:p>
          <a:p>
            <a:pPr marL="914400" indent="-457200">
              <a:buFont typeface="Wingdings" panose="05000000000000000000" pitchFamily="2" charset="2"/>
              <a:buChar char="§"/>
            </a:pPr>
            <a:r>
              <a:rPr lang="en-US" sz="3200" dirty="0">
                <a:latin typeface="Arial Narrow" panose="020B0606020202030204" pitchFamily="34" charset="0"/>
                <a:ea typeface="Open Sans" panose="020B0606030504020204" pitchFamily="34" charset="0"/>
                <a:cs typeface="Arial" panose="020B0604020202020204" pitchFamily="34" charset="0"/>
              </a:rPr>
              <a:t>PTSD symptoms may indirectly influence IPV through problematic anger</a:t>
            </a:r>
          </a:p>
          <a:p>
            <a:pPr marL="914400" indent="-457200">
              <a:buFont typeface="Wingdings" panose="05000000000000000000" pitchFamily="2" charset="2"/>
              <a:buChar char="§"/>
            </a:pPr>
            <a:r>
              <a:rPr lang="en-US" sz="3200" dirty="0">
                <a:latin typeface="Arial Narrow" panose="020B0606020202030204" pitchFamily="34" charset="0"/>
                <a:ea typeface="Open Sans" panose="020B0606030504020204" pitchFamily="34" charset="0"/>
                <a:cs typeface="Arial" panose="020B0604020202020204" pitchFamily="34" charset="0"/>
              </a:rPr>
              <a:t>Relative to PTSD, problematic anger is more proximal to IPV</a:t>
            </a:r>
          </a:p>
          <a:p>
            <a:pPr marL="295275" indent="-295275">
              <a:buFont typeface="Arial Narrow" panose="020B0606020202030204" pitchFamily="34" charset="0"/>
              <a:buChar char="–"/>
            </a:pPr>
            <a:r>
              <a:rPr lang="en-US" sz="3200" dirty="0">
                <a:latin typeface="Arial Narrow" panose="020B0606020202030204" pitchFamily="34" charset="0"/>
                <a:ea typeface="Open Sans" panose="020B0606030504020204" pitchFamily="34" charset="0"/>
                <a:cs typeface="Arial" panose="020B0604020202020204" pitchFamily="34" charset="0"/>
              </a:rPr>
              <a:t>Results support the social information processing model</a:t>
            </a:r>
          </a:p>
          <a:p>
            <a:pPr marL="914400" indent="-457200">
              <a:buFont typeface="Wingdings" panose="05000000000000000000" pitchFamily="2" charset="2"/>
              <a:buChar char="§"/>
            </a:pPr>
            <a:r>
              <a:rPr lang="en-US" sz="3200" dirty="0">
                <a:latin typeface="Arial Narrow" panose="020B0606020202030204" pitchFamily="34" charset="0"/>
                <a:ea typeface="Open Sans" panose="020B0606030504020204" pitchFamily="34" charset="0"/>
                <a:cs typeface="Arial" panose="020B0604020202020204" pitchFamily="34" charset="0"/>
              </a:rPr>
              <a:t>Anger is a pivotal mechanism linking PTSD to IPV</a:t>
            </a:r>
            <a:r>
              <a:rPr lang="en-US" sz="3200" baseline="30000" dirty="0">
                <a:latin typeface="Arial Narrow" panose="020B0606020202030204" pitchFamily="34" charset="0"/>
                <a:ea typeface="Open Sans" panose="020B0606030504020204" pitchFamily="34" charset="0"/>
                <a:cs typeface="Arial" panose="020B0604020202020204" pitchFamily="34" charset="0"/>
              </a:rPr>
              <a:t>8</a:t>
            </a:r>
          </a:p>
          <a:p>
            <a:pPr lvl="0">
              <a:spcBef>
                <a:spcPts val="1200"/>
              </a:spcBef>
            </a:pPr>
            <a:r>
              <a:rPr lang="en-US" sz="3200" b="1" dirty="0">
                <a:latin typeface="Arial Narrow" panose="020B0606020202030204" pitchFamily="34" charset="0"/>
                <a:ea typeface="Open Sans" panose="020B0606030504020204" pitchFamily="34" charset="0"/>
                <a:cs typeface="Arial" panose="020B0604020202020204" pitchFamily="34" charset="0"/>
              </a:rPr>
              <a:t>Implications and Prevention Recommendations</a:t>
            </a:r>
          </a:p>
          <a:p>
            <a:pPr marL="514350" indent="-514350">
              <a:buFont typeface="+mj-lt"/>
              <a:buAutoNum type="arabicPeriod"/>
            </a:pPr>
            <a:r>
              <a:rPr lang="en-US" sz="3200" dirty="0">
                <a:latin typeface="Arial Narrow" panose="020B0606020202030204" pitchFamily="34" charset="0"/>
                <a:ea typeface="Open Sans" panose="020B0606030504020204" pitchFamily="34" charset="0"/>
                <a:cs typeface="Arial" panose="020B0604020202020204" pitchFamily="34" charset="0"/>
              </a:rPr>
              <a:t>Mitigate upstream risk factors via integrated primary prevention</a:t>
            </a:r>
          </a:p>
          <a:p>
            <a:pPr marL="514350" indent="-514350">
              <a:buFont typeface="+mj-lt"/>
              <a:buAutoNum type="arabicPeriod"/>
            </a:pPr>
            <a:r>
              <a:rPr lang="en-US" sz="3200" dirty="0">
                <a:latin typeface="Arial Narrow" panose="020B0606020202030204" pitchFamily="34" charset="0"/>
                <a:ea typeface="Open Sans" panose="020B0606030504020204" pitchFamily="34" charset="0"/>
                <a:cs typeface="Arial" panose="020B0604020202020204" pitchFamily="34" charset="0"/>
              </a:rPr>
              <a:t>Address trauma and symptomology at key time points of the military life cycle </a:t>
            </a:r>
          </a:p>
          <a:p>
            <a:pPr marL="971550" lvl="1" indent="-514350">
              <a:buFont typeface="Wingdings" panose="05000000000000000000" pitchFamily="2" charset="2"/>
              <a:buChar char="§"/>
            </a:pPr>
            <a:r>
              <a:rPr lang="en-US" sz="3200" dirty="0">
                <a:latin typeface="Arial Narrow" panose="020B0606020202030204" pitchFamily="34" charset="0"/>
                <a:ea typeface="Open Sans" panose="020B0606030504020204" pitchFamily="34" charset="0"/>
                <a:cs typeface="Arial" panose="020B0604020202020204" pitchFamily="34" charset="0"/>
              </a:rPr>
              <a:t>During and after deployment; early stateside tenure</a:t>
            </a:r>
          </a:p>
          <a:p>
            <a:pPr marL="971550" lvl="1" indent="-514350">
              <a:buFont typeface="Wingdings" panose="05000000000000000000" pitchFamily="2" charset="2"/>
              <a:buChar char="§"/>
            </a:pPr>
            <a:r>
              <a:rPr lang="en-US" sz="3200" dirty="0">
                <a:latin typeface="Arial Narrow" panose="020B0606020202030204" pitchFamily="34" charset="0"/>
                <a:ea typeface="Open Sans" panose="020B0606030504020204" pitchFamily="34" charset="0"/>
                <a:cs typeface="Arial" panose="020B0604020202020204" pitchFamily="34" charset="0"/>
              </a:rPr>
              <a:t>Screen and refer treatment during health care visits</a:t>
            </a:r>
          </a:p>
          <a:p>
            <a:pPr marL="514350" indent="-514350">
              <a:buFont typeface="+mj-lt"/>
              <a:buAutoNum type="arabicPeriod"/>
            </a:pPr>
            <a:r>
              <a:rPr lang="en-US" sz="3200" dirty="0">
                <a:latin typeface="Arial Narrow" panose="020B0606020202030204" pitchFamily="34" charset="0"/>
                <a:ea typeface="Open Sans" panose="020B0606030504020204" pitchFamily="34" charset="0"/>
                <a:cs typeface="Arial" panose="020B0604020202020204" pitchFamily="34" charset="0"/>
              </a:rPr>
              <a:t>Implement IPV screenings and intervention upon problematic anger detection</a:t>
            </a:r>
          </a:p>
          <a:p>
            <a:pPr marL="514350" indent="-514350">
              <a:buFont typeface="+mj-lt"/>
              <a:buAutoNum type="arabicPeriod"/>
            </a:pPr>
            <a:r>
              <a:rPr lang="en-US" sz="3200" dirty="0">
                <a:latin typeface="Arial Narrow" panose="020B0606020202030204" pitchFamily="34" charset="0"/>
                <a:ea typeface="Open Sans" panose="020B0606030504020204" pitchFamily="34" charset="0"/>
                <a:cs typeface="Arial" panose="020B0604020202020204" pitchFamily="34" charset="0"/>
              </a:rPr>
              <a:t>Develop, implement, and evaluate treatment programs for anger and IPV</a:t>
            </a:r>
          </a:p>
        </p:txBody>
      </p:sp>
      <p:sp>
        <p:nvSpPr>
          <p:cNvPr id="59" name="TextBox 58">
            <a:extLst>
              <a:ext uri="{FF2B5EF4-FFF2-40B4-BE49-F238E27FC236}">
                <a16:creationId xmlns:a16="http://schemas.microsoft.com/office/drawing/2014/main" id="{65E10AE2-86B6-3576-EEB7-A381D5262691}"/>
              </a:ext>
            </a:extLst>
          </p:cNvPr>
          <p:cNvSpPr txBox="1"/>
          <p:nvPr/>
        </p:nvSpPr>
        <p:spPr>
          <a:xfrm>
            <a:off x="30537294" y="22070549"/>
            <a:ext cx="12326068" cy="5427127"/>
          </a:xfrm>
          <a:prstGeom prst="rect">
            <a:avLst/>
          </a:prstGeom>
          <a:noFill/>
        </p:spPr>
        <p:txBody>
          <a:bodyPr wrap="square">
            <a:spAutoFit/>
          </a:bodyPr>
          <a:lstStyle/>
          <a:p>
            <a:pPr marL="342900" lvl="0" indent="-342900">
              <a:spcAft>
                <a:spcPts val="200"/>
              </a:spcAft>
              <a:buFont typeface="+mj-lt"/>
              <a:buAutoNum type="arabicPeriod"/>
            </a:pPr>
            <a:r>
              <a:rPr lang="en-US" sz="1500" dirty="0">
                <a:latin typeface="Arial Narrow" panose="020B0606020202030204" pitchFamily="34" charset="0"/>
              </a:rPr>
              <a:t>Adler, A. B., LeardMann, C. A., Roenfeldt, K. A., Jacobson, I. G., &amp; Forbes, D. (2020). Magnitude of problematic anger and its predictors in the Millennium Cohort. </a:t>
            </a:r>
            <a:r>
              <a:rPr lang="en-US" sz="1500" i="1" dirty="0">
                <a:latin typeface="Arial Narrow" panose="020B0606020202030204" pitchFamily="34" charset="0"/>
              </a:rPr>
              <a:t>BMC Public Health</a:t>
            </a:r>
            <a:r>
              <a:rPr lang="en-US" sz="1500" dirty="0">
                <a:latin typeface="Arial Narrow" panose="020B0606020202030204" pitchFamily="34" charset="0"/>
              </a:rPr>
              <a:t>, </a:t>
            </a:r>
            <a:r>
              <a:rPr lang="en-US" sz="1500" i="1" dirty="0">
                <a:latin typeface="Arial Narrow" panose="020B0606020202030204" pitchFamily="34" charset="0"/>
              </a:rPr>
              <a:t>20</a:t>
            </a:r>
            <a:r>
              <a:rPr lang="en-US" sz="1500" dirty="0">
                <a:latin typeface="Arial Narrow" panose="020B0606020202030204" pitchFamily="34" charset="0"/>
              </a:rPr>
              <a:t>, Article 1168. https://doi.org/10.1186/s12889-020-09206-2</a:t>
            </a:r>
          </a:p>
          <a:p>
            <a:pPr marL="342900" lvl="0" indent="-342900">
              <a:spcAft>
                <a:spcPts val="200"/>
              </a:spcAft>
              <a:buFont typeface="+mj-lt"/>
              <a:buAutoNum type="arabicPeriod"/>
            </a:pPr>
            <a:r>
              <a:rPr lang="en-US" sz="1500" dirty="0">
                <a:latin typeface="Arial Narrow" panose="020B0606020202030204" pitchFamily="34" charset="0"/>
              </a:rPr>
              <a:t>Sharifian, N., Kolaja, C. A., LeardMann, C. A., Castañeda, S. F., Carey, F. R., Seay, J. S., Carlton, K. N., &amp; Rull, R. P. (2024). Racial, ethnic, and sex disparities in mental health among US service members and veterans: Findings from the Millennium Cohort Study. </a:t>
            </a:r>
            <a:r>
              <a:rPr lang="en-US" sz="1500" i="1" dirty="0">
                <a:latin typeface="Arial Narrow" panose="020B0606020202030204" pitchFamily="34" charset="0"/>
              </a:rPr>
              <a:t>American Journal of Epidemiology</a:t>
            </a:r>
            <a:r>
              <a:rPr lang="en-US" sz="1500" dirty="0">
                <a:latin typeface="Arial Narrow" panose="020B0606020202030204" pitchFamily="34" charset="0"/>
              </a:rPr>
              <a:t>, </a:t>
            </a:r>
            <a:r>
              <a:rPr lang="en-US" sz="1500" i="1" dirty="0">
                <a:latin typeface="Arial Narrow" panose="020B0606020202030204" pitchFamily="34" charset="0"/>
              </a:rPr>
              <a:t>193</a:t>
            </a:r>
            <a:r>
              <a:rPr lang="en-US" sz="1500" dirty="0">
                <a:latin typeface="Arial Narrow" panose="020B0606020202030204" pitchFamily="34" charset="0"/>
              </a:rPr>
              <a:t>(3), 500–515. https://doi.org/10.1093/aje/kwad221</a:t>
            </a:r>
          </a:p>
          <a:p>
            <a:pPr marL="342900" lvl="0" indent="-342900">
              <a:spcAft>
                <a:spcPts val="200"/>
              </a:spcAft>
              <a:buFont typeface="+mj-lt"/>
              <a:buAutoNum type="arabicPeriod"/>
            </a:pPr>
            <a:r>
              <a:rPr lang="en-US" sz="1500" dirty="0">
                <a:latin typeface="Arial Narrow" panose="020B0606020202030204" pitchFamily="34" charset="0"/>
              </a:rPr>
              <a:t>Adler, A. B., LeardMann, C. A., Villalobos, J., Jacobson, I. G., &amp; Forbes, D.; for the Millennium Cohort Study Team. (2022). Association of problematic anger with long-term adjustment following the military-to-civilian transition. </a:t>
            </a:r>
            <a:r>
              <a:rPr lang="en-US" sz="1500" i="1" dirty="0">
                <a:latin typeface="Arial Narrow" panose="020B0606020202030204" pitchFamily="34" charset="0"/>
              </a:rPr>
              <a:t>JAMA Network Open</a:t>
            </a:r>
            <a:r>
              <a:rPr lang="en-US" sz="1500" dirty="0">
                <a:latin typeface="Arial Narrow" panose="020B0606020202030204" pitchFamily="34" charset="0"/>
              </a:rPr>
              <a:t>, </a:t>
            </a:r>
            <a:r>
              <a:rPr lang="en-US" sz="1500" i="1" dirty="0">
                <a:latin typeface="Arial Narrow" panose="020B0606020202030204" pitchFamily="34" charset="0"/>
              </a:rPr>
              <a:t>5</a:t>
            </a:r>
            <a:r>
              <a:rPr lang="en-US" sz="1500" dirty="0">
                <a:latin typeface="Arial Narrow" panose="020B0606020202030204" pitchFamily="34" charset="0"/>
              </a:rPr>
              <a:t>(7), e2223236. https://doi.org/10.1001/jamanetworkopen.2022.23236</a:t>
            </a:r>
          </a:p>
          <a:p>
            <a:pPr marL="342900" lvl="0" indent="-342900">
              <a:spcAft>
                <a:spcPts val="200"/>
              </a:spcAft>
              <a:buFont typeface="+mj-lt"/>
              <a:buAutoNum type="arabicPeriod"/>
            </a:pPr>
            <a:r>
              <a:rPr lang="en-US" sz="1500" dirty="0">
                <a:latin typeface="Arial Narrow" panose="020B0606020202030204" pitchFamily="34" charset="0"/>
              </a:rPr>
              <a:t>Novaco, R. W., &amp; Chemtob, C. M. (2015). Violence associated with combat-related posttraumatic stress disorder: The importance of anger. </a:t>
            </a:r>
            <a:r>
              <a:rPr lang="en-US" sz="1500" i="1" dirty="0">
                <a:latin typeface="Arial Narrow" panose="020B0606020202030204" pitchFamily="34" charset="0"/>
              </a:rPr>
              <a:t>Psychological Trauma</a:t>
            </a:r>
            <a:r>
              <a:rPr lang="en-US" sz="1500" dirty="0">
                <a:latin typeface="Arial Narrow" panose="020B0606020202030204" pitchFamily="34" charset="0"/>
              </a:rPr>
              <a:t>, </a:t>
            </a:r>
            <a:r>
              <a:rPr lang="en-US" sz="1500" i="1" dirty="0">
                <a:latin typeface="Arial Narrow" panose="020B0606020202030204" pitchFamily="34" charset="0"/>
              </a:rPr>
              <a:t>7</a:t>
            </a:r>
            <a:r>
              <a:rPr lang="en-US" sz="1500" dirty="0">
                <a:latin typeface="Arial Narrow" panose="020B0606020202030204" pitchFamily="34" charset="0"/>
              </a:rPr>
              <a:t>(5), 485–492. https://doi.org/10.1037/tra0000067</a:t>
            </a:r>
          </a:p>
          <a:p>
            <a:pPr marL="342900" lvl="0" indent="-342900">
              <a:spcAft>
                <a:spcPts val="200"/>
              </a:spcAft>
              <a:buFont typeface="+mj-lt"/>
              <a:buAutoNum type="arabicPeriod"/>
            </a:pPr>
            <a:r>
              <a:rPr lang="en-US" sz="1500" dirty="0">
                <a:latin typeface="Arial Narrow" panose="020B0606020202030204" pitchFamily="34" charset="0"/>
              </a:rPr>
              <a:t>Spencer, C. M., Keilholtz, B. M., Palmer, M., &amp; Vail, S. L. (2024). Mental and physical health correlates for emotional intimate partner violence perpetration and victimization: A meta-analysis. </a:t>
            </a:r>
            <a:r>
              <a:rPr lang="en-US" sz="1500" i="1" dirty="0">
                <a:latin typeface="Arial Narrow" panose="020B0606020202030204" pitchFamily="34" charset="0"/>
              </a:rPr>
              <a:t>Trauma, Violence, &amp; Abuse</a:t>
            </a:r>
            <a:r>
              <a:rPr lang="en-US" sz="1500" dirty="0">
                <a:latin typeface="Arial Narrow" panose="020B0606020202030204" pitchFamily="34" charset="0"/>
              </a:rPr>
              <a:t>, </a:t>
            </a:r>
            <a:r>
              <a:rPr lang="en-US" sz="1500" i="1" dirty="0">
                <a:latin typeface="Arial Narrow" panose="020B0606020202030204" pitchFamily="34" charset="0"/>
              </a:rPr>
              <a:t>25</a:t>
            </a:r>
            <a:r>
              <a:rPr lang="en-US" sz="1500" dirty="0">
                <a:latin typeface="Arial Narrow" panose="020B0606020202030204" pitchFamily="34" charset="0"/>
              </a:rPr>
              <a:t>(1), 41–53. https://doi.org/10.1177/15248380221137686</a:t>
            </a:r>
          </a:p>
          <a:p>
            <a:pPr marL="342900" lvl="0" indent="-342900">
              <a:spcAft>
                <a:spcPts val="200"/>
              </a:spcAft>
              <a:buFont typeface="+mj-lt"/>
              <a:buAutoNum type="arabicPeriod"/>
            </a:pPr>
            <a:r>
              <a:rPr lang="en-US" sz="1500" dirty="0">
                <a:latin typeface="Arial Narrow" panose="020B0606020202030204" pitchFamily="34" charset="0"/>
              </a:rPr>
              <a:t>Metcalf, O., Finlayson-Short, L., Forbes, D., O’Donnell, M. L., &amp; Varker, T. (2023). A systematic review of treatments for problem anger in veteran and military populations with PTSD. </a:t>
            </a:r>
            <a:r>
              <a:rPr lang="en-US" sz="1500" i="1" dirty="0">
                <a:latin typeface="Arial Narrow" panose="020B0606020202030204" pitchFamily="34" charset="0"/>
              </a:rPr>
              <a:t>Aggression and Violent Behavior</a:t>
            </a:r>
            <a:r>
              <a:rPr lang="en-US" sz="1500" dirty="0">
                <a:latin typeface="Arial Narrow" panose="020B0606020202030204" pitchFamily="34" charset="0"/>
              </a:rPr>
              <a:t>, </a:t>
            </a:r>
            <a:r>
              <a:rPr lang="en-US" sz="1500" i="1" dirty="0">
                <a:latin typeface="Arial Narrow" panose="020B0606020202030204" pitchFamily="34" charset="0"/>
              </a:rPr>
              <a:t>70</a:t>
            </a:r>
            <a:r>
              <a:rPr lang="en-US" sz="1500" dirty="0">
                <a:latin typeface="Arial Narrow" panose="020B0606020202030204" pitchFamily="34" charset="0"/>
              </a:rPr>
              <a:t>, Article 101837. https://doi.org/10.1016/j.avb.2023.101837</a:t>
            </a:r>
          </a:p>
          <a:p>
            <a:pPr marL="342900" lvl="0" indent="-342900">
              <a:spcAft>
                <a:spcPts val="200"/>
              </a:spcAft>
              <a:buFont typeface="+mj-lt"/>
              <a:buAutoNum type="arabicPeriod"/>
            </a:pPr>
            <a:r>
              <a:rPr lang="en-US" sz="1500" dirty="0">
                <a:latin typeface="Arial Narrow" panose="020B0606020202030204" pitchFamily="34" charset="0"/>
              </a:rPr>
              <a:t>Stander, V. A., Ray, T. N., Richardson, S. M., Woodall, K. A., Thomsen, C. J., Milner, J. S., McCarroll, J. E., Riggs, D. S., &amp; Cozza, S. J. (2026). Risk and protective factors for incidents of intimate partner violence among active-duty military personnel. </a:t>
            </a:r>
            <a:r>
              <a:rPr lang="en-US" sz="1500" i="1" dirty="0">
                <a:latin typeface="Arial Narrow" panose="020B0606020202030204" pitchFamily="34" charset="0"/>
              </a:rPr>
              <a:t>PLoS One</a:t>
            </a:r>
            <a:r>
              <a:rPr lang="en-US" sz="1500" dirty="0">
                <a:latin typeface="Arial Narrow" panose="020B0606020202030204" pitchFamily="34" charset="0"/>
              </a:rPr>
              <a:t>, </a:t>
            </a:r>
            <a:r>
              <a:rPr lang="en-US" sz="1500" i="1" dirty="0">
                <a:latin typeface="Arial Narrow" panose="020B0606020202030204" pitchFamily="34" charset="0"/>
              </a:rPr>
              <a:t>21</a:t>
            </a:r>
            <a:r>
              <a:rPr lang="en-US" sz="1500" dirty="0">
                <a:latin typeface="Arial Narrow" panose="020B0606020202030204" pitchFamily="34" charset="0"/>
              </a:rPr>
              <a:t>(2), e0333816. https://doi.org/10.1371/journal.pone.0333816</a:t>
            </a:r>
          </a:p>
          <a:p>
            <a:pPr marL="342900" lvl="0" indent="-342900">
              <a:spcAft>
                <a:spcPts val="200"/>
              </a:spcAft>
              <a:buFont typeface="+mj-lt"/>
              <a:buAutoNum type="arabicPeriod"/>
            </a:pPr>
            <a:r>
              <a:rPr lang="en-US" sz="1500" dirty="0">
                <a:latin typeface="Arial Narrow" panose="020B0606020202030204" pitchFamily="34" charset="0"/>
              </a:rPr>
              <a:t>LaMotte, A. D., &amp; Taft, C. T. (2017). PTSD, anger, and trauma-informed intimate partner violence prevention. </a:t>
            </a:r>
            <a:r>
              <a:rPr lang="en-US" sz="1500" i="1" dirty="0">
                <a:latin typeface="Arial Narrow" panose="020B0606020202030204" pitchFamily="34" charset="0"/>
              </a:rPr>
              <a:t>Current Treatment Options in Psychiatry</a:t>
            </a:r>
            <a:r>
              <a:rPr lang="en-US" sz="1500" dirty="0">
                <a:latin typeface="Arial Narrow" panose="020B0606020202030204" pitchFamily="34" charset="0"/>
              </a:rPr>
              <a:t>, </a:t>
            </a:r>
            <a:r>
              <a:rPr lang="en-US" sz="1500" i="1" dirty="0">
                <a:latin typeface="Arial Narrow" panose="020B0606020202030204" pitchFamily="34" charset="0"/>
              </a:rPr>
              <a:t>4</a:t>
            </a:r>
            <a:r>
              <a:rPr lang="en-US" sz="1500" dirty="0">
                <a:latin typeface="Arial Narrow" panose="020B0606020202030204" pitchFamily="34" charset="0"/>
              </a:rPr>
              <a:t>(3), 262–270. https://doi.org/10.1007/s40501-017-0121-1</a:t>
            </a:r>
          </a:p>
          <a:p>
            <a:pPr marL="342900" lvl="0" indent="-342900">
              <a:spcAft>
                <a:spcPts val="200"/>
              </a:spcAft>
              <a:buFont typeface="+mj-lt"/>
              <a:buAutoNum type="arabicPeriod"/>
            </a:pPr>
            <a:r>
              <a:rPr lang="en-US" sz="1500" dirty="0">
                <a:latin typeface="Arial Narrow" panose="020B0606020202030204" pitchFamily="34" charset="0"/>
              </a:rPr>
              <a:t>Forbes, D., Alkemade, N., Mitchell, D., Elhai, J. D., McHugh, T., Bates</a:t>
            </a:r>
            <a:r>
              <a:rPr lang="en-US" sz="1500">
                <a:latin typeface="Arial Narrow" panose="020B0606020202030204" pitchFamily="34" charset="0"/>
              </a:rPr>
              <a:t>, G., Novaco</a:t>
            </a:r>
            <a:r>
              <a:rPr lang="en-US" sz="1500" dirty="0">
                <a:latin typeface="Arial Narrow" panose="020B0606020202030204" pitchFamily="34" charset="0"/>
              </a:rPr>
              <a:t>, R. W., Bryant, R., &amp; Lewis, V. (2014). Utility of the Dimensions of Anger Reactions–5 (DAR‐5) scale as a brief anger measure. </a:t>
            </a:r>
            <a:r>
              <a:rPr lang="en-US" sz="1500" i="1" dirty="0">
                <a:latin typeface="Arial Narrow" panose="020B0606020202030204" pitchFamily="34" charset="0"/>
              </a:rPr>
              <a:t>Depression and Anxiety</a:t>
            </a:r>
            <a:r>
              <a:rPr lang="en-US" sz="1500" dirty="0">
                <a:latin typeface="Arial Narrow" panose="020B0606020202030204" pitchFamily="34" charset="0"/>
              </a:rPr>
              <a:t>, </a:t>
            </a:r>
            <a:r>
              <a:rPr lang="en-US" sz="1500" i="1" dirty="0">
                <a:latin typeface="Arial Narrow" panose="020B0606020202030204" pitchFamily="34" charset="0"/>
              </a:rPr>
              <a:t>31</a:t>
            </a:r>
            <a:r>
              <a:rPr lang="en-US" sz="1500" dirty="0">
                <a:latin typeface="Arial Narrow" panose="020B0606020202030204" pitchFamily="34" charset="0"/>
              </a:rPr>
              <a:t>(2), 166–173. https://doi.org/10.1002/da.22148</a:t>
            </a:r>
          </a:p>
          <a:p>
            <a:pPr marL="342900" lvl="0" indent="-342900">
              <a:spcAft>
                <a:spcPts val="200"/>
              </a:spcAft>
              <a:buFont typeface="+mj-lt"/>
              <a:buAutoNum type="arabicPeriod"/>
            </a:pPr>
            <a:r>
              <a:rPr lang="en-US" sz="1500" dirty="0">
                <a:latin typeface="Arial Narrow" panose="020B0606020202030204" pitchFamily="34" charset="0"/>
              </a:rPr>
              <a:t>Weathers, F. W., Huska, J. A., &amp; Keane, T. M. (1991). </a:t>
            </a:r>
            <a:r>
              <a:rPr lang="en-US" sz="1500" i="1" dirty="0">
                <a:latin typeface="Arial Narrow" panose="020B0606020202030204" pitchFamily="34" charset="0"/>
              </a:rPr>
              <a:t>PCL-C for DSM-IV</a:t>
            </a:r>
            <a:r>
              <a:rPr lang="en-US" sz="1500" dirty="0">
                <a:latin typeface="Arial Narrow" panose="020B0606020202030204" pitchFamily="34" charset="0"/>
              </a:rPr>
              <a:t>. National Center for PTSD - Behavioral Science Division.</a:t>
            </a:r>
          </a:p>
          <a:p>
            <a:pPr marL="342900" lvl="0" indent="-342900">
              <a:spcAft>
                <a:spcPts val="200"/>
              </a:spcAft>
              <a:buFont typeface="+mj-lt"/>
              <a:buAutoNum type="arabicPeriod"/>
            </a:pPr>
            <a:r>
              <a:rPr lang="en-US" sz="1500" dirty="0">
                <a:latin typeface="Arial Narrow" panose="020B0606020202030204" pitchFamily="34" charset="0"/>
              </a:rPr>
              <a:t>Portnoy, G. A., Relyea, M. R., Presseau, C., Orazietti, S. A., Bruce, L. E., Brandt, C. A., &amp; Martino, S. (2023). Screening for intimate partner violence experience and use in the Veterans Health Administration. </a:t>
            </a:r>
            <a:r>
              <a:rPr lang="en-US" sz="1500" i="1" dirty="0">
                <a:latin typeface="Arial Narrow" panose="020B0606020202030204" pitchFamily="34" charset="0"/>
              </a:rPr>
              <a:t>JAMA Network Open</a:t>
            </a:r>
            <a:r>
              <a:rPr lang="en-US" sz="1500" dirty="0">
                <a:latin typeface="Arial Narrow" panose="020B0606020202030204" pitchFamily="34" charset="0"/>
              </a:rPr>
              <a:t>, </a:t>
            </a:r>
            <a:r>
              <a:rPr lang="en-US" sz="1500" i="1" dirty="0">
                <a:latin typeface="Arial Narrow" panose="020B0606020202030204" pitchFamily="34" charset="0"/>
              </a:rPr>
              <a:t>6</a:t>
            </a:r>
            <a:r>
              <a:rPr lang="en-US" sz="1500" dirty="0">
                <a:latin typeface="Arial Narrow" panose="020B0606020202030204" pitchFamily="34" charset="0"/>
              </a:rPr>
              <a:t>(10), e2337685. https://doi.org/10.1001/jamanetworkopen.2023.37685</a:t>
            </a:r>
          </a:p>
        </p:txBody>
      </p:sp>
      <p:pic>
        <p:nvPicPr>
          <p:cNvPr id="60" name="Picture 59">
            <a:extLst>
              <a:ext uri="{FF2B5EF4-FFF2-40B4-BE49-F238E27FC236}">
                <a16:creationId xmlns:a16="http://schemas.microsoft.com/office/drawing/2014/main" id="{4B81DCD2-7A6C-B905-9CD6-93790E483551}"/>
              </a:ext>
            </a:extLst>
          </p:cNvPr>
          <p:cNvPicPr>
            <a:picLocks noChangeAspect="1"/>
          </p:cNvPicPr>
          <p:nvPr/>
        </p:nvPicPr>
        <p:blipFill>
          <a:blip r:embed="rId4"/>
          <a:stretch>
            <a:fillRect/>
          </a:stretch>
        </p:blipFill>
        <p:spPr>
          <a:xfrm>
            <a:off x="33014894" y="27718708"/>
            <a:ext cx="7252837" cy="3819725"/>
          </a:xfrm>
          <a:prstGeom prst="rect">
            <a:avLst/>
          </a:prstGeom>
        </p:spPr>
      </p:pic>
      <p:pic>
        <p:nvPicPr>
          <p:cNvPr id="2" name="Picture 1">
            <a:extLst>
              <a:ext uri="{FF2B5EF4-FFF2-40B4-BE49-F238E27FC236}">
                <a16:creationId xmlns:a16="http://schemas.microsoft.com/office/drawing/2014/main" id="{A3497DB4-1651-15A1-24EC-B6384BAC7142}"/>
              </a:ext>
            </a:extLst>
          </p:cNvPr>
          <p:cNvPicPr>
            <a:picLocks noChangeAspect="1"/>
          </p:cNvPicPr>
          <p:nvPr/>
        </p:nvPicPr>
        <p:blipFill>
          <a:blip r:embed="rId5"/>
          <a:stretch>
            <a:fillRect/>
          </a:stretch>
        </p:blipFill>
        <p:spPr>
          <a:xfrm>
            <a:off x="13825797" y="15632647"/>
            <a:ext cx="16301970" cy="11924849"/>
          </a:xfrm>
          <a:prstGeom prst="rect">
            <a:avLst/>
          </a:prstGeom>
        </p:spPr>
      </p:pic>
      <p:sp>
        <p:nvSpPr>
          <p:cNvPr id="3" name="TextBox 2">
            <a:extLst>
              <a:ext uri="{FF2B5EF4-FFF2-40B4-BE49-F238E27FC236}">
                <a16:creationId xmlns:a16="http://schemas.microsoft.com/office/drawing/2014/main" id="{DD96014C-45BC-A65F-947E-4FE0D773DB5C}"/>
              </a:ext>
            </a:extLst>
          </p:cNvPr>
          <p:cNvSpPr txBox="1"/>
          <p:nvPr/>
        </p:nvSpPr>
        <p:spPr>
          <a:xfrm>
            <a:off x="13825796" y="27626008"/>
            <a:ext cx="16053527" cy="2554545"/>
          </a:xfrm>
          <a:prstGeom prst="rect">
            <a:avLst/>
          </a:prstGeom>
          <a:noFill/>
        </p:spPr>
        <p:txBody>
          <a:bodyPr wrap="square" rtlCol="0">
            <a:spAutoFit/>
          </a:bodyPr>
          <a:lstStyle/>
          <a:p>
            <a:pPr>
              <a:spcAft>
                <a:spcPts val="1200"/>
              </a:spcAft>
            </a:pPr>
            <a:r>
              <a:rPr lang="en-US" sz="3000" i="1" dirty="0">
                <a:latin typeface="Arial Narrow" panose="020B0606020202030204" pitchFamily="34" charset="0"/>
              </a:rPr>
              <a:t>Notes. </a:t>
            </a:r>
            <a:r>
              <a:rPr lang="en-US" sz="3000" dirty="0">
                <a:latin typeface="Arial Narrow" panose="020B0606020202030204" pitchFamily="34" charset="0"/>
              </a:rPr>
              <a:t>Standardized coefficients are presented. Multiple imputation was used to adjust for missing data. Analyses were weighted to the population to adjust for recruitment bias and non-response. Covariates included sex, race and ethnicity, age, education, employment, number of children, military status, branch, component, deployment experience, number of permanent changes of station, adverse childhood experiences, and alcohol problems. </a:t>
            </a:r>
          </a:p>
          <a:p>
            <a:r>
              <a:rPr lang="en-US" sz="3000" dirty="0">
                <a:latin typeface="Arial Narrow" panose="020B0606020202030204" pitchFamily="34" charset="0"/>
              </a:rPr>
              <a:t>IPV = intimate partner violence; PTSD = posttraumatic stress disorder; T1 = Time 1; T2 = Time 2; *</a:t>
            </a:r>
            <a:r>
              <a:rPr lang="en-US" sz="3000" i="1" dirty="0">
                <a:latin typeface="Arial Narrow" panose="020B0606020202030204" pitchFamily="34" charset="0"/>
              </a:rPr>
              <a:t>p</a:t>
            </a:r>
            <a:r>
              <a:rPr lang="en-US" sz="3000" dirty="0">
                <a:latin typeface="Arial Narrow" panose="020B0606020202030204" pitchFamily="34" charset="0"/>
              </a:rPr>
              <a:t> &lt; .05.</a:t>
            </a:r>
          </a:p>
        </p:txBody>
      </p:sp>
      <p:grpSp>
        <p:nvGrpSpPr>
          <p:cNvPr id="24" name="Group 6">
            <a:extLst>
              <a:ext uri="{FF2B5EF4-FFF2-40B4-BE49-F238E27FC236}">
                <a16:creationId xmlns:a16="http://schemas.microsoft.com/office/drawing/2014/main" id="{43256672-6F1A-6992-0FF6-82EBDEB71E53}"/>
              </a:ext>
            </a:extLst>
          </p:cNvPr>
          <p:cNvGrpSpPr/>
          <p:nvPr/>
        </p:nvGrpSpPr>
        <p:grpSpPr>
          <a:xfrm>
            <a:off x="14011876" y="6047975"/>
            <a:ext cx="15867448" cy="7666729"/>
            <a:chOff x="0" y="0"/>
            <a:chExt cx="16540480" cy="5754498"/>
          </a:xfrm>
          <a:solidFill>
            <a:srgbClr val="0A2A3B"/>
          </a:solidFill>
        </p:grpSpPr>
        <p:sp>
          <p:nvSpPr>
            <p:cNvPr id="25" name="Freeform 7">
              <a:extLst>
                <a:ext uri="{FF2B5EF4-FFF2-40B4-BE49-F238E27FC236}">
                  <a16:creationId xmlns:a16="http://schemas.microsoft.com/office/drawing/2014/main" id="{A7F61006-09B6-D656-384F-40AEC9BC7E79}"/>
                </a:ext>
              </a:extLst>
            </p:cNvPr>
            <p:cNvSpPr/>
            <p:nvPr/>
          </p:nvSpPr>
          <p:spPr>
            <a:xfrm>
              <a:off x="0" y="0"/>
              <a:ext cx="16540480" cy="5754498"/>
            </a:xfrm>
            <a:custGeom>
              <a:avLst/>
              <a:gdLst/>
              <a:ahLst/>
              <a:cxnLst/>
              <a:rect l="l" t="t" r="r" b="b"/>
              <a:pathLst>
                <a:path w="16540480" h="5754497">
                  <a:moveTo>
                    <a:pt x="16540480" y="0"/>
                  </a:moveTo>
                  <a:lnTo>
                    <a:pt x="0" y="0"/>
                  </a:lnTo>
                  <a:lnTo>
                    <a:pt x="0" y="5754497"/>
                  </a:lnTo>
                  <a:lnTo>
                    <a:pt x="16540480" y="5754497"/>
                  </a:lnTo>
                  <a:close/>
                </a:path>
              </a:pathLst>
            </a:custGeom>
            <a:grpFill/>
            <a:ln w="57150">
              <a:noFill/>
            </a:ln>
          </p:spPr>
          <p:txBody>
            <a:bodyPr/>
            <a:lstStyle/>
            <a:p>
              <a:endParaRPr lang="en-US" dirty="0"/>
            </a:p>
          </p:txBody>
        </p:sp>
      </p:grpSp>
      <p:sp>
        <p:nvSpPr>
          <p:cNvPr id="26" name="TextBox 25">
            <a:extLst>
              <a:ext uri="{FF2B5EF4-FFF2-40B4-BE49-F238E27FC236}">
                <a16:creationId xmlns:a16="http://schemas.microsoft.com/office/drawing/2014/main" id="{F69E7433-BED8-C3FA-B48E-2EE734D1EEB4}"/>
              </a:ext>
            </a:extLst>
          </p:cNvPr>
          <p:cNvSpPr txBox="1"/>
          <p:nvPr/>
        </p:nvSpPr>
        <p:spPr>
          <a:xfrm>
            <a:off x="14290094" y="6878488"/>
            <a:ext cx="15290542" cy="5863144"/>
          </a:xfrm>
          <a:prstGeom prst="rect">
            <a:avLst/>
          </a:prstGeom>
          <a:noFill/>
        </p:spPr>
        <p:txBody>
          <a:bodyPr wrap="square" rtlCol="0">
            <a:spAutoFit/>
          </a:bodyPr>
          <a:lstStyle/>
          <a:p>
            <a:pPr algn="ctr"/>
            <a:r>
              <a:rPr lang="en-US" sz="7500" b="1" dirty="0">
                <a:solidFill>
                  <a:schemeClr val="bg1"/>
                </a:solidFill>
                <a:latin typeface="Arial" panose="020B0604020202020204" pitchFamily="34" charset="0"/>
                <a:cs typeface="Arial" panose="020B0604020202020204" pitchFamily="34" charset="0"/>
              </a:rPr>
              <a:t>Among service members, problematic anger was </a:t>
            </a:r>
            <a:r>
              <a:rPr lang="en-US" sz="7500" b="1" u="sng" dirty="0">
                <a:solidFill>
                  <a:schemeClr val="bg1"/>
                </a:solidFill>
                <a:latin typeface="Arial" panose="020B0604020202020204" pitchFamily="34" charset="0"/>
                <a:cs typeface="Arial" panose="020B0604020202020204" pitchFamily="34" charset="0"/>
              </a:rPr>
              <a:t>closely</a:t>
            </a:r>
            <a:r>
              <a:rPr lang="en-US" sz="7500" b="1" dirty="0">
                <a:solidFill>
                  <a:schemeClr val="bg1"/>
                </a:solidFill>
                <a:latin typeface="Arial" panose="020B0604020202020204" pitchFamily="34" charset="0"/>
                <a:cs typeface="Arial" panose="020B0604020202020204" pitchFamily="34" charset="0"/>
              </a:rPr>
              <a:t> related to intimate partner violence, whereas PTSD was </a:t>
            </a:r>
            <a:r>
              <a:rPr lang="en-US" sz="7500" b="1" u="sng" dirty="0">
                <a:solidFill>
                  <a:schemeClr val="bg1"/>
                </a:solidFill>
                <a:latin typeface="Arial" panose="020B0604020202020204" pitchFamily="34" charset="0"/>
                <a:cs typeface="Arial" panose="020B0604020202020204" pitchFamily="34" charset="0"/>
              </a:rPr>
              <a:t>distally</a:t>
            </a:r>
            <a:r>
              <a:rPr lang="en-US" sz="7500" b="1" dirty="0">
                <a:solidFill>
                  <a:schemeClr val="bg1"/>
                </a:solidFill>
                <a:latin typeface="Arial" panose="020B0604020202020204" pitchFamily="34" charset="0"/>
                <a:cs typeface="Arial" panose="020B0604020202020204" pitchFamily="34" charset="0"/>
              </a:rPr>
              <a:t> related</a:t>
            </a:r>
          </a:p>
        </p:txBody>
      </p:sp>
      <p:sp>
        <p:nvSpPr>
          <p:cNvPr id="32" name="TextBox 31">
            <a:extLst>
              <a:ext uri="{FF2B5EF4-FFF2-40B4-BE49-F238E27FC236}">
                <a16:creationId xmlns:a16="http://schemas.microsoft.com/office/drawing/2014/main" id="{E0E31AF0-66E4-94A7-1298-51B0D7464D24}"/>
              </a:ext>
            </a:extLst>
          </p:cNvPr>
          <p:cNvSpPr txBox="1"/>
          <p:nvPr/>
        </p:nvSpPr>
        <p:spPr>
          <a:xfrm>
            <a:off x="341853" y="32028351"/>
            <a:ext cx="43144387" cy="830997"/>
          </a:xfrm>
          <a:prstGeom prst="rect">
            <a:avLst/>
          </a:prstGeom>
          <a:noFill/>
        </p:spPr>
        <p:txBody>
          <a:bodyPr wrap="square">
            <a:spAutoFit/>
          </a:bodyPr>
          <a:lstStyle/>
          <a:p>
            <a:pPr marL="0" marR="0">
              <a:buNone/>
            </a:pPr>
            <a:r>
              <a:rPr lang="en-US" sz="1600" b="1" kern="10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Disclaimer:</a:t>
            </a:r>
            <a:r>
              <a:rPr lang="en-US" sz="1600" kern="10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 HSM and VAS are employees of the U.S. Government. This work was prepared as part of their official duties. Title 17, U.S.C. §105 provides that copyright protection under this title is not available for any work of the U.S. Government. Title 17, U.S.C. §101 defines a U.S. Government work as work prepared by a military service member or employee of the U.S. Government as part of that person’s official duties. This work was supported by the U.S. Navy Bureau of Medicine and Surgery under work unit no. N1240. The views expressed in this work are those of the authors and do not necessarily reflect the official policy or position of the Department of the Navy, Department of Defense, nor the U.S. Government. The study protocol was approved by the Naval Health Research Center Institutional Review Board in compliance with all applicable federal regulations governing the protection of human subjects. Research data were derived from approved Naval Health Research Center Institutional Review Board protocol number NHRC.2015.0019.</a:t>
            </a:r>
            <a:endParaRPr lang="en-U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85185275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76a3f6ad-3d9b-49ad-9486-10bfd8fef73e}" enabled="1" method="Privileged" siteId="{8903a443-af33-4ed4-acf5-ee613bcb2f59}" removed="0"/>
</clbl:labelList>
</file>

<file path=docProps/app.xml><?xml version="1.0" encoding="utf-8"?>
<Properties xmlns="http://schemas.openxmlformats.org/officeDocument/2006/extended-properties" xmlns:vt="http://schemas.openxmlformats.org/officeDocument/2006/docPropsVTypes">
  <Template>Office Theme</Template>
  <TotalTime>690</TotalTime>
  <Words>1691</Words>
  <Application>Microsoft Office PowerPoint</Application>
  <PresentationFormat>Custom</PresentationFormat>
  <Paragraphs>75</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Aptos</vt:lpstr>
      <vt:lpstr>Aptos Display</vt:lpstr>
      <vt:lpstr>Arial</vt:lpstr>
      <vt:lpstr>Arial Black</vt:lpstr>
      <vt:lpstr>Arial Narrow</vt:lpstr>
      <vt:lpstr>Impact</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Lamkin, Tommy E CIV USN NMRC (USA)</dc:creator>
  <cp:lastModifiedBy>Ray, Travis N CTR (USA)</cp:lastModifiedBy>
  <cp:revision>14</cp:revision>
  <dcterms:created xsi:type="dcterms:W3CDTF">2026-03-13T15:35:13Z</dcterms:created>
  <dcterms:modified xsi:type="dcterms:W3CDTF">2026-06-30T15:03:21Z</dcterms:modified>
</cp:coreProperties>
</file>