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7" r:id="rId2"/>
  </p:sldIdLst>
  <p:sldSz cx="51206400" cy="329184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6128">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 roundtripDataSignature="AMtx7mhSkx5csoMJ0ohKd7yj+fZQaMUFY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3FE687-A1D9-0C23-3D0B-EB2915CB794A}" name="Tony Yuan" initials="TY" userId="785339bacb235cb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1E256A"/>
    <a:srgbClr val="5482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95373C-295A-458E-9A3C-7BBF0A94AD45}" v="167" dt="2026-06-26T18:14:44.7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93"/>
    <p:restoredTop sz="91497"/>
  </p:normalViewPr>
  <p:slideViewPr>
    <p:cSldViewPr snapToGrid="0">
      <p:cViewPr>
        <p:scale>
          <a:sx n="30" d="100"/>
          <a:sy n="30" d="100"/>
        </p:scale>
        <p:origin x="618" y="24"/>
      </p:cViewPr>
      <p:guideLst>
        <p:guide orient="horz" pos="10368"/>
        <p:guide pos="16128"/>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8" Type="http://customschemas.google.com/relationships/presentationmetadata" Target="metadata"/><Relationship Id="rId13" Type="http://schemas.microsoft.com/office/2015/10/relationships/revisionInfo" Target="revisionInfo.xml"/><Relationship Id="rId3"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heme" Target="theme/theme1.xml"/><Relationship Id="rId10" Type="http://schemas.openxmlformats.org/officeDocument/2006/relationships/viewProps" Target="viewProps.xml"/><Relationship Id="rId9" Type="http://schemas.openxmlformats.org/officeDocument/2006/relationships/presProps" Target="presProps.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b="1" dirty="0"/>
          </a:p>
        </p:txBody>
      </p:sp>
      <p:sp>
        <p:nvSpPr>
          <p:cNvPr id="37" name="Google Shape;37;p2:notes"/>
          <p:cNvSpPr>
            <a:spLocks noGrp="1" noRot="1" noChangeAspect="1"/>
          </p:cNvSpPr>
          <p:nvPr>
            <p:ph type="sldImg" idx="2"/>
          </p:nvPr>
        </p:nvSpPr>
        <p:spPr>
          <a:xfrm>
            <a:off x="762000" y="685800"/>
            <a:ext cx="5334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3"/>
        <p:cNvGrpSpPr/>
        <p:nvPr/>
      </p:nvGrpSpPr>
      <p:grpSpPr>
        <a:xfrm>
          <a:off x="0" y="0"/>
          <a:ext cx="0" cy="0"/>
          <a:chOff x="0" y="0"/>
          <a:chExt cx="0" cy="0"/>
        </a:xfrm>
      </p:grpSpPr>
      <p:sp>
        <p:nvSpPr>
          <p:cNvPr id="14" name="Google Shape;14;p4"/>
          <p:cNvSpPr txBox="1">
            <a:spLocks noGrp="1"/>
          </p:cNvSpPr>
          <p:nvPr>
            <p:ph type="dt" idx="10"/>
          </p:nvPr>
        </p:nvSpPr>
        <p:spPr>
          <a:xfrm>
            <a:off x="3520440" y="30510481"/>
            <a:ext cx="1152144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
          <p:cNvSpPr txBox="1">
            <a:spLocks noGrp="1"/>
          </p:cNvSpPr>
          <p:nvPr>
            <p:ph type="ftr" idx="11"/>
          </p:nvPr>
        </p:nvSpPr>
        <p:spPr>
          <a:xfrm>
            <a:off x="16962120" y="30510481"/>
            <a:ext cx="17282159"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
          <p:cNvSpPr txBox="1">
            <a:spLocks noGrp="1"/>
          </p:cNvSpPr>
          <p:nvPr>
            <p:ph type="sldNum" idx="12"/>
          </p:nvPr>
        </p:nvSpPr>
        <p:spPr>
          <a:xfrm>
            <a:off x="36164519" y="30510481"/>
            <a:ext cx="1152144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3520440" y="1752603"/>
            <a:ext cx="44165520" cy="6362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8480"/>
              <a:buFont typeface="Calibri"/>
              <a:buNone/>
              <a:defRPr sz="1848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3520440" y="8763000"/>
            <a:ext cx="44165520" cy="20886422"/>
          </a:xfrm>
          <a:prstGeom prst="rect">
            <a:avLst/>
          </a:prstGeom>
          <a:noFill/>
          <a:ln>
            <a:noFill/>
          </a:ln>
        </p:spPr>
        <p:txBody>
          <a:bodyPr spcFirstLastPara="1" wrap="square" lIns="91425" tIns="45700" rIns="91425" bIns="45700" anchor="t" anchorCtr="0">
            <a:normAutofit/>
          </a:bodyPr>
          <a:lstStyle>
            <a:lvl1pPr marL="457200" marR="0" lvl="0" indent="-975360" algn="l" rtl="0">
              <a:lnSpc>
                <a:spcPct val="90000"/>
              </a:lnSpc>
              <a:spcBef>
                <a:spcPts val="4200"/>
              </a:spcBef>
              <a:spcAft>
                <a:spcPts val="0"/>
              </a:spcAft>
              <a:buClr>
                <a:schemeClr val="dk1"/>
              </a:buClr>
              <a:buSzPts val="11760"/>
              <a:buFont typeface="Arial"/>
              <a:buChar char="•"/>
              <a:defRPr sz="11760" b="0" i="0" u="none" strike="noStrike" cap="none">
                <a:solidFill>
                  <a:schemeClr val="dk1"/>
                </a:solidFill>
                <a:latin typeface="Calibri"/>
                <a:ea typeface="Calibri"/>
                <a:cs typeface="Calibri"/>
                <a:sym typeface="Calibri"/>
              </a:defRPr>
            </a:lvl1pPr>
            <a:lvl2pPr marL="914400" marR="0" lvl="1" indent="-868680" algn="l" rtl="0">
              <a:lnSpc>
                <a:spcPct val="90000"/>
              </a:lnSpc>
              <a:spcBef>
                <a:spcPts val="2100"/>
              </a:spcBef>
              <a:spcAft>
                <a:spcPts val="0"/>
              </a:spcAft>
              <a:buClr>
                <a:schemeClr val="dk1"/>
              </a:buClr>
              <a:buSzPts val="10080"/>
              <a:buFont typeface="Arial"/>
              <a:buChar char="•"/>
              <a:defRPr sz="10080" b="0" i="0" u="none" strike="noStrike" cap="none">
                <a:solidFill>
                  <a:schemeClr val="dk1"/>
                </a:solidFill>
                <a:latin typeface="Calibri"/>
                <a:ea typeface="Calibri"/>
                <a:cs typeface="Calibri"/>
                <a:sym typeface="Calibri"/>
              </a:defRPr>
            </a:lvl2pPr>
            <a:lvl3pPr marL="1371600" marR="0" lvl="2" indent="-762000" algn="l" rtl="0">
              <a:lnSpc>
                <a:spcPct val="90000"/>
              </a:lnSpc>
              <a:spcBef>
                <a:spcPts val="2100"/>
              </a:spcBef>
              <a:spcAft>
                <a:spcPts val="0"/>
              </a:spcAft>
              <a:buClr>
                <a:schemeClr val="dk1"/>
              </a:buClr>
              <a:buSzPts val="8400"/>
              <a:buFont typeface="Arial"/>
              <a:buChar char="•"/>
              <a:defRPr sz="8400" b="0" i="0" u="none" strike="noStrike" cap="none">
                <a:solidFill>
                  <a:schemeClr val="dk1"/>
                </a:solidFill>
                <a:latin typeface="Calibri"/>
                <a:ea typeface="Calibri"/>
                <a:cs typeface="Calibri"/>
                <a:sym typeface="Calibri"/>
              </a:defRPr>
            </a:lvl3pPr>
            <a:lvl4pPr marL="1828800" marR="0" lvl="3"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4pPr>
            <a:lvl5pPr marL="2286000" marR="0" lvl="4"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5pPr>
            <a:lvl6pPr marL="2743200" marR="0" lvl="5"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6pPr>
            <a:lvl7pPr marL="3200400" marR="0" lvl="6"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7pPr>
            <a:lvl8pPr marL="3657600" marR="0" lvl="7"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8pPr>
            <a:lvl9pPr marL="4114800" marR="0" lvl="8" indent="-708659"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3520440" y="30510481"/>
            <a:ext cx="11521440" cy="175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504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16962120" y="30510481"/>
            <a:ext cx="17282159" cy="175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504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36164519" y="30510481"/>
            <a:ext cx="11521440" cy="175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5040" b="0" i="0" u="none" strike="noStrike" cap="none">
                <a:solidFill>
                  <a:srgbClr val="888888"/>
                </a:solidFill>
                <a:latin typeface="Calibri"/>
                <a:ea typeface="Calibri"/>
                <a:cs typeface="Calibri"/>
                <a:sym typeface="Calibri"/>
              </a:defRPr>
            </a:lvl1pPr>
            <a:lvl2pPr marL="0" marR="0" lvl="1" indent="0" algn="r" rtl="0">
              <a:spcBef>
                <a:spcPts val="0"/>
              </a:spcBef>
              <a:buNone/>
              <a:defRPr sz="5040" b="0" i="0" u="none" strike="noStrike" cap="none">
                <a:solidFill>
                  <a:srgbClr val="888888"/>
                </a:solidFill>
                <a:latin typeface="Calibri"/>
                <a:ea typeface="Calibri"/>
                <a:cs typeface="Calibri"/>
                <a:sym typeface="Calibri"/>
              </a:defRPr>
            </a:lvl2pPr>
            <a:lvl3pPr marL="0" marR="0" lvl="2" indent="0" algn="r" rtl="0">
              <a:spcBef>
                <a:spcPts val="0"/>
              </a:spcBef>
              <a:buNone/>
              <a:defRPr sz="5040" b="0" i="0" u="none" strike="noStrike" cap="none">
                <a:solidFill>
                  <a:srgbClr val="888888"/>
                </a:solidFill>
                <a:latin typeface="Calibri"/>
                <a:ea typeface="Calibri"/>
                <a:cs typeface="Calibri"/>
                <a:sym typeface="Calibri"/>
              </a:defRPr>
            </a:lvl3pPr>
            <a:lvl4pPr marL="0" marR="0" lvl="3" indent="0" algn="r" rtl="0">
              <a:spcBef>
                <a:spcPts val="0"/>
              </a:spcBef>
              <a:buNone/>
              <a:defRPr sz="5040" b="0" i="0" u="none" strike="noStrike" cap="none">
                <a:solidFill>
                  <a:srgbClr val="888888"/>
                </a:solidFill>
                <a:latin typeface="Calibri"/>
                <a:ea typeface="Calibri"/>
                <a:cs typeface="Calibri"/>
                <a:sym typeface="Calibri"/>
              </a:defRPr>
            </a:lvl4pPr>
            <a:lvl5pPr marL="0" marR="0" lvl="4" indent="0" algn="r" rtl="0">
              <a:spcBef>
                <a:spcPts val="0"/>
              </a:spcBef>
              <a:buNone/>
              <a:defRPr sz="5040" b="0" i="0" u="none" strike="noStrike" cap="none">
                <a:solidFill>
                  <a:srgbClr val="888888"/>
                </a:solidFill>
                <a:latin typeface="Calibri"/>
                <a:ea typeface="Calibri"/>
                <a:cs typeface="Calibri"/>
                <a:sym typeface="Calibri"/>
              </a:defRPr>
            </a:lvl5pPr>
            <a:lvl6pPr marL="0" marR="0" lvl="5" indent="0" algn="r" rtl="0">
              <a:spcBef>
                <a:spcPts val="0"/>
              </a:spcBef>
              <a:buNone/>
              <a:defRPr sz="5040" b="0" i="0" u="none" strike="noStrike" cap="none">
                <a:solidFill>
                  <a:srgbClr val="888888"/>
                </a:solidFill>
                <a:latin typeface="Calibri"/>
                <a:ea typeface="Calibri"/>
                <a:cs typeface="Calibri"/>
                <a:sym typeface="Calibri"/>
              </a:defRPr>
            </a:lvl6pPr>
            <a:lvl7pPr marL="0" marR="0" lvl="6" indent="0" algn="r" rtl="0">
              <a:spcBef>
                <a:spcPts val="0"/>
              </a:spcBef>
              <a:buNone/>
              <a:defRPr sz="5040" b="0" i="0" u="none" strike="noStrike" cap="none">
                <a:solidFill>
                  <a:srgbClr val="888888"/>
                </a:solidFill>
                <a:latin typeface="Calibri"/>
                <a:ea typeface="Calibri"/>
                <a:cs typeface="Calibri"/>
                <a:sym typeface="Calibri"/>
              </a:defRPr>
            </a:lvl7pPr>
            <a:lvl8pPr marL="0" marR="0" lvl="7" indent="0" algn="r" rtl="0">
              <a:spcBef>
                <a:spcPts val="0"/>
              </a:spcBef>
              <a:buNone/>
              <a:defRPr sz="5040" b="0" i="0" u="none" strike="noStrike" cap="none">
                <a:solidFill>
                  <a:srgbClr val="888888"/>
                </a:solidFill>
                <a:latin typeface="Calibri"/>
                <a:ea typeface="Calibri"/>
                <a:cs typeface="Calibri"/>
                <a:sym typeface="Calibri"/>
              </a:defRPr>
            </a:lvl8pPr>
            <a:lvl9pPr marL="0" marR="0" lvl="8" indent="0" algn="r" rtl="0">
              <a:spcBef>
                <a:spcPts val="0"/>
              </a:spcBef>
              <a:buNone/>
              <a:defRPr sz="504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pic>
        <p:nvPicPr>
          <p:cNvPr id="20" name="Picture 19">
            <a:extLst>
              <a:ext uri="{FF2B5EF4-FFF2-40B4-BE49-F238E27FC236}">
                <a16:creationId xmlns:a16="http://schemas.microsoft.com/office/drawing/2014/main" id="{81F59CC7-8ED1-1E80-5FF4-48ACB942784E}"/>
              </a:ext>
            </a:extLst>
          </p:cNvPr>
          <p:cNvPicPr>
            <a:picLocks noChangeAspect="1"/>
          </p:cNvPicPr>
          <p:nvPr/>
        </p:nvPicPr>
        <p:blipFill>
          <a:blip r:embed="rId3"/>
          <a:stretch>
            <a:fillRect/>
          </a:stretch>
        </p:blipFill>
        <p:spPr>
          <a:xfrm>
            <a:off x="42891101" y="1594806"/>
            <a:ext cx="3467977" cy="3467977"/>
          </a:xfrm>
          <a:prstGeom prst="rect">
            <a:avLst/>
          </a:prstGeom>
        </p:spPr>
      </p:pic>
      <p:sp>
        <p:nvSpPr>
          <p:cNvPr id="12" name="Google Shape;39;p2">
            <a:extLst>
              <a:ext uri="{FF2B5EF4-FFF2-40B4-BE49-F238E27FC236}">
                <a16:creationId xmlns:a16="http://schemas.microsoft.com/office/drawing/2014/main" id="{EBCA75DC-C3D5-8EB6-5336-F9F40F204849}"/>
              </a:ext>
            </a:extLst>
          </p:cNvPr>
          <p:cNvSpPr/>
          <p:nvPr/>
        </p:nvSpPr>
        <p:spPr>
          <a:xfrm>
            <a:off x="665332" y="16672866"/>
            <a:ext cx="10765010" cy="13683797"/>
          </a:xfrm>
          <a:prstGeom prst="roundRect">
            <a:avLst>
              <a:gd name="adj" fmla="val 7685"/>
            </a:avLst>
          </a:prstGeom>
          <a:noFill/>
          <a:ln w="76200" cap="flat" cmpd="sng">
            <a:solidFill>
              <a:srgbClr val="1F256A"/>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10000"/>
              </a:lnSpc>
              <a:spcBef>
                <a:spcPts val="0"/>
              </a:spcBef>
              <a:spcAft>
                <a:spcPts val="1200"/>
              </a:spcAft>
              <a:buNone/>
            </a:pPr>
            <a:r>
              <a:rPr lang="en-US" sz="4800" b="1" dirty="0">
                <a:solidFill>
                  <a:srgbClr val="7A112F"/>
                </a:solidFill>
                <a:latin typeface="Calibri"/>
                <a:ea typeface="Calibri"/>
                <a:cs typeface="Calibri"/>
                <a:sym typeface="Calibri"/>
              </a:rPr>
              <a:t>METHODS</a:t>
            </a:r>
            <a:endParaRPr sz="4800" b="1" dirty="0">
              <a:solidFill>
                <a:srgbClr val="7A112F"/>
              </a:solidFill>
              <a:latin typeface="Calibri"/>
              <a:ea typeface="Calibri"/>
              <a:cs typeface="Calibri"/>
              <a:sym typeface="Calibri"/>
            </a:endParaRPr>
          </a:p>
          <a:p>
            <a:pPr algn="just">
              <a:lnSpc>
                <a:spcPct val="110000"/>
              </a:lnSpc>
              <a:spcAft>
                <a:spcPts val="1200"/>
              </a:spcAft>
            </a:pPr>
            <a:r>
              <a:rPr lang="en-US" sz="3200" b="1" u="sng" kern="1200" dirty="0">
                <a:latin typeface="Calibri" panose="020F0502020204030204" pitchFamily="34" charset="0"/>
                <a:cs typeface="Calibri" panose="020F0502020204030204" pitchFamily="34" charset="0"/>
              </a:rPr>
              <a:t>Organoid Generation:</a:t>
            </a:r>
            <a:r>
              <a:rPr lang="en-US" sz="3200" b="1" kern="1200" dirty="0">
                <a:latin typeface="Calibri" panose="020F0502020204030204" pitchFamily="34" charset="0"/>
                <a:cs typeface="Calibri" panose="020F0502020204030204" pitchFamily="34" charset="0"/>
              </a:rPr>
              <a:t> </a:t>
            </a:r>
            <a:r>
              <a:rPr lang="en-US" sz="3200" kern="1200" dirty="0">
                <a:latin typeface="Calibri" panose="020F0502020204030204" pitchFamily="34" charset="0"/>
                <a:cs typeface="Calibri" panose="020F0502020204030204" pitchFamily="34" charset="0"/>
              </a:rPr>
              <a:t>Cerebral organoids were generated from various human</a:t>
            </a:r>
            <a:r>
              <a:rPr lang="en-US" sz="3200" b="1" kern="1200" dirty="0">
                <a:latin typeface="Calibri" panose="020F0502020204030204" pitchFamily="34" charset="0"/>
                <a:cs typeface="Calibri" panose="020F0502020204030204" pitchFamily="34" charset="0"/>
              </a:rPr>
              <a:t> </a:t>
            </a:r>
            <a:r>
              <a:rPr lang="en-US" sz="3200" kern="1200" dirty="0">
                <a:latin typeface="Calibri" panose="020F0502020204030204" pitchFamily="34" charset="0"/>
                <a:cs typeface="Calibri" panose="020F0502020204030204" pitchFamily="34" charset="0"/>
              </a:rPr>
              <a:t>induced pluripotent stem cells (iPSCs) as previously published</a:t>
            </a:r>
            <a:r>
              <a:rPr lang="en-US" sz="3200" kern="1200" baseline="30000" dirty="0">
                <a:latin typeface="Calibri" panose="020F0502020204030204" pitchFamily="34" charset="0"/>
                <a:cs typeface="Calibri" panose="020F0502020204030204" pitchFamily="34" charset="0"/>
              </a:rPr>
              <a:t>1</a:t>
            </a:r>
            <a:r>
              <a:rPr lang="en-US" sz="3200" kern="1200" dirty="0">
                <a:latin typeface="Calibri" panose="020F0502020204030204" pitchFamily="34" charset="0"/>
                <a:cs typeface="Calibri" panose="020F0502020204030204" pitchFamily="34" charset="0"/>
              </a:rPr>
              <a:t> using a dual SMAD inhibition protocol and matured for &gt;100 days </a:t>
            </a:r>
            <a:r>
              <a:rPr lang="en-US" sz="3200" b="1" kern="1200" dirty="0">
                <a:latin typeface="Calibri" panose="020F0502020204030204" pitchFamily="34" charset="0"/>
                <a:cs typeface="Calibri" panose="020F0502020204030204" pitchFamily="34" charset="0"/>
              </a:rPr>
              <a:t>(Fig 1b).</a:t>
            </a:r>
            <a:r>
              <a:rPr lang="en-US" sz="3200" kern="1200" dirty="0">
                <a:latin typeface="Calibri" panose="020F0502020204030204" pitchFamily="34" charset="0"/>
                <a:cs typeface="Calibri" panose="020F0502020204030204" pitchFamily="34" charset="0"/>
              </a:rPr>
              <a:t> </a:t>
            </a:r>
          </a:p>
          <a:p>
            <a:pPr algn="just">
              <a:lnSpc>
                <a:spcPct val="110000"/>
              </a:lnSpc>
              <a:spcAft>
                <a:spcPts val="1200"/>
              </a:spcAft>
            </a:pPr>
            <a:r>
              <a:rPr lang="en-US" sz="3200" b="1" u="sng" kern="1200" dirty="0">
                <a:latin typeface="Calibri" panose="020F0502020204030204" pitchFamily="34" charset="0"/>
                <a:cs typeface="Calibri" panose="020F0502020204030204" pitchFamily="34" charset="0"/>
              </a:rPr>
              <a:t>Blast Exposures:</a:t>
            </a:r>
            <a:r>
              <a:rPr lang="en-US" sz="3200" b="1" kern="1200" dirty="0">
                <a:latin typeface="Calibri" panose="020F0502020204030204" pitchFamily="34" charset="0"/>
                <a:cs typeface="Calibri" panose="020F0502020204030204" pitchFamily="34" charset="0"/>
              </a:rPr>
              <a:t> </a:t>
            </a:r>
            <a:r>
              <a:rPr lang="en-US" sz="3200" kern="1200" dirty="0">
                <a:latin typeface="Calibri" panose="020F0502020204030204" pitchFamily="34" charset="0"/>
                <a:cs typeface="Calibri" panose="020F0502020204030204" pitchFamily="34" charset="0"/>
              </a:rPr>
              <a:t>Matured organoids were subjected to high frequency pressure amplitudes of 250 or 350 kPa and frequencies of 500Hz, 3000Hz, and 5000Hz in a novel blast chamber </a:t>
            </a:r>
            <a:r>
              <a:rPr lang="en-US" sz="3200" b="1" kern="1200" dirty="0">
                <a:latin typeface="Calibri" panose="020F0502020204030204" pitchFamily="34" charset="0"/>
                <a:cs typeface="Calibri" panose="020F0502020204030204" pitchFamily="34" charset="0"/>
              </a:rPr>
              <a:t>(Fig 1a).</a:t>
            </a:r>
            <a:r>
              <a:rPr lang="en-US" sz="3200" kern="1200" dirty="0">
                <a:latin typeface="Calibri" panose="020F0502020204030204" pitchFamily="34" charset="0"/>
                <a:cs typeface="Calibri" panose="020F0502020204030204" pitchFamily="34" charset="0"/>
              </a:rPr>
              <a:t> Corresponding matched controls were included in the analysis.</a:t>
            </a:r>
          </a:p>
          <a:p>
            <a:pPr algn="just">
              <a:lnSpc>
                <a:spcPct val="110000"/>
              </a:lnSpc>
              <a:spcAft>
                <a:spcPts val="1200"/>
              </a:spcAft>
            </a:pPr>
            <a:r>
              <a:rPr lang="en-US" sz="3200" b="1" u="sng" kern="1200" dirty="0">
                <a:latin typeface="Calibri" panose="020F0502020204030204" pitchFamily="34" charset="0"/>
                <a:cs typeface="Calibri" panose="020F0502020204030204" pitchFamily="34" charset="0"/>
              </a:rPr>
              <a:t>qRT-PCR:</a:t>
            </a:r>
            <a:r>
              <a:rPr lang="en-US" sz="3200" b="1" kern="1200" dirty="0">
                <a:latin typeface="Calibri" panose="020F0502020204030204" pitchFamily="34" charset="0"/>
                <a:cs typeface="Calibri" panose="020F0502020204030204" pitchFamily="34" charset="0"/>
              </a:rPr>
              <a:t> </a:t>
            </a:r>
            <a:r>
              <a:rPr lang="en-US" sz="3200" kern="1200" dirty="0">
                <a:latin typeface="Calibri" panose="020F0502020204030204" pitchFamily="34" charset="0"/>
                <a:cs typeface="Calibri" panose="020F0502020204030204" pitchFamily="34" charset="0"/>
              </a:rPr>
              <a:t>RNA was extracted from both exposed organoids and unexposed controls at 24, 72 and 168 hours, RNA was processed to obtain cDNA for qPCR analysis.  A panel of cellular mechanical and synaptic markers was used to assess differences in gene expression between control and blast-exposed samples over time</a:t>
            </a:r>
            <a:r>
              <a:rPr lang="en-US" sz="3200" kern="1200" dirty="0">
                <a:latin typeface="Calibri" panose="020F0502020204030204" pitchFamily="34" charset="0"/>
                <a:ea typeface="Calibri" panose="020F0502020204030204" pitchFamily="34" charset="0"/>
                <a:cs typeface="Calibri" panose="020F0502020204030204" pitchFamily="34" charset="0"/>
              </a:rPr>
              <a:t>. </a:t>
            </a:r>
            <a:r>
              <a:rPr lang="en-US" sz="3200" dirty="0">
                <a:latin typeface="Calibri" panose="020F0502020204030204" pitchFamily="34" charset="0"/>
                <a:ea typeface="Calibri" panose="020F0502020204030204" pitchFamily="34" charset="0"/>
                <a:cs typeface="Calibri" panose="020F0502020204030204" pitchFamily="34" charset="0"/>
              </a:rPr>
              <a:t>Fold change relative to time-matched controls was calculated using the 2^(−ΔΔCt) method, with each gene normalized to the housekeeping genes (</a:t>
            </a:r>
            <a:r>
              <a:rPr lang="en-US" sz="3200" dirty="0">
                <a:latin typeface="Calibri" panose="020F0502020204030204" pitchFamily="34" charset="0"/>
                <a:cs typeface="Calibri" panose="020F0502020204030204" pitchFamily="34" charset="0"/>
              </a:rPr>
              <a:t>18S/GAPDH/GUSB).</a:t>
            </a:r>
            <a:endParaRPr lang="en-US" sz="3200" b="1" dirty="0">
              <a:solidFill>
                <a:schemeClr val="dk1"/>
              </a:solidFill>
              <a:latin typeface="Calibri"/>
              <a:ea typeface="Calibri"/>
              <a:cs typeface="Calibri"/>
              <a:sym typeface="Calibri"/>
            </a:endParaRPr>
          </a:p>
          <a:p>
            <a:pPr algn="just">
              <a:lnSpc>
                <a:spcPct val="110000"/>
              </a:lnSpc>
              <a:spcAft>
                <a:spcPts val="1200"/>
              </a:spcAft>
            </a:pPr>
            <a:r>
              <a:rPr lang="en-US" sz="3200" b="1" u="sng" kern="1200" dirty="0">
                <a:latin typeface="Calibri" panose="020F0502020204030204" pitchFamily="34" charset="0"/>
                <a:cs typeface="Calibri" panose="020F0502020204030204" pitchFamily="34" charset="0"/>
              </a:rPr>
              <a:t>Statistics:</a:t>
            </a:r>
            <a:r>
              <a:rPr lang="en-US" sz="3200" b="1" kern="1200" dirty="0">
                <a:latin typeface="Calibri" panose="020F0502020204030204" pitchFamily="34" charset="0"/>
                <a:cs typeface="Calibri" panose="020F0502020204030204" pitchFamily="34" charset="0"/>
              </a:rPr>
              <a:t> </a:t>
            </a:r>
            <a:r>
              <a:rPr lang="en-US" sz="3200" dirty="0">
                <a:latin typeface="Calibri" panose="020F0502020204030204" pitchFamily="34" charset="0"/>
                <a:ea typeface="Calibri" panose="020F0502020204030204" pitchFamily="34" charset="0"/>
                <a:cs typeface="Calibri" panose="020F0502020204030204" pitchFamily="34" charset="0"/>
              </a:rPr>
              <a:t>Benjamini–Hochberg FDR was used across all 21 genes within each timepoint. Two-way ANOVA (Pressure × Frequency), Dunnett vs control, and 250-vs-350 kPa amplitude t-test, all on </a:t>
            </a:r>
            <a:r>
              <a:rPr lang="el-GR" sz="3200" dirty="0">
                <a:latin typeface="Calibri" panose="020F0502020204030204" pitchFamily="34" charset="0"/>
                <a:ea typeface="Calibri" panose="020F0502020204030204" pitchFamily="34" charset="0"/>
                <a:cs typeface="Calibri" panose="020F0502020204030204" pitchFamily="34" charset="0"/>
              </a:rPr>
              <a:t>Δ</a:t>
            </a:r>
            <a:r>
              <a:rPr lang="en-US" sz="3200" dirty="0">
                <a:latin typeface="Calibri" panose="020F0502020204030204" pitchFamily="34" charset="0"/>
                <a:ea typeface="Calibri" panose="020F0502020204030204" pitchFamily="34" charset="0"/>
                <a:cs typeface="Calibri" panose="020F0502020204030204" pitchFamily="34" charset="0"/>
              </a:rPr>
              <a:t>Ct.</a:t>
            </a:r>
          </a:p>
          <a:p>
            <a:pPr algn="just">
              <a:lnSpc>
                <a:spcPct val="108000"/>
              </a:lnSpc>
              <a:spcAft>
                <a:spcPts val="1200"/>
              </a:spcAft>
            </a:pPr>
            <a:endParaRPr sz="3200" b="1" dirty="0">
              <a:solidFill>
                <a:schemeClr val="dk1"/>
              </a:solidFill>
              <a:latin typeface="Calibri"/>
              <a:ea typeface="Calibri"/>
              <a:cs typeface="Calibri"/>
              <a:sym typeface="Calibri"/>
            </a:endParaRPr>
          </a:p>
          <a:p>
            <a:pPr marL="457200" marR="0" lvl="0" indent="-203200" algn="l" rtl="0">
              <a:spcBef>
                <a:spcPts val="700"/>
              </a:spcBef>
              <a:spcAft>
                <a:spcPts val="0"/>
              </a:spcAft>
              <a:buClr>
                <a:schemeClr val="dk1"/>
              </a:buClr>
              <a:buSzPts val="4000"/>
              <a:buFont typeface="Arial"/>
              <a:buNone/>
            </a:pPr>
            <a:endParaRPr sz="4000" dirty="0">
              <a:solidFill>
                <a:schemeClr val="dk1"/>
              </a:solidFill>
              <a:latin typeface="Calibri"/>
              <a:ea typeface="Calibri"/>
              <a:cs typeface="Calibri"/>
              <a:sym typeface="Calibri"/>
            </a:endParaRPr>
          </a:p>
          <a:p>
            <a:pPr marL="666755" marR="0" lvl="0" indent="-370400" algn="l" rtl="0">
              <a:spcBef>
                <a:spcPts val="700"/>
              </a:spcBef>
              <a:spcAft>
                <a:spcPts val="0"/>
              </a:spcAft>
              <a:buClr>
                <a:schemeClr val="dk1"/>
              </a:buClr>
              <a:buSzPts val="4667"/>
              <a:buFont typeface="Arial"/>
              <a:buNone/>
            </a:pPr>
            <a:endParaRPr sz="4667" dirty="0">
              <a:solidFill>
                <a:schemeClr val="dk1"/>
              </a:solidFill>
              <a:latin typeface="Calibri"/>
              <a:ea typeface="Calibri"/>
              <a:cs typeface="Calibri"/>
              <a:sym typeface="Calibri"/>
            </a:endParaRPr>
          </a:p>
        </p:txBody>
      </p:sp>
      <p:sp>
        <p:nvSpPr>
          <p:cNvPr id="39" name="Google Shape;39;p2"/>
          <p:cNvSpPr/>
          <p:nvPr/>
        </p:nvSpPr>
        <p:spPr>
          <a:xfrm>
            <a:off x="738107" y="12697273"/>
            <a:ext cx="10756811" cy="3548263"/>
          </a:xfrm>
          <a:prstGeom prst="roundRect">
            <a:avLst>
              <a:gd name="adj" fmla="val 19843"/>
            </a:avLst>
          </a:prstGeom>
          <a:noFill/>
          <a:ln w="76200" cap="flat" cmpd="sng">
            <a:solidFill>
              <a:srgbClr val="1F256A"/>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None/>
            </a:pPr>
            <a:r>
              <a:rPr lang="en-US" sz="4400" b="1" dirty="0">
                <a:solidFill>
                  <a:srgbClr val="7A112F"/>
                </a:solidFill>
                <a:latin typeface="Calibri"/>
                <a:ea typeface="Calibri"/>
                <a:cs typeface="Calibri"/>
                <a:sym typeface="Calibri"/>
              </a:rPr>
              <a:t>OBJECTIVE</a:t>
            </a:r>
          </a:p>
          <a:p>
            <a:pPr marL="457200" indent="-457200" algn="just">
              <a:lnSpc>
                <a:spcPct val="110000"/>
              </a:lnSpc>
              <a:spcAft>
                <a:spcPts val="1200"/>
              </a:spcAft>
              <a:buFont typeface="Arial" panose="020B0604020202020204" pitchFamily="34" charset="0"/>
              <a:buChar char="•"/>
            </a:pPr>
            <a:r>
              <a:rPr lang="en-US" sz="3200" kern="1200" spc="-150" dirty="0">
                <a:latin typeface="Calibri" panose="020F0502020204030204" pitchFamily="34" charset="0"/>
                <a:cs typeface="Calibri" panose="020F0502020204030204" pitchFamily="34" charset="0"/>
              </a:rPr>
              <a:t>To analyze the role of targeted genes in TBI mechanisms, neuroinflammation and structural integrity. </a:t>
            </a:r>
          </a:p>
          <a:p>
            <a:pPr marL="457200" indent="-457200" algn="just">
              <a:lnSpc>
                <a:spcPct val="110000"/>
              </a:lnSpc>
              <a:spcAft>
                <a:spcPts val="1200"/>
              </a:spcAft>
              <a:buFont typeface="Arial" panose="020B0604020202020204" pitchFamily="34" charset="0"/>
              <a:buChar char="•"/>
            </a:pPr>
            <a:r>
              <a:rPr lang="en-US" sz="3200" kern="1200" spc="-150" dirty="0">
                <a:latin typeface="Calibri" panose="020F0502020204030204" pitchFamily="34" charset="0"/>
                <a:cs typeface="Calibri" panose="020F0502020204030204" pitchFamily="34" charset="0"/>
              </a:rPr>
              <a:t>To establish organoids as a model platform for studying bTBIs by independently or as a complement to animal models.</a:t>
            </a:r>
            <a:endParaRPr sz="3200" spc="-150" dirty="0">
              <a:solidFill>
                <a:schemeClr val="dk1"/>
              </a:solidFill>
              <a:latin typeface="Calibri"/>
              <a:ea typeface="Calibri"/>
              <a:cs typeface="Calibri"/>
              <a:sym typeface="Calibri"/>
            </a:endParaRPr>
          </a:p>
        </p:txBody>
      </p:sp>
      <p:sp>
        <p:nvSpPr>
          <p:cNvPr id="40" name="Google Shape;40;p2"/>
          <p:cNvSpPr/>
          <p:nvPr/>
        </p:nvSpPr>
        <p:spPr>
          <a:xfrm>
            <a:off x="11777472" y="5001209"/>
            <a:ext cx="39162289" cy="17241589"/>
          </a:xfrm>
          <a:prstGeom prst="roundRect">
            <a:avLst>
              <a:gd name="adj" fmla="val 3748"/>
            </a:avLst>
          </a:prstGeom>
          <a:noFill/>
          <a:ln w="76200" cap="flat" cmpd="sng">
            <a:solidFill>
              <a:srgbClr val="1F256A"/>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5400" b="1" dirty="0">
                <a:solidFill>
                  <a:srgbClr val="7A112F"/>
                </a:solidFill>
                <a:latin typeface="Calibri"/>
                <a:ea typeface="Calibri"/>
                <a:cs typeface="Calibri"/>
                <a:sym typeface="Calibri"/>
              </a:rPr>
              <a:t>RESULTS</a:t>
            </a:r>
            <a:endParaRPr sz="5400" b="1" dirty="0">
              <a:solidFill>
                <a:srgbClr val="7A112F"/>
              </a:solidFill>
              <a:latin typeface="Calibri"/>
              <a:ea typeface="Calibri"/>
              <a:cs typeface="Calibri"/>
              <a:sym typeface="Calibri"/>
            </a:endParaRPr>
          </a:p>
          <a:p>
            <a:pPr marL="457200" marR="0" lvl="0" indent="-203200" algn="l" rtl="0">
              <a:spcBef>
                <a:spcPts val="700"/>
              </a:spcBef>
              <a:spcAft>
                <a:spcPts val="0"/>
              </a:spcAft>
              <a:buClr>
                <a:schemeClr val="dk1"/>
              </a:buClr>
              <a:buSzPts val="4000"/>
              <a:buFont typeface="Arial"/>
              <a:buNone/>
            </a:pPr>
            <a:endParaRPr sz="4000" dirty="0">
              <a:solidFill>
                <a:schemeClr val="dk1"/>
              </a:solidFill>
              <a:latin typeface="Calibri"/>
              <a:ea typeface="Calibri"/>
              <a:cs typeface="Calibri"/>
              <a:sym typeface="Calibri"/>
            </a:endParaRPr>
          </a:p>
          <a:p>
            <a:pPr marL="666755" marR="0" lvl="0" indent="-370400" algn="l" rtl="0">
              <a:spcBef>
                <a:spcPts val="700"/>
              </a:spcBef>
              <a:spcAft>
                <a:spcPts val="0"/>
              </a:spcAft>
              <a:buClr>
                <a:schemeClr val="dk1"/>
              </a:buClr>
              <a:buSzPts val="4667"/>
              <a:buFont typeface="Arial"/>
              <a:buNone/>
            </a:pPr>
            <a:endParaRPr sz="4667" dirty="0">
              <a:solidFill>
                <a:schemeClr val="dk1"/>
              </a:solidFill>
              <a:latin typeface="Calibri"/>
              <a:ea typeface="Calibri"/>
              <a:cs typeface="Calibri"/>
              <a:sym typeface="Calibri"/>
            </a:endParaRPr>
          </a:p>
        </p:txBody>
      </p:sp>
      <p:sp>
        <p:nvSpPr>
          <p:cNvPr id="41" name="Google Shape;41;p2"/>
          <p:cNvSpPr/>
          <p:nvPr/>
        </p:nvSpPr>
        <p:spPr>
          <a:xfrm>
            <a:off x="11777472" y="22519831"/>
            <a:ext cx="39089137" cy="7836832"/>
          </a:xfrm>
          <a:prstGeom prst="roundRect">
            <a:avLst>
              <a:gd name="adj" fmla="val 9193"/>
            </a:avLst>
          </a:prstGeom>
          <a:noFill/>
          <a:ln w="76200" cap="flat" cmpd="sng">
            <a:solidFill>
              <a:srgbClr val="1F256A"/>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just" rtl="0">
              <a:lnSpc>
                <a:spcPct val="108000"/>
              </a:lnSpc>
              <a:spcBef>
                <a:spcPts val="0"/>
              </a:spcBef>
              <a:spcAft>
                <a:spcPts val="0"/>
              </a:spcAft>
              <a:buNone/>
            </a:pPr>
            <a:r>
              <a:rPr lang="en-US" sz="4800" b="1" dirty="0">
                <a:solidFill>
                  <a:srgbClr val="7A112F"/>
                </a:solidFill>
                <a:latin typeface="Calibri"/>
                <a:ea typeface="Calibri"/>
                <a:cs typeface="Calibri"/>
                <a:sym typeface="Calibri"/>
              </a:rPr>
              <a:t>CONCLUSIONS</a:t>
            </a:r>
          </a:p>
          <a:p>
            <a:pPr marL="877887" indent="-742950" algn="just">
              <a:lnSpc>
                <a:spcPct val="108000"/>
              </a:lnSpc>
              <a:spcAft>
                <a:spcPts val="600"/>
              </a:spcAft>
              <a:buFont typeface="+mj-lt"/>
              <a:buAutoNum type="arabicPeriod"/>
            </a:pPr>
            <a:r>
              <a:rPr lang="en-US" sz="3500" dirty="0">
                <a:latin typeface="Calibri" panose="020F0502020204030204" pitchFamily="34" charset="0"/>
                <a:ea typeface="Calibri" panose="020F0502020204030204" pitchFamily="34" charset="0"/>
                <a:cs typeface="Calibri" panose="020F0502020204030204" pitchFamily="34" charset="0"/>
              </a:rPr>
              <a:t>The </a:t>
            </a:r>
            <a:r>
              <a:rPr lang="en-US" sz="3500" b="1" dirty="0">
                <a:latin typeface="Calibri" panose="020F0502020204030204" pitchFamily="34" charset="0"/>
                <a:ea typeface="Calibri" panose="020F0502020204030204" pitchFamily="34" charset="0"/>
                <a:cs typeface="Calibri" panose="020F0502020204030204" pitchFamily="34" charset="0"/>
              </a:rPr>
              <a:t>acute (24-hour</a:t>
            </a:r>
            <a:r>
              <a:rPr lang="en-US" sz="3500" dirty="0">
                <a:latin typeface="Calibri" panose="020F0502020204030204" pitchFamily="34" charset="0"/>
                <a:ea typeface="Calibri" panose="020F0502020204030204" pitchFamily="34" charset="0"/>
                <a:cs typeface="Calibri" panose="020F0502020204030204" pitchFamily="34" charset="0"/>
              </a:rPr>
              <a:t>) response is a coordinated suppression of structural/identity and matrix genes-consistent with an early stress-and-remodeling reaction to mechanical loading.  Concurrent downregulation of </a:t>
            </a:r>
            <a:r>
              <a:rPr lang="en-US" sz="3500" b="1" dirty="0">
                <a:latin typeface="Calibri" panose="020F0502020204030204" pitchFamily="34" charset="0"/>
                <a:ea typeface="Calibri" panose="020F0502020204030204" pitchFamily="34" charset="0"/>
                <a:cs typeface="Calibri" panose="020F0502020204030204" pitchFamily="34" charset="0"/>
              </a:rPr>
              <a:t>collagens, fibronectin, and GFAP </a:t>
            </a:r>
            <a:r>
              <a:rPr lang="en-US" sz="3500" dirty="0">
                <a:latin typeface="Calibri" panose="020F0502020204030204" pitchFamily="34" charset="0"/>
                <a:ea typeface="Calibri" panose="020F0502020204030204" pitchFamily="34" charset="0"/>
                <a:cs typeface="Calibri" panose="020F0502020204030204" pitchFamily="34" charset="0"/>
              </a:rPr>
              <a:t>indicates that mechanical energy perturbs </a:t>
            </a:r>
            <a:r>
              <a:rPr lang="en-US" sz="3500" b="1" dirty="0">
                <a:latin typeface="Calibri" panose="020F0502020204030204" pitchFamily="34" charset="0"/>
                <a:ea typeface="Calibri" panose="020F0502020204030204" pitchFamily="34" charset="0"/>
                <a:cs typeface="Calibri" panose="020F0502020204030204" pitchFamily="34" charset="0"/>
              </a:rPr>
              <a:t>cytoskeletal-ECM coupling</a:t>
            </a:r>
            <a:r>
              <a:rPr lang="en-US" sz="3500" dirty="0">
                <a:latin typeface="Calibri" panose="020F0502020204030204" pitchFamily="34" charset="0"/>
                <a:ea typeface="Calibri" panose="020F0502020204030204" pitchFamily="34" charset="0"/>
                <a:cs typeface="Calibri" panose="020F0502020204030204" pitchFamily="34" charset="0"/>
              </a:rPr>
              <a:t>, transiently halting matrix deposition and biosynthesis of load-bearing structural proteins. </a:t>
            </a:r>
            <a:r>
              <a:rPr lang="en-US" sz="3500" b="1" dirty="0">
                <a:latin typeface="Calibri" panose="020F0502020204030204" pitchFamily="34" charset="0"/>
                <a:ea typeface="Calibri" panose="020F0502020204030204" pitchFamily="34" charset="0"/>
                <a:cs typeface="Calibri" panose="020F0502020204030204" pitchFamily="34" charset="0"/>
              </a:rPr>
              <a:t>(Fig 4, 5)</a:t>
            </a:r>
            <a:r>
              <a:rPr lang="en-US" sz="3500" dirty="0">
                <a:latin typeface="Calibri" panose="020F0502020204030204" pitchFamily="34" charset="0"/>
                <a:ea typeface="Calibri" panose="020F0502020204030204" pitchFamily="34" charset="0"/>
                <a:cs typeface="Calibri" panose="020F0502020204030204" pitchFamily="34" charset="0"/>
              </a:rPr>
              <a:t>.</a:t>
            </a:r>
            <a:endParaRPr lang="en-US" sz="3500" b="0" u="none" strike="noStrike" baseline="0" dirty="0">
              <a:latin typeface="Calibri" panose="020F0502020204030204" pitchFamily="34" charset="0"/>
              <a:ea typeface="Calibri" panose="020F0502020204030204" pitchFamily="34" charset="0"/>
              <a:cs typeface="Calibri" panose="020F0502020204030204" pitchFamily="34" charset="0"/>
            </a:endParaRPr>
          </a:p>
          <a:p>
            <a:pPr marL="877887" indent="-742950" algn="just">
              <a:lnSpc>
                <a:spcPct val="108000"/>
              </a:lnSpc>
              <a:spcAft>
                <a:spcPts val="600"/>
              </a:spcAft>
              <a:buFont typeface="+mj-lt"/>
              <a:buAutoNum type="arabicPeriod"/>
            </a:pPr>
            <a:r>
              <a:rPr lang="en-US" sz="3500"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GFAP suppression</a:t>
            </a:r>
            <a:r>
              <a:rPr lang="en-US" sz="350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 </a:t>
            </a:r>
            <a:r>
              <a:rPr lang="en-US" sz="3500" dirty="0">
                <a:latin typeface="Calibri" panose="020F0502020204030204" pitchFamily="34" charset="0"/>
                <a:ea typeface="Calibri" panose="020F0502020204030204" pitchFamily="34" charset="0"/>
                <a:cs typeface="Calibri" panose="020F0502020204030204" pitchFamily="34" charset="0"/>
              </a:rPr>
              <a:t>a well-known blood biomarker for TBI</a:t>
            </a:r>
            <a:r>
              <a:rPr lang="en-US" sz="3500" baseline="30000" dirty="0">
                <a:latin typeface="Calibri" panose="020F0502020204030204" pitchFamily="34" charset="0"/>
                <a:ea typeface="Calibri" panose="020F0502020204030204" pitchFamily="34" charset="0"/>
                <a:cs typeface="Calibri" panose="020F0502020204030204" pitchFamily="34" charset="0"/>
              </a:rPr>
              <a:t>2</a:t>
            </a:r>
            <a:r>
              <a:rPr lang="en-US" sz="3500" dirty="0">
                <a:latin typeface="Calibri" panose="020F0502020204030204" pitchFamily="34" charset="0"/>
                <a:ea typeface="Calibri" panose="020F0502020204030204" pitchFamily="34" charset="0"/>
                <a:cs typeface="Calibri" panose="020F0502020204030204" pitchFamily="34" charset="0"/>
              </a:rPr>
              <a:t>,</a:t>
            </a:r>
            <a:r>
              <a:rPr lang="en-US" sz="350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 exhibits the single most robust signal, which points to an astrocyte-state shift rather than overt gliosis. Since astrogliosis typically raises GFAP, this strong, sustained decrease with only partial recovery by 168-hours suggests a downshift in astrocytic identity or a protective state change. The incomplete recovery implies a lasting, low-grade glial alteration rather than a fully reversible event. </a:t>
            </a:r>
            <a:r>
              <a:rPr lang="en-US" sz="3500" b="1" dirty="0">
                <a:latin typeface="Calibri" panose="020F0502020204030204" pitchFamily="34" charset="0"/>
                <a:ea typeface="Calibri" panose="020F0502020204030204" pitchFamily="34" charset="0"/>
                <a:cs typeface="Calibri" panose="020F0502020204030204" pitchFamily="34" charset="0"/>
              </a:rPr>
              <a:t>(Fig 6)</a:t>
            </a:r>
            <a:endParaRPr lang="en-US" sz="350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endParaRPr>
          </a:p>
          <a:p>
            <a:pPr marL="869950" indent="-742950" algn="just">
              <a:lnSpc>
                <a:spcPct val="108000"/>
              </a:lnSpc>
              <a:spcAft>
                <a:spcPts val="600"/>
              </a:spcAft>
              <a:buFont typeface="+mj-lt"/>
              <a:buAutoNum type="arabicPeriod"/>
            </a:pPr>
            <a:r>
              <a:rPr lang="en-US" sz="350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Mechano-sensors </a:t>
            </a:r>
            <a:r>
              <a:rPr lang="en-US" sz="3500"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PIEZO1</a:t>
            </a:r>
            <a:r>
              <a:rPr lang="en-US" sz="350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 and </a:t>
            </a:r>
            <a:r>
              <a:rPr lang="en-US" sz="3500"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PIEZO2</a:t>
            </a:r>
            <a:r>
              <a:rPr lang="en-US" sz="350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 the most direct sensors of applied stimulus, show the expected </a:t>
            </a:r>
            <a:r>
              <a:rPr lang="en-US" sz="3500"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mechano-transduction with desensitization signature</a:t>
            </a:r>
            <a:r>
              <a:rPr lang="en-US" sz="350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 acute transcriptional suppression followed by recover to baseline by 72-168-hours consistent with receptor adaptation/desensitization. </a:t>
            </a:r>
            <a:r>
              <a:rPr lang="en-US" sz="3500" b="1" dirty="0">
                <a:latin typeface="Calibri" panose="020F0502020204030204" pitchFamily="34" charset="0"/>
                <a:ea typeface="Calibri" panose="020F0502020204030204" pitchFamily="34" charset="0"/>
                <a:cs typeface="Calibri" panose="020F0502020204030204" pitchFamily="34" charset="0"/>
              </a:rPr>
              <a:t>(Fig 6)</a:t>
            </a:r>
            <a:endParaRPr lang="en-US" sz="3500"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endParaRPr>
          </a:p>
          <a:p>
            <a:pPr marL="869950" indent="-742950" algn="just">
              <a:lnSpc>
                <a:spcPct val="108000"/>
              </a:lnSpc>
              <a:spcAft>
                <a:spcPts val="600"/>
              </a:spcAft>
              <a:buFont typeface="+mj-lt"/>
              <a:buAutoNum type="arabicPeriod"/>
            </a:pPr>
            <a:r>
              <a:rPr lang="en-US" sz="3500" dirty="0">
                <a:latin typeface="Calibri" panose="020F0502020204030204" pitchFamily="34" charset="0"/>
                <a:ea typeface="Calibri" panose="020F0502020204030204" pitchFamily="34" charset="0"/>
                <a:cs typeface="Calibri" panose="020F0502020204030204" pitchFamily="34" charset="0"/>
              </a:rPr>
              <a:t>The frequency-dependent modulation of </a:t>
            </a:r>
            <a:r>
              <a:rPr lang="en-US" sz="3500" b="1" dirty="0">
                <a:latin typeface="Calibri" panose="020F0502020204030204" pitchFamily="34" charset="0"/>
                <a:ea typeface="Calibri" panose="020F0502020204030204" pitchFamily="34" charset="0"/>
                <a:cs typeface="Calibri" panose="020F0502020204030204" pitchFamily="34" charset="0"/>
              </a:rPr>
              <a:t>COMT</a:t>
            </a:r>
            <a:r>
              <a:rPr lang="en-US" sz="3500" dirty="0">
                <a:latin typeface="Calibri" panose="020F0502020204030204" pitchFamily="34" charset="0"/>
                <a:ea typeface="Calibri" panose="020F0502020204030204" pitchFamily="34" charset="0"/>
                <a:cs typeface="Calibri" panose="020F0502020204030204" pitchFamily="34" charset="0"/>
              </a:rPr>
              <a:t> suggests acoustic frequency may tune neuromodulatory/catecholamine clearance capacity, notably linking a specific physical exposure parameter to a defined neurochemical pathway. </a:t>
            </a:r>
            <a:r>
              <a:rPr lang="en-US" sz="3500" b="1" dirty="0">
                <a:latin typeface="Calibri" panose="020F0502020204030204" pitchFamily="34" charset="0"/>
                <a:ea typeface="Calibri" panose="020F0502020204030204" pitchFamily="34" charset="0"/>
                <a:cs typeface="Calibri" panose="020F0502020204030204" pitchFamily="34" charset="0"/>
              </a:rPr>
              <a:t>(Fig 6)</a:t>
            </a:r>
            <a:endParaRPr lang="en-US" sz="3500" dirty="0">
              <a:latin typeface="Calibri" panose="020F0502020204030204" pitchFamily="34" charset="0"/>
              <a:ea typeface="Calibri" panose="020F0502020204030204" pitchFamily="34" charset="0"/>
              <a:cs typeface="Calibri" panose="020F0502020204030204" pitchFamily="34" charset="0"/>
            </a:endParaRPr>
          </a:p>
          <a:p>
            <a:pPr marL="869950" indent="-742950" algn="just">
              <a:lnSpc>
                <a:spcPct val="108000"/>
              </a:lnSpc>
              <a:spcAft>
                <a:spcPts val="600"/>
              </a:spcAft>
              <a:buFont typeface="+mj-lt"/>
              <a:buAutoNum type="arabicPeriod"/>
            </a:pPr>
            <a:r>
              <a:rPr lang="en-US" sz="3500" dirty="0">
                <a:latin typeface="Calibri" panose="020F0502020204030204" pitchFamily="34" charset="0"/>
                <a:ea typeface="Calibri" panose="020F0502020204030204" pitchFamily="34" charset="0"/>
                <a:cs typeface="Calibri" panose="020F0502020204030204" pitchFamily="34" charset="0"/>
              </a:rPr>
              <a:t>A neuroinflammatory response (</a:t>
            </a:r>
            <a:r>
              <a:rPr lang="en-US" sz="3500" b="1" dirty="0">
                <a:latin typeface="Calibri" panose="020F0502020204030204" pitchFamily="34" charset="0"/>
                <a:ea typeface="Calibri" panose="020F0502020204030204" pitchFamily="34" charset="0"/>
                <a:cs typeface="Calibri" panose="020F0502020204030204" pitchFamily="34" charset="0"/>
              </a:rPr>
              <a:t>TLR4, C1QA, CX3CR1</a:t>
            </a:r>
            <a:r>
              <a:rPr lang="en-US" sz="3500" dirty="0">
                <a:latin typeface="Calibri" panose="020F0502020204030204" pitchFamily="34" charset="0"/>
                <a:ea typeface="Calibri" panose="020F0502020204030204" pitchFamily="34" charset="0"/>
                <a:cs typeface="Calibri" panose="020F0502020204030204" pitchFamily="34" charset="0"/>
              </a:rPr>
              <a:t>) emerging at 72-hours points to a slow neuroimmune component following the acute structural response.  This mild, late drift of innate-immune/microglial genes is consistent with secondary rather than primary activation, warranting follow-up given its low magnitude.  </a:t>
            </a:r>
            <a:r>
              <a:rPr lang="en-US" sz="3500" b="1" dirty="0">
                <a:latin typeface="Calibri" panose="020F0502020204030204" pitchFamily="34" charset="0"/>
                <a:ea typeface="Calibri" panose="020F0502020204030204" pitchFamily="34" charset="0"/>
                <a:cs typeface="Calibri" panose="020F0502020204030204" pitchFamily="34" charset="0"/>
              </a:rPr>
              <a:t>(Fig 6)</a:t>
            </a:r>
            <a:endParaRPr lang="en-US" sz="3500" dirty="0">
              <a:latin typeface="Calibri" panose="020F0502020204030204" pitchFamily="34" charset="0"/>
              <a:ea typeface="Calibri" panose="020F0502020204030204" pitchFamily="34" charset="0"/>
              <a:cs typeface="Calibri" panose="020F0502020204030204" pitchFamily="34" charset="0"/>
            </a:endParaRPr>
          </a:p>
        </p:txBody>
      </p:sp>
      <p:sp>
        <p:nvSpPr>
          <p:cNvPr id="42" name="Google Shape;42;p2"/>
          <p:cNvSpPr/>
          <p:nvPr/>
        </p:nvSpPr>
        <p:spPr>
          <a:xfrm>
            <a:off x="738107" y="5001209"/>
            <a:ext cx="10756811" cy="7160509"/>
          </a:xfrm>
          <a:prstGeom prst="roundRect">
            <a:avLst>
              <a:gd name="adj" fmla="val 7685"/>
            </a:avLst>
          </a:prstGeom>
          <a:noFill/>
          <a:ln w="76200" cap="flat" cmpd="sng">
            <a:solidFill>
              <a:srgbClr val="1F256A"/>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8000"/>
              </a:lnSpc>
              <a:spcBef>
                <a:spcPts val="0"/>
              </a:spcBef>
              <a:spcAft>
                <a:spcPts val="0"/>
              </a:spcAft>
              <a:buNone/>
            </a:pPr>
            <a:r>
              <a:rPr lang="en-US" sz="4800" b="1" dirty="0">
                <a:solidFill>
                  <a:srgbClr val="7A112F"/>
                </a:solidFill>
                <a:latin typeface="Calibri" panose="020F0502020204030204" pitchFamily="34" charset="0"/>
                <a:ea typeface="Calibri"/>
                <a:cs typeface="Calibri" panose="020F0502020204030204" pitchFamily="34" charset="0"/>
                <a:sym typeface="Calibri"/>
              </a:rPr>
              <a:t>BACKGROUND</a:t>
            </a:r>
          </a:p>
          <a:p>
            <a:pPr lvl="0" algn="just">
              <a:lnSpc>
                <a:spcPct val="110000"/>
              </a:lnSpc>
            </a:pPr>
            <a:r>
              <a:rPr lang="en-US" sz="3200" spc="-150" dirty="0">
                <a:latin typeface="Calibri" panose="020F0502020204030204" pitchFamily="34" charset="0"/>
                <a:cs typeface="Calibri" panose="020F0502020204030204" pitchFamily="34" charset="0"/>
              </a:rPr>
              <a:t>Blast-associated traumatic brain injuries (bTBIs) are prevalent among military populations, arising from both operational and occupational exposures. Characterizing and treating the short- and long- term consequences of blast exposures are challenging due to the wide range of injuries, inconsistent symptom reporting and highly variable exposure patterns. Active-duty service members are at heightened risk of TBI, primarily from blast </a:t>
            </a:r>
            <a:r>
              <a:rPr lang="en-US" sz="3200" spc="-150" dirty="0">
                <a:latin typeface="Calibri" panose="020F0502020204030204" pitchFamily="34" charset="0"/>
                <a:ea typeface="Calibri" panose="020F0502020204030204" pitchFamily="34" charset="0"/>
                <a:cs typeface="Calibri" panose="020F0502020204030204" pitchFamily="34" charset="0"/>
              </a:rPr>
              <a:t>injuries. </a:t>
            </a:r>
            <a:r>
              <a:rPr lang="en-US" sz="3200" spc="-150" dirty="0">
                <a:latin typeface="Calibri" panose="020F0502020204030204" pitchFamily="34" charset="0"/>
                <a:cs typeface="Calibri" panose="020F0502020204030204" pitchFamily="34" charset="0"/>
              </a:rPr>
              <a:t>To address this problem, we examine how specific mechanical pressure components contribute to brain injury, employing human cerebral organoids,</a:t>
            </a:r>
            <a:r>
              <a:rPr lang="en-US" sz="3200" spc="-150" dirty="0">
                <a:latin typeface="Calibri" panose="020F0502020204030204" pitchFamily="34" charset="0"/>
                <a:ea typeface="Calibri" panose="020F0502020204030204" pitchFamily="34" charset="0"/>
                <a:cs typeface="Calibri" panose="020F0502020204030204" pitchFamily="34" charset="0"/>
              </a:rPr>
              <a:t> generated from induced human pluripotent stem cells (iPSC)</a:t>
            </a:r>
            <a:r>
              <a:rPr lang="en-US" sz="3200" spc="-150" baseline="30000" dirty="0">
                <a:latin typeface="Calibri" panose="020F0502020204030204" pitchFamily="34" charset="0"/>
                <a:ea typeface="Calibri" panose="020F0502020204030204" pitchFamily="34" charset="0"/>
                <a:cs typeface="Calibri" panose="020F0502020204030204" pitchFamily="34" charset="0"/>
              </a:rPr>
              <a:t>1</a:t>
            </a:r>
            <a:r>
              <a:rPr lang="en-US" sz="3200" spc="-150" dirty="0">
                <a:latin typeface="Calibri" panose="020F0502020204030204" pitchFamily="34" charset="0"/>
                <a:ea typeface="Calibri" panose="020F0502020204030204" pitchFamily="34" charset="0"/>
                <a:cs typeface="Calibri" panose="020F0502020204030204" pitchFamily="34" charset="0"/>
              </a:rPr>
              <a:t>,</a:t>
            </a:r>
            <a:r>
              <a:rPr lang="en-US" sz="3200" spc="-150" dirty="0">
                <a:latin typeface="Calibri" panose="020F0502020204030204" pitchFamily="34" charset="0"/>
                <a:cs typeface="Calibri" panose="020F0502020204030204" pitchFamily="34" charset="0"/>
              </a:rPr>
              <a:t> to elucidate the cellular mechanisms that drive the resulting pathophysiology.</a:t>
            </a:r>
            <a:endParaRPr sz="3200" spc="-150" dirty="0">
              <a:latin typeface="Calibri" panose="020F0502020204030204" pitchFamily="34" charset="0"/>
              <a:cs typeface="Calibri" panose="020F0502020204030204" pitchFamily="34" charset="0"/>
            </a:endParaRPr>
          </a:p>
        </p:txBody>
      </p:sp>
      <p:sp>
        <p:nvSpPr>
          <p:cNvPr id="45" name="Google Shape;45;p2"/>
          <p:cNvSpPr txBox="1"/>
          <p:nvPr/>
        </p:nvSpPr>
        <p:spPr>
          <a:xfrm>
            <a:off x="601132" y="30633696"/>
            <a:ext cx="26750186" cy="2046674"/>
          </a:xfrm>
          <a:prstGeom prst="rect">
            <a:avLst/>
          </a:prstGeom>
          <a:noFill/>
          <a:ln>
            <a:noFill/>
          </a:ln>
        </p:spPr>
        <p:txBody>
          <a:bodyPr spcFirstLastPara="1" wrap="square" lIns="91425" tIns="45700" rIns="91425" bIns="45700" anchor="t" anchorCtr="0">
            <a:spAutoFit/>
          </a:bodyPr>
          <a:lstStyle/>
          <a:p>
            <a:pPr lvl="0">
              <a:spcAft>
                <a:spcPts val="600"/>
              </a:spcAft>
            </a:pPr>
            <a:r>
              <a:rPr lang="en-US" sz="2800" b="1" dirty="0">
                <a:solidFill>
                  <a:srgbClr val="7A112F"/>
                </a:solidFill>
                <a:latin typeface="Calibri"/>
                <a:ea typeface="Calibri"/>
                <a:cs typeface="Calibri"/>
                <a:sym typeface="Calibri"/>
              </a:rPr>
              <a:t>Disclaimer: </a:t>
            </a:r>
            <a:r>
              <a:rPr lang="en-US" sz="2800" dirty="0">
                <a:solidFill>
                  <a:srgbClr val="7A112F"/>
                </a:solidFill>
                <a:latin typeface="Calibri"/>
                <a:ea typeface="Calibri"/>
                <a:cs typeface="Calibri"/>
                <a:sym typeface="Calibri"/>
              </a:rPr>
              <a:t>The opinions and assertions expressed herein are those of the author(s) and do not necessarily reflect the official policy or position of Defense Health Agency, Uniformed Services University, or the Department of War.  </a:t>
            </a:r>
          </a:p>
          <a:p>
            <a:pPr lvl="0">
              <a:spcAft>
                <a:spcPts val="600"/>
              </a:spcAft>
            </a:pPr>
            <a:r>
              <a:rPr lang="en-US" sz="2800" b="1" dirty="0">
                <a:solidFill>
                  <a:srgbClr val="7A112F"/>
                </a:solidFill>
                <a:latin typeface="Calibri"/>
                <a:ea typeface="Calibri"/>
                <a:cs typeface="Calibri"/>
                <a:sym typeface="Calibri"/>
              </a:rPr>
              <a:t>COI: </a:t>
            </a:r>
            <a:r>
              <a:rPr lang="en-US" sz="2800" dirty="0">
                <a:solidFill>
                  <a:srgbClr val="7A112F"/>
                </a:solidFill>
                <a:latin typeface="Calibri"/>
                <a:ea typeface="Calibri"/>
                <a:cs typeface="Calibri"/>
                <a:sym typeface="Calibri"/>
              </a:rPr>
              <a:t>The authors do not have a financial interest in any commercial product, service, or organization providing financial support for this research.</a:t>
            </a:r>
          </a:p>
          <a:p>
            <a:pPr lvl="0">
              <a:spcAft>
                <a:spcPts val="600"/>
              </a:spcAft>
            </a:pPr>
            <a:r>
              <a:rPr lang="en-US" sz="2800" b="1" dirty="0">
                <a:solidFill>
                  <a:srgbClr val="7A112F"/>
                </a:solidFill>
                <a:latin typeface="Calibri"/>
                <a:ea typeface="Calibri"/>
                <a:cs typeface="Calibri"/>
                <a:sym typeface="Calibri"/>
              </a:rPr>
              <a:t>Funding: </a:t>
            </a:r>
            <a:r>
              <a:rPr lang="en-US" sz="2800" dirty="0">
                <a:solidFill>
                  <a:srgbClr val="7A112F"/>
                </a:solidFill>
                <a:latin typeface="Calibri"/>
                <a:ea typeface="Calibri"/>
                <a:cs typeface="Calibri"/>
                <a:sym typeface="Calibri"/>
              </a:rPr>
              <a:t>We gratefully acknowledge USUHS Intramural New Faculty Award and DARPA BTO Seedling Award for financial support. </a:t>
            </a:r>
          </a:p>
        </p:txBody>
      </p:sp>
      <p:sp>
        <p:nvSpPr>
          <p:cNvPr id="48" name="Google Shape;48;p2"/>
          <p:cNvSpPr txBox="1"/>
          <p:nvPr/>
        </p:nvSpPr>
        <p:spPr>
          <a:xfrm>
            <a:off x="11842117" y="46857"/>
            <a:ext cx="27522161" cy="2086685"/>
          </a:xfrm>
          <a:prstGeom prst="rect">
            <a:avLst/>
          </a:prstGeom>
          <a:noFill/>
          <a:ln>
            <a:noFill/>
          </a:ln>
        </p:spPr>
        <p:txBody>
          <a:bodyPr spcFirstLastPara="1" wrap="square" lIns="91440" tIns="45700" rIns="91425" bIns="45700" anchor="ctr" anchorCtr="0">
            <a:noAutofit/>
          </a:bodyPr>
          <a:lstStyle/>
          <a:p>
            <a:pPr algn="ctr"/>
            <a:r>
              <a:rPr lang="en-US" altLang="en-US" sz="5400" b="1" dirty="0">
                <a:solidFill>
                  <a:srgbClr val="1E256A"/>
                </a:solidFill>
                <a:latin typeface="Calibri" panose="020F0502020204030204" pitchFamily="34" charset="0"/>
                <a:cs typeface="Calibri" panose="020F0502020204030204" pitchFamily="34" charset="0"/>
              </a:rPr>
              <a:t>Evaluation of Cellular Mechanical Synapse Gene Expression Changes using Human Cerebral Organoids in a Blast Model.</a:t>
            </a:r>
          </a:p>
        </p:txBody>
      </p:sp>
      <p:sp>
        <p:nvSpPr>
          <p:cNvPr id="49" name="Google Shape;49;p2"/>
          <p:cNvSpPr txBox="1"/>
          <p:nvPr/>
        </p:nvSpPr>
        <p:spPr>
          <a:xfrm>
            <a:off x="13964473" y="1778401"/>
            <a:ext cx="23277445" cy="1567678"/>
          </a:xfrm>
          <a:prstGeom prst="rect">
            <a:avLst/>
          </a:prstGeom>
          <a:noFill/>
          <a:ln>
            <a:noFill/>
          </a:ln>
        </p:spPr>
        <p:txBody>
          <a:bodyPr spcFirstLastPara="1" wrap="square" lIns="106675" tIns="53325" rIns="106675" bIns="53325" anchor="ctr" anchorCtr="0">
            <a:normAutofit/>
          </a:bodyPr>
          <a:lstStyle/>
          <a:p>
            <a:pPr algn="ctr">
              <a:lnSpc>
                <a:spcPct val="120000"/>
              </a:lnSpc>
            </a:pPr>
            <a:r>
              <a:rPr lang="en-US" altLang="en-US" sz="3200" b="1" dirty="0">
                <a:solidFill>
                  <a:srgbClr val="080808"/>
                </a:solidFill>
                <a:latin typeface="Calibri" panose="020F0502020204030204" pitchFamily="34" charset="0"/>
                <a:cs typeface="Calibri" panose="020F0502020204030204" pitchFamily="34" charset="0"/>
              </a:rPr>
              <a:t>Christi L. Salgado BS</a:t>
            </a:r>
            <a:r>
              <a:rPr lang="en-US" altLang="en-US" sz="3200" b="1" baseline="30000" dirty="0">
                <a:solidFill>
                  <a:srgbClr val="080808"/>
                </a:solidFill>
                <a:latin typeface="Calibri" panose="020F0502020204030204" pitchFamily="34" charset="0"/>
                <a:cs typeface="Calibri" panose="020F0502020204030204" pitchFamily="34" charset="0"/>
              </a:rPr>
              <a:t>1,2</a:t>
            </a:r>
            <a:r>
              <a:rPr lang="en-US" altLang="en-US" sz="3200" b="1" dirty="0">
                <a:solidFill>
                  <a:srgbClr val="080808"/>
                </a:solidFill>
                <a:latin typeface="Calibri" panose="020F0502020204030204" pitchFamily="34" charset="0"/>
                <a:cs typeface="Calibri" panose="020F0502020204030204" pitchFamily="34" charset="0"/>
              </a:rPr>
              <a:t>, Ann M. DiGeorge Foushee BS</a:t>
            </a:r>
            <a:r>
              <a:rPr lang="en-US" altLang="en-US" sz="3200" b="1" baseline="30000" dirty="0">
                <a:solidFill>
                  <a:srgbClr val="080808"/>
                </a:solidFill>
                <a:latin typeface="Calibri" panose="020F0502020204030204" pitchFamily="34" charset="0"/>
                <a:cs typeface="Calibri" panose="020F0502020204030204" pitchFamily="34" charset="0"/>
              </a:rPr>
              <a:t>1,2</a:t>
            </a:r>
            <a:r>
              <a:rPr lang="en-US" altLang="en-US" sz="3200" b="1" dirty="0">
                <a:solidFill>
                  <a:srgbClr val="080808"/>
                </a:solidFill>
                <a:latin typeface="Calibri" panose="020F0502020204030204" pitchFamily="34" charset="0"/>
                <a:cs typeface="Calibri" panose="020F0502020204030204" pitchFamily="34" charset="0"/>
              </a:rPr>
              <a:t>, Cassandra M. Rodriguez BS</a:t>
            </a:r>
            <a:r>
              <a:rPr lang="en-US" altLang="en-US" sz="3200" b="1" baseline="30000" dirty="0">
                <a:solidFill>
                  <a:srgbClr val="080808"/>
                </a:solidFill>
                <a:latin typeface="Calibri" panose="020F0502020204030204" pitchFamily="34" charset="0"/>
                <a:cs typeface="Calibri" panose="020F0502020204030204" pitchFamily="34" charset="0"/>
              </a:rPr>
              <a:t>3,4</a:t>
            </a:r>
            <a:r>
              <a:rPr lang="en-US" altLang="en-US" sz="3200" b="1" dirty="0">
                <a:solidFill>
                  <a:srgbClr val="080808"/>
                </a:solidFill>
                <a:latin typeface="Calibri" panose="020F0502020204030204" pitchFamily="34" charset="0"/>
                <a:cs typeface="Calibri" panose="020F0502020204030204" pitchFamily="34" charset="0"/>
              </a:rPr>
              <a:t>, Zane Lybrand PhD</a:t>
            </a:r>
            <a:r>
              <a:rPr lang="en-US" altLang="en-US" sz="3200" b="1" baseline="30000" dirty="0">
                <a:solidFill>
                  <a:srgbClr val="080808"/>
                </a:solidFill>
                <a:latin typeface="Calibri" panose="020F0502020204030204" pitchFamily="34" charset="0"/>
                <a:cs typeface="Calibri" panose="020F0502020204030204" pitchFamily="34" charset="0"/>
              </a:rPr>
              <a:t>5</a:t>
            </a:r>
            <a:r>
              <a:rPr lang="en-US" altLang="en-US" sz="3200" b="1" dirty="0">
                <a:solidFill>
                  <a:srgbClr val="080808"/>
                </a:solidFill>
                <a:latin typeface="Calibri" panose="020F0502020204030204" pitchFamily="34" charset="0"/>
                <a:cs typeface="Calibri" panose="020F0502020204030204" pitchFamily="34" charset="0"/>
              </a:rPr>
              <a:t>, Carrie W. Hoppes PT, PhD</a:t>
            </a:r>
            <a:r>
              <a:rPr lang="en-US" altLang="en-US" sz="3200" b="1" baseline="30000" dirty="0">
                <a:solidFill>
                  <a:srgbClr val="080808"/>
                </a:solidFill>
                <a:latin typeface="Calibri" panose="020F0502020204030204" pitchFamily="34" charset="0"/>
                <a:cs typeface="Calibri" panose="020F0502020204030204" pitchFamily="34" charset="0"/>
              </a:rPr>
              <a:t>1,2</a:t>
            </a:r>
            <a:r>
              <a:rPr lang="en-US" altLang="en-US" sz="3200" b="1" dirty="0">
                <a:solidFill>
                  <a:srgbClr val="080808"/>
                </a:solidFill>
                <a:latin typeface="Calibri" panose="020F0502020204030204" pitchFamily="34" charset="0"/>
                <a:cs typeface="Calibri" panose="020F0502020204030204" pitchFamily="34" charset="0"/>
              </a:rPr>
              <a:t>, Col Adam M. Willis, MD, PhD</a:t>
            </a:r>
            <a:r>
              <a:rPr lang="en-US" altLang="en-US" sz="3200" b="1" baseline="30000" dirty="0">
                <a:solidFill>
                  <a:srgbClr val="080808"/>
                </a:solidFill>
                <a:latin typeface="Calibri" panose="020F0502020204030204" pitchFamily="34" charset="0"/>
                <a:cs typeface="Calibri" panose="020F0502020204030204" pitchFamily="34" charset="0"/>
              </a:rPr>
              <a:t>6</a:t>
            </a:r>
            <a:r>
              <a:rPr lang="en-US" altLang="en-US" sz="3200" b="1" dirty="0">
                <a:solidFill>
                  <a:srgbClr val="080808"/>
                </a:solidFill>
                <a:latin typeface="Calibri" panose="020F0502020204030204" pitchFamily="34" charset="0"/>
                <a:cs typeface="Calibri" panose="020F0502020204030204" pitchFamily="34" charset="0"/>
              </a:rPr>
              <a:t>, Tony T. Yuan PhD, MS</a:t>
            </a:r>
            <a:r>
              <a:rPr lang="en-US" altLang="en-US" sz="3200" b="1" baseline="30000" dirty="0">
                <a:solidFill>
                  <a:srgbClr val="080808"/>
                </a:solidFill>
                <a:latin typeface="Calibri" panose="020F0502020204030204" pitchFamily="34" charset="0"/>
                <a:cs typeface="Calibri" panose="020F0502020204030204" pitchFamily="34" charset="0"/>
              </a:rPr>
              <a:t>2,7</a:t>
            </a:r>
          </a:p>
        </p:txBody>
      </p:sp>
      <p:pic>
        <p:nvPicPr>
          <p:cNvPr id="4" name="Google Shape;12;p3">
            <a:extLst>
              <a:ext uri="{FF2B5EF4-FFF2-40B4-BE49-F238E27FC236}">
                <a16:creationId xmlns:a16="http://schemas.microsoft.com/office/drawing/2014/main" id="{61078DA7-742F-11D6-5FEB-95B1FB7C1341}"/>
              </a:ext>
            </a:extLst>
          </p:cNvPr>
          <p:cNvPicPr preferRelativeResize="0"/>
          <p:nvPr/>
        </p:nvPicPr>
        <p:blipFill rotWithShape="1">
          <a:blip r:embed="rId4">
            <a:alphaModFix/>
          </a:blip>
          <a:srcRect l="8346" t="27171" r="16756" b="17303"/>
          <a:stretch/>
        </p:blipFill>
        <p:spPr>
          <a:xfrm>
            <a:off x="42891101" y="429326"/>
            <a:ext cx="4502355" cy="1567678"/>
          </a:xfrm>
          <a:prstGeom prst="rect">
            <a:avLst/>
          </a:prstGeom>
          <a:noFill/>
          <a:ln>
            <a:noFill/>
          </a:ln>
        </p:spPr>
      </p:pic>
      <p:pic>
        <p:nvPicPr>
          <p:cNvPr id="5" name="Picture 4">
            <a:extLst>
              <a:ext uri="{FF2B5EF4-FFF2-40B4-BE49-F238E27FC236}">
                <a16:creationId xmlns:a16="http://schemas.microsoft.com/office/drawing/2014/main" id="{7120105A-7C60-346F-97FC-8441D0DA638A}"/>
              </a:ext>
            </a:extLst>
          </p:cNvPr>
          <p:cNvPicPr>
            <a:picLocks noChangeAspect="1"/>
          </p:cNvPicPr>
          <p:nvPr/>
        </p:nvPicPr>
        <p:blipFill>
          <a:blip r:embed="rId5"/>
          <a:stretch>
            <a:fillRect/>
          </a:stretch>
        </p:blipFill>
        <p:spPr>
          <a:xfrm>
            <a:off x="810654" y="685450"/>
            <a:ext cx="4026617" cy="2623108"/>
          </a:xfrm>
          <a:prstGeom prst="rect">
            <a:avLst/>
          </a:prstGeom>
        </p:spPr>
      </p:pic>
      <p:pic>
        <p:nvPicPr>
          <p:cNvPr id="7" name="Picture 6">
            <a:extLst>
              <a:ext uri="{FF2B5EF4-FFF2-40B4-BE49-F238E27FC236}">
                <a16:creationId xmlns:a16="http://schemas.microsoft.com/office/drawing/2014/main" id="{256044DF-E958-BFCB-6E74-A419B586D4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684781" y="1838148"/>
            <a:ext cx="2643766" cy="2593695"/>
          </a:xfrm>
          <a:prstGeom prst="rect">
            <a:avLst/>
          </a:prstGeom>
        </p:spPr>
      </p:pic>
      <p:pic>
        <p:nvPicPr>
          <p:cNvPr id="1034" name="Picture 10" descr="Texas Woman's University - Wikipedia">
            <a:extLst>
              <a:ext uri="{FF2B5EF4-FFF2-40B4-BE49-F238E27FC236}">
                <a16:creationId xmlns:a16="http://schemas.microsoft.com/office/drawing/2014/main" id="{CAE05F43-22C1-D763-B9CF-A109544799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29049" y="1227918"/>
            <a:ext cx="2885561" cy="2867298"/>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123">
            <a:extLst>
              <a:ext uri="{FF2B5EF4-FFF2-40B4-BE49-F238E27FC236}">
                <a16:creationId xmlns:a16="http://schemas.microsoft.com/office/drawing/2014/main" id="{7C6B851C-6603-40E5-5D7C-6015A622E152}"/>
              </a:ext>
            </a:extLst>
          </p:cNvPr>
          <p:cNvSpPr txBox="1">
            <a:spLocks noChangeArrowheads="1"/>
          </p:cNvSpPr>
          <p:nvPr/>
        </p:nvSpPr>
        <p:spPr bwMode="auto">
          <a:xfrm>
            <a:off x="9299616" y="3305754"/>
            <a:ext cx="32607161" cy="1345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4292" tIns="114292" rIns="114292" bIns="114292" anchor="ctr" anchorCtr="0"/>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lnSpc>
                <a:spcPct val="120000"/>
              </a:lnSpc>
            </a:pPr>
            <a:r>
              <a:rPr lang="en-US" sz="2800" baseline="30000" dirty="0">
                <a:latin typeface="Calibri" panose="020F0502020204030204" pitchFamily="34" charset="0"/>
                <a:cs typeface="Calibri" panose="020F0502020204030204" pitchFamily="34" charset="0"/>
              </a:rPr>
              <a:t>1</a:t>
            </a:r>
            <a:r>
              <a:rPr lang="en-US" sz="2800" dirty="0">
                <a:latin typeface="Calibri" panose="020F0502020204030204" pitchFamily="34" charset="0"/>
                <a:cs typeface="Calibri" panose="020F0502020204030204" pitchFamily="34" charset="0"/>
              </a:rPr>
              <a:t> The Geneva Foundation, Tacoma, WA, </a:t>
            </a:r>
            <a:r>
              <a:rPr lang="en-US" sz="2800" baseline="30000" dirty="0">
                <a:latin typeface="Calibri" panose="020F0502020204030204" pitchFamily="34" charset="0"/>
                <a:cs typeface="Calibri" panose="020F0502020204030204" pitchFamily="34" charset="0"/>
              </a:rPr>
              <a:t>2</a:t>
            </a:r>
            <a:r>
              <a:rPr lang="en-US" sz="2800" dirty="0">
                <a:latin typeface="Calibri" panose="020F0502020204030204" pitchFamily="34" charset="0"/>
                <a:cs typeface="Calibri" panose="020F0502020204030204" pitchFamily="34" charset="0"/>
              </a:rPr>
              <a:t>4DBio</a:t>
            </a:r>
            <a:r>
              <a:rPr lang="en-US" sz="2800" baseline="30000" dirty="0">
                <a:latin typeface="Calibri" panose="020F0502020204030204" pitchFamily="34" charset="0"/>
                <a:cs typeface="Calibri" panose="020F0502020204030204" pitchFamily="34" charset="0"/>
              </a:rPr>
              <a:t>3 </a:t>
            </a:r>
            <a:r>
              <a:rPr lang="en-US" sz="2800" dirty="0">
                <a:latin typeface="Calibri" panose="020F0502020204030204" pitchFamily="34" charset="0"/>
                <a:cs typeface="Calibri" panose="020F0502020204030204" pitchFamily="34" charset="0"/>
              </a:rPr>
              <a:t>Center for Biotechnology, Uniformed Services University, Bethesda, MD, </a:t>
            </a:r>
            <a:r>
              <a:rPr lang="en-US" sz="2800" baseline="30000" dirty="0">
                <a:latin typeface="Calibri" panose="020F0502020204030204" pitchFamily="34" charset="0"/>
                <a:cs typeface="Calibri" panose="020F0502020204030204" pitchFamily="34" charset="0"/>
              </a:rPr>
              <a:t>3 </a:t>
            </a:r>
            <a:r>
              <a:rPr lang="en-US" sz="2800" dirty="0">
                <a:latin typeface="Calibri" panose="020F0502020204030204" pitchFamily="34" charset="0"/>
                <a:cs typeface="Calibri" panose="020F0502020204030204" pitchFamily="34" charset="0"/>
              </a:rPr>
              <a:t>59th Medical Wing Science &amp; Technology, JBSA-Lackland, TX, </a:t>
            </a:r>
            <a:r>
              <a:rPr lang="en-US" sz="2800" baseline="30000" dirty="0">
                <a:latin typeface="Calibri" panose="020F0502020204030204" pitchFamily="34" charset="0"/>
                <a:cs typeface="Calibri" panose="020F0502020204030204" pitchFamily="34" charset="0"/>
              </a:rPr>
              <a:t>4 </a:t>
            </a:r>
            <a:r>
              <a:rPr lang="en-US" sz="2800" dirty="0">
                <a:latin typeface="Calibri" panose="020F0502020204030204" pitchFamily="34" charset="0"/>
                <a:cs typeface="Calibri" panose="020F0502020204030204" pitchFamily="34" charset="0"/>
              </a:rPr>
              <a:t>Emerge Solutions Group, North Bethesda, MD, </a:t>
            </a:r>
            <a:r>
              <a:rPr lang="en-US" sz="2800" baseline="30000" dirty="0">
                <a:latin typeface="Calibri" panose="020F0502020204030204" pitchFamily="34" charset="0"/>
                <a:cs typeface="Calibri" panose="020F0502020204030204" pitchFamily="34" charset="0"/>
              </a:rPr>
              <a:t>5</a:t>
            </a:r>
            <a:r>
              <a:rPr lang="en-US" sz="2800" dirty="0">
                <a:latin typeface="Calibri" panose="020F0502020204030204" pitchFamily="34" charset="0"/>
                <a:cs typeface="Calibri" panose="020F0502020204030204" pitchFamily="34" charset="0"/>
              </a:rPr>
              <a:t>Department of Biology, Texas Woman’s University, Denton, TX, and </a:t>
            </a:r>
            <a:r>
              <a:rPr lang="en-US" sz="2800" baseline="30000" dirty="0">
                <a:latin typeface="Calibri" panose="020F0502020204030204" pitchFamily="34" charset="0"/>
                <a:cs typeface="Calibri" panose="020F0502020204030204" pitchFamily="34" charset="0"/>
              </a:rPr>
              <a:t>6</a:t>
            </a:r>
            <a:r>
              <a:rPr lang="en-US" sz="2800" dirty="0">
                <a:latin typeface="Calibri" panose="020F0502020204030204" pitchFamily="34" charset="0"/>
                <a:cs typeface="Calibri" panose="020F0502020204030204" pitchFamily="34" charset="0"/>
              </a:rPr>
              <a:t>Department of Neurology, Uniformed Services University, Bethesda, MD. </a:t>
            </a:r>
            <a:r>
              <a:rPr lang="en-US" sz="2800" baseline="30000" dirty="0">
                <a:latin typeface="Calibri" panose="020F0502020204030204" pitchFamily="34" charset="0"/>
                <a:cs typeface="Calibri" panose="020F0502020204030204" pitchFamily="34" charset="0"/>
              </a:rPr>
              <a:t>7</a:t>
            </a:r>
            <a:r>
              <a:rPr lang="en-US" sz="2800" dirty="0">
                <a:latin typeface="Calibri" panose="020F0502020204030204" pitchFamily="34" charset="0"/>
                <a:cs typeface="Calibri" panose="020F0502020204030204" pitchFamily="34" charset="0"/>
              </a:rPr>
              <a:t>Department of Radiology &amp; Bioengineering, Uniformed Services University, Bethesda, MD.</a:t>
            </a:r>
          </a:p>
        </p:txBody>
      </p:sp>
      <p:sp>
        <p:nvSpPr>
          <p:cNvPr id="8" name="Google Shape;41;p2">
            <a:extLst>
              <a:ext uri="{FF2B5EF4-FFF2-40B4-BE49-F238E27FC236}">
                <a16:creationId xmlns:a16="http://schemas.microsoft.com/office/drawing/2014/main" id="{3B7C1371-7D57-AC5C-E43C-B0D11A99EF49}"/>
              </a:ext>
            </a:extLst>
          </p:cNvPr>
          <p:cNvSpPr/>
          <p:nvPr/>
        </p:nvSpPr>
        <p:spPr>
          <a:xfrm>
            <a:off x="27089977" y="30391025"/>
            <a:ext cx="23776632" cy="2381216"/>
          </a:xfrm>
          <a:prstGeom prst="roundRect">
            <a:avLst>
              <a:gd name="adj" fmla="val 16124"/>
            </a:avLst>
          </a:prstGeom>
          <a:noFill/>
          <a:ln w="76200" cap="flat" cmpd="sng">
            <a:no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buNone/>
            </a:pPr>
            <a:r>
              <a:rPr lang="en-US" sz="2600" b="1" cap="all" dirty="0">
                <a:solidFill>
                  <a:srgbClr val="7A112F"/>
                </a:solidFill>
                <a:latin typeface="Calibri"/>
                <a:ea typeface="Calibri"/>
                <a:cs typeface="Calibri"/>
                <a:sym typeface="Calibri"/>
              </a:rPr>
              <a:t>References </a:t>
            </a:r>
          </a:p>
          <a:p>
            <a:pPr marL="457200" indent="-457200" algn="just">
              <a:spcAft>
                <a:spcPts val="600"/>
              </a:spcAft>
              <a:buFont typeface="+mj-lt"/>
              <a:buAutoNum type="arabicPeriod"/>
            </a:pPr>
            <a:r>
              <a:rPr lang="en-US" sz="2600" spc="-150" dirty="0">
                <a:solidFill>
                  <a:srgbClr val="202020"/>
                </a:solidFill>
                <a:latin typeface="Calibri" panose="020F0502020204030204" pitchFamily="34" charset="0"/>
                <a:cs typeface="Calibri" panose="020F0502020204030204" pitchFamily="34" charset="0"/>
              </a:rPr>
              <a:t>Silvosa, M. J., Mercado, N. R., Merlock, N., Vidhate, S., Mejia-Alvarez, R., Yuan, T. T., ... &amp; Lybrand, Z. R. (2022). Understanding primary blast injury: high frequency pressure acutely disrupts neuronal network dynamics in cerebral organoids. Journal of neurotrauma, 39(21-22), 1575-1590.</a:t>
            </a:r>
          </a:p>
          <a:p>
            <a:pPr marL="457200" marR="0" lvl="0" indent="-457200" algn="just" rtl="0">
              <a:spcBef>
                <a:spcPts val="0"/>
              </a:spcBef>
              <a:spcAft>
                <a:spcPts val="600"/>
              </a:spcAft>
              <a:buFont typeface="+mj-lt"/>
              <a:buAutoNum type="arabicPeriod"/>
            </a:pPr>
            <a:r>
              <a:rPr lang="en-US" sz="2600" spc="-150" dirty="0">
                <a:solidFill>
                  <a:srgbClr val="202020"/>
                </a:solidFill>
                <a:latin typeface="Calibri" panose="020F0502020204030204" pitchFamily="34" charset="0"/>
                <a:cs typeface="Calibri" panose="020F0502020204030204" pitchFamily="34" charset="0"/>
              </a:rPr>
              <a:t>Zhang</a:t>
            </a:r>
            <a:r>
              <a:rPr lang="en-US" sz="2600" b="0" i="0" spc="-150" dirty="0">
                <a:solidFill>
                  <a:srgbClr val="202020"/>
                </a:solidFill>
                <a:effectLst/>
                <a:latin typeface="Calibri" panose="020F0502020204030204" pitchFamily="34" charset="0"/>
                <a:cs typeface="Calibri" panose="020F0502020204030204" pitchFamily="34" charset="0"/>
              </a:rPr>
              <a:t> Z, Zoltewicz JS, Mondello S, Newsome KJ, Yang, Z FC (2014) Human Traumatic Brain Injury Induces Autoantibody Response against Glial Fibrillary Acidic Protein and Its Breakdown Products. </a:t>
            </a:r>
            <a:r>
              <a:rPr lang="en-US" sz="2600" spc="-150" dirty="0">
                <a:solidFill>
                  <a:srgbClr val="202020"/>
                </a:solidFill>
                <a:latin typeface="Calibri" panose="020F0502020204030204" pitchFamily="34" charset="0"/>
                <a:cs typeface="Calibri" panose="020F0502020204030204" pitchFamily="34" charset="0"/>
              </a:rPr>
              <a:t>PLOS One, journal.pone.0092698</a:t>
            </a:r>
            <a:r>
              <a:rPr lang="en-US" sz="2600" b="0" i="0" spc="-150" dirty="0">
                <a:solidFill>
                  <a:srgbClr val="202020"/>
                </a:solidFill>
                <a:effectLst/>
                <a:latin typeface="Calibri" panose="020F0502020204030204" pitchFamily="34" charset="0"/>
                <a:cs typeface="Calibri" panose="020F0502020204030204" pitchFamily="34" charset="0"/>
              </a:rPr>
              <a:t>. </a:t>
            </a:r>
          </a:p>
        </p:txBody>
      </p:sp>
      <p:sp>
        <p:nvSpPr>
          <p:cNvPr id="62" name="TextBox 61">
            <a:extLst>
              <a:ext uri="{FF2B5EF4-FFF2-40B4-BE49-F238E27FC236}">
                <a16:creationId xmlns:a16="http://schemas.microsoft.com/office/drawing/2014/main" id="{2553005F-B9D4-B60C-BED0-4D842FF85C94}"/>
              </a:ext>
            </a:extLst>
          </p:cNvPr>
          <p:cNvSpPr txBox="1"/>
          <p:nvPr/>
        </p:nvSpPr>
        <p:spPr>
          <a:xfrm>
            <a:off x="19266915" y="5862763"/>
            <a:ext cx="655383" cy="523220"/>
          </a:xfrm>
          <a:prstGeom prst="rect">
            <a:avLst/>
          </a:prstGeom>
          <a:noFill/>
        </p:spPr>
        <p:txBody>
          <a:bodyPr wrap="square" rtlCol="0">
            <a:spAutoFit/>
          </a:bodyPr>
          <a:lstStyle/>
          <a:p>
            <a:r>
              <a:rPr lang="en-US" sz="2800" b="1" dirty="0">
                <a:solidFill>
                  <a:schemeClr val="bg1"/>
                </a:solidFill>
                <a:latin typeface="Calibri" panose="020F0502020204030204" pitchFamily="34" charset="0"/>
                <a:cs typeface="Calibri" panose="020F0502020204030204" pitchFamily="34" charset="0"/>
              </a:rPr>
              <a:t>c)</a:t>
            </a:r>
          </a:p>
        </p:txBody>
      </p:sp>
      <p:sp>
        <p:nvSpPr>
          <p:cNvPr id="1025" name="Rectangle 4">
            <a:extLst>
              <a:ext uri="{FF2B5EF4-FFF2-40B4-BE49-F238E27FC236}">
                <a16:creationId xmlns:a16="http://schemas.microsoft.com/office/drawing/2014/main" id="{ED5538D3-9D3F-4B4D-CE16-25A56A50CCAD}"/>
              </a:ext>
            </a:extLst>
          </p:cNvPr>
          <p:cNvSpPr>
            <a:spLocks noChangeArrowheads="1"/>
          </p:cNvSpPr>
          <p:nvPr/>
        </p:nvSpPr>
        <p:spPr bwMode="auto">
          <a:xfrm>
            <a:off x="32679346" y="5867207"/>
            <a:ext cx="17057574" cy="688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846" tIns="54423" rIns="108846" bIns="54423" anchor="ct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gn="ctr">
              <a:lnSpc>
                <a:spcPct val="110000"/>
              </a:lnSpc>
            </a:pPr>
            <a:r>
              <a:rPr lang="en-US" altLang="en-US" sz="3600" b="1" u="sng" dirty="0">
                <a:solidFill>
                  <a:srgbClr val="1E256A"/>
                </a:solidFill>
                <a:latin typeface="Calibri" panose="020F0502020204030204" pitchFamily="34" charset="0"/>
                <a:cs typeface="Calibri" panose="020F0502020204030204" pitchFamily="34" charset="0"/>
              </a:rPr>
              <a:t>Fold Change of Selected Functional Genes</a:t>
            </a:r>
          </a:p>
        </p:txBody>
      </p:sp>
      <p:sp>
        <p:nvSpPr>
          <p:cNvPr id="1026" name="TextBox 1025">
            <a:extLst>
              <a:ext uri="{FF2B5EF4-FFF2-40B4-BE49-F238E27FC236}">
                <a16:creationId xmlns:a16="http://schemas.microsoft.com/office/drawing/2014/main" id="{20B635B6-2406-9CD7-5AE8-65DA1FCE699A}"/>
              </a:ext>
            </a:extLst>
          </p:cNvPr>
          <p:cNvSpPr txBox="1"/>
          <p:nvPr/>
        </p:nvSpPr>
        <p:spPr>
          <a:xfrm>
            <a:off x="12159076" y="10973799"/>
            <a:ext cx="5960482" cy="492443"/>
          </a:xfrm>
          <a:prstGeom prst="rect">
            <a:avLst/>
          </a:prstGeom>
          <a:noFill/>
        </p:spPr>
        <p:txBody>
          <a:bodyPr wrap="square">
            <a:spAutoFit/>
          </a:bodyPr>
          <a:lstStyle/>
          <a:p>
            <a:pPr algn="just"/>
            <a:r>
              <a:rPr lang="en-US" sz="2600" b="1" dirty="0">
                <a:latin typeface="Calibri" panose="020F0502020204030204" pitchFamily="34" charset="0"/>
                <a:cs typeface="Calibri" panose="020F0502020204030204" pitchFamily="34" charset="0"/>
              </a:rPr>
              <a:t>Table 1</a:t>
            </a:r>
            <a:r>
              <a:rPr lang="en-US" sz="2600" dirty="0">
                <a:latin typeface="Calibri" panose="020F0502020204030204" pitchFamily="34" charset="0"/>
                <a:cs typeface="Calibri" panose="020F0502020204030204" pitchFamily="34" charset="0"/>
              </a:rPr>
              <a:t>: Targeted Genes and Functions.</a:t>
            </a:r>
          </a:p>
        </p:txBody>
      </p:sp>
      <p:sp>
        <p:nvSpPr>
          <p:cNvPr id="19" name="TextBox 18">
            <a:extLst>
              <a:ext uri="{FF2B5EF4-FFF2-40B4-BE49-F238E27FC236}">
                <a16:creationId xmlns:a16="http://schemas.microsoft.com/office/drawing/2014/main" id="{A7E27B52-2FE0-5750-AAF4-65CA1AE32BC2}"/>
              </a:ext>
            </a:extLst>
          </p:cNvPr>
          <p:cNvSpPr txBox="1"/>
          <p:nvPr/>
        </p:nvSpPr>
        <p:spPr>
          <a:xfrm>
            <a:off x="31901591" y="20675118"/>
            <a:ext cx="18639477" cy="1368644"/>
          </a:xfrm>
          <a:prstGeom prst="rect">
            <a:avLst/>
          </a:prstGeom>
          <a:noFill/>
        </p:spPr>
        <p:txBody>
          <a:bodyPr wrap="square">
            <a:spAutoFit/>
          </a:bodyPr>
          <a:lstStyle/>
          <a:p>
            <a:pPr algn="just">
              <a:lnSpc>
                <a:spcPct val="108000"/>
              </a:lnSpc>
            </a:pPr>
            <a:r>
              <a:rPr lang="en-US" sz="2600" b="1" dirty="0">
                <a:latin typeface="Calibri" panose="020F0502020204030204" pitchFamily="34" charset="0"/>
                <a:cs typeface="Calibri" panose="020F0502020204030204" pitchFamily="34" charset="0"/>
              </a:rPr>
              <a:t>Figure 6: Time Course of Gene Expression at 24-, 72-, and 168-hours Post-Exposure.  </a:t>
            </a:r>
            <a:r>
              <a:rPr lang="en-US" sz="2600" dirty="0">
                <a:latin typeface="Calibri" panose="020F0502020204030204" pitchFamily="34" charset="0"/>
                <a:cs typeface="Calibri" panose="020F0502020204030204" pitchFamily="34" charset="0"/>
              </a:rPr>
              <a:t>Longitudinal gene expression post blast expressed in fold change across all conditions. GFAP and NOS1 suppression yielded the most robust effects observed. Frequency and amplitude dependent effects could be visualized at 168-hours timepoint.</a:t>
            </a:r>
          </a:p>
        </p:txBody>
      </p:sp>
      <p:sp>
        <p:nvSpPr>
          <p:cNvPr id="31" name="TextBox 30">
            <a:extLst>
              <a:ext uri="{FF2B5EF4-FFF2-40B4-BE49-F238E27FC236}">
                <a16:creationId xmlns:a16="http://schemas.microsoft.com/office/drawing/2014/main" id="{678C1F96-E5C7-4017-BE79-8AA1473CD3C7}"/>
              </a:ext>
            </a:extLst>
          </p:cNvPr>
          <p:cNvSpPr txBox="1"/>
          <p:nvPr/>
        </p:nvSpPr>
        <p:spPr>
          <a:xfrm>
            <a:off x="25135950" y="10463702"/>
            <a:ext cx="5961763" cy="936538"/>
          </a:xfrm>
          <a:prstGeom prst="rect">
            <a:avLst/>
          </a:prstGeom>
          <a:noFill/>
        </p:spPr>
        <p:txBody>
          <a:bodyPr wrap="square">
            <a:spAutoFit/>
          </a:bodyPr>
          <a:lstStyle/>
          <a:p>
            <a:pPr algn="just">
              <a:lnSpc>
                <a:spcPct val="108000"/>
              </a:lnSpc>
            </a:pPr>
            <a:r>
              <a:rPr lang="en-US" sz="2600" b="1" dirty="0">
                <a:latin typeface="Calibri" panose="020F0502020204030204" pitchFamily="34" charset="0"/>
                <a:cs typeface="Calibri" panose="020F0502020204030204" pitchFamily="34" charset="0"/>
              </a:rPr>
              <a:t>Figure 3</a:t>
            </a:r>
            <a:r>
              <a:rPr lang="en-US" sz="2600" dirty="0">
                <a:latin typeface="Calibri" panose="020F0502020204030204" pitchFamily="34" charset="0"/>
                <a:cs typeface="Calibri" panose="020F0502020204030204" pitchFamily="34" charset="0"/>
              </a:rPr>
              <a:t>: Longitudinal Expression by Frequency (Amplitudes pooled).</a:t>
            </a:r>
          </a:p>
        </p:txBody>
      </p:sp>
      <p:grpSp>
        <p:nvGrpSpPr>
          <p:cNvPr id="18" name="Group 17">
            <a:extLst>
              <a:ext uri="{FF2B5EF4-FFF2-40B4-BE49-F238E27FC236}">
                <a16:creationId xmlns:a16="http://schemas.microsoft.com/office/drawing/2014/main" id="{35146671-4AEC-C3F3-DF06-6D09B8209A63}"/>
              </a:ext>
            </a:extLst>
          </p:cNvPr>
          <p:cNvGrpSpPr/>
          <p:nvPr/>
        </p:nvGrpSpPr>
        <p:grpSpPr>
          <a:xfrm>
            <a:off x="19113303" y="6506249"/>
            <a:ext cx="5960483" cy="4840190"/>
            <a:chOff x="19242376" y="5490513"/>
            <a:chExt cx="6167479" cy="4840190"/>
          </a:xfrm>
        </p:grpSpPr>
        <p:sp>
          <p:nvSpPr>
            <p:cNvPr id="47" name="TextBox 46">
              <a:extLst>
                <a:ext uri="{FF2B5EF4-FFF2-40B4-BE49-F238E27FC236}">
                  <a16:creationId xmlns:a16="http://schemas.microsoft.com/office/drawing/2014/main" id="{F4927789-8CCD-6B1B-8CEA-24052930414B}"/>
                </a:ext>
              </a:extLst>
            </p:cNvPr>
            <p:cNvSpPr txBox="1"/>
            <p:nvPr/>
          </p:nvSpPr>
          <p:spPr>
            <a:xfrm>
              <a:off x="19369823" y="9394165"/>
              <a:ext cx="5486400" cy="936538"/>
            </a:xfrm>
            <a:prstGeom prst="rect">
              <a:avLst/>
            </a:prstGeom>
            <a:noFill/>
          </p:spPr>
          <p:txBody>
            <a:bodyPr wrap="square">
              <a:spAutoFit/>
            </a:bodyPr>
            <a:lstStyle/>
            <a:p>
              <a:pPr algn="just">
                <a:lnSpc>
                  <a:spcPct val="108000"/>
                </a:lnSpc>
              </a:pPr>
              <a:r>
                <a:rPr lang="en-US" sz="2600" b="1" dirty="0">
                  <a:latin typeface="Calibri" panose="020F0502020204030204" pitchFamily="34" charset="0"/>
                  <a:cs typeface="Calibri" panose="020F0502020204030204" pitchFamily="34" charset="0"/>
                </a:rPr>
                <a:t>Figure 2: </a:t>
              </a:r>
              <a:r>
                <a:rPr lang="en-US" sz="2600" dirty="0">
                  <a:latin typeface="Calibri" panose="020F0502020204030204" pitchFamily="34" charset="0"/>
                  <a:cs typeface="Calibri" panose="020F0502020204030204" pitchFamily="34" charset="0"/>
                </a:rPr>
                <a:t>Longitudinal Expression by Amplitude (Frequencies pooled)</a:t>
              </a:r>
              <a:r>
                <a:rPr lang="en-US" sz="2600" b="1" dirty="0">
                  <a:latin typeface="Calibri" panose="020F0502020204030204" pitchFamily="34" charset="0"/>
                  <a:cs typeface="Calibri" panose="020F0502020204030204" pitchFamily="34" charset="0"/>
                </a:rPr>
                <a:t>.</a:t>
              </a:r>
            </a:p>
          </p:txBody>
        </p:sp>
        <p:pic>
          <p:nvPicPr>
            <p:cNvPr id="10" name="Image 4" descr="Picture">
              <a:extLst>
                <a:ext uri="{FF2B5EF4-FFF2-40B4-BE49-F238E27FC236}">
                  <a16:creationId xmlns:a16="http://schemas.microsoft.com/office/drawing/2014/main" id="{00000000-0008-0000-0A00-000005000000}"/>
                </a:ext>
              </a:extLst>
            </p:cNvPr>
            <p:cNvPicPr>
              <a:picLocks noChangeAspect="1"/>
            </p:cNvPicPr>
            <p:nvPr/>
          </p:nvPicPr>
          <p:blipFill>
            <a:blip r:embed="rId8" cstate="print"/>
            <a:srcRect t="5400"/>
            <a:stretch>
              <a:fillRect/>
            </a:stretch>
          </p:blipFill>
          <p:spPr>
            <a:xfrm>
              <a:off x="19242376" y="5490513"/>
              <a:ext cx="6167479" cy="3886609"/>
            </a:xfrm>
            <a:prstGeom prst="rect">
              <a:avLst/>
            </a:prstGeom>
            <a:ln>
              <a:prstDash val="solid"/>
            </a:ln>
          </p:spPr>
        </p:pic>
      </p:grpSp>
      <p:pic>
        <p:nvPicPr>
          <p:cNvPr id="16" name="Image 5" descr="Picture">
            <a:extLst>
              <a:ext uri="{FF2B5EF4-FFF2-40B4-BE49-F238E27FC236}">
                <a16:creationId xmlns:a16="http://schemas.microsoft.com/office/drawing/2014/main" id="{00000000-0008-0000-0A00-000006000000}"/>
              </a:ext>
            </a:extLst>
          </p:cNvPr>
          <p:cNvPicPr>
            <a:picLocks noChangeAspect="1"/>
          </p:cNvPicPr>
          <p:nvPr/>
        </p:nvPicPr>
        <p:blipFill>
          <a:blip r:embed="rId9" cstate="print"/>
          <a:srcRect t="5401"/>
          <a:stretch>
            <a:fillRect/>
          </a:stretch>
        </p:blipFill>
        <p:spPr>
          <a:xfrm>
            <a:off x="25073786" y="6527919"/>
            <a:ext cx="6167835" cy="3987121"/>
          </a:xfrm>
          <a:prstGeom prst="rect">
            <a:avLst/>
          </a:prstGeom>
          <a:ln>
            <a:prstDash val="solid"/>
          </a:ln>
        </p:spPr>
      </p:pic>
      <p:grpSp>
        <p:nvGrpSpPr>
          <p:cNvPr id="27" name="Group 26">
            <a:extLst>
              <a:ext uri="{FF2B5EF4-FFF2-40B4-BE49-F238E27FC236}">
                <a16:creationId xmlns:a16="http://schemas.microsoft.com/office/drawing/2014/main" id="{AA8D714E-8167-50DE-BBCF-D3FCA42E109B}"/>
              </a:ext>
            </a:extLst>
          </p:cNvPr>
          <p:cNvGrpSpPr/>
          <p:nvPr/>
        </p:nvGrpSpPr>
        <p:grpSpPr>
          <a:xfrm>
            <a:off x="31497034" y="6695954"/>
            <a:ext cx="19300628" cy="13839202"/>
            <a:chOff x="31941141" y="10052790"/>
            <a:chExt cx="10962731" cy="5838489"/>
          </a:xfrm>
        </p:grpSpPr>
        <p:pic>
          <p:nvPicPr>
            <p:cNvPr id="25" name="Image 1" descr="Picture">
              <a:extLst>
                <a:ext uri="{FF2B5EF4-FFF2-40B4-BE49-F238E27FC236}">
                  <a16:creationId xmlns:a16="http://schemas.microsoft.com/office/drawing/2014/main" id="{00000000-0008-0000-0900-000002000000}"/>
                </a:ext>
              </a:extLst>
            </p:cNvPr>
            <p:cNvPicPr/>
            <p:nvPr/>
          </p:nvPicPr>
          <p:blipFill>
            <a:blip r:embed="rId10" cstate="print"/>
            <a:srcRect t="2549" r="11602"/>
            <a:stretch>
              <a:fillRect/>
            </a:stretch>
          </p:blipFill>
          <p:spPr>
            <a:xfrm>
              <a:off x="31941141" y="10052790"/>
              <a:ext cx="10945901" cy="5838489"/>
            </a:xfrm>
            <a:prstGeom prst="rect">
              <a:avLst/>
            </a:prstGeom>
            <a:ln>
              <a:prstDash val="solid"/>
            </a:ln>
          </p:spPr>
        </p:pic>
        <p:sp>
          <p:nvSpPr>
            <p:cNvPr id="26" name="Rectangle 25">
              <a:extLst>
                <a:ext uri="{FF2B5EF4-FFF2-40B4-BE49-F238E27FC236}">
                  <a16:creationId xmlns:a16="http://schemas.microsoft.com/office/drawing/2014/main" id="{D1C10184-31F5-423B-0971-13D1FD30A69F}"/>
                </a:ext>
              </a:extLst>
            </p:cNvPr>
            <p:cNvSpPr/>
            <p:nvPr/>
          </p:nvSpPr>
          <p:spPr>
            <a:xfrm>
              <a:off x="42802896" y="10052790"/>
              <a:ext cx="100976" cy="106025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ea typeface="Calibri" panose="020F0502020204030204" pitchFamily="34" charset="0"/>
                <a:cs typeface="Calibri" panose="020F0502020204030204" pitchFamily="34" charset="0"/>
              </a:endParaRPr>
            </a:p>
          </p:txBody>
        </p:sp>
      </p:grpSp>
      <p:graphicFrame>
        <p:nvGraphicFramePr>
          <p:cNvPr id="32" name="Table 31">
            <a:extLst>
              <a:ext uri="{FF2B5EF4-FFF2-40B4-BE49-F238E27FC236}">
                <a16:creationId xmlns:a16="http://schemas.microsoft.com/office/drawing/2014/main" id="{65082757-20E4-F68F-BC71-579CC17C09FF}"/>
              </a:ext>
            </a:extLst>
          </p:cNvPr>
          <p:cNvGraphicFramePr>
            <a:graphicFrameLocks noGrp="1"/>
          </p:cNvGraphicFramePr>
          <p:nvPr>
            <p:extLst>
              <p:ext uri="{D42A27DB-BD31-4B8C-83A1-F6EECF244321}">
                <p14:modId xmlns:p14="http://schemas.microsoft.com/office/powerpoint/2010/main" val="1188838209"/>
              </p:ext>
            </p:extLst>
          </p:nvPr>
        </p:nvGraphicFramePr>
        <p:xfrm>
          <a:off x="12252701" y="11686571"/>
          <a:ext cx="12173580" cy="10200313"/>
        </p:xfrm>
        <a:graphic>
          <a:graphicData uri="http://schemas.openxmlformats.org/drawingml/2006/table">
            <a:tbl>
              <a:tblPr firstRow="1" bandRow="1"/>
              <a:tblGrid>
                <a:gridCol w="4359530">
                  <a:extLst>
                    <a:ext uri="{9D8B030D-6E8A-4147-A177-3AD203B41FA5}">
                      <a16:colId xmlns:a16="http://schemas.microsoft.com/office/drawing/2014/main" val="492464364"/>
                    </a:ext>
                  </a:extLst>
                </a:gridCol>
                <a:gridCol w="1435518">
                  <a:extLst>
                    <a:ext uri="{9D8B030D-6E8A-4147-A177-3AD203B41FA5}">
                      <a16:colId xmlns:a16="http://schemas.microsoft.com/office/drawing/2014/main" val="303416469"/>
                    </a:ext>
                  </a:extLst>
                </a:gridCol>
                <a:gridCol w="966826">
                  <a:extLst>
                    <a:ext uri="{9D8B030D-6E8A-4147-A177-3AD203B41FA5}">
                      <a16:colId xmlns:a16="http://schemas.microsoft.com/office/drawing/2014/main" val="3366993672"/>
                    </a:ext>
                  </a:extLst>
                </a:gridCol>
                <a:gridCol w="5411706">
                  <a:extLst>
                    <a:ext uri="{9D8B030D-6E8A-4147-A177-3AD203B41FA5}">
                      <a16:colId xmlns:a16="http://schemas.microsoft.com/office/drawing/2014/main" val="1713290194"/>
                    </a:ext>
                  </a:extLst>
                </a:gridCol>
              </a:tblGrid>
              <a:tr h="550398">
                <a:tc>
                  <a:txBody>
                    <a:bodyPr/>
                    <a:lstStyle/>
                    <a:p>
                      <a:pPr algn="ctr" fontAlgn="ctr">
                        <a:buNone/>
                      </a:pPr>
                      <a:r>
                        <a:rPr lang="en-US" sz="2200" b="1" i="0" u="none" strike="noStrike"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Functional group</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2F4F6F"/>
                    </a:solidFill>
                  </a:tcPr>
                </a:tc>
                <a:tc>
                  <a:txBody>
                    <a:bodyPr/>
                    <a:lstStyle/>
                    <a:p>
                      <a:pPr algn="ctr" fontAlgn="ctr">
                        <a:buNone/>
                      </a:pPr>
                      <a:r>
                        <a:rPr lang="en-US" sz="2200" b="1" i="0" u="none" strike="noStrike">
                          <a:solidFill>
                            <a:srgbClr val="FFFFFF"/>
                          </a:solidFill>
                          <a:effectLst/>
                          <a:latin typeface="Calibri" panose="020F0502020204030204" pitchFamily="34" charset="0"/>
                          <a:ea typeface="Calibri" panose="020F0502020204030204" pitchFamily="34" charset="0"/>
                          <a:cs typeface="Calibri" panose="020F0502020204030204" pitchFamily="34" charset="0"/>
                        </a:rPr>
                        <a:t>Gene</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2F4F6F"/>
                    </a:solidFill>
                  </a:tcPr>
                </a:tc>
                <a:tc>
                  <a:txBody>
                    <a:bodyPr/>
                    <a:lstStyle/>
                    <a:p>
                      <a:pPr algn="ctr" fontAlgn="ctr">
                        <a:buNone/>
                      </a:pPr>
                      <a:r>
                        <a:rPr lang="en-US" sz="2200" b="1" i="0" u="none" strike="noStrike">
                          <a:solidFill>
                            <a:srgbClr val="FFFFFF"/>
                          </a:solidFill>
                          <a:effectLst/>
                          <a:latin typeface="Calibri" panose="020F0502020204030204" pitchFamily="34" charset="0"/>
                          <a:ea typeface="Calibri" panose="020F0502020204030204" pitchFamily="34" charset="0"/>
                          <a:cs typeface="Calibri" panose="020F0502020204030204" pitchFamily="34" charset="0"/>
                        </a:rPr>
                        <a:t>Panel</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2F4F6F"/>
                    </a:solidFill>
                  </a:tcPr>
                </a:tc>
                <a:tc>
                  <a:txBody>
                    <a:bodyPr/>
                    <a:lstStyle/>
                    <a:p>
                      <a:pPr algn="ctr" fontAlgn="ctr">
                        <a:buNone/>
                      </a:pPr>
                      <a:r>
                        <a:rPr lang="en-US" sz="2200" b="1" i="0" u="none" strike="noStrike"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Role</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2F4F6F"/>
                    </a:solidFill>
                  </a:tcPr>
                </a:tc>
                <a:extLst>
                  <a:ext uri="{0D108BD9-81ED-4DB2-BD59-A6C34878D82A}">
                    <a16:rowId xmlns:a16="http://schemas.microsoft.com/office/drawing/2014/main" val="381953515"/>
                  </a:ext>
                </a:extLst>
              </a:tr>
              <a:tr h="441521">
                <a:tc>
                  <a:txBody>
                    <a:bodyPr/>
                    <a:lstStyle/>
                    <a:p>
                      <a:pPr algn="ctr" fontAlgn="t">
                        <a:buNone/>
                      </a:pPr>
                      <a:r>
                        <a:rPr lang="en-US" sz="2200" b="1" i="0" u="none" strike="noStrike"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Mechano-transduction</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1F77B4"/>
                    </a:solidFill>
                  </a:tcPr>
                </a:tc>
                <a:tc>
                  <a:txBody>
                    <a:bodyPr/>
                    <a:lstStyle/>
                    <a:p>
                      <a:pPr algn="ctr" fontAlgn="t">
                        <a:buNone/>
                      </a:pPr>
                      <a:r>
                        <a:rPr lang="en-US" sz="2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PIEZO1</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P2</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Mechanically-activated ion channel</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152757313"/>
                  </a:ext>
                </a:extLst>
              </a:tr>
              <a:tr h="441521">
                <a:tc>
                  <a:txBody>
                    <a:bodyPr/>
                    <a:lstStyle/>
                    <a:p>
                      <a:pPr algn="ctr" fontAlgn="t">
                        <a:buNone/>
                      </a:pPr>
                      <a:r>
                        <a:rPr lang="en-US" sz="2200" b="1" i="0" u="none" strike="noStrike"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Mechano-transduction</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1F77B4"/>
                    </a:solidFill>
                  </a:tcPr>
                </a:tc>
                <a:tc>
                  <a:txBody>
                    <a:bodyPr/>
                    <a:lstStyle/>
                    <a:p>
                      <a:pPr algn="ctr" fontAlgn="t">
                        <a:buNone/>
                      </a:pPr>
                      <a:r>
                        <a:rPr lang="en-US" sz="2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PIEZO2</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P2</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Mechanically-activated ion channel</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2287447652"/>
                  </a:ext>
                </a:extLst>
              </a:tr>
              <a:tr h="441521">
                <a:tc>
                  <a:txBody>
                    <a:bodyPr/>
                    <a:lstStyle/>
                    <a:p>
                      <a:pPr algn="ctr" fontAlgn="t">
                        <a:buNone/>
                      </a:pPr>
                      <a:r>
                        <a:rPr lang="en-US" sz="2200" b="1" i="0" u="none" strike="noStrike">
                          <a:solidFill>
                            <a:srgbClr val="FFFFFF"/>
                          </a:solidFill>
                          <a:effectLst/>
                          <a:latin typeface="Calibri" panose="020F0502020204030204" pitchFamily="34" charset="0"/>
                          <a:ea typeface="Calibri" panose="020F0502020204030204" pitchFamily="34" charset="0"/>
                          <a:cs typeface="Calibri" panose="020F0502020204030204" pitchFamily="34" charset="0"/>
                        </a:rPr>
                        <a:t>Extracellular matrix / structural</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8C564B"/>
                    </a:solidFill>
                  </a:tcPr>
                </a:tc>
                <a:tc>
                  <a:txBody>
                    <a:bodyPr/>
                    <a:lstStyle/>
                    <a:p>
                      <a:pPr algn="ctr" fontAlgn="t">
                        <a:buNone/>
                      </a:pPr>
                      <a:r>
                        <a:rPr lang="en-US" sz="2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COL1A2</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P2</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Collagen I (ECM)</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621982878"/>
                  </a:ext>
                </a:extLst>
              </a:tr>
              <a:tr h="441521">
                <a:tc>
                  <a:txBody>
                    <a:bodyPr/>
                    <a:lstStyle/>
                    <a:p>
                      <a:pPr algn="ctr" fontAlgn="t">
                        <a:buNone/>
                      </a:pPr>
                      <a:r>
                        <a:rPr lang="en-US" sz="2200" b="1" i="0" u="none" strike="noStrike">
                          <a:solidFill>
                            <a:srgbClr val="FFFFFF"/>
                          </a:solidFill>
                          <a:effectLst/>
                          <a:latin typeface="Calibri" panose="020F0502020204030204" pitchFamily="34" charset="0"/>
                          <a:ea typeface="Calibri" panose="020F0502020204030204" pitchFamily="34" charset="0"/>
                          <a:cs typeface="Calibri" panose="020F0502020204030204" pitchFamily="34" charset="0"/>
                        </a:rPr>
                        <a:t>Extracellular matrix / structural</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8C564B"/>
                    </a:solidFill>
                  </a:tcPr>
                </a:tc>
                <a:tc>
                  <a:txBody>
                    <a:bodyPr/>
                    <a:lstStyle/>
                    <a:p>
                      <a:pPr algn="ctr" fontAlgn="t">
                        <a:buNone/>
                      </a:pPr>
                      <a:r>
                        <a:rPr lang="en-US" sz="2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COL3A1</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P2</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Collagen III (ECM)</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3022398202"/>
                  </a:ext>
                </a:extLst>
              </a:tr>
              <a:tr h="441521">
                <a:tc>
                  <a:txBody>
                    <a:bodyPr/>
                    <a:lstStyle/>
                    <a:p>
                      <a:pPr algn="ctr" fontAlgn="t">
                        <a:buNone/>
                      </a:pPr>
                      <a:r>
                        <a:rPr lang="en-US" sz="2200" b="1" i="0" u="none" strike="noStrike">
                          <a:solidFill>
                            <a:srgbClr val="FFFFFF"/>
                          </a:solidFill>
                          <a:effectLst/>
                          <a:latin typeface="Calibri" panose="020F0502020204030204" pitchFamily="34" charset="0"/>
                          <a:ea typeface="Calibri" panose="020F0502020204030204" pitchFamily="34" charset="0"/>
                          <a:cs typeface="Calibri" panose="020F0502020204030204" pitchFamily="34" charset="0"/>
                        </a:rPr>
                        <a:t>Extracellular matrix / structural</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8C564B"/>
                    </a:solidFill>
                  </a:tcPr>
                </a:tc>
                <a:tc>
                  <a:txBody>
                    <a:bodyPr/>
                    <a:lstStyle/>
                    <a:p>
                      <a:pPr algn="ctr" fontAlgn="t">
                        <a:buNone/>
                      </a:pPr>
                      <a:r>
                        <a:rPr lang="en-US" sz="2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FN1</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P2</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Fibronectin (ECM/adhesion)</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4121119577"/>
                  </a:ext>
                </a:extLst>
              </a:tr>
              <a:tr h="441521">
                <a:tc>
                  <a:txBody>
                    <a:bodyPr/>
                    <a:lstStyle/>
                    <a:p>
                      <a:pPr algn="ctr" fontAlgn="t">
                        <a:buNone/>
                      </a:pPr>
                      <a:r>
                        <a:rPr lang="en-US" sz="2200" b="1" i="0" u="none" strike="noStrike">
                          <a:solidFill>
                            <a:srgbClr val="FFFFFF"/>
                          </a:solidFill>
                          <a:effectLst/>
                          <a:latin typeface="Calibri" panose="020F0502020204030204" pitchFamily="34" charset="0"/>
                          <a:ea typeface="Calibri" panose="020F0502020204030204" pitchFamily="34" charset="0"/>
                          <a:cs typeface="Calibri" panose="020F0502020204030204" pitchFamily="34" charset="0"/>
                        </a:rPr>
                        <a:t>Extracellular matrix / structural</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8C564B"/>
                    </a:solidFill>
                  </a:tcPr>
                </a:tc>
                <a:tc>
                  <a:txBody>
                    <a:bodyPr/>
                    <a:lstStyle/>
                    <a:p>
                      <a:pPr algn="ctr" fontAlgn="t">
                        <a:buNone/>
                      </a:pPr>
                      <a:r>
                        <a:rPr lang="en-US" sz="2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TTN</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P2</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Titin (elastic cytoskeleton)</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2925324228"/>
                  </a:ext>
                </a:extLst>
              </a:tr>
              <a:tr h="441521">
                <a:tc>
                  <a:txBody>
                    <a:bodyPr/>
                    <a:lstStyle/>
                    <a:p>
                      <a:pPr algn="ctr" fontAlgn="t">
                        <a:buNone/>
                      </a:pPr>
                      <a:r>
                        <a:rPr lang="en-US" sz="2200" b="1" i="0" u="none" strike="noStrike">
                          <a:solidFill>
                            <a:srgbClr val="FFFFFF"/>
                          </a:solidFill>
                          <a:effectLst/>
                          <a:latin typeface="Calibri" panose="020F0502020204030204" pitchFamily="34" charset="0"/>
                          <a:ea typeface="Calibri" panose="020F0502020204030204" pitchFamily="34" charset="0"/>
                          <a:cs typeface="Calibri" panose="020F0502020204030204" pitchFamily="34" charset="0"/>
                        </a:rPr>
                        <a:t>Cytoskeletal / neuronal structural</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9467BD"/>
                    </a:solidFill>
                  </a:tcPr>
                </a:tc>
                <a:tc>
                  <a:txBody>
                    <a:bodyPr/>
                    <a:lstStyle/>
                    <a:p>
                      <a:pPr algn="ctr" fontAlgn="t">
                        <a:buNone/>
                      </a:pPr>
                      <a:r>
                        <a:rPr lang="en-US" sz="2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MAPT</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P2</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Tau (microtubule stabilization)</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3077804103"/>
                  </a:ext>
                </a:extLst>
              </a:tr>
              <a:tr h="441521">
                <a:tc>
                  <a:txBody>
                    <a:bodyPr/>
                    <a:lstStyle/>
                    <a:p>
                      <a:pPr algn="ctr" fontAlgn="t">
                        <a:buNone/>
                      </a:pPr>
                      <a:r>
                        <a:rPr lang="en-US" sz="2200" b="1" i="0" u="none" strike="noStrike"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Cytoskeletal / neuronal structural</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9467BD"/>
                    </a:solidFill>
                  </a:tcPr>
                </a:tc>
                <a:tc>
                  <a:txBody>
                    <a:bodyPr/>
                    <a:lstStyle/>
                    <a:p>
                      <a:pPr algn="ctr" fontAlgn="t">
                        <a:buNone/>
                      </a:pPr>
                      <a:r>
                        <a:rPr lang="en-US" sz="2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NEFL</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P1</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Neurofilament light (axonal cytoskeleton)</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1264480884"/>
                  </a:ext>
                </a:extLst>
              </a:tr>
              <a:tr h="441521">
                <a:tc>
                  <a:txBody>
                    <a:bodyPr/>
                    <a:lstStyle/>
                    <a:p>
                      <a:pPr algn="ctr" fontAlgn="t">
                        <a:buNone/>
                      </a:pPr>
                      <a:r>
                        <a:rPr lang="en-US" sz="2200" b="1" i="0" u="none" strike="noStrike">
                          <a:solidFill>
                            <a:srgbClr val="FFFFFF"/>
                          </a:solidFill>
                          <a:effectLst/>
                          <a:latin typeface="Calibri" panose="020F0502020204030204" pitchFamily="34" charset="0"/>
                          <a:ea typeface="Calibri" panose="020F0502020204030204" pitchFamily="34" charset="0"/>
                          <a:cs typeface="Calibri" panose="020F0502020204030204" pitchFamily="34" charset="0"/>
                        </a:rPr>
                        <a:t>Neuronal / synaptic</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E377C2"/>
                    </a:solidFill>
                  </a:tcPr>
                </a:tc>
                <a:tc>
                  <a:txBody>
                    <a:bodyPr/>
                    <a:lstStyle/>
                    <a:p>
                      <a:pPr algn="ctr" fontAlgn="t">
                        <a:buNone/>
                      </a:pPr>
                      <a:r>
                        <a:rPr lang="en-US" sz="2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SYN1</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P2</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Synapsin I (synaptic vesicles)</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10363636"/>
                  </a:ext>
                </a:extLst>
              </a:tr>
              <a:tr h="441521">
                <a:tc>
                  <a:txBody>
                    <a:bodyPr/>
                    <a:lstStyle/>
                    <a:p>
                      <a:pPr algn="ctr" fontAlgn="t">
                        <a:buNone/>
                      </a:pPr>
                      <a:r>
                        <a:rPr lang="en-US" sz="2200" b="1" i="0" u="none" strike="noStrike">
                          <a:solidFill>
                            <a:srgbClr val="FFFFFF"/>
                          </a:solidFill>
                          <a:effectLst/>
                          <a:latin typeface="Calibri" panose="020F0502020204030204" pitchFamily="34" charset="0"/>
                          <a:ea typeface="Calibri" panose="020F0502020204030204" pitchFamily="34" charset="0"/>
                          <a:cs typeface="Calibri" panose="020F0502020204030204" pitchFamily="34" charset="0"/>
                        </a:rPr>
                        <a:t>Neuronal / synaptic</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E377C2"/>
                    </a:solidFill>
                  </a:tcPr>
                </a:tc>
                <a:tc>
                  <a:txBody>
                    <a:bodyPr/>
                    <a:lstStyle/>
                    <a:p>
                      <a:pPr algn="ctr" fontAlgn="t">
                        <a:buNone/>
                      </a:pPr>
                      <a:r>
                        <a:rPr lang="en-US" sz="2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GFRA1</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P2</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GDNF-family receptor (neurotrophic)</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1449554279"/>
                  </a:ext>
                </a:extLst>
              </a:tr>
              <a:tr h="441521">
                <a:tc>
                  <a:txBody>
                    <a:bodyPr/>
                    <a:lstStyle/>
                    <a:p>
                      <a:pPr algn="ctr" fontAlgn="t">
                        <a:buNone/>
                      </a:pPr>
                      <a:r>
                        <a:rPr lang="en-US" sz="2200" b="1" i="0" u="none" strike="noStrike">
                          <a:solidFill>
                            <a:srgbClr val="FFFFFF"/>
                          </a:solidFill>
                          <a:effectLst/>
                          <a:latin typeface="Calibri" panose="020F0502020204030204" pitchFamily="34" charset="0"/>
                          <a:ea typeface="Calibri" panose="020F0502020204030204" pitchFamily="34" charset="0"/>
                          <a:cs typeface="Calibri" panose="020F0502020204030204" pitchFamily="34" charset="0"/>
                        </a:rPr>
                        <a:t>Glial / astrocyte</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2CA02C"/>
                    </a:solidFill>
                  </a:tcPr>
                </a:tc>
                <a:tc>
                  <a:txBody>
                    <a:bodyPr/>
                    <a:lstStyle/>
                    <a:p>
                      <a:pPr algn="ctr" fontAlgn="t">
                        <a:buNone/>
                      </a:pPr>
                      <a:r>
                        <a:rPr lang="en-US" sz="2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GFAP</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P1</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Astrocyte identity/reactivity</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2491435290"/>
                  </a:ext>
                </a:extLst>
              </a:tr>
              <a:tr h="667515">
                <a:tc>
                  <a:txBody>
                    <a:bodyPr/>
                    <a:lstStyle/>
                    <a:p>
                      <a:pPr algn="ctr" fontAlgn="t">
                        <a:buNone/>
                      </a:pPr>
                      <a:r>
                        <a:rPr lang="en-US" sz="2200" b="1" i="0" u="none" strike="noStrike">
                          <a:solidFill>
                            <a:srgbClr val="FFFFFF"/>
                          </a:solidFill>
                          <a:effectLst/>
                          <a:latin typeface="Calibri" panose="020F0502020204030204" pitchFamily="34" charset="0"/>
                          <a:ea typeface="Calibri" panose="020F0502020204030204" pitchFamily="34" charset="0"/>
                          <a:cs typeface="Calibri" panose="020F0502020204030204" pitchFamily="34" charset="0"/>
                        </a:rPr>
                        <a:t>Vascular / NO / stress</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D62728"/>
                    </a:solidFill>
                  </a:tcPr>
                </a:tc>
                <a:tc>
                  <a:txBody>
                    <a:bodyPr/>
                    <a:lstStyle/>
                    <a:p>
                      <a:pPr algn="ctr" fontAlgn="t">
                        <a:buNone/>
                      </a:pPr>
                      <a:r>
                        <a:rPr lang="en-US" sz="2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VEGFA</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P2</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Vascular endothelial growth factor (hypoxia/stress)</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554572490"/>
                  </a:ext>
                </a:extLst>
              </a:tr>
              <a:tr h="441521">
                <a:tc>
                  <a:txBody>
                    <a:bodyPr/>
                    <a:lstStyle/>
                    <a:p>
                      <a:pPr algn="ctr" fontAlgn="t">
                        <a:buNone/>
                      </a:pPr>
                      <a:r>
                        <a:rPr lang="en-US" sz="2200" b="1" i="0" u="none" strike="noStrike">
                          <a:solidFill>
                            <a:srgbClr val="FFFFFF"/>
                          </a:solidFill>
                          <a:effectLst/>
                          <a:latin typeface="Calibri" panose="020F0502020204030204" pitchFamily="34" charset="0"/>
                          <a:ea typeface="Calibri" panose="020F0502020204030204" pitchFamily="34" charset="0"/>
                          <a:cs typeface="Calibri" panose="020F0502020204030204" pitchFamily="34" charset="0"/>
                        </a:rPr>
                        <a:t>Vascular / NO / stress</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D62728"/>
                    </a:solidFill>
                  </a:tcPr>
                </a:tc>
                <a:tc>
                  <a:txBody>
                    <a:bodyPr/>
                    <a:lstStyle/>
                    <a:p>
                      <a:pPr algn="ctr" fontAlgn="t">
                        <a:buNone/>
                      </a:pPr>
                      <a:r>
                        <a:rPr lang="en-US" sz="2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NOS1</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P1</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Neuronal nitric-oxide synthase</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173454042"/>
                  </a:ext>
                </a:extLst>
              </a:tr>
              <a:tr h="441521">
                <a:tc>
                  <a:txBody>
                    <a:bodyPr/>
                    <a:lstStyle/>
                    <a:p>
                      <a:pPr algn="ctr" fontAlgn="t">
                        <a:buNone/>
                      </a:pPr>
                      <a:r>
                        <a:rPr lang="en-US" sz="2200" b="1" i="0" u="none" strike="noStrike">
                          <a:solidFill>
                            <a:srgbClr val="FFFFFF"/>
                          </a:solidFill>
                          <a:effectLst/>
                          <a:latin typeface="Calibri" panose="020F0502020204030204" pitchFamily="34" charset="0"/>
                          <a:ea typeface="Calibri" panose="020F0502020204030204" pitchFamily="34" charset="0"/>
                          <a:cs typeface="Calibri" panose="020F0502020204030204" pitchFamily="34" charset="0"/>
                        </a:rPr>
                        <a:t>Neuroimmune / inflammation</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FF7F0E"/>
                    </a:solidFill>
                  </a:tcPr>
                </a:tc>
                <a:tc>
                  <a:txBody>
                    <a:bodyPr/>
                    <a:lstStyle/>
                    <a:p>
                      <a:pPr algn="ctr" fontAlgn="t">
                        <a:buNone/>
                      </a:pPr>
                      <a:r>
                        <a:rPr lang="en-US" sz="2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CX3CR1</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P2</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Fractalkine receptor (microglial)</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3475426544"/>
                  </a:ext>
                </a:extLst>
              </a:tr>
              <a:tr h="441521">
                <a:tc>
                  <a:txBody>
                    <a:bodyPr/>
                    <a:lstStyle/>
                    <a:p>
                      <a:pPr algn="ctr" fontAlgn="t">
                        <a:buNone/>
                      </a:pPr>
                      <a:r>
                        <a:rPr lang="en-US" sz="2200" b="1" i="0" u="none" strike="noStrike">
                          <a:solidFill>
                            <a:srgbClr val="FFFFFF"/>
                          </a:solidFill>
                          <a:effectLst/>
                          <a:latin typeface="Calibri" panose="020F0502020204030204" pitchFamily="34" charset="0"/>
                          <a:ea typeface="Calibri" panose="020F0502020204030204" pitchFamily="34" charset="0"/>
                          <a:cs typeface="Calibri" panose="020F0502020204030204" pitchFamily="34" charset="0"/>
                        </a:rPr>
                        <a:t>Neuroimmune / inflammation</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FF7F0E"/>
                    </a:solidFill>
                  </a:tcPr>
                </a:tc>
                <a:tc>
                  <a:txBody>
                    <a:bodyPr/>
                    <a:lstStyle/>
                    <a:p>
                      <a:pPr algn="ctr" fontAlgn="t">
                        <a:buNone/>
                      </a:pPr>
                      <a:r>
                        <a:rPr lang="en-US" sz="2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TLR4</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P1</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Toll-like receptor 4 (innate immune)</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3913441702"/>
                  </a:ext>
                </a:extLst>
              </a:tr>
              <a:tr h="441521">
                <a:tc>
                  <a:txBody>
                    <a:bodyPr/>
                    <a:lstStyle/>
                    <a:p>
                      <a:pPr algn="ctr" fontAlgn="t">
                        <a:buNone/>
                      </a:pPr>
                      <a:r>
                        <a:rPr lang="en-US" sz="2200" b="1" i="0" u="none" strike="noStrike">
                          <a:solidFill>
                            <a:srgbClr val="FFFFFF"/>
                          </a:solidFill>
                          <a:effectLst/>
                          <a:latin typeface="Calibri" panose="020F0502020204030204" pitchFamily="34" charset="0"/>
                          <a:ea typeface="Calibri" panose="020F0502020204030204" pitchFamily="34" charset="0"/>
                          <a:cs typeface="Calibri" panose="020F0502020204030204" pitchFamily="34" charset="0"/>
                        </a:rPr>
                        <a:t>Neuroimmune / inflammation</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FF7F0E"/>
                    </a:solidFill>
                  </a:tcPr>
                </a:tc>
                <a:tc>
                  <a:txBody>
                    <a:bodyPr/>
                    <a:lstStyle/>
                    <a:p>
                      <a:pPr algn="ctr" fontAlgn="t">
                        <a:buNone/>
                      </a:pPr>
                      <a:r>
                        <a:rPr lang="en-US" sz="2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C1QA</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P1</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Complement C1q (near noise floor)</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4187136280"/>
                  </a:ext>
                </a:extLst>
              </a:tr>
              <a:tr h="581430">
                <a:tc>
                  <a:txBody>
                    <a:bodyPr/>
                    <a:lstStyle/>
                    <a:p>
                      <a:pPr algn="ctr" fontAlgn="t">
                        <a:buNone/>
                      </a:pPr>
                      <a:r>
                        <a:rPr lang="en-US" sz="2200" b="1" i="0" u="none" strike="noStrike">
                          <a:solidFill>
                            <a:srgbClr val="FFFFFF"/>
                          </a:solidFill>
                          <a:effectLst/>
                          <a:latin typeface="Calibri" panose="020F0502020204030204" pitchFamily="34" charset="0"/>
                          <a:ea typeface="Calibri" panose="020F0502020204030204" pitchFamily="34" charset="0"/>
                          <a:cs typeface="Calibri" panose="020F0502020204030204" pitchFamily="34" charset="0"/>
                        </a:rPr>
                        <a:t>Neuroimmune / inflammation</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FF7F0E"/>
                    </a:solidFill>
                  </a:tcPr>
                </a:tc>
                <a:tc>
                  <a:txBody>
                    <a:bodyPr/>
                    <a:lstStyle/>
                    <a:p>
                      <a:pPr algn="ctr" fontAlgn="t">
                        <a:buNone/>
                      </a:pPr>
                      <a:r>
                        <a:rPr lang="en-US" sz="2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CD44</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P1</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Adhesion / neuroinflammation</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2401716279"/>
                  </a:ext>
                </a:extLst>
              </a:tr>
              <a:tr h="441521">
                <a:tc>
                  <a:txBody>
                    <a:bodyPr/>
                    <a:lstStyle/>
                    <a:p>
                      <a:pPr algn="ctr" fontAlgn="t">
                        <a:buNone/>
                      </a:pPr>
                      <a:r>
                        <a:rPr lang="en-US" sz="2200" b="1" i="0" u="none" strike="noStrike">
                          <a:solidFill>
                            <a:srgbClr val="FFFFFF"/>
                          </a:solidFill>
                          <a:effectLst/>
                          <a:latin typeface="Calibri" panose="020F0502020204030204" pitchFamily="34" charset="0"/>
                          <a:ea typeface="Calibri" panose="020F0502020204030204" pitchFamily="34" charset="0"/>
                          <a:cs typeface="Calibri" panose="020F0502020204030204" pitchFamily="34" charset="0"/>
                        </a:rPr>
                        <a:t>Neurotransmitter / transport</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17BECF"/>
                    </a:solidFill>
                  </a:tcPr>
                </a:tc>
                <a:tc>
                  <a:txBody>
                    <a:bodyPr/>
                    <a:lstStyle/>
                    <a:p>
                      <a:pPr algn="ctr" fontAlgn="t">
                        <a:buNone/>
                      </a:pPr>
                      <a:r>
                        <a:rPr lang="en-US" sz="2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COMT</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P1</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Catecholamine metabolism</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1418569597"/>
                  </a:ext>
                </a:extLst>
              </a:tr>
              <a:tr h="441521">
                <a:tc>
                  <a:txBody>
                    <a:bodyPr/>
                    <a:lstStyle/>
                    <a:p>
                      <a:pPr algn="ctr" fontAlgn="t">
                        <a:buNone/>
                      </a:pPr>
                      <a:r>
                        <a:rPr lang="en-US" sz="2200" b="1" i="0" u="none" strike="noStrike"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Neurotransmitter / transport</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17BECF"/>
                    </a:solidFill>
                  </a:tcPr>
                </a:tc>
                <a:tc>
                  <a:txBody>
                    <a:bodyPr/>
                    <a:lstStyle/>
                    <a:p>
                      <a:pPr algn="ctr" fontAlgn="t">
                        <a:buNone/>
                      </a:pPr>
                      <a:r>
                        <a:rPr lang="en-US" sz="2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SLC7A7</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P1</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Amino-acid transporter</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3384668039"/>
                  </a:ext>
                </a:extLst>
              </a:tr>
              <a:tr h="441521">
                <a:tc>
                  <a:txBody>
                    <a:bodyPr/>
                    <a:lstStyle/>
                    <a:p>
                      <a:pPr algn="ctr" fontAlgn="t">
                        <a:buNone/>
                      </a:pPr>
                      <a:r>
                        <a:rPr lang="en-US" sz="2200" b="1" i="0" u="none" strike="noStrike">
                          <a:solidFill>
                            <a:srgbClr val="FFFFFF"/>
                          </a:solidFill>
                          <a:effectLst/>
                          <a:latin typeface="Calibri" panose="020F0502020204030204" pitchFamily="34" charset="0"/>
                          <a:ea typeface="Calibri" panose="020F0502020204030204" pitchFamily="34" charset="0"/>
                          <a:cs typeface="Calibri" panose="020F0502020204030204" pitchFamily="34" charset="0"/>
                        </a:rPr>
                        <a:t>Regulatory (transcription / RNA)</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7F7F7F"/>
                    </a:solidFill>
                  </a:tcPr>
                </a:tc>
                <a:tc>
                  <a:txBody>
                    <a:bodyPr/>
                    <a:lstStyle/>
                    <a:p>
                      <a:pPr algn="ctr" fontAlgn="t">
                        <a:buNone/>
                      </a:pPr>
                      <a:r>
                        <a:rPr lang="en-US" sz="22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BRD4</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P1</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Chromatin/transcription regulator</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1088055418"/>
                  </a:ext>
                </a:extLst>
              </a:tr>
              <a:tr h="441521">
                <a:tc>
                  <a:txBody>
                    <a:bodyPr/>
                    <a:lstStyle/>
                    <a:p>
                      <a:pPr algn="ctr" fontAlgn="t">
                        <a:buNone/>
                      </a:pPr>
                      <a:r>
                        <a:rPr lang="en-US" sz="2200" b="1" i="0" u="none" strike="noStrike"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Regulatory (transcription / RNA)</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solidFill>
                      <a:srgbClr val="7F7F7F"/>
                    </a:solidFill>
                  </a:tcPr>
                </a:tc>
                <a:tc>
                  <a:txBody>
                    <a:bodyPr/>
                    <a:lstStyle/>
                    <a:p>
                      <a:pPr algn="ctr" fontAlgn="t">
                        <a:buNone/>
                      </a:pPr>
                      <a:r>
                        <a:rPr lang="en-US" sz="2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HNRNPA1</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P1</a:t>
                      </a:r>
                      <a:endParaRPr lang="en-US" sz="2200" b="0" i="0" u="none" strike="noStrike">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tc>
                  <a:txBody>
                    <a:bodyPr/>
                    <a:lstStyle/>
                    <a:p>
                      <a:pPr algn="ctr" fontAlgn="t">
                        <a:buNone/>
                      </a:pPr>
                      <a:r>
                        <a:rPr lang="en-US" sz="2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RNA processing</a:t>
                      </a:r>
                      <a:endParaRPr lang="en-US" sz="2200" b="0" i="0" u="none" strike="noStrike" dirty="0">
                        <a:effectLst/>
                        <a:latin typeface="Calibri" panose="020F0502020204030204" pitchFamily="34" charset="0"/>
                        <a:ea typeface="Calibri" panose="020F0502020204030204" pitchFamily="34" charset="0"/>
                        <a:cs typeface="Calibri" panose="020F0502020204030204" pitchFamily="34" charset="0"/>
                      </a:endParaRPr>
                    </a:p>
                  </a:txBody>
                  <a:tcPr marL="9026" marR="9026" marT="9026" marB="0" anchor="ctr">
                    <a:lnL w="6350" cap="flat" cmpd="sng" algn="ctr">
                      <a:solidFill>
                        <a:srgbClr val="BBBBBB"/>
                      </a:solidFill>
                      <a:prstDash val="solid"/>
                      <a:round/>
                      <a:headEnd type="none" w="med" len="med"/>
                      <a:tailEnd type="none" w="med" len="med"/>
                    </a:lnL>
                    <a:lnR w="6350" cap="flat" cmpd="sng" algn="ctr">
                      <a:solidFill>
                        <a:srgbClr val="BBBBBB"/>
                      </a:solidFill>
                      <a:prstDash val="solid"/>
                      <a:round/>
                      <a:headEnd type="none" w="med" len="med"/>
                      <a:tailEnd type="none" w="med" len="med"/>
                    </a:lnR>
                    <a:lnT w="6350" cap="flat" cmpd="sng" algn="ctr">
                      <a:solidFill>
                        <a:srgbClr val="BBBBBB"/>
                      </a:solidFill>
                      <a:prstDash val="solid"/>
                      <a:round/>
                      <a:headEnd type="none" w="med" len="med"/>
                      <a:tailEnd type="none" w="med" len="med"/>
                    </a:lnT>
                    <a:lnB w="6350" cap="flat" cmpd="sng" algn="ctr">
                      <a:solidFill>
                        <a:srgbClr val="BBBBBB"/>
                      </a:solidFill>
                      <a:prstDash val="solid"/>
                      <a:round/>
                      <a:headEnd type="none" w="med" len="med"/>
                      <a:tailEnd type="none" w="med" len="med"/>
                    </a:lnB>
                    <a:noFill/>
                  </a:tcPr>
                </a:tc>
                <a:extLst>
                  <a:ext uri="{0D108BD9-81ED-4DB2-BD59-A6C34878D82A}">
                    <a16:rowId xmlns:a16="http://schemas.microsoft.com/office/drawing/2014/main" val="1541464749"/>
                  </a:ext>
                </a:extLst>
              </a:tr>
            </a:tbl>
          </a:graphicData>
        </a:graphic>
      </p:graphicFrame>
      <p:grpSp>
        <p:nvGrpSpPr>
          <p:cNvPr id="37" name="Group 36">
            <a:extLst>
              <a:ext uri="{FF2B5EF4-FFF2-40B4-BE49-F238E27FC236}">
                <a16:creationId xmlns:a16="http://schemas.microsoft.com/office/drawing/2014/main" id="{243DC81A-8BAC-AB5C-58C2-E975BA1CAE21}"/>
              </a:ext>
            </a:extLst>
          </p:cNvPr>
          <p:cNvGrpSpPr/>
          <p:nvPr/>
        </p:nvGrpSpPr>
        <p:grpSpPr>
          <a:xfrm>
            <a:off x="12159076" y="5578322"/>
            <a:ext cx="6846697" cy="5118444"/>
            <a:chOff x="12760015" y="5860819"/>
            <a:chExt cx="6947398" cy="5072333"/>
          </a:xfrm>
        </p:grpSpPr>
        <p:grpSp>
          <p:nvGrpSpPr>
            <p:cNvPr id="36" name="Group 35">
              <a:extLst>
                <a:ext uri="{FF2B5EF4-FFF2-40B4-BE49-F238E27FC236}">
                  <a16:creationId xmlns:a16="http://schemas.microsoft.com/office/drawing/2014/main" id="{DE4E145B-E355-C527-EAE3-B53283CDEE1A}"/>
                </a:ext>
              </a:extLst>
            </p:cNvPr>
            <p:cNvGrpSpPr/>
            <p:nvPr/>
          </p:nvGrpSpPr>
          <p:grpSpPr>
            <a:xfrm>
              <a:off x="12760015" y="5862763"/>
              <a:ext cx="6947398" cy="5070389"/>
              <a:chOff x="12760015" y="5862763"/>
              <a:chExt cx="6947398" cy="5070389"/>
            </a:xfrm>
          </p:grpSpPr>
          <p:grpSp>
            <p:nvGrpSpPr>
              <p:cNvPr id="15" name="Group 14">
                <a:extLst>
                  <a:ext uri="{FF2B5EF4-FFF2-40B4-BE49-F238E27FC236}">
                    <a16:creationId xmlns:a16="http://schemas.microsoft.com/office/drawing/2014/main" id="{E049FA48-7961-194B-9251-2BBE7418223D}"/>
                  </a:ext>
                </a:extLst>
              </p:cNvPr>
              <p:cNvGrpSpPr/>
              <p:nvPr/>
            </p:nvGrpSpPr>
            <p:grpSpPr>
              <a:xfrm>
                <a:off x="13116345" y="6024489"/>
                <a:ext cx="6591068" cy="4908663"/>
                <a:chOff x="13396462" y="6165764"/>
                <a:chExt cx="6545240" cy="4603349"/>
              </a:xfrm>
            </p:grpSpPr>
            <p:pic>
              <p:nvPicPr>
                <p:cNvPr id="13" name="Picture 12">
                  <a:extLst>
                    <a:ext uri="{FF2B5EF4-FFF2-40B4-BE49-F238E27FC236}">
                      <a16:creationId xmlns:a16="http://schemas.microsoft.com/office/drawing/2014/main" id="{EBC2FB91-C0C6-0824-4555-82EEC1DDB427}"/>
                    </a:ext>
                  </a:extLst>
                </p:cNvPr>
                <p:cNvPicPr>
                  <a:picLocks noChangeAspect="1"/>
                </p:cNvPicPr>
                <p:nvPr/>
              </p:nvPicPr>
              <p:blipFill>
                <a:blip r:embed="rId11"/>
                <a:srcRect r="73384" b="3974"/>
                <a:stretch>
                  <a:fillRect/>
                </a:stretch>
              </p:blipFill>
              <p:spPr>
                <a:xfrm>
                  <a:off x="13522406" y="6165764"/>
                  <a:ext cx="2323780" cy="3224585"/>
                </a:xfrm>
                <a:prstGeom prst="rect">
                  <a:avLst/>
                </a:prstGeom>
              </p:spPr>
            </p:pic>
            <p:sp>
              <p:nvSpPr>
                <p:cNvPr id="14" name="TextBox 13">
                  <a:extLst>
                    <a:ext uri="{FF2B5EF4-FFF2-40B4-BE49-F238E27FC236}">
                      <a16:creationId xmlns:a16="http://schemas.microsoft.com/office/drawing/2014/main" id="{D77BE112-DBBD-383F-6D06-AA3C030BFCBB}"/>
                    </a:ext>
                  </a:extLst>
                </p:cNvPr>
                <p:cNvSpPr txBox="1"/>
                <p:nvPr/>
              </p:nvSpPr>
              <p:spPr>
                <a:xfrm>
                  <a:off x="13396462" y="9485597"/>
                  <a:ext cx="6545240" cy="1283516"/>
                </a:xfrm>
                <a:prstGeom prst="rect">
                  <a:avLst/>
                </a:prstGeom>
                <a:noFill/>
              </p:spPr>
              <p:txBody>
                <a:bodyPr wrap="square">
                  <a:spAutoFit/>
                </a:bodyPr>
                <a:lstStyle/>
                <a:p>
                  <a:pPr>
                    <a:lnSpc>
                      <a:spcPct val="108000"/>
                    </a:lnSpc>
                  </a:pPr>
                  <a:r>
                    <a:rPr lang="en-US" sz="2600" b="1" dirty="0">
                      <a:latin typeface="Calibri" panose="020F0502020204030204" pitchFamily="34" charset="0"/>
                      <a:cs typeface="Calibri" panose="020F0502020204030204" pitchFamily="34" charset="0"/>
                    </a:rPr>
                    <a:t>Figure 1: </a:t>
                  </a:r>
                </a:p>
                <a:p>
                  <a:pPr>
                    <a:lnSpc>
                      <a:spcPct val="108000"/>
                    </a:lnSpc>
                  </a:pPr>
                  <a:r>
                    <a:rPr lang="en-US" sz="2600" b="1" dirty="0">
                      <a:latin typeface="Calibri" panose="020F0502020204030204" pitchFamily="34" charset="0"/>
                      <a:cs typeface="Calibri" panose="020F0502020204030204" pitchFamily="34" charset="0"/>
                    </a:rPr>
                    <a:t>a) </a:t>
                  </a:r>
                  <a:r>
                    <a:rPr lang="en-US" sz="2600" dirty="0">
                      <a:latin typeface="Calibri" panose="020F0502020204030204" pitchFamily="34" charset="0"/>
                      <a:cs typeface="Calibri" panose="020F0502020204030204" pitchFamily="34" charset="0"/>
                    </a:rPr>
                    <a:t>High-frequency pressure exposure chamber </a:t>
                  </a:r>
                </a:p>
                <a:p>
                  <a:pPr>
                    <a:lnSpc>
                      <a:spcPct val="108000"/>
                    </a:lnSpc>
                  </a:pPr>
                  <a:r>
                    <a:rPr lang="en-US" sz="2600" b="1" dirty="0">
                      <a:latin typeface="Calibri" panose="020F0502020204030204" pitchFamily="34" charset="0"/>
                      <a:cs typeface="Calibri" panose="020F0502020204030204" pitchFamily="34" charset="0"/>
                    </a:rPr>
                    <a:t>b) </a:t>
                  </a:r>
                  <a:r>
                    <a:rPr lang="en-US" sz="2600" dirty="0">
                      <a:latin typeface="Calibri" panose="020F0502020204030204" pitchFamily="34" charset="0"/>
                      <a:cs typeface="Calibri" panose="020F0502020204030204" pitchFamily="34" charset="0"/>
                    </a:rPr>
                    <a:t>Human iPSC-based cerebral organoids</a:t>
                  </a:r>
                </a:p>
              </p:txBody>
            </p:sp>
          </p:grpSp>
          <p:sp>
            <p:nvSpPr>
              <p:cNvPr id="54" name="TextBox 53">
                <a:extLst>
                  <a:ext uri="{FF2B5EF4-FFF2-40B4-BE49-F238E27FC236}">
                    <a16:creationId xmlns:a16="http://schemas.microsoft.com/office/drawing/2014/main" id="{23B1DCFD-E65F-5C55-35F2-9455DEF42752}"/>
                  </a:ext>
                </a:extLst>
              </p:cNvPr>
              <p:cNvSpPr txBox="1"/>
              <p:nvPr/>
            </p:nvSpPr>
            <p:spPr>
              <a:xfrm>
                <a:off x="12760015" y="5862763"/>
                <a:ext cx="655383" cy="584775"/>
              </a:xfrm>
              <a:prstGeom prst="rect">
                <a:avLst/>
              </a:prstGeom>
              <a:noFill/>
            </p:spPr>
            <p:txBody>
              <a:bodyPr wrap="square" rtlCol="0">
                <a:spAutoFit/>
              </a:bodyPr>
              <a:lstStyle/>
              <a:p>
                <a:r>
                  <a:rPr lang="en-US" sz="3200" b="1" dirty="0">
                    <a:solidFill>
                      <a:schemeClr val="tx1"/>
                    </a:solidFill>
                    <a:latin typeface="Calibri" panose="020F0502020204030204" pitchFamily="34" charset="0"/>
                    <a:cs typeface="Calibri" panose="020F0502020204030204" pitchFamily="34" charset="0"/>
                  </a:rPr>
                  <a:t>a)</a:t>
                </a:r>
              </a:p>
            </p:txBody>
          </p:sp>
        </p:grpSp>
        <p:grpSp>
          <p:nvGrpSpPr>
            <p:cNvPr id="34" name="Group 33">
              <a:extLst>
                <a:ext uri="{FF2B5EF4-FFF2-40B4-BE49-F238E27FC236}">
                  <a16:creationId xmlns:a16="http://schemas.microsoft.com/office/drawing/2014/main" id="{6D1992C6-0D39-E709-888D-48B2A3AA47AD}"/>
                </a:ext>
              </a:extLst>
            </p:cNvPr>
            <p:cNvGrpSpPr/>
            <p:nvPr/>
          </p:nvGrpSpPr>
          <p:grpSpPr>
            <a:xfrm>
              <a:off x="15626704" y="5860819"/>
              <a:ext cx="3951387" cy="3563692"/>
              <a:chOff x="15626704" y="5860819"/>
              <a:chExt cx="3951387" cy="3563692"/>
            </a:xfrm>
          </p:grpSpPr>
          <p:pic>
            <p:nvPicPr>
              <p:cNvPr id="17" name="Picture 1">
                <a:extLst>
                  <a:ext uri="{FF2B5EF4-FFF2-40B4-BE49-F238E27FC236}">
                    <a16:creationId xmlns:a16="http://schemas.microsoft.com/office/drawing/2014/main" id="{0661F025-0916-CCAF-1BFE-175934C012A5}"/>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4104" t="11040" r="5955" b="1617"/>
              <a:stretch>
                <a:fillRect/>
              </a:stretch>
            </p:blipFill>
            <p:spPr bwMode="auto">
              <a:xfrm>
                <a:off x="16287888" y="6121622"/>
                <a:ext cx="3290203" cy="3302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extBox 32">
                <a:extLst>
                  <a:ext uri="{FF2B5EF4-FFF2-40B4-BE49-F238E27FC236}">
                    <a16:creationId xmlns:a16="http://schemas.microsoft.com/office/drawing/2014/main" id="{FC13178F-01C7-95BF-03A1-FCBEF99525B8}"/>
                  </a:ext>
                </a:extLst>
              </p:cNvPr>
              <p:cNvSpPr txBox="1"/>
              <p:nvPr/>
            </p:nvSpPr>
            <p:spPr>
              <a:xfrm>
                <a:off x="15626704" y="5860819"/>
                <a:ext cx="655383" cy="584775"/>
              </a:xfrm>
              <a:prstGeom prst="rect">
                <a:avLst/>
              </a:prstGeom>
              <a:noFill/>
            </p:spPr>
            <p:txBody>
              <a:bodyPr wrap="square" rtlCol="0">
                <a:spAutoFit/>
              </a:bodyPr>
              <a:lstStyle/>
              <a:p>
                <a:r>
                  <a:rPr lang="en-US" sz="3200" b="1" dirty="0">
                    <a:solidFill>
                      <a:schemeClr val="tx1"/>
                    </a:solidFill>
                    <a:latin typeface="Calibri" panose="020F0502020204030204" pitchFamily="34" charset="0"/>
                    <a:cs typeface="Calibri" panose="020F0502020204030204" pitchFamily="34" charset="0"/>
                  </a:rPr>
                  <a:t>b)</a:t>
                </a:r>
              </a:p>
            </p:txBody>
          </p:sp>
        </p:grpSp>
      </p:grpSp>
      <p:pic>
        <p:nvPicPr>
          <p:cNvPr id="38" name="Image 2" descr="Picture">
            <a:extLst>
              <a:ext uri="{FF2B5EF4-FFF2-40B4-BE49-F238E27FC236}">
                <a16:creationId xmlns:a16="http://schemas.microsoft.com/office/drawing/2014/main" id="{00000000-0008-0000-0A00-000003000000}"/>
              </a:ext>
            </a:extLst>
          </p:cNvPr>
          <p:cNvPicPr>
            <a:picLocks/>
          </p:cNvPicPr>
          <p:nvPr/>
        </p:nvPicPr>
        <p:blipFill>
          <a:blip r:embed="rId13" cstate="print"/>
          <a:srcRect t="5601"/>
          <a:stretch>
            <a:fillRect/>
          </a:stretch>
        </p:blipFill>
        <p:spPr>
          <a:xfrm>
            <a:off x="24715062" y="12131522"/>
            <a:ext cx="6669192" cy="4027554"/>
          </a:xfrm>
          <a:prstGeom prst="rect">
            <a:avLst/>
          </a:prstGeom>
          <a:ln>
            <a:prstDash val="solid"/>
          </a:ln>
        </p:spPr>
      </p:pic>
      <p:pic>
        <p:nvPicPr>
          <p:cNvPr id="43" name="Image 3" descr="Picture">
            <a:extLst>
              <a:ext uri="{FF2B5EF4-FFF2-40B4-BE49-F238E27FC236}">
                <a16:creationId xmlns:a16="http://schemas.microsoft.com/office/drawing/2014/main" id="{00000000-0008-0000-0A00-000004000000}"/>
              </a:ext>
            </a:extLst>
          </p:cNvPr>
          <p:cNvPicPr>
            <a:picLocks/>
          </p:cNvPicPr>
          <p:nvPr/>
        </p:nvPicPr>
        <p:blipFill>
          <a:blip r:embed="rId14" cstate="print"/>
          <a:srcRect t="4816"/>
          <a:stretch>
            <a:fillRect/>
          </a:stretch>
        </p:blipFill>
        <p:spPr>
          <a:xfrm>
            <a:off x="24538736" y="17308013"/>
            <a:ext cx="6903937" cy="3840091"/>
          </a:xfrm>
          <a:prstGeom prst="rect">
            <a:avLst/>
          </a:prstGeom>
          <a:ln>
            <a:prstDash val="solid"/>
          </a:ln>
        </p:spPr>
      </p:pic>
      <p:sp>
        <p:nvSpPr>
          <p:cNvPr id="44" name="TextBox 43">
            <a:extLst>
              <a:ext uri="{FF2B5EF4-FFF2-40B4-BE49-F238E27FC236}">
                <a16:creationId xmlns:a16="http://schemas.microsoft.com/office/drawing/2014/main" id="{A46BA2B5-FA5D-F51F-56FE-D209301C48B0}"/>
              </a:ext>
            </a:extLst>
          </p:cNvPr>
          <p:cNvSpPr txBox="1"/>
          <p:nvPr/>
        </p:nvSpPr>
        <p:spPr>
          <a:xfrm>
            <a:off x="24893648" y="16128804"/>
            <a:ext cx="6377826" cy="936538"/>
          </a:xfrm>
          <a:prstGeom prst="rect">
            <a:avLst/>
          </a:prstGeom>
          <a:noFill/>
        </p:spPr>
        <p:txBody>
          <a:bodyPr wrap="square">
            <a:spAutoFit/>
          </a:bodyPr>
          <a:lstStyle/>
          <a:p>
            <a:pPr algn="just">
              <a:lnSpc>
                <a:spcPct val="108000"/>
              </a:lnSpc>
            </a:pPr>
            <a:r>
              <a:rPr lang="en-US" sz="2600" b="1" dirty="0">
                <a:latin typeface="Calibri" panose="020F0502020204030204" pitchFamily="34" charset="0"/>
                <a:cs typeface="Calibri" panose="020F0502020204030204" pitchFamily="34" charset="0"/>
              </a:rPr>
              <a:t>Figure 4</a:t>
            </a:r>
            <a:r>
              <a:rPr lang="en-US" sz="2600" dirty="0">
                <a:latin typeface="Calibri" panose="020F0502020204030204" pitchFamily="34" charset="0"/>
                <a:cs typeface="Calibri" panose="020F0502020204030204" pitchFamily="34" charset="0"/>
              </a:rPr>
              <a:t>: Longitudinal Expression by Functional Group</a:t>
            </a:r>
          </a:p>
        </p:txBody>
      </p:sp>
      <p:sp>
        <p:nvSpPr>
          <p:cNvPr id="50" name="TextBox 49">
            <a:extLst>
              <a:ext uri="{FF2B5EF4-FFF2-40B4-BE49-F238E27FC236}">
                <a16:creationId xmlns:a16="http://schemas.microsoft.com/office/drawing/2014/main" id="{1D42EF1A-6528-1958-3E6D-B3691E25D5BC}"/>
              </a:ext>
            </a:extLst>
          </p:cNvPr>
          <p:cNvSpPr txBox="1"/>
          <p:nvPr/>
        </p:nvSpPr>
        <p:spPr>
          <a:xfrm>
            <a:off x="24872096" y="21227182"/>
            <a:ext cx="6583680" cy="936538"/>
          </a:xfrm>
          <a:prstGeom prst="rect">
            <a:avLst/>
          </a:prstGeom>
          <a:noFill/>
        </p:spPr>
        <p:txBody>
          <a:bodyPr wrap="square">
            <a:spAutoFit/>
          </a:bodyPr>
          <a:lstStyle/>
          <a:p>
            <a:pPr algn="just">
              <a:lnSpc>
                <a:spcPct val="108000"/>
              </a:lnSpc>
            </a:pPr>
            <a:r>
              <a:rPr lang="en-US" sz="2600" b="1" dirty="0">
                <a:latin typeface="Calibri" panose="020F0502020204030204" pitchFamily="34" charset="0"/>
                <a:cs typeface="Calibri" panose="020F0502020204030204" pitchFamily="34" charset="0"/>
              </a:rPr>
              <a:t>Figure 5</a:t>
            </a:r>
            <a:r>
              <a:rPr lang="en-US" sz="2600" dirty="0">
                <a:latin typeface="Calibri" panose="020F0502020204030204" pitchFamily="34" charset="0"/>
                <a:cs typeface="Calibri" panose="020F0502020204030204" pitchFamily="34" charset="0"/>
              </a:rPr>
              <a:t>: Longitudinal Expression by Selected Genes</a:t>
            </a: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6a3f6ad-3d9b-49ad-9486-10bfd8fef73e}"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otalTime>1803</TotalTime>
  <Words>1316</Words>
  <Application>Microsoft Office PowerPoint</Application>
  <PresentationFormat>Custom</PresentationFormat>
  <Paragraphs>128</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PAOLA CHRISTINE TANDOC</dc:creator>
  <cp:lastModifiedBy>Salgado, Christi L CTR USAF 59 MDOG (USA)</cp:lastModifiedBy>
  <cp:revision>13</cp:revision>
  <dcterms:created xsi:type="dcterms:W3CDTF">2021-04-02T12:53:33Z</dcterms:created>
  <dcterms:modified xsi:type="dcterms:W3CDTF">2026-06-30T18:40:18Z</dcterms:modified>
</cp:coreProperties>
</file>