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56" r:id="rId2"/>
  </p:sldIdLst>
  <p:sldSz cx="43200638" cy="288004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000000"/>
    <a:srgbClr val="A88C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 autoAdjust="0"/>
    <p:restoredTop sz="94682"/>
  </p:normalViewPr>
  <p:slideViewPr>
    <p:cSldViewPr snapToGrid="0">
      <p:cViewPr>
        <p:scale>
          <a:sx n="36" d="100"/>
          <a:sy n="36" d="100"/>
        </p:scale>
        <p:origin x="584" y="-7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E3664A-1E9B-46B0-9981-DC04D517CD52}" type="datetimeFigureOut">
              <a:rPr lang="en-IL" smtClean="0"/>
              <a:t>7/11/26</a:t>
            </a:fld>
            <a:endParaRPr lang="en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4425" y="1143000"/>
            <a:ext cx="4629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F54C0E-FC7A-4549-9EBE-3BCAD7932F09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085744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F54C0E-FC7A-4549-9EBE-3BCAD7932F09}" type="slidenum">
              <a:rPr lang="en-IL" smtClean="0"/>
              <a:t>1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826240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40048" y="4713405"/>
            <a:ext cx="36720542" cy="10026815"/>
          </a:xfrm>
          <a:prstGeom prst="rect">
            <a:avLst/>
          </a:prstGeom>
        </p:spPr>
        <p:txBody>
          <a:bodyPr anchor="b"/>
          <a:lstStyle>
            <a:lvl1pPr algn="ctr">
              <a:defRPr sz="2519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80" y="15126892"/>
            <a:ext cx="32400479" cy="695343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079"/>
            </a:lvl1pPr>
            <a:lvl2pPr marL="1920011" indent="0" algn="ctr">
              <a:buNone/>
              <a:defRPr sz="8399"/>
            </a:lvl2pPr>
            <a:lvl3pPr marL="3840023" indent="0" algn="ctr">
              <a:buNone/>
              <a:defRPr sz="7559"/>
            </a:lvl3pPr>
            <a:lvl4pPr marL="5760034" indent="0" algn="ctr">
              <a:buNone/>
              <a:defRPr sz="6719"/>
            </a:lvl4pPr>
            <a:lvl5pPr marL="7680046" indent="0" algn="ctr">
              <a:buNone/>
              <a:defRPr sz="6719"/>
            </a:lvl5pPr>
            <a:lvl6pPr marL="9600057" indent="0" algn="ctr">
              <a:buNone/>
              <a:defRPr sz="6719"/>
            </a:lvl6pPr>
            <a:lvl7pPr marL="11520068" indent="0" algn="ctr">
              <a:buNone/>
              <a:defRPr sz="6719"/>
            </a:lvl7pPr>
            <a:lvl8pPr marL="13440080" indent="0" algn="ctr">
              <a:buNone/>
              <a:defRPr sz="6719"/>
            </a:lvl8pPr>
            <a:lvl9pPr marL="15360091" indent="0" algn="ctr">
              <a:buNone/>
              <a:defRPr sz="671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970044" y="26693734"/>
            <a:ext cx="9720144" cy="1533356"/>
          </a:xfrm>
          <a:prstGeom prst="rect">
            <a:avLst/>
          </a:prstGeom>
        </p:spPr>
        <p:txBody>
          <a:bodyPr/>
          <a:lstStyle/>
          <a:p>
            <a:fld id="{FB278593-35B9-415F-8B1D-A2316D8E9BCC}" type="datetimeFigureOut">
              <a:rPr lang="en-IL" smtClean="0"/>
              <a:t>7/11/26</a:t>
            </a:fld>
            <a:endParaRPr lang="en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310212" y="26693734"/>
            <a:ext cx="14580215" cy="1533356"/>
          </a:xfrm>
          <a:prstGeom prst="rect">
            <a:avLst/>
          </a:prstGeom>
        </p:spPr>
        <p:txBody>
          <a:bodyPr/>
          <a:lstStyle/>
          <a:p>
            <a:endParaRPr lang="en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0510450" y="26693734"/>
            <a:ext cx="9720144" cy="1533356"/>
          </a:xfrm>
          <a:prstGeom prst="rect">
            <a:avLst/>
          </a:prstGeom>
        </p:spPr>
        <p:txBody>
          <a:bodyPr/>
          <a:lstStyle/>
          <a:p>
            <a:fld id="{CE449B51-7FA8-4B3F-A3CB-9F9FBCD0787B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541018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0044" y="1533362"/>
            <a:ext cx="37260550" cy="556675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70044" y="7666780"/>
            <a:ext cx="37260550" cy="1827360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970044" y="26693734"/>
            <a:ext cx="9720144" cy="1533356"/>
          </a:xfrm>
          <a:prstGeom prst="rect">
            <a:avLst/>
          </a:prstGeom>
        </p:spPr>
        <p:txBody>
          <a:bodyPr/>
          <a:lstStyle/>
          <a:p>
            <a:fld id="{FB278593-35B9-415F-8B1D-A2316D8E9BCC}" type="datetimeFigureOut">
              <a:rPr lang="en-IL" smtClean="0"/>
              <a:t>7/11/26</a:t>
            </a:fld>
            <a:endParaRPr lang="en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310212" y="26693734"/>
            <a:ext cx="14580215" cy="1533356"/>
          </a:xfrm>
          <a:prstGeom prst="rect">
            <a:avLst/>
          </a:prstGeom>
        </p:spPr>
        <p:txBody>
          <a:bodyPr/>
          <a:lstStyle/>
          <a:p>
            <a:endParaRPr lang="en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0510450" y="26693734"/>
            <a:ext cx="9720144" cy="1533356"/>
          </a:xfrm>
          <a:prstGeom prst="rect">
            <a:avLst/>
          </a:prstGeom>
        </p:spPr>
        <p:txBody>
          <a:bodyPr/>
          <a:lstStyle/>
          <a:p>
            <a:fld id="{CE449B51-7FA8-4B3F-A3CB-9F9FBCD0787B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175788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0915459" y="1533356"/>
            <a:ext cx="9315138" cy="2440702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70046" y="1533356"/>
            <a:ext cx="27405405" cy="2440702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970044" y="26693734"/>
            <a:ext cx="9720144" cy="1533356"/>
          </a:xfrm>
          <a:prstGeom prst="rect">
            <a:avLst/>
          </a:prstGeom>
        </p:spPr>
        <p:txBody>
          <a:bodyPr/>
          <a:lstStyle/>
          <a:p>
            <a:fld id="{FB278593-35B9-415F-8B1D-A2316D8E9BCC}" type="datetimeFigureOut">
              <a:rPr lang="en-IL" smtClean="0"/>
              <a:t>7/11/26</a:t>
            </a:fld>
            <a:endParaRPr lang="en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310212" y="26693734"/>
            <a:ext cx="14580215" cy="1533356"/>
          </a:xfrm>
          <a:prstGeom prst="rect">
            <a:avLst/>
          </a:prstGeom>
        </p:spPr>
        <p:txBody>
          <a:bodyPr/>
          <a:lstStyle/>
          <a:p>
            <a:endParaRPr lang="en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0510450" y="26693734"/>
            <a:ext cx="9720144" cy="1533356"/>
          </a:xfrm>
          <a:prstGeom prst="rect">
            <a:avLst/>
          </a:prstGeom>
        </p:spPr>
        <p:txBody>
          <a:bodyPr/>
          <a:lstStyle/>
          <a:p>
            <a:fld id="{CE449B51-7FA8-4B3F-A3CB-9F9FBCD0787B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992057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0044" y="1533362"/>
            <a:ext cx="37260550" cy="556675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0044" y="7666780"/>
            <a:ext cx="37260550" cy="1827360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970044" y="26693734"/>
            <a:ext cx="9720144" cy="1533356"/>
          </a:xfrm>
          <a:prstGeom prst="rect">
            <a:avLst/>
          </a:prstGeom>
        </p:spPr>
        <p:txBody>
          <a:bodyPr/>
          <a:lstStyle/>
          <a:p>
            <a:fld id="{FB278593-35B9-415F-8B1D-A2316D8E9BCC}" type="datetimeFigureOut">
              <a:rPr lang="en-IL" smtClean="0"/>
              <a:t>7/11/26</a:t>
            </a:fld>
            <a:endParaRPr lang="en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310212" y="26693734"/>
            <a:ext cx="14580215" cy="1533356"/>
          </a:xfrm>
          <a:prstGeom prst="rect">
            <a:avLst/>
          </a:prstGeom>
        </p:spPr>
        <p:txBody>
          <a:bodyPr/>
          <a:lstStyle/>
          <a:p>
            <a:endParaRPr lang="en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0510450" y="26693734"/>
            <a:ext cx="9720144" cy="1533356"/>
          </a:xfrm>
          <a:prstGeom prst="rect">
            <a:avLst/>
          </a:prstGeom>
        </p:spPr>
        <p:txBody>
          <a:bodyPr/>
          <a:lstStyle/>
          <a:p>
            <a:fld id="{CE449B51-7FA8-4B3F-A3CB-9F9FBCD0787B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777695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546" y="7180114"/>
            <a:ext cx="37260550" cy="11980175"/>
          </a:xfrm>
          <a:prstGeom prst="rect">
            <a:avLst/>
          </a:prstGeom>
        </p:spPr>
        <p:txBody>
          <a:bodyPr anchor="b"/>
          <a:lstStyle>
            <a:lvl1pPr>
              <a:defRPr sz="2519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47546" y="19273626"/>
            <a:ext cx="37260550" cy="63000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79">
                <a:solidFill>
                  <a:schemeClr val="tx1">
                    <a:tint val="82000"/>
                  </a:schemeClr>
                </a:solidFill>
              </a:defRPr>
            </a:lvl1pPr>
            <a:lvl2pPr marL="1920011" indent="0">
              <a:buNone/>
              <a:defRPr sz="8399">
                <a:solidFill>
                  <a:schemeClr val="tx1">
                    <a:tint val="82000"/>
                  </a:schemeClr>
                </a:solidFill>
              </a:defRPr>
            </a:lvl2pPr>
            <a:lvl3pPr marL="3840023" indent="0">
              <a:buNone/>
              <a:defRPr sz="7559">
                <a:solidFill>
                  <a:schemeClr val="tx1">
                    <a:tint val="82000"/>
                  </a:schemeClr>
                </a:solidFill>
              </a:defRPr>
            </a:lvl3pPr>
            <a:lvl4pPr marL="5760034" indent="0">
              <a:buNone/>
              <a:defRPr sz="6719">
                <a:solidFill>
                  <a:schemeClr val="tx1">
                    <a:tint val="82000"/>
                  </a:schemeClr>
                </a:solidFill>
              </a:defRPr>
            </a:lvl4pPr>
            <a:lvl5pPr marL="7680046" indent="0">
              <a:buNone/>
              <a:defRPr sz="6719">
                <a:solidFill>
                  <a:schemeClr val="tx1">
                    <a:tint val="82000"/>
                  </a:schemeClr>
                </a:solidFill>
              </a:defRPr>
            </a:lvl5pPr>
            <a:lvl6pPr marL="9600057" indent="0">
              <a:buNone/>
              <a:defRPr sz="6719">
                <a:solidFill>
                  <a:schemeClr val="tx1">
                    <a:tint val="82000"/>
                  </a:schemeClr>
                </a:solidFill>
              </a:defRPr>
            </a:lvl6pPr>
            <a:lvl7pPr marL="11520068" indent="0">
              <a:buNone/>
              <a:defRPr sz="6719">
                <a:solidFill>
                  <a:schemeClr val="tx1">
                    <a:tint val="82000"/>
                  </a:schemeClr>
                </a:solidFill>
              </a:defRPr>
            </a:lvl7pPr>
            <a:lvl8pPr marL="13440080" indent="0">
              <a:buNone/>
              <a:defRPr sz="6719">
                <a:solidFill>
                  <a:schemeClr val="tx1">
                    <a:tint val="82000"/>
                  </a:schemeClr>
                </a:solidFill>
              </a:defRPr>
            </a:lvl8pPr>
            <a:lvl9pPr marL="15360091" indent="0">
              <a:buNone/>
              <a:defRPr sz="6719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970044" y="26693734"/>
            <a:ext cx="9720144" cy="1533356"/>
          </a:xfrm>
          <a:prstGeom prst="rect">
            <a:avLst/>
          </a:prstGeom>
        </p:spPr>
        <p:txBody>
          <a:bodyPr/>
          <a:lstStyle/>
          <a:p>
            <a:fld id="{FB278593-35B9-415F-8B1D-A2316D8E9BCC}" type="datetimeFigureOut">
              <a:rPr lang="en-IL" smtClean="0"/>
              <a:t>7/11/26</a:t>
            </a:fld>
            <a:endParaRPr lang="en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310212" y="26693734"/>
            <a:ext cx="14580215" cy="1533356"/>
          </a:xfrm>
          <a:prstGeom prst="rect">
            <a:avLst/>
          </a:prstGeom>
        </p:spPr>
        <p:txBody>
          <a:bodyPr/>
          <a:lstStyle/>
          <a:p>
            <a:endParaRPr lang="en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0510450" y="26693734"/>
            <a:ext cx="9720144" cy="1533356"/>
          </a:xfrm>
          <a:prstGeom prst="rect">
            <a:avLst/>
          </a:prstGeom>
        </p:spPr>
        <p:txBody>
          <a:bodyPr/>
          <a:lstStyle/>
          <a:p>
            <a:fld id="{CE449B51-7FA8-4B3F-A3CB-9F9FBCD0787B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840117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0044" y="1533362"/>
            <a:ext cx="37260550" cy="556675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70044" y="7666780"/>
            <a:ext cx="18360271" cy="1827360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870323" y="7666780"/>
            <a:ext cx="18360271" cy="1827360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70044" y="26693734"/>
            <a:ext cx="9720144" cy="1533356"/>
          </a:xfrm>
          <a:prstGeom prst="rect">
            <a:avLst/>
          </a:prstGeom>
        </p:spPr>
        <p:txBody>
          <a:bodyPr/>
          <a:lstStyle/>
          <a:p>
            <a:fld id="{FB278593-35B9-415F-8B1D-A2316D8E9BCC}" type="datetimeFigureOut">
              <a:rPr lang="en-IL" smtClean="0"/>
              <a:t>7/11/26</a:t>
            </a:fld>
            <a:endParaRPr lang="en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10212" y="26693734"/>
            <a:ext cx="14580215" cy="1533356"/>
          </a:xfrm>
          <a:prstGeom prst="rect">
            <a:avLst/>
          </a:prstGeom>
        </p:spPr>
        <p:txBody>
          <a:bodyPr/>
          <a:lstStyle/>
          <a:p>
            <a:endParaRPr lang="en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510450" y="26693734"/>
            <a:ext cx="9720144" cy="1533356"/>
          </a:xfrm>
          <a:prstGeom prst="rect">
            <a:avLst/>
          </a:prstGeom>
        </p:spPr>
        <p:txBody>
          <a:bodyPr/>
          <a:lstStyle/>
          <a:p>
            <a:fld id="{CE449B51-7FA8-4B3F-A3CB-9F9FBCD0787B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186769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5671" y="1533362"/>
            <a:ext cx="37260550" cy="556675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75675" y="7060106"/>
            <a:ext cx="18275892" cy="3460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79" b="1"/>
            </a:lvl1pPr>
            <a:lvl2pPr marL="1920011" indent="0">
              <a:buNone/>
              <a:defRPr sz="8399" b="1"/>
            </a:lvl2pPr>
            <a:lvl3pPr marL="3840023" indent="0">
              <a:buNone/>
              <a:defRPr sz="7559" b="1"/>
            </a:lvl3pPr>
            <a:lvl4pPr marL="5760034" indent="0">
              <a:buNone/>
              <a:defRPr sz="6719" b="1"/>
            </a:lvl4pPr>
            <a:lvl5pPr marL="7680046" indent="0">
              <a:buNone/>
              <a:defRPr sz="6719" b="1"/>
            </a:lvl5pPr>
            <a:lvl6pPr marL="9600057" indent="0">
              <a:buNone/>
              <a:defRPr sz="6719" b="1"/>
            </a:lvl6pPr>
            <a:lvl7pPr marL="11520068" indent="0">
              <a:buNone/>
              <a:defRPr sz="6719" b="1"/>
            </a:lvl7pPr>
            <a:lvl8pPr marL="13440080" indent="0">
              <a:buNone/>
              <a:defRPr sz="6719" b="1"/>
            </a:lvl8pPr>
            <a:lvl9pPr marL="15360091" indent="0">
              <a:buNone/>
              <a:defRPr sz="671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75675" y="10520155"/>
            <a:ext cx="18275892" cy="154735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870325" y="7060106"/>
            <a:ext cx="18365898" cy="3460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79" b="1"/>
            </a:lvl1pPr>
            <a:lvl2pPr marL="1920011" indent="0">
              <a:buNone/>
              <a:defRPr sz="8399" b="1"/>
            </a:lvl2pPr>
            <a:lvl3pPr marL="3840023" indent="0">
              <a:buNone/>
              <a:defRPr sz="7559" b="1"/>
            </a:lvl3pPr>
            <a:lvl4pPr marL="5760034" indent="0">
              <a:buNone/>
              <a:defRPr sz="6719" b="1"/>
            </a:lvl4pPr>
            <a:lvl5pPr marL="7680046" indent="0">
              <a:buNone/>
              <a:defRPr sz="6719" b="1"/>
            </a:lvl5pPr>
            <a:lvl6pPr marL="9600057" indent="0">
              <a:buNone/>
              <a:defRPr sz="6719" b="1"/>
            </a:lvl6pPr>
            <a:lvl7pPr marL="11520068" indent="0">
              <a:buNone/>
              <a:defRPr sz="6719" b="1"/>
            </a:lvl7pPr>
            <a:lvl8pPr marL="13440080" indent="0">
              <a:buNone/>
              <a:defRPr sz="6719" b="1"/>
            </a:lvl8pPr>
            <a:lvl9pPr marL="15360091" indent="0">
              <a:buNone/>
              <a:defRPr sz="671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1870325" y="10520155"/>
            <a:ext cx="18365898" cy="154735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2970044" y="26693734"/>
            <a:ext cx="9720144" cy="1533356"/>
          </a:xfrm>
          <a:prstGeom prst="rect">
            <a:avLst/>
          </a:prstGeom>
        </p:spPr>
        <p:txBody>
          <a:bodyPr/>
          <a:lstStyle/>
          <a:p>
            <a:fld id="{FB278593-35B9-415F-8B1D-A2316D8E9BCC}" type="datetimeFigureOut">
              <a:rPr lang="en-IL" smtClean="0"/>
              <a:t>7/11/26</a:t>
            </a:fld>
            <a:endParaRPr lang="en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4310212" y="26693734"/>
            <a:ext cx="14580215" cy="1533356"/>
          </a:xfrm>
          <a:prstGeom prst="rect">
            <a:avLst/>
          </a:prstGeom>
        </p:spPr>
        <p:txBody>
          <a:bodyPr/>
          <a:lstStyle/>
          <a:p>
            <a:endParaRPr lang="en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30510450" y="26693734"/>
            <a:ext cx="9720144" cy="1533356"/>
          </a:xfrm>
          <a:prstGeom prst="rect">
            <a:avLst/>
          </a:prstGeom>
        </p:spPr>
        <p:txBody>
          <a:bodyPr/>
          <a:lstStyle/>
          <a:p>
            <a:fld id="{CE449B51-7FA8-4B3F-A3CB-9F9FBCD0787B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606781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0044" y="1533362"/>
            <a:ext cx="37260550" cy="556675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970044" y="26693734"/>
            <a:ext cx="9720144" cy="1533356"/>
          </a:xfrm>
          <a:prstGeom prst="rect">
            <a:avLst/>
          </a:prstGeom>
        </p:spPr>
        <p:txBody>
          <a:bodyPr/>
          <a:lstStyle/>
          <a:p>
            <a:fld id="{FB278593-35B9-415F-8B1D-A2316D8E9BCC}" type="datetimeFigureOut">
              <a:rPr lang="en-IL" smtClean="0"/>
              <a:t>7/11/26</a:t>
            </a:fld>
            <a:endParaRPr lang="en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310212" y="26693734"/>
            <a:ext cx="14580215" cy="1533356"/>
          </a:xfrm>
          <a:prstGeom prst="rect">
            <a:avLst/>
          </a:prstGeom>
        </p:spPr>
        <p:txBody>
          <a:bodyPr/>
          <a:lstStyle/>
          <a:p>
            <a:endParaRPr lang="en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0510450" y="26693734"/>
            <a:ext cx="9720144" cy="1533356"/>
          </a:xfrm>
          <a:prstGeom prst="rect">
            <a:avLst/>
          </a:prstGeom>
        </p:spPr>
        <p:txBody>
          <a:bodyPr/>
          <a:lstStyle/>
          <a:p>
            <a:fld id="{CE449B51-7FA8-4B3F-A3CB-9F9FBCD0787B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301425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970044" y="26693734"/>
            <a:ext cx="9720144" cy="1533356"/>
          </a:xfrm>
          <a:prstGeom prst="rect">
            <a:avLst/>
          </a:prstGeom>
        </p:spPr>
        <p:txBody>
          <a:bodyPr/>
          <a:lstStyle/>
          <a:p>
            <a:fld id="{FB278593-35B9-415F-8B1D-A2316D8E9BCC}" type="datetimeFigureOut">
              <a:rPr lang="en-IL" smtClean="0"/>
              <a:t>7/11/26</a:t>
            </a:fld>
            <a:endParaRPr lang="en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4310212" y="26693734"/>
            <a:ext cx="14580215" cy="1533356"/>
          </a:xfrm>
          <a:prstGeom prst="rect">
            <a:avLst/>
          </a:prstGeom>
        </p:spPr>
        <p:txBody>
          <a:bodyPr/>
          <a:lstStyle/>
          <a:p>
            <a:endParaRPr lang="en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0510450" y="26693734"/>
            <a:ext cx="9720144" cy="1533356"/>
          </a:xfrm>
          <a:prstGeom prst="rect">
            <a:avLst/>
          </a:prstGeom>
        </p:spPr>
        <p:txBody>
          <a:bodyPr/>
          <a:lstStyle/>
          <a:p>
            <a:fld id="{CE449B51-7FA8-4B3F-A3CB-9F9FBCD0787B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039682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5671" y="1920028"/>
            <a:ext cx="13933330" cy="6720099"/>
          </a:xfrm>
          <a:prstGeom prst="rect">
            <a:avLst/>
          </a:prstGeom>
        </p:spPr>
        <p:txBody>
          <a:bodyPr anchor="b"/>
          <a:lstStyle>
            <a:lvl1pPr>
              <a:defRPr sz="1343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65898" y="4146734"/>
            <a:ext cx="21870323" cy="20466969"/>
          </a:xfrm>
          <a:prstGeom prst="rect">
            <a:avLst/>
          </a:prstGeom>
        </p:spPr>
        <p:txBody>
          <a:bodyPr/>
          <a:lstStyle>
            <a:lvl1pPr>
              <a:defRPr sz="13438"/>
            </a:lvl1pPr>
            <a:lvl2pPr>
              <a:defRPr sz="11759"/>
            </a:lvl2pPr>
            <a:lvl3pPr>
              <a:defRPr sz="10079"/>
            </a:lvl3pPr>
            <a:lvl4pPr>
              <a:defRPr sz="8399"/>
            </a:lvl4pPr>
            <a:lvl5pPr>
              <a:defRPr sz="8399"/>
            </a:lvl5pPr>
            <a:lvl6pPr>
              <a:defRPr sz="8399"/>
            </a:lvl6pPr>
            <a:lvl7pPr>
              <a:defRPr sz="8399"/>
            </a:lvl7pPr>
            <a:lvl8pPr>
              <a:defRPr sz="8399"/>
            </a:lvl8pPr>
            <a:lvl9pPr>
              <a:defRPr sz="83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75671" y="8640127"/>
            <a:ext cx="13933330" cy="160069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719"/>
            </a:lvl1pPr>
            <a:lvl2pPr marL="1920011" indent="0">
              <a:buNone/>
              <a:defRPr sz="5879"/>
            </a:lvl2pPr>
            <a:lvl3pPr marL="3840023" indent="0">
              <a:buNone/>
              <a:defRPr sz="5039"/>
            </a:lvl3pPr>
            <a:lvl4pPr marL="5760034" indent="0">
              <a:buNone/>
              <a:defRPr sz="4200"/>
            </a:lvl4pPr>
            <a:lvl5pPr marL="7680046" indent="0">
              <a:buNone/>
              <a:defRPr sz="4200"/>
            </a:lvl5pPr>
            <a:lvl6pPr marL="9600057" indent="0">
              <a:buNone/>
              <a:defRPr sz="4200"/>
            </a:lvl6pPr>
            <a:lvl7pPr marL="11520068" indent="0">
              <a:buNone/>
              <a:defRPr sz="4200"/>
            </a:lvl7pPr>
            <a:lvl8pPr marL="13440080" indent="0">
              <a:buNone/>
              <a:defRPr sz="4200"/>
            </a:lvl8pPr>
            <a:lvl9pPr marL="15360091" indent="0">
              <a:buNone/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70044" y="26693734"/>
            <a:ext cx="9720144" cy="1533356"/>
          </a:xfrm>
          <a:prstGeom prst="rect">
            <a:avLst/>
          </a:prstGeom>
        </p:spPr>
        <p:txBody>
          <a:bodyPr/>
          <a:lstStyle/>
          <a:p>
            <a:fld id="{FB278593-35B9-415F-8B1D-A2316D8E9BCC}" type="datetimeFigureOut">
              <a:rPr lang="en-IL" smtClean="0"/>
              <a:t>7/11/26</a:t>
            </a:fld>
            <a:endParaRPr lang="en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10212" y="26693734"/>
            <a:ext cx="14580215" cy="1533356"/>
          </a:xfrm>
          <a:prstGeom prst="rect">
            <a:avLst/>
          </a:prstGeom>
        </p:spPr>
        <p:txBody>
          <a:bodyPr/>
          <a:lstStyle/>
          <a:p>
            <a:endParaRPr lang="en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510450" y="26693734"/>
            <a:ext cx="9720144" cy="1533356"/>
          </a:xfrm>
          <a:prstGeom prst="rect">
            <a:avLst/>
          </a:prstGeom>
        </p:spPr>
        <p:txBody>
          <a:bodyPr/>
          <a:lstStyle/>
          <a:p>
            <a:fld id="{CE449B51-7FA8-4B3F-A3CB-9F9FBCD0787B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887838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5671" y="1920028"/>
            <a:ext cx="13933330" cy="6720099"/>
          </a:xfrm>
          <a:prstGeom prst="rect">
            <a:avLst/>
          </a:prstGeom>
        </p:spPr>
        <p:txBody>
          <a:bodyPr anchor="b"/>
          <a:lstStyle>
            <a:lvl1pPr>
              <a:defRPr sz="1343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365898" y="4146734"/>
            <a:ext cx="21870323" cy="2046696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3438"/>
            </a:lvl1pPr>
            <a:lvl2pPr marL="1920011" indent="0">
              <a:buNone/>
              <a:defRPr sz="11759"/>
            </a:lvl2pPr>
            <a:lvl3pPr marL="3840023" indent="0">
              <a:buNone/>
              <a:defRPr sz="10079"/>
            </a:lvl3pPr>
            <a:lvl4pPr marL="5760034" indent="0">
              <a:buNone/>
              <a:defRPr sz="8399"/>
            </a:lvl4pPr>
            <a:lvl5pPr marL="7680046" indent="0">
              <a:buNone/>
              <a:defRPr sz="8399"/>
            </a:lvl5pPr>
            <a:lvl6pPr marL="9600057" indent="0">
              <a:buNone/>
              <a:defRPr sz="8399"/>
            </a:lvl6pPr>
            <a:lvl7pPr marL="11520068" indent="0">
              <a:buNone/>
              <a:defRPr sz="8399"/>
            </a:lvl7pPr>
            <a:lvl8pPr marL="13440080" indent="0">
              <a:buNone/>
              <a:defRPr sz="8399"/>
            </a:lvl8pPr>
            <a:lvl9pPr marL="15360091" indent="0">
              <a:buNone/>
              <a:defRPr sz="839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75671" y="8640127"/>
            <a:ext cx="13933330" cy="160069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719"/>
            </a:lvl1pPr>
            <a:lvl2pPr marL="1920011" indent="0">
              <a:buNone/>
              <a:defRPr sz="5879"/>
            </a:lvl2pPr>
            <a:lvl3pPr marL="3840023" indent="0">
              <a:buNone/>
              <a:defRPr sz="5039"/>
            </a:lvl3pPr>
            <a:lvl4pPr marL="5760034" indent="0">
              <a:buNone/>
              <a:defRPr sz="4200"/>
            </a:lvl4pPr>
            <a:lvl5pPr marL="7680046" indent="0">
              <a:buNone/>
              <a:defRPr sz="4200"/>
            </a:lvl5pPr>
            <a:lvl6pPr marL="9600057" indent="0">
              <a:buNone/>
              <a:defRPr sz="4200"/>
            </a:lvl6pPr>
            <a:lvl7pPr marL="11520068" indent="0">
              <a:buNone/>
              <a:defRPr sz="4200"/>
            </a:lvl7pPr>
            <a:lvl8pPr marL="13440080" indent="0">
              <a:buNone/>
              <a:defRPr sz="4200"/>
            </a:lvl8pPr>
            <a:lvl9pPr marL="15360091" indent="0">
              <a:buNone/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70044" y="26693734"/>
            <a:ext cx="9720144" cy="1533356"/>
          </a:xfrm>
          <a:prstGeom prst="rect">
            <a:avLst/>
          </a:prstGeom>
        </p:spPr>
        <p:txBody>
          <a:bodyPr/>
          <a:lstStyle/>
          <a:p>
            <a:fld id="{FB278593-35B9-415F-8B1D-A2316D8E9BCC}" type="datetimeFigureOut">
              <a:rPr lang="en-IL" smtClean="0"/>
              <a:t>7/11/26</a:t>
            </a:fld>
            <a:endParaRPr lang="en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10212" y="26693734"/>
            <a:ext cx="14580215" cy="1533356"/>
          </a:xfrm>
          <a:prstGeom prst="rect">
            <a:avLst/>
          </a:prstGeom>
        </p:spPr>
        <p:txBody>
          <a:bodyPr/>
          <a:lstStyle/>
          <a:p>
            <a:endParaRPr lang="en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510450" y="26693734"/>
            <a:ext cx="9720144" cy="1533356"/>
          </a:xfrm>
          <a:prstGeom prst="rect">
            <a:avLst/>
          </a:prstGeom>
        </p:spPr>
        <p:txBody>
          <a:bodyPr/>
          <a:lstStyle/>
          <a:p>
            <a:fld id="{CE449B51-7FA8-4B3F-A3CB-9F9FBCD0787B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943965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 descr="A white background with grey lines&#10;&#10;Description automatically generated">
            <a:extLst>
              <a:ext uri="{FF2B5EF4-FFF2-40B4-BE49-F238E27FC236}">
                <a16:creationId xmlns:a16="http://schemas.microsoft.com/office/drawing/2014/main" id="{2086DF33-79DA-9A4C-E93A-6C1979D9FB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2400" y="-3705"/>
            <a:ext cx="43200638" cy="28800425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1A3583C5-AE89-9D0C-AEEA-160A6056A73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7208" y="24067334"/>
            <a:ext cx="12455830" cy="4736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6">
            <a:extLst>
              <a:ext uri="{FF2B5EF4-FFF2-40B4-BE49-F238E27FC236}">
                <a16:creationId xmlns:a16="http://schemas.microsoft.com/office/drawing/2014/main" id="{1C2EE509-A4D4-8410-22B1-E12D0F4B2A26}"/>
              </a:ext>
            </a:extLst>
          </p:cNvPr>
          <p:cNvCxnSpPr>
            <a:cxnSpLocks/>
          </p:cNvCxnSpPr>
          <p:nvPr userDrawn="1"/>
        </p:nvCxnSpPr>
        <p:spPr>
          <a:xfrm>
            <a:off x="8710258" y="26359532"/>
            <a:ext cx="22982980" cy="0"/>
          </a:xfrm>
          <a:prstGeom prst="line">
            <a:avLst/>
          </a:prstGeom>
          <a:ln w="101600">
            <a:solidFill>
              <a:srgbClr val="E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סמל צה&quot;ל החל מינואר 2022">
            <a:extLst>
              <a:ext uri="{FF2B5EF4-FFF2-40B4-BE49-F238E27FC236}">
                <a16:creationId xmlns:a16="http://schemas.microsoft.com/office/drawing/2014/main" id="{89B03D27-0DE3-8A14-BB61-5E55E719CED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569" y="24322772"/>
            <a:ext cx="4400089" cy="407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תמונה 10">
            <a:extLst>
              <a:ext uri="{FF2B5EF4-FFF2-40B4-BE49-F238E27FC236}">
                <a16:creationId xmlns:a16="http://schemas.microsoft.com/office/drawing/2014/main" id="{35052BA8-970B-CBE8-5880-5F0338D56BB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3888095"/>
            <a:ext cx="4497784" cy="4736797"/>
          </a:xfrm>
          <a:prstGeom prst="rect">
            <a:avLst/>
          </a:prstGeom>
        </p:spPr>
      </p:pic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DD71504A-0A15-4768-9F88-0E54DB318738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21362162" y="63500"/>
            <a:ext cx="511239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he-IL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- בלמ"ס -</a:t>
            </a:r>
          </a:p>
        </p:txBody>
      </p:sp>
    </p:spTree>
    <p:extLst>
      <p:ext uri="{BB962C8B-B14F-4D97-AF65-F5344CB8AC3E}">
        <p14:creationId xmlns:p14="http://schemas.microsoft.com/office/powerpoint/2010/main" val="96207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840023" rtl="0" eaLnBrk="1" latinLnBrk="0" hangingPunct="1">
        <a:lnSpc>
          <a:spcPct val="90000"/>
        </a:lnSpc>
        <a:spcBef>
          <a:spcPct val="0"/>
        </a:spcBef>
        <a:buNone/>
        <a:defRPr sz="184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60006" indent="-960006" algn="l" defTabSz="3840023" rtl="0" eaLnBrk="1" latinLnBrk="0" hangingPunct="1">
        <a:lnSpc>
          <a:spcPct val="90000"/>
        </a:lnSpc>
        <a:spcBef>
          <a:spcPts val="4200"/>
        </a:spcBef>
        <a:buFont typeface="Arial" panose="020B0604020202020204" pitchFamily="34" charset="0"/>
        <a:buChar char="•"/>
        <a:defRPr sz="11759" kern="1200">
          <a:solidFill>
            <a:schemeClr val="tx1"/>
          </a:solidFill>
          <a:latin typeface="+mn-lt"/>
          <a:ea typeface="+mn-ea"/>
          <a:cs typeface="+mn-cs"/>
        </a:defRPr>
      </a:lvl1pPr>
      <a:lvl2pPr marL="2880017" indent="-960006" algn="l" defTabSz="3840023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10079" kern="1200">
          <a:solidFill>
            <a:schemeClr val="tx1"/>
          </a:solidFill>
          <a:latin typeface="+mn-lt"/>
          <a:ea typeface="+mn-ea"/>
          <a:cs typeface="+mn-cs"/>
        </a:defRPr>
      </a:lvl2pPr>
      <a:lvl3pPr marL="4800029" indent="-960006" algn="l" defTabSz="3840023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8399" kern="1200">
          <a:solidFill>
            <a:schemeClr val="tx1"/>
          </a:solidFill>
          <a:latin typeface="+mn-lt"/>
          <a:ea typeface="+mn-ea"/>
          <a:cs typeface="+mn-cs"/>
        </a:defRPr>
      </a:lvl3pPr>
      <a:lvl4pPr marL="6720040" indent="-960006" algn="l" defTabSz="3840023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59" kern="1200">
          <a:solidFill>
            <a:schemeClr val="tx1"/>
          </a:solidFill>
          <a:latin typeface="+mn-lt"/>
          <a:ea typeface="+mn-ea"/>
          <a:cs typeface="+mn-cs"/>
        </a:defRPr>
      </a:lvl4pPr>
      <a:lvl5pPr marL="8640051" indent="-960006" algn="l" defTabSz="3840023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59" kern="1200">
          <a:solidFill>
            <a:schemeClr val="tx1"/>
          </a:solidFill>
          <a:latin typeface="+mn-lt"/>
          <a:ea typeface="+mn-ea"/>
          <a:cs typeface="+mn-cs"/>
        </a:defRPr>
      </a:lvl5pPr>
      <a:lvl6pPr marL="10560063" indent="-960006" algn="l" defTabSz="3840023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59" kern="1200">
          <a:solidFill>
            <a:schemeClr val="tx1"/>
          </a:solidFill>
          <a:latin typeface="+mn-lt"/>
          <a:ea typeface="+mn-ea"/>
          <a:cs typeface="+mn-cs"/>
        </a:defRPr>
      </a:lvl6pPr>
      <a:lvl7pPr marL="12480074" indent="-960006" algn="l" defTabSz="3840023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59" kern="1200">
          <a:solidFill>
            <a:schemeClr val="tx1"/>
          </a:solidFill>
          <a:latin typeface="+mn-lt"/>
          <a:ea typeface="+mn-ea"/>
          <a:cs typeface="+mn-cs"/>
        </a:defRPr>
      </a:lvl7pPr>
      <a:lvl8pPr marL="14400086" indent="-960006" algn="l" defTabSz="3840023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59" kern="1200">
          <a:solidFill>
            <a:schemeClr val="tx1"/>
          </a:solidFill>
          <a:latin typeface="+mn-lt"/>
          <a:ea typeface="+mn-ea"/>
          <a:cs typeface="+mn-cs"/>
        </a:defRPr>
      </a:lvl8pPr>
      <a:lvl9pPr marL="16320097" indent="-960006" algn="l" defTabSz="3840023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5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40023" rtl="0" eaLnBrk="1" latinLnBrk="0" hangingPunct="1">
        <a:defRPr sz="7559" kern="1200">
          <a:solidFill>
            <a:schemeClr val="tx1"/>
          </a:solidFill>
          <a:latin typeface="+mn-lt"/>
          <a:ea typeface="+mn-ea"/>
          <a:cs typeface="+mn-cs"/>
        </a:defRPr>
      </a:lvl1pPr>
      <a:lvl2pPr marL="1920011" algn="l" defTabSz="3840023" rtl="0" eaLnBrk="1" latinLnBrk="0" hangingPunct="1">
        <a:defRPr sz="7559" kern="1200">
          <a:solidFill>
            <a:schemeClr val="tx1"/>
          </a:solidFill>
          <a:latin typeface="+mn-lt"/>
          <a:ea typeface="+mn-ea"/>
          <a:cs typeface="+mn-cs"/>
        </a:defRPr>
      </a:lvl2pPr>
      <a:lvl3pPr marL="3840023" algn="l" defTabSz="3840023" rtl="0" eaLnBrk="1" latinLnBrk="0" hangingPunct="1">
        <a:defRPr sz="7559" kern="1200">
          <a:solidFill>
            <a:schemeClr val="tx1"/>
          </a:solidFill>
          <a:latin typeface="+mn-lt"/>
          <a:ea typeface="+mn-ea"/>
          <a:cs typeface="+mn-cs"/>
        </a:defRPr>
      </a:lvl3pPr>
      <a:lvl4pPr marL="5760034" algn="l" defTabSz="3840023" rtl="0" eaLnBrk="1" latinLnBrk="0" hangingPunct="1">
        <a:defRPr sz="7559" kern="1200">
          <a:solidFill>
            <a:schemeClr val="tx1"/>
          </a:solidFill>
          <a:latin typeface="+mn-lt"/>
          <a:ea typeface="+mn-ea"/>
          <a:cs typeface="+mn-cs"/>
        </a:defRPr>
      </a:lvl4pPr>
      <a:lvl5pPr marL="7680046" algn="l" defTabSz="3840023" rtl="0" eaLnBrk="1" latinLnBrk="0" hangingPunct="1">
        <a:defRPr sz="7559" kern="1200">
          <a:solidFill>
            <a:schemeClr val="tx1"/>
          </a:solidFill>
          <a:latin typeface="+mn-lt"/>
          <a:ea typeface="+mn-ea"/>
          <a:cs typeface="+mn-cs"/>
        </a:defRPr>
      </a:lvl5pPr>
      <a:lvl6pPr marL="9600057" algn="l" defTabSz="3840023" rtl="0" eaLnBrk="1" latinLnBrk="0" hangingPunct="1">
        <a:defRPr sz="7559" kern="1200">
          <a:solidFill>
            <a:schemeClr val="tx1"/>
          </a:solidFill>
          <a:latin typeface="+mn-lt"/>
          <a:ea typeface="+mn-ea"/>
          <a:cs typeface="+mn-cs"/>
        </a:defRPr>
      </a:lvl6pPr>
      <a:lvl7pPr marL="11520068" algn="l" defTabSz="3840023" rtl="0" eaLnBrk="1" latinLnBrk="0" hangingPunct="1">
        <a:defRPr sz="7559" kern="1200">
          <a:solidFill>
            <a:schemeClr val="tx1"/>
          </a:solidFill>
          <a:latin typeface="+mn-lt"/>
          <a:ea typeface="+mn-ea"/>
          <a:cs typeface="+mn-cs"/>
        </a:defRPr>
      </a:lvl7pPr>
      <a:lvl8pPr marL="13440080" algn="l" defTabSz="3840023" rtl="0" eaLnBrk="1" latinLnBrk="0" hangingPunct="1">
        <a:defRPr sz="7559" kern="1200">
          <a:solidFill>
            <a:schemeClr val="tx1"/>
          </a:solidFill>
          <a:latin typeface="+mn-lt"/>
          <a:ea typeface="+mn-ea"/>
          <a:cs typeface="+mn-cs"/>
        </a:defRPr>
      </a:lvl8pPr>
      <a:lvl9pPr marL="15360091" algn="l" defTabSz="3840023" rtl="0" eaLnBrk="1" latinLnBrk="0" hangingPunct="1">
        <a:defRPr sz="755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EF39C0-31B1-A2AF-4B97-39B4EB29C6C3}"/>
              </a:ext>
            </a:extLst>
          </p:cNvPr>
          <p:cNvSpPr txBox="1"/>
          <p:nvPr/>
        </p:nvSpPr>
        <p:spPr>
          <a:xfrm>
            <a:off x="705380" y="6163"/>
            <a:ext cx="4178987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9600" b="1" dirty="0">
                <a:cs typeface="+mj-cs"/>
              </a:rPr>
              <a:t>Skin, Stress and Gut: </a:t>
            </a:r>
            <a:r>
              <a:rPr lang="en" sz="11500" b="1" dirty="0">
                <a:cs typeface="+mj-cs"/>
              </a:rPr>
              <a:t>Investigating</a:t>
            </a:r>
            <a:r>
              <a:rPr lang="en" sz="9600" b="1" dirty="0">
                <a:cs typeface="+mj-cs"/>
              </a:rPr>
              <a:t> Psoriasis Comorbidities in IDF Cohort</a:t>
            </a: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8B82772B-9A1C-3B79-B24E-5BBDA5609F2B}"/>
              </a:ext>
            </a:extLst>
          </p:cNvPr>
          <p:cNvSpPr txBox="1"/>
          <p:nvPr/>
        </p:nvSpPr>
        <p:spPr>
          <a:xfrm>
            <a:off x="464408" y="1728636"/>
            <a:ext cx="42271821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Authors</a:t>
            </a:r>
            <a:b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Lirom Motola</a:t>
            </a:r>
            <a:r>
              <a:rPr lang="he-IL" sz="4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,2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MD;  Shahar Ronen</a:t>
            </a:r>
            <a:r>
              <a:rPr lang="en-US" sz="4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1,2,3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MD; Michal Leibovitch</a:t>
            </a:r>
            <a:r>
              <a:rPr lang="en-US" sz="4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MD, MPH; Aya Bardugo</a:t>
            </a:r>
            <a:r>
              <a:rPr lang="en-US" sz="4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MD; Meir Schechter</a:t>
            </a:r>
            <a:r>
              <a:rPr lang="en-US" sz="4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MD, PhD; Doron Stupp</a:t>
            </a:r>
            <a:r>
              <a:rPr lang="en-US" sz="4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MD, PhD; Hadar Sharvit</a:t>
            </a:r>
            <a:r>
              <a:rPr lang="en-US" sz="4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4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BSc; Yael Hod</a:t>
            </a:r>
            <a:r>
              <a:rPr lang="en-US" sz="4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BSc; Yuval Hillerowicz</a:t>
            </a:r>
            <a:r>
              <a:rPr lang="en-US" sz="4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1,2,4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MD.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1.</a:t>
            </a:r>
            <a:r>
              <a:rPr lang="en-US" sz="2400" kern="100" baseline="300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Medical Data Research Institute</a:t>
            </a:r>
            <a:r>
              <a:rPr lang="en-US" sz="24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Israel Defense Forces Medical Corps, Tel Hashomer, Ramat Gan, Israel.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Department of Military Medical Research, Faculty of Medicine, The Hebrew University of Jerusalem, Jerusalem, Israel. 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Medical Classification and Occupational Health Branch, Israel Defense Forces Medical Corps, Ramat Gan, Israel.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he-IL" sz="2400" dirty="0"/>
              <a:t>Dermatology Department, Medical Services Center, </a:t>
            </a:r>
            <a:r>
              <a:rPr lang="en-US" sz="2400" dirty="0"/>
              <a:t>Israel Defense Forces Medical Corps, Ramat Gan, Israel</a:t>
            </a:r>
          </a:p>
          <a:p>
            <a:pPr algn="ctr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תיבת טקסט 35">
            <a:extLst>
              <a:ext uri="{FF2B5EF4-FFF2-40B4-BE49-F238E27FC236}">
                <a16:creationId xmlns:a16="http://schemas.microsoft.com/office/drawing/2014/main" id="{C35DEF21-A5B1-8F1B-D2CF-A9B3BC8CE9EB}"/>
              </a:ext>
            </a:extLst>
          </p:cNvPr>
          <p:cNvSpPr txBox="1"/>
          <p:nvPr/>
        </p:nvSpPr>
        <p:spPr>
          <a:xfrm>
            <a:off x="34769783" y="17982673"/>
            <a:ext cx="7977229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sz="3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Conclusions</a:t>
            </a:r>
            <a:br>
              <a:rPr lang="en-US" sz="3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800" dirty="0">
                <a:solidFill>
                  <a:srgbClr val="000000"/>
                </a:solidFill>
                <a:latin typeface="Times New Roman" panose="02020603050405020304" pitchFamily="18" charset="0"/>
                <a:ea typeface="Heebo" pitchFamily="2" charset="-79"/>
                <a:cs typeface="Times New Roman" panose="02020603050405020304" pitchFamily="18" charset="0"/>
              </a:rPr>
              <a:t>In this large nationwide cohort of adolescents, those with psoriasis had higher odds of having IBS</a:t>
            </a:r>
            <a:r>
              <a:rPr lang="en-US" sz="3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findings highlight the importance of assessing IBS as part of the comorbidities associated with psoriasis. </a:t>
            </a:r>
            <a:endParaRPr lang="en-US" sz="3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8" name="טבלה 37">
            <a:extLst>
              <a:ext uri="{FF2B5EF4-FFF2-40B4-BE49-F238E27FC236}">
                <a16:creationId xmlns:a16="http://schemas.microsoft.com/office/drawing/2014/main" id="{74CBE8F1-86AF-1FF8-6178-A7E943DDC4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6311232"/>
              </p:ext>
            </p:extLst>
          </p:nvPr>
        </p:nvGraphicFramePr>
        <p:xfrm>
          <a:off x="33559077" y="6187062"/>
          <a:ext cx="8936181" cy="11464855"/>
        </p:xfrm>
        <a:graphic>
          <a:graphicData uri="http://schemas.openxmlformats.org/drawingml/2006/table">
            <a:tbl>
              <a:tblPr firstRow="1" firstCol="1">
                <a:tableStyleId>{9D7B26C5-4107-4FEC-AEDC-1716B250A1EF}</a:tableStyleId>
              </a:tblPr>
              <a:tblGrid>
                <a:gridCol w="2978727">
                  <a:extLst>
                    <a:ext uri="{9D8B030D-6E8A-4147-A177-3AD203B41FA5}">
                      <a16:colId xmlns:a16="http://schemas.microsoft.com/office/drawing/2014/main" val="2424621677"/>
                    </a:ext>
                  </a:extLst>
                </a:gridCol>
                <a:gridCol w="2978727">
                  <a:extLst>
                    <a:ext uri="{9D8B030D-6E8A-4147-A177-3AD203B41FA5}">
                      <a16:colId xmlns:a16="http://schemas.microsoft.com/office/drawing/2014/main" val="2316947520"/>
                    </a:ext>
                  </a:extLst>
                </a:gridCol>
                <a:gridCol w="2978727">
                  <a:extLst>
                    <a:ext uri="{9D8B030D-6E8A-4147-A177-3AD203B41FA5}">
                      <a16:colId xmlns:a16="http://schemas.microsoft.com/office/drawing/2014/main" val="2272746421"/>
                    </a:ext>
                  </a:extLst>
                </a:gridCol>
              </a:tblGrid>
              <a:tr h="1006153"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Variable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Psoriasis (n = 8,427)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Conscripts without psoriasis (n = 1,870,411)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extLst>
                  <a:ext uri="{0D108BD9-81ED-4DB2-BD59-A6C34878D82A}">
                    <a16:rowId xmlns:a16="http://schemas.microsoft.com/office/drawing/2014/main" val="3408451535"/>
                  </a:ext>
                </a:extLst>
              </a:tr>
              <a:tr h="602002">
                <a:tc>
                  <a:txBody>
                    <a:bodyPr/>
                    <a:lstStyle/>
                    <a:p>
                      <a:pPr algn="l" rtl="0">
                        <a:lnSpc>
                          <a:spcPct val="100000"/>
                        </a:lnSpc>
                        <a:buNone/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Age at last medical appointment, mean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17.55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17.38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extLst>
                  <a:ext uri="{0D108BD9-81ED-4DB2-BD59-A6C34878D82A}">
                    <a16:rowId xmlns:a16="http://schemas.microsoft.com/office/drawing/2014/main" val="3770192378"/>
                  </a:ext>
                </a:extLst>
              </a:tr>
              <a:tr h="558663">
                <a:tc>
                  <a:txBody>
                    <a:bodyPr/>
                    <a:lstStyle/>
                    <a:p>
                      <a:pPr algn="l" rtl="0">
                        <a:lnSpc>
                          <a:spcPct val="100000"/>
                        </a:lnSpc>
                        <a:buNone/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Gender – female, n (%)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3,650 (43.3)</a:t>
                      </a:r>
                      <a:endParaRPr lang="en-US" sz="2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792,885 (42.4)</a:t>
                      </a:r>
                      <a:endParaRPr lang="en-US" sz="2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extLst>
                  <a:ext uri="{0D108BD9-81ED-4DB2-BD59-A6C34878D82A}">
                    <a16:rowId xmlns:a16="http://schemas.microsoft.com/office/drawing/2014/main" val="2250714124"/>
                  </a:ext>
                </a:extLst>
              </a:tr>
              <a:tr h="670767"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Socioeconomic status, n (%)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endParaRPr lang="en-US" sz="2400" kern="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endParaRPr lang="en-US" sz="2400" kern="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extLst>
                  <a:ext uri="{0D108BD9-81ED-4DB2-BD59-A6C34878D82A}">
                    <a16:rowId xmlns:a16="http://schemas.microsoft.com/office/drawing/2014/main" val="241571388"/>
                  </a:ext>
                </a:extLst>
              </a:tr>
              <a:tr h="375475"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US" sz="2400" b="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1,177 (14.0)</a:t>
                      </a:r>
                      <a:endParaRPr lang="en-US" sz="2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289,347 (15.6)</a:t>
                      </a:r>
                      <a:endParaRPr lang="en-US" sz="2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extLst>
                  <a:ext uri="{0D108BD9-81ED-4DB2-BD59-A6C34878D82A}">
                    <a16:rowId xmlns:a16="http://schemas.microsoft.com/office/drawing/2014/main" val="4278295967"/>
                  </a:ext>
                </a:extLst>
              </a:tr>
              <a:tr h="335386"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US" sz="2400" b="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4,894 (58.3)</a:t>
                      </a:r>
                      <a:endParaRPr lang="en-US" sz="2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1,058,932 (57.0)</a:t>
                      </a:r>
                      <a:endParaRPr lang="en-US" sz="2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extLst>
                  <a:ext uri="{0D108BD9-81ED-4DB2-BD59-A6C34878D82A}">
                    <a16:rowId xmlns:a16="http://schemas.microsoft.com/office/drawing/2014/main" val="3484907557"/>
                  </a:ext>
                </a:extLst>
              </a:tr>
              <a:tr h="375475"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US" sz="2400" b="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2,320 (27.6)</a:t>
                      </a:r>
                      <a:endParaRPr lang="en-US" sz="2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510,432 (27.5)</a:t>
                      </a:r>
                      <a:endParaRPr lang="en-US" sz="2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extLst>
                  <a:ext uri="{0D108BD9-81ED-4DB2-BD59-A6C34878D82A}">
                    <a16:rowId xmlns:a16="http://schemas.microsoft.com/office/drawing/2014/main" val="649286618"/>
                  </a:ext>
                </a:extLst>
              </a:tr>
              <a:tr h="670767"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Country/continent of origin, n (%)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endParaRPr lang="en-US" sz="2400" kern="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endParaRPr lang="en-US" sz="2400" kern="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extLst>
                  <a:ext uri="{0D108BD9-81ED-4DB2-BD59-A6C34878D82A}">
                    <a16:rowId xmlns:a16="http://schemas.microsoft.com/office/drawing/2014/main" val="3303110073"/>
                  </a:ext>
                </a:extLst>
              </a:tr>
              <a:tr h="375475"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Israel</a:t>
                      </a:r>
                      <a:endParaRPr lang="en-US" sz="2400" b="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7,294 (86.6)</a:t>
                      </a:r>
                      <a:endParaRPr lang="en-US" sz="2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1,611,456 (86.2)</a:t>
                      </a:r>
                      <a:endParaRPr lang="en-US" sz="2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extLst>
                  <a:ext uri="{0D108BD9-81ED-4DB2-BD59-A6C34878D82A}">
                    <a16:rowId xmlns:a16="http://schemas.microsoft.com/office/drawing/2014/main" val="1663286014"/>
                  </a:ext>
                </a:extLst>
              </a:tr>
              <a:tr h="375475"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USSR</a:t>
                      </a:r>
                      <a:endParaRPr lang="en-US" sz="2400" b="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781 (9.3)</a:t>
                      </a:r>
                      <a:endParaRPr lang="en-US" sz="2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152,221 (8.1)</a:t>
                      </a:r>
                      <a:endParaRPr lang="en-US" sz="2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extLst>
                  <a:ext uri="{0D108BD9-81ED-4DB2-BD59-A6C34878D82A}">
                    <a16:rowId xmlns:a16="http://schemas.microsoft.com/office/drawing/2014/main" val="2983171052"/>
                  </a:ext>
                </a:extLst>
              </a:tr>
              <a:tr h="375475"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West</a:t>
                      </a:r>
                      <a:endParaRPr lang="en-US" sz="2400" b="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308 (3.7)</a:t>
                      </a:r>
                      <a:endParaRPr lang="en-US" sz="2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73,423 (3.9)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extLst>
                  <a:ext uri="{0D108BD9-81ED-4DB2-BD59-A6C34878D82A}">
                    <a16:rowId xmlns:a16="http://schemas.microsoft.com/office/drawing/2014/main" val="40932454"/>
                  </a:ext>
                </a:extLst>
              </a:tr>
              <a:tr h="375475"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Ethiopia</a:t>
                      </a:r>
                      <a:endParaRPr lang="en-US" sz="2400" b="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(0.3)</a:t>
                      </a:r>
                      <a:endParaRPr lang="en-US" sz="2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26,643 (1.4)</a:t>
                      </a:r>
                      <a:endParaRPr lang="en-US" sz="2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extLst>
                  <a:ext uri="{0D108BD9-81ED-4DB2-BD59-A6C34878D82A}">
                    <a16:rowId xmlns:a16="http://schemas.microsoft.com/office/drawing/2014/main" val="2479969886"/>
                  </a:ext>
                </a:extLst>
              </a:tr>
              <a:tr h="375475"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Asia</a:t>
                      </a:r>
                      <a:endParaRPr lang="en-US" sz="2400" b="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(0.2)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3,927 (0.2)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extLst>
                  <a:ext uri="{0D108BD9-81ED-4DB2-BD59-A6C34878D82A}">
                    <a16:rowId xmlns:a16="http://schemas.microsoft.com/office/drawing/2014/main" val="2812462595"/>
                  </a:ext>
                </a:extLst>
              </a:tr>
              <a:tr h="375475"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Africa</a:t>
                      </a:r>
                      <a:endParaRPr lang="en-US" sz="2400" b="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(0.0)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706 (0.0)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extLst>
                  <a:ext uri="{0D108BD9-81ED-4DB2-BD59-A6C34878D82A}">
                    <a16:rowId xmlns:a16="http://schemas.microsoft.com/office/drawing/2014/main" val="3966723031"/>
                  </a:ext>
                </a:extLst>
              </a:tr>
              <a:tr h="670767"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Residential area type, n (%)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endParaRPr lang="en-US" sz="2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endParaRPr lang="en-US" sz="2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extLst>
                  <a:ext uri="{0D108BD9-81ED-4DB2-BD59-A6C34878D82A}">
                    <a16:rowId xmlns:a16="http://schemas.microsoft.com/office/drawing/2014/main" val="3651814626"/>
                  </a:ext>
                </a:extLst>
              </a:tr>
              <a:tr h="375475"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Urban</a:t>
                      </a:r>
                      <a:endParaRPr lang="en-US" sz="2400" b="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7,539 (89.8)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1,660,040 (89.2)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extLst>
                  <a:ext uri="{0D108BD9-81ED-4DB2-BD59-A6C34878D82A}">
                    <a16:rowId xmlns:a16="http://schemas.microsoft.com/office/drawing/2014/main" val="841195710"/>
                  </a:ext>
                </a:extLst>
              </a:tr>
              <a:tr h="375475"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Rural</a:t>
                      </a:r>
                      <a:endParaRPr lang="en-US" sz="2400" b="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853 (10.2)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199,129 (10.7)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extLst>
                  <a:ext uri="{0D108BD9-81ED-4DB2-BD59-A6C34878D82A}">
                    <a16:rowId xmlns:a16="http://schemas.microsoft.com/office/drawing/2014/main" val="1765968948"/>
                  </a:ext>
                </a:extLst>
              </a:tr>
              <a:tr h="670767"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Psychotechnical Test Score, n (%)</a:t>
                      </a:r>
                      <a:endParaRPr lang="en-US" sz="2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endParaRPr lang="en-US" sz="2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endParaRPr lang="en-US" sz="2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extLst>
                  <a:ext uri="{0D108BD9-81ED-4DB2-BD59-A6C34878D82A}">
                    <a16:rowId xmlns:a16="http://schemas.microsoft.com/office/drawing/2014/main" val="176036724"/>
                  </a:ext>
                </a:extLst>
              </a:tr>
              <a:tr h="375475"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US" sz="2400" b="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1,504 (17.8)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401,429 (21.5)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extLst>
                  <a:ext uri="{0D108BD9-81ED-4DB2-BD59-A6C34878D82A}">
                    <a16:rowId xmlns:a16="http://schemas.microsoft.com/office/drawing/2014/main" val="1154054987"/>
                  </a:ext>
                </a:extLst>
              </a:tr>
              <a:tr h="375475"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US" sz="2400" b="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4,187 (49.7)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928,593 (49.6)</a:t>
                      </a:r>
                      <a:endParaRPr lang="en-US" sz="2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extLst>
                  <a:ext uri="{0D108BD9-81ED-4DB2-BD59-A6C34878D82A}">
                    <a16:rowId xmlns:a16="http://schemas.microsoft.com/office/drawing/2014/main" val="100366708"/>
                  </a:ext>
                </a:extLst>
              </a:tr>
              <a:tr h="375475"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US" sz="2400" b="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2,736 (32.5)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540,347 (28.9)</a:t>
                      </a:r>
                      <a:endParaRPr lang="en-US" sz="2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extLst>
                  <a:ext uri="{0D108BD9-81ED-4DB2-BD59-A6C34878D82A}">
                    <a16:rowId xmlns:a16="http://schemas.microsoft.com/office/drawing/2014/main" val="1471294345"/>
                  </a:ext>
                </a:extLst>
              </a:tr>
              <a:tr h="670767"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Ethnicity – non-Jewish, n (%)</a:t>
                      </a:r>
                      <a:endParaRPr lang="en-US" sz="2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754 (9.0)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buNone/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131,301 (7.0)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2211018"/>
                  </a:ext>
                </a:extLst>
              </a:tr>
            </a:tbl>
          </a:graphicData>
        </a:graphic>
      </p:graphicFrame>
      <p:sp>
        <p:nvSpPr>
          <p:cNvPr id="39" name="תיבת טקסט 38">
            <a:extLst>
              <a:ext uri="{FF2B5EF4-FFF2-40B4-BE49-F238E27FC236}">
                <a16:creationId xmlns:a16="http://schemas.microsoft.com/office/drawing/2014/main" id="{7BFFEEAA-2A2E-1618-C38D-FB134035D303}"/>
              </a:ext>
            </a:extLst>
          </p:cNvPr>
          <p:cNvSpPr txBox="1"/>
          <p:nvPr/>
        </p:nvSpPr>
        <p:spPr>
          <a:xfrm>
            <a:off x="8717280" y="24901352"/>
            <a:ext cx="21340823" cy="190821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b="1" dirty="0"/>
              <a:t>References</a:t>
            </a:r>
          </a:p>
          <a:p>
            <a:pPr marL="371505" indent="-371505" algn="just">
              <a:buAutoNum type="arabicPeriod"/>
            </a:pPr>
            <a:r>
              <a:rPr lang="en-US" dirty="0"/>
              <a:t>Griffiths, C. E. M., Armstrong, A. W., Gudjonsson, J. E., &amp; Barker, J. N. (2021). Psoriasis. The Lancet, 397(10281), 1301–1315.</a:t>
            </a:r>
          </a:p>
          <a:p>
            <a:pPr marL="371505" indent="-371505" algn="just">
              <a:buAutoNum type="arabicPeriod"/>
            </a:pPr>
            <a:r>
              <a:rPr lang="en-US" dirty="0" err="1"/>
              <a:t>Lukmanji</a:t>
            </a:r>
            <a:r>
              <a:rPr lang="en-US" dirty="0"/>
              <a:t>, A., Benczik, M., &amp; Drucker, A. M. (2020). Risk of depression in patients with psoriasis: A systematic review and meta-analysis. JAMA Dermatology, 156(9), 1043–1051.</a:t>
            </a:r>
          </a:p>
          <a:p>
            <a:pPr marL="371505" indent="-371505" algn="just">
              <a:buAutoNum type="arabicPeriod"/>
            </a:pPr>
            <a:r>
              <a:rPr lang="en-US" dirty="0"/>
              <a:t>Gulbahar, </a:t>
            </a:r>
            <a:r>
              <a:rPr lang="en-US" dirty="0" err="1"/>
              <a:t>Ü</a:t>
            </a:r>
            <a:r>
              <a:rPr lang="en-US" dirty="0"/>
              <a:t>., Kaya </a:t>
            </a:r>
            <a:r>
              <a:rPr lang="en-US" dirty="0" err="1"/>
              <a:t>İslamoğlu</a:t>
            </a:r>
            <a:r>
              <a:rPr lang="en-US" dirty="0"/>
              <a:t>, Z. G., Aytekin, S., Arslan, İ., &amp; Akdoğan, R. A. (2020). Psoriasis and irritable bowel syndrome: Is there an association? Annals of Medical Research, 27(3), 828–831.</a:t>
            </a:r>
          </a:p>
          <a:p>
            <a:pPr marL="371505" indent="-371505" algn="just">
              <a:buAutoNum type="arabicPeriod"/>
            </a:pPr>
            <a:endParaRPr lang="en-US" dirty="0"/>
          </a:p>
          <a:p>
            <a:pPr algn="just"/>
            <a:endParaRPr lang="he-IL" sz="2200" dirty="0"/>
          </a:p>
        </p:txBody>
      </p:sp>
      <p:sp>
        <p:nvSpPr>
          <p:cNvPr id="40" name="תיבת טקסט 39">
            <a:extLst>
              <a:ext uri="{FF2B5EF4-FFF2-40B4-BE49-F238E27FC236}">
                <a16:creationId xmlns:a16="http://schemas.microsoft.com/office/drawing/2014/main" id="{8194AB73-45D8-F277-1DBE-09B3F1B0C33A}"/>
              </a:ext>
            </a:extLst>
          </p:cNvPr>
          <p:cNvSpPr txBox="1"/>
          <p:nvPr/>
        </p:nvSpPr>
        <p:spPr>
          <a:xfrm>
            <a:off x="33559077" y="5414156"/>
            <a:ext cx="8936181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1. Baseline Socio-Demographic Characteristics of IDF Conscripts With and Without Psoriasis</a:t>
            </a:r>
            <a:r>
              <a:rPr lang="he-I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Between 2000-2024</a:t>
            </a:r>
            <a:endParaRPr lang="e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תיבת טקסט 57">
            <a:extLst>
              <a:ext uri="{FF2B5EF4-FFF2-40B4-BE49-F238E27FC236}">
                <a16:creationId xmlns:a16="http://schemas.microsoft.com/office/drawing/2014/main" id="{34C8DF39-C2F5-08A6-7BE4-414547FFBF26}"/>
              </a:ext>
            </a:extLst>
          </p:cNvPr>
          <p:cNvSpPr txBox="1"/>
          <p:nvPr/>
        </p:nvSpPr>
        <p:spPr>
          <a:xfrm>
            <a:off x="242631" y="5636482"/>
            <a:ext cx="21357688" cy="129573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Background</a:t>
            </a:r>
            <a:endParaRPr lang="he-IL" sz="3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28" indent="-342928">
              <a:buFont typeface="Arial" panose="020B0604020202020204" pitchFamily="34" charset="0"/>
              <a:buChar char="•"/>
            </a:pPr>
            <a:r>
              <a:rPr lang="en-US" sz="3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Psoriasis is a chronic systemic skin condition, characterized by increased epidermal proliferation and erythematous squamous lesions</a:t>
            </a:r>
            <a:r>
              <a:rPr lang="en-US" sz="38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e-IL" sz="3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28" indent="-342928">
              <a:buFont typeface="Arial" panose="020B0604020202020204" pitchFamily="34" charset="0"/>
              <a:buChar char="•"/>
            </a:pPr>
            <a:r>
              <a:rPr lang="en-US" sz="3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There are consistent links between psoriasis, mental illness and irritable bowel syndrome (IBS)</a:t>
            </a:r>
            <a:r>
              <a:rPr lang="en-US" sz="38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2,3</a:t>
            </a:r>
            <a:r>
              <a:rPr lang="en-US" sz="3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28" indent="-342928">
              <a:buFont typeface="Arial" panose="020B0604020202020204" pitchFamily="34" charset="0"/>
              <a:buChar char="•"/>
            </a:pPr>
            <a:r>
              <a:rPr lang="en-US" sz="3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However, the direct relationship between psoriasis and IBS has received relatively little attention in the literature, and existing studies provide insufficient evidence to establish a clear connection.</a:t>
            </a:r>
          </a:p>
          <a:p>
            <a:pPr marL="342928" indent="-342928">
              <a:buFont typeface="Arial" panose="020B0604020202020204" pitchFamily="34" charset="0"/>
              <a:buChar char="•"/>
            </a:pPr>
            <a:r>
              <a:rPr lang="en-US" sz="3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study aimed to evaluate the associations of psoriasis and IBS among adolescents with psoriasis within a large military cohort.</a:t>
            </a:r>
            <a:endParaRPr lang="en-US" sz="3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br>
              <a:rPr lang="en-US" sz="3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Methods</a:t>
            </a:r>
          </a:p>
          <a:p>
            <a:pPr marL="342928" indent="-342928">
              <a:buFont typeface="Arial" panose="020B0604020202020204" pitchFamily="34" charset="0"/>
              <a:buChar char="•"/>
            </a:pPr>
            <a:r>
              <a:rPr lang="en-US" sz="3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performed a retrospective cross-sectional study.</a:t>
            </a:r>
          </a:p>
          <a:p>
            <a:pPr marL="342928" indent="-342928">
              <a:buFont typeface="Arial" panose="020B0604020202020204" pitchFamily="34" charset="0"/>
              <a:buChar char="•"/>
            </a:pPr>
            <a:r>
              <a:rPr lang="en-US" sz="3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Were included Israeli military conscripts aged 16–19, who underwent standardized pre-conscription medical evaluations between 2000 and 2024. </a:t>
            </a:r>
          </a:p>
          <a:p>
            <a:pPr marL="342928" indent="-342928">
              <a:buFont typeface="Arial" panose="020B0604020202020204" pitchFamily="34" charset="0"/>
              <a:buChar char="•"/>
            </a:pPr>
            <a:r>
              <a:rPr lang="en-US" sz="3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Diagnoses of psoriasis, mental disorders associated with IBS (including depression, anxiety, schizophrenia, bipolar disorders, somatization, and sleep disorders), and IBS were identified via coded medical assessments.</a:t>
            </a:r>
          </a:p>
          <a:p>
            <a:pPr marL="342928" indent="-342928">
              <a:buFont typeface="Arial" panose="020B0604020202020204" pitchFamily="34" charset="0"/>
              <a:buChar char="•"/>
            </a:pPr>
            <a:r>
              <a:rPr lang="en-US" sz="3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Univariate and multivariate Logistic regression models were used to assess the association between the presence of psoriasis and IBS. </a:t>
            </a:r>
          </a:p>
          <a:p>
            <a:pPr marL="342928" indent="-342928">
              <a:buFont typeface="Arial" panose="020B0604020202020204" pitchFamily="34" charset="0"/>
              <a:buChar char="•"/>
            </a:pPr>
            <a:r>
              <a:rPr lang="en-US" sz="3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They  were adjusted to sociodemographic variables (as described in Table 1)  and psychiatric disorders associated with IBS.</a:t>
            </a:r>
          </a:p>
          <a:p>
            <a:pPr marL="342928" indent="-342928">
              <a:buFont typeface="Arial" panose="020B0604020202020204" pitchFamily="34" charset="0"/>
              <a:buChar char="•"/>
            </a:pPr>
            <a:r>
              <a:rPr lang="en-US" sz="3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a sensitivity analysis, patients without IBD were excluded to verify the results.</a:t>
            </a:r>
          </a:p>
          <a:p>
            <a:pPr marL="342928" indent="-342928">
              <a:buFont typeface="Arial" panose="020B0604020202020204" pitchFamily="34" charset="0"/>
              <a:buChar char="•"/>
            </a:pPr>
            <a:endParaRPr lang="en-US" sz="3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תיבת טקסט 58">
            <a:extLst>
              <a:ext uri="{FF2B5EF4-FFF2-40B4-BE49-F238E27FC236}">
                <a16:creationId xmlns:a16="http://schemas.microsoft.com/office/drawing/2014/main" id="{E25ECCAC-7B84-D55A-C38D-973688D29650}"/>
              </a:ext>
            </a:extLst>
          </p:cNvPr>
          <p:cNvSpPr txBox="1"/>
          <p:nvPr/>
        </p:nvSpPr>
        <p:spPr>
          <a:xfrm>
            <a:off x="21600319" y="6012126"/>
            <a:ext cx="9818222" cy="106182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  <a:p>
            <a:pPr marL="285773" indent="-285773">
              <a:buFont typeface="Arial" panose="020B0604020202020204" pitchFamily="34" charset="0"/>
              <a:buChar char="•"/>
            </a:pPr>
            <a:r>
              <a:rPr lang="en-US" sz="3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study cohort included 8,427 (0.45%) patients with psoriasis, and 1,870,411 without psoriasis (Table 1).</a:t>
            </a:r>
            <a:endParaRPr lang="he-IL" sz="3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73" indent="-285773">
              <a:buFont typeface="Arial" panose="020B0604020202020204" pitchFamily="34" charset="0"/>
              <a:buChar char="•"/>
            </a:pPr>
            <a:r>
              <a:rPr lang="en-US" sz="3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prevalence of psoriasis was 0.31% in 2000 and 0.67% in 2024 (Figure 1). </a:t>
            </a:r>
          </a:p>
          <a:p>
            <a:pPr marL="285773" indent="-285773">
              <a:buFont typeface="Arial" panose="020B0604020202020204" pitchFamily="34" charset="0"/>
              <a:buChar char="•"/>
            </a:pPr>
            <a:r>
              <a:rPr lang="en-US" sz="3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Among individuals with psoriasis, 75 (0.89%) were diagnosed with IBS compared to 8,742 (0.47%) in the control group.</a:t>
            </a:r>
          </a:p>
          <a:p>
            <a:pPr marL="285773" indent="-285773">
              <a:buFont typeface="Arial" panose="020B0604020202020204" pitchFamily="34" charset="0"/>
              <a:buChar char="•"/>
            </a:pPr>
            <a:r>
              <a:rPr lang="en-US" sz="3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 further assess the strength of this association, univariate and multivariate logistic regression analyses were performed (Figure 2). </a:t>
            </a:r>
            <a:r>
              <a:rPr lang="en-US" sz="3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Individuals with psoriasis had higher odds to be diagnosed also with IBS</a:t>
            </a:r>
            <a:r>
              <a:rPr lang="en-US" sz="3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(OR 1.91, 95% CI 1.51–2.40). These results remained consistent after adjustment for sociodemographic variables and mental comorbidity (adjusted OR 1.53, 95% CI 1.22-1.93).</a:t>
            </a:r>
            <a:endParaRPr lang="en-US" sz="3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1" name="קבוצה 60">
            <a:extLst>
              <a:ext uri="{FF2B5EF4-FFF2-40B4-BE49-F238E27FC236}">
                <a16:creationId xmlns:a16="http://schemas.microsoft.com/office/drawing/2014/main" id="{610B6830-A7F8-42ED-E9ED-9C04040EFC46}"/>
              </a:ext>
            </a:extLst>
          </p:cNvPr>
          <p:cNvGrpSpPr/>
          <p:nvPr/>
        </p:nvGrpSpPr>
        <p:grpSpPr>
          <a:xfrm>
            <a:off x="0" y="17982673"/>
            <a:ext cx="15862852" cy="6258973"/>
            <a:chOff x="442132" y="21031157"/>
            <a:chExt cx="7388142" cy="4486981"/>
          </a:xfrm>
        </p:grpSpPr>
        <p:pic>
          <p:nvPicPr>
            <p:cNvPr id="62" name="תמונה 61" descr="תמונה שמכילה טקסט, קו, עלילה, תרשים&#10;&#10;תוכן בינה מלאכותית גנרטיבית עשוי להיות שגוי.">
              <a:extLst>
                <a:ext uri="{FF2B5EF4-FFF2-40B4-BE49-F238E27FC236}">
                  <a16:creationId xmlns:a16="http://schemas.microsoft.com/office/drawing/2014/main" id="{0EBA691C-09E9-9604-1925-341982F0D9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5384"/>
            <a:stretch>
              <a:fillRect/>
            </a:stretch>
          </p:blipFill>
          <p:spPr>
            <a:xfrm>
              <a:off x="481261" y="21377419"/>
              <a:ext cx="7349013" cy="4140719"/>
            </a:xfrm>
            <a:prstGeom prst="rect">
              <a:avLst/>
            </a:prstGeom>
          </p:spPr>
        </p:pic>
        <p:sp>
          <p:nvSpPr>
            <p:cNvPr id="63" name="תיבת טקסט 62">
              <a:extLst>
                <a:ext uri="{FF2B5EF4-FFF2-40B4-BE49-F238E27FC236}">
                  <a16:creationId xmlns:a16="http://schemas.microsoft.com/office/drawing/2014/main" id="{6CE883C3-81F4-02B2-89E1-D63A692069A9}"/>
                </a:ext>
              </a:extLst>
            </p:cNvPr>
            <p:cNvSpPr txBox="1"/>
            <p:nvPr/>
          </p:nvSpPr>
          <p:spPr>
            <a:xfrm>
              <a:off x="442132" y="21031157"/>
              <a:ext cx="6383569" cy="33096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Figure 1. Psoriasis prevalence in IDF Conscripts Between 2000-2024 by Year</a:t>
              </a:r>
              <a:endParaRPr lang="he-IL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4" name="קבוצה 63">
            <a:extLst>
              <a:ext uri="{FF2B5EF4-FFF2-40B4-BE49-F238E27FC236}">
                <a16:creationId xmlns:a16="http://schemas.microsoft.com/office/drawing/2014/main" id="{383E3770-6E2E-B275-0FDB-F41FBCEECE9C}"/>
              </a:ext>
            </a:extLst>
          </p:cNvPr>
          <p:cNvGrpSpPr/>
          <p:nvPr/>
        </p:nvGrpSpPr>
        <p:grpSpPr>
          <a:xfrm>
            <a:off x="16139790" y="17858689"/>
            <a:ext cx="18726679" cy="6384761"/>
            <a:chOff x="481261" y="25475011"/>
            <a:chExt cx="13555269" cy="3211237"/>
          </a:xfrm>
        </p:grpSpPr>
        <p:grpSp>
          <p:nvGrpSpPr>
            <p:cNvPr id="65" name="קבוצה 64">
              <a:extLst>
                <a:ext uri="{FF2B5EF4-FFF2-40B4-BE49-F238E27FC236}">
                  <a16:creationId xmlns:a16="http://schemas.microsoft.com/office/drawing/2014/main" id="{ADC11439-75FA-987C-BA2F-B615340FCDA4}"/>
                </a:ext>
              </a:extLst>
            </p:cNvPr>
            <p:cNvGrpSpPr/>
            <p:nvPr/>
          </p:nvGrpSpPr>
          <p:grpSpPr>
            <a:xfrm>
              <a:off x="482722" y="25804880"/>
              <a:ext cx="13553808" cy="2881368"/>
              <a:chOff x="180051" y="1831519"/>
              <a:chExt cx="11745823" cy="2985097"/>
            </a:xfrm>
          </p:grpSpPr>
          <p:grpSp>
            <p:nvGrpSpPr>
              <p:cNvPr id="67" name="Group 7">
                <a:extLst>
                  <a:ext uri="{FF2B5EF4-FFF2-40B4-BE49-F238E27FC236}">
                    <a16:creationId xmlns:a16="http://schemas.microsoft.com/office/drawing/2014/main" id="{233CFD09-A598-3E82-D585-3B3CA3C51D22}"/>
                  </a:ext>
                </a:extLst>
              </p:cNvPr>
              <p:cNvGrpSpPr/>
              <p:nvPr/>
            </p:nvGrpSpPr>
            <p:grpSpPr>
              <a:xfrm>
                <a:off x="180051" y="1831519"/>
                <a:ext cx="11745823" cy="911681"/>
                <a:chOff x="180051" y="1818640"/>
                <a:chExt cx="11745823" cy="911681"/>
              </a:xfrm>
            </p:grpSpPr>
            <p:pic>
              <p:nvPicPr>
                <p:cNvPr id="71" name="Picture 4" descr="A screenshot of a data&#10;&#10;AI-generated content may be incorrect.">
                  <a:extLst>
                    <a:ext uri="{FF2B5EF4-FFF2-40B4-BE49-F238E27FC236}">
                      <a16:creationId xmlns:a16="http://schemas.microsoft.com/office/drawing/2014/main" id="{773ED533-538C-7881-96A8-6C54F5851D1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597" t="10864" r="7213" b="66980"/>
                <a:stretch>
                  <a:fillRect/>
                </a:stretch>
              </p:blipFill>
              <p:spPr>
                <a:xfrm>
                  <a:off x="180051" y="1818640"/>
                  <a:ext cx="8367653" cy="911681"/>
                </a:xfrm>
                <a:prstGeom prst="rect">
                  <a:avLst/>
                </a:prstGeom>
                <a:ln>
                  <a:noFill/>
                </a:ln>
              </p:spPr>
            </p:pic>
            <p:pic>
              <p:nvPicPr>
                <p:cNvPr id="72" name="Picture 6" descr="A screenshot of a computer screen&#10;&#10;AI-generated content may be incorrect.">
                  <a:extLst>
                    <a:ext uri="{FF2B5EF4-FFF2-40B4-BE49-F238E27FC236}">
                      <a16:creationId xmlns:a16="http://schemas.microsoft.com/office/drawing/2014/main" id="{3626D7DA-57FB-A47F-D554-C97341A4930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1322" t="10803" r="5203" b="67174"/>
                <a:stretch>
                  <a:fillRect/>
                </a:stretch>
              </p:blipFill>
              <p:spPr>
                <a:xfrm>
                  <a:off x="8547704" y="1821180"/>
                  <a:ext cx="3378170" cy="909141"/>
                </a:xfrm>
                <a:prstGeom prst="rect">
                  <a:avLst/>
                </a:prstGeom>
                <a:ln>
                  <a:noFill/>
                </a:ln>
              </p:spPr>
            </p:pic>
          </p:grpSp>
          <p:grpSp>
            <p:nvGrpSpPr>
              <p:cNvPr id="68" name="Group 7">
                <a:extLst>
                  <a:ext uri="{FF2B5EF4-FFF2-40B4-BE49-F238E27FC236}">
                    <a16:creationId xmlns:a16="http://schemas.microsoft.com/office/drawing/2014/main" id="{965159D2-6F53-CDA0-A619-E7F1A951C2BC}"/>
                  </a:ext>
                </a:extLst>
              </p:cNvPr>
              <p:cNvGrpSpPr/>
              <p:nvPr/>
            </p:nvGrpSpPr>
            <p:grpSpPr>
              <a:xfrm>
                <a:off x="180051" y="2743200"/>
                <a:ext cx="11745823" cy="2073416"/>
                <a:chOff x="180051" y="3149764"/>
                <a:chExt cx="11745823" cy="2073416"/>
              </a:xfrm>
            </p:grpSpPr>
            <p:pic>
              <p:nvPicPr>
                <p:cNvPr id="69" name="Picture 4" descr="A screenshot of a data&#10;&#10;AI-generated content may be incorrect.">
                  <a:extLst>
                    <a:ext uri="{FF2B5EF4-FFF2-40B4-BE49-F238E27FC236}">
                      <a16:creationId xmlns:a16="http://schemas.microsoft.com/office/drawing/2014/main" id="{61FFD743-31F8-9F23-609D-0D341ABAFD0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alphaModFix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596" t="43214" r="7273" b="6419"/>
                <a:stretch>
                  <a:fillRect/>
                </a:stretch>
              </p:blipFill>
              <p:spPr>
                <a:xfrm>
                  <a:off x="180051" y="3149764"/>
                  <a:ext cx="8361680" cy="2072476"/>
                </a:xfrm>
                <a:prstGeom prst="rect">
                  <a:avLst/>
                </a:prstGeom>
                <a:ln>
                  <a:noFill/>
                </a:ln>
              </p:spPr>
            </p:pic>
            <p:pic>
              <p:nvPicPr>
                <p:cNvPr id="70" name="Picture 6" descr="A screenshot of a computer screen&#10;&#10;AI-generated content may be incorrect.">
                  <a:extLst>
                    <a:ext uri="{FF2B5EF4-FFF2-40B4-BE49-F238E27FC236}">
                      <a16:creationId xmlns:a16="http://schemas.microsoft.com/office/drawing/2014/main" id="{7EE66E29-ABED-33B9-25F3-919B538D0A8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1322" t="43008" r="5203" b="6790"/>
                <a:stretch>
                  <a:fillRect/>
                </a:stretch>
              </p:blipFill>
              <p:spPr>
                <a:xfrm>
                  <a:off x="8547704" y="3150704"/>
                  <a:ext cx="3378170" cy="2072476"/>
                </a:xfrm>
                <a:prstGeom prst="rect">
                  <a:avLst/>
                </a:prstGeom>
                <a:ln>
                  <a:noFill/>
                </a:ln>
              </p:spPr>
            </p:pic>
          </p:grpSp>
        </p:grpSp>
        <p:sp>
          <p:nvSpPr>
            <p:cNvPr id="66" name="תיבת טקסט 65">
              <a:extLst>
                <a:ext uri="{FF2B5EF4-FFF2-40B4-BE49-F238E27FC236}">
                  <a16:creationId xmlns:a16="http://schemas.microsoft.com/office/drawing/2014/main" id="{9EF4C351-4400-1BAB-D42D-8A57ACEBA3BD}"/>
                </a:ext>
              </a:extLst>
            </p:cNvPr>
            <p:cNvSpPr txBox="1"/>
            <p:nvPr/>
          </p:nvSpPr>
          <p:spPr>
            <a:xfrm>
              <a:off x="481261" y="25475011"/>
              <a:ext cx="13433305" cy="23219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Figure 2. Association Between Psoriasis and IBS, With and without  Adjustments for Sociodemographic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and</a:t>
              </a:r>
              <a:r>
                <a:rPr lang="e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Psychiatric Factors</a:t>
              </a:r>
              <a:endParaRPr lang="en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6713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1377</TotalTime>
  <Words>902</Words>
  <Application>Microsoft Macintosh PowerPoint</Application>
  <PresentationFormat>מותאם אישית</PresentationFormat>
  <Paragraphs>87</Paragraphs>
  <Slides>1</Slides>
  <Notes>1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</vt:i4>
      </vt:variant>
    </vt:vector>
  </HeadingPairs>
  <TitlesOfParts>
    <vt:vector size="5" baseType="lpstr">
      <vt:lpstr>Times New Roman</vt:lpstr>
      <vt:lpstr>Arial</vt:lpstr>
      <vt:lpstr>Aptos</vt:lpstr>
      <vt:lpstr>Office Theme</vt:lpstr>
      <vt:lpstr>מצגת של PowerPoint‏</vt:lpstr>
    </vt:vector>
  </TitlesOfParts>
  <Manager>Dr. Daniel Elbo Arama;</Manager>
  <Company>IDF Medical Corps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Dr. Daniel Elbo Arama</dc:creator>
  <cp:lastModifiedBy>לירום מוטולה</cp:lastModifiedBy>
  <cp:revision>39</cp:revision>
  <dcterms:created xsi:type="dcterms:W3CDTF">2024-07-24T12:22:09Z</dcterms:created>
  <dcterms:modified xsi:type="dcterms:W3CDTF">2026-07-12T07:55:22Z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01b9bfc-c426-492e-a46c-1a922d5fe54b_Enabled">
    <vt:lpwstr>true</vt:lpwstr>
  </property>
  <property fmtid="{D5CDD505-2E9C-101B-9397-08002B2CF9AE}" pid="3" name="MSIP_Label_701b9bfc-c426-492e-a46c-1a922d5fe54b_SetDate">
    <vt:lpwstr>2026-07-11T17:46:08Z</vt:lpwstr>
  </property>
  <property fmtid="{D5CDD505-2E9C-101B-9397-08002B2CF9AE}" pid="4" name="MSIP_Label_701b9bfc-c426-492e-a46c-1a922d5fe54b_Method">
    <vt:lpwstr>Privileged</vt:lpwstr>
  </property>
  <property fmtid="{D5CDD505-2E9C-101B-9397-08002B2CF9AE}" pid="5" name="MSIP_Label_701b9bfc-c426-492e-a46c-1a922d5fe54b_Name">
    <vt:lpwstr>בלמ"ס</vt:lpwstr>
  </property>
  <property fmtid="{D5CDD505-2E9C-101B-9397-08002B2CF9AE}" pid="6" name="MSIP_Label_701b9bfc-c426-492e-a46c-1a922d5fe54b_SiteId">
    <vt:lpwstr>78820852-55fa-450b-908d-45c0d911e76b</vt:lpwstr>
  </property>
  <property fmtid="{D5CDD505-2E9C-101B-9397-08002B2CF9AE}" pid="7" name="MSIP_Label_701b9bfc-c426-492e-a46c-1a922d5fe54b_ActionId">
    <vt:lpwstr>a8dd1742-e627-4a14-bdd2-1ef0f5ecd0ea</vt:lpwstr>
  </property>
  <property fmtid="{D5CDD505-2E9C-101B-9397-08002B2CF9AE}" pid="8" name="MSIP_Label_701b9bfc-c426-492e-a46c-1a922d5fe54b_ContentBits">
    <vt:lpwstr>1</vt:lpwstr>
  </property>
  <property fmtid="{D5CDD505-2E9C-101B-9397-08002B2CF9AE}" pid="9" name="MSIP_Label_701b9bfc-c426-492e-a46c-1a922d5fe54b_Tag">
    <vt:lpwstr>50, 0, 1, 1</vt:lpwstr>
  </property>
  <property fmtid="{D5CDD505-2E9C-101B-9397-08002B2CF9AE}" pid="10" name="ClassificationContentMarkingHeaderLocations">
    <vt:lpwstr>Office Theme:3</vt:lpwstr>
  </property>
  <property fmtid="{D5CDD505-2E9C-101B-9397-08002B2CF9AE}" pid="11" name="ClassificationContentMarkingHeaderText">
    <vt:lpwstr>- בלמ"ס -</vt:lpwstr>
  </property>
</Properties>
</file>