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
  </p:notesMasterIdLst>
  <p:sldIdLst>
    <p:sldId id="257" r:id="rId2"/>
    <p:sldId id="258" r:id="rId3"/>
  </p:sldIdLst>
  <p:sldSz cx="51206400" cy="3291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612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 roundtripDataSignature="AMtx7mhSkx5csoMJ0ohKd7yj+fZQaMUFY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3FE687-A1D9-0C23-3D0B-EB2915CB794A}" name="Tony Yuan" initials="TY" userId="785339bacb235cb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256A"/>
    <a:srgbClr val="5482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84"/>
    <p:restoredTop sz="91412" autoAdjust="0"/>
  </p:normalViewPr>
  <p:slideViewPr>
    <p:cSldViewPr snapToGrid="0">
      <p:cViewPr>
        <p:scale>
          <a:sx n="40" d="100"/>
          <a:sy n="40" d="100"/>
        </p:scale>
        <p:origin x="-1188" y="30"/>
      </p:cViewPr>
      <p:guideLst>
        <p:guide orient="horz" pos="10368"/>
        <p:guide pos="16128"/>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customschemas.google.com/relationships/presentationmetadata" Target="metadata"/><Relationship Id="rId13"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heme" Target="theme/theme1.xml"/><Relationship Id="rId10" Type="http://schemas.openxmlformats.org/officeDocument/2006/relationships/viewProps" Target="viewProps.xml"/><Relationship Id="rId4" Type="http://schemas.openxmlformats.org/officeDocument/2006/relationships/notesMaster" Target="notesMasters/notesMaster1.xml"/><Relationship Id="rId9" Type="http://schemas.openxmlformats.org/officeDocument/2006/relationships/presProps" Target="pres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lgado, Christi L CTR USAF 59 MDOG (USA)" userId="a0db2b08-f62f-47fe-8a4b-0859b5f43ac0" providerId="ADAL" clId="{5EB34E8F-371C-4F81-A2F5-4A898F5D7ED7}"/>
    <pc:docChg chg="custSel addSld delSld modSld">
      <pc:chgData name="Salgado, Christi L CTR USAF 59 MDOG (USA)" userId="a0db2b08-f62f-47fe-8a4b-0859b5f43ac0" providerId="ADAL" clId="{5EB34E8F-371C-4F81-A2F5-4A898F5D7ED7}" dt="2026-07-21T14:36:07.893" v="429" actId="20577"/>
      <pc:docMkLst>
        <pc:docMk/>
      </pc:docMkLst>
      <pc:sldChg chg="addSp modSp mod">
        <pc:chgData name="Salgado, Christi L CTR USAF 59 MDOG (USA)" userId="a0db2b08-f62f-47fe-8a4b-0859b5f43ac0" providerId="ADAL" clId="{5EB34E8F-371C-4F81-A2F5-4A898F5D7ED7}" dt="2026-07-21T14:36:07.893" v="429" actId="20577"/>
        <pc:sldMkLst>
          <pc:docMk/>
          <pc:sldMk cId="0" sldId="257"/>
        </pc:sldMkLst>
        <pc:spChg chg="add mod">
          <ac:chgData name="Salgado, Christi L CTR USAF 59 MDOG (USA)" userId="a0db2b08-f62f-47fe-8a4b-0859b5f43ac0" providerId="ADAL" clId="{5EB34E8F-371C-4F81-A2F5-4A898F5D7ED7}" dt="2026-07-09T20:40:53.164" v="172" actId="113"/>
          <ac:spMkLst>
            <pc:docMk/>
            <pc:sldMk cId="0" sldId="257"/>
            <ac:spMk id="6" creationId="{7849B388-3E3A-9616-72BE-51AE9CE95E7B}"/>
          </ac:spMkLst>
        </pc:spChg>
        <pc:spChg chg="mod">
          <ac:chgData name="Salgado, Christi L CTR USAF 59 MDOG (USA)" userId="a0db2b08-f62f-47fe-8a4b-0859b5f43ac0" providerId="ADAL" clId="{5EB34E8F-371C-4F81-A2F5-4A898F5D7ED7}" dt="2026-07-10T14:10:33.789" v="327" actId="20577"/>
          <ac:spMkLst>
            <pc:docMk/>
            <pc:sldMk cId="0" sldId="257"/>
            <ac:spMk id="8" creationId="{3B7C1371-7D57-AC5C-E43C-B0D11A99EF49}"/>
          </ac:spMkLst>
        </pc:spChg>
        <pc:spChg chg="add mod">
          <ac:chgData name="Salgado, Christi L CTR USAF 59 MDOG (USA)" userId="a0db2b08-f62f-47fe-8a4b-0859b5f43ac0" providerId="ADAL" clId="{5EB34E8F-371C-4F81-A2F5-4A898F5D7ED7}" dt="2026-07-09T20:40:53.164" v="172" actId="113"/>
          <ac:spMkLst>
            <pc:docMk/>
            <pc:sldMk cId="0" sldId="257"/>
            <ac:spMk id="10" creationId="{EBA47DF8-6BC0-EC00-758B-BBE35E63D695}"/>
          </ac:spMkLst>
        </pc:spChg>
        <pc:spChg chg="mod">
          <ac:chgData name="Salgado, Christi L CTR USAF 59 MDOG (USA)" userId="a0db2b08-f62f-47fe-8a4b-0859b5f43ac0" providerId="ADAL" clId="{5EB34E8F-371C-4F81-A2F5-4A898F5D7ED7}" dt="2026-07-21T14:36:07.893" v="429" actId="20577"/>
          <ac:spMkLst>
            <pc:docMk/>
            <pc:sldMk cId="0" sldId="257"/>
            <ac:spMk id="11" creationId="{7C6B851C-6603-40E5-5D7C-6015A622E152}"/>
          </ac:spMkLst>
        </pc:spChg>
        <pc:spChg chg="add mod">
          <ac:chgData name="Salgado, Christi L CTR USAF 59 MDOG (USA)" userId="a0db2b08-f62f-47fe-8a4b-0859b5f43ac0" providerId="ADAL" clId="{5EB34E8F-371C-4F81-A2F5-4A898F5D7ED7}" dt="2026-07-09T20:40:53.164" v="172" actId="113"/>
          <ac:spMkLst>
            <pc:docMk/>
            <pc:sldMk cId="0" sldId="257"/>
            <ac:spMk id="13" creationId="{B5EEB1DD-6D78-F4FE-02C6-D06FEE3B5C11}"/>
          </ac:spMkLst>
        </pc:spChg>
        <pc:spChg chg="add mod">
          <ac:chgData name="Salgado, Christi L CTR USAF 59 MDOG (USA)" userId="a0db2b08-f62f-47fe-8a4b-0859b5f43ac0" providerId="ADAL" clId="{5EB34E8F-371C-4F81-A2F5-4A898F5D7ED7}" dt="2026-07-09T20:40:53.164" v="172" actId="113"/>
          <ac:spMkLst>
            <pc:docMk/>
            <pc:sldMk cId="0" sldId="257"/>
            <ac:spMk id="14" creationId="{A000C322-D7CC-0C95-51A0-32EEBC0AEB5A}"/>
          </ac:spMkLst>
        </pc:spChg>
        <pc:spChg chg="add mod">
          <ac:chgData name="Salgado, Christi L CTR USAF 59 MDOG (USA)" userId="a0db2b08-f62f-47fe-8a4b-0859b5f43ac0" providerId="ADAL" clId="{5EB34E8F-371C-4F81-A2F5-4A898F5D7ED7}" dt="2026-07-09T20:40:53.164" v="172" actId="113"/>
          <ac:spMkLst>
            <pc:docMk/>
            <pc:sldMk cId="0" sldId="257"/>
            <ac:spMk id="15" creationId="{3787FC71-D97E-E49D-6BB9-B75D4413790F}"/>
          </ac:spMkLst>
        </pc:spChg>
        <pc:spChg chg="add mod">
          <ac:chgData name="Salgado, Christi L CTR USAF 59 MDOG (USA)" userId="a0db2b08-f62f-47fe-8a4b-0859b5f43ac0" providerId="ADAL" clId="{5EB34E8F-371C-4F81-A2F5-4A898F5D7ED7}" dt="2026-07-10T14:20:24.493" v="427" actId="164"/>
          <ac:spMkLst>
            <pc:docMk/>
            <pc:sldMk cId="0" sldId="257"/>
            <ac:spMk id="25" creationId="{AB8CB5FA-5AF1-D9E1-3DA5-29741B4268C4}"/>
          </ac:spMkLst>
        </pc:spChg>
        <pc:spChg chg="add mod">
          <ac:chgData name="Salgado, Christi L CTR USAF 59 MDOG (USA)" userId="a0db2b08-f62f-47fe-8a4b-0859b5f43ac0" providerId="ADAL" clId="{5EB34E8F-371C-4F81-A2F5-4A898F5D7ED7}" dt="2026-07-10T14:20:24.493" v="427" actId="164"/>
          <ac:spMkLst>
            <pc:docMk/>
            <pc:sldMk cId="0" sldId="257"/>
            <ac:spMk id="26" creationId="{6CF81AA8-7A97-AA4D-5BBF-F65399D29D88}"/>
          </ac:spMkLst>
        </pc:spChg>
        <pc:spChg chg="add mod">
          <ac:chgData name="Salgado, Christi L CTR USAF 59 MDOG (USA)" userId="a0db2b08-f62f-47fe-8a4b-0859b5f43ac0" providerId="ADAL" clId="{5EB34E8F-371C-4F81-A2F5-4A898F5D7ED7}" dt="2026-07-10T14:20:24.493" v="427" actId="164"/>
          <ac:spMkLst>
            <pc:docMk/>
            <pc:sldMk cId="0" sldId="257"/>
            <ac:spMk id="27" creationId="{1F96AF4A-62B0-0B67-6C9D-9C227250F77B}"/>
          </ac:spMkLst>
        </pc:spChg>
        <pc:spChg chg="add mod">
          <ac:chgData name="Salgado, Christi L CTR USAF 59 MDOG (USA)" userId="a0db2b08-f62f-47fe-8a4b-0859b5f43ac0" providerId="ADAL" clId="{5EB34E8F-371C-4F81-A2F5-4A898F5D7ED7}" dt="2026-07-10T14:20:24.493" v="427" actId="164"/>
          <ac:spMkLst>
            <pc:docMk/>
            <pc:sldMk cId="0" sldId="257"/>
            <ac:spMk id="28" creationId="{0447FFF0-E2CB-73FC-BB43-023146D4A721}"/>
          </ac:spMkLst>
        </pc:spChg>
        <pc:spChg chg="add mod">
          <ac:chgData name="Salgado, Christi L CTR USAF 59 MDOG (USA)" userId="a0db2b08-f62f-47fe-8a4b-0859b5f43ac0" providerId="ADAL" clId="{5EB34E8F-371C-4F81-A2F5-4A898F5D7ED7}" dt="2026-07-10T14:20:24.493" v="427" actId="164"/>
          <ac:spMkLst>
            <pc:docMk/>
            <pc:sldMk cId="0" sldId="257"/>
            <ac:spMk id="31" creationId="{0595D939-1366-9E4C-C0AA-F33CACD51E34}"/>
          </ac:spMkLst>
        </pc:spChg>
        <pc:spChg chg="mod">
          <ac:chgData name="Salgado, Christi L CTR USAF 59 MDOG (USA)" userId="a0db2b08-f62f-47fe-8a4b-0859b5f43ac0" providerId="ADAL" clId="{5EB34E8F-371C-4F81-A2F5-4A898F5D7ED7}" dt="2026-07-09T21:46:34.107" v="322" actId="20577"/>
          <ac:spMkLst>
            <pc:docMk/>
            <pc:sldMk cId="0" sldId="257"/>
            <ac:spMk id="34" creationId="{3223A7BC-D42F-3028-A3E0-1593DE290806}"/>
          </ac:spMkLst>
        </pc:spChg>
        <pc:spChg chg="mod">
          <ac:chgData name="Salgado, Christi L CTR USAF 59 MDOG (USA)" userId="a0db2b08-f62f-47fe-8a4b-0859b5f43ac0" providerId="ADAL" clId="{5EB34E8F-371C-4F81-A2F5-4A898F5D7ED7}" dt="2026-07-09T21:41:42.910" v="222" actId="20577"/>
          <ac:spMkLst>
            <pc:docMk/>
            <pc:sldMk cId="0" sldId="257"/>
            <ac:spMk id="41" creationId="{00000000-0000-0000-0000-000000000000}"/>
          </ac:spMkLst>
        </pc:spChg>
        <pc:spChg chg="mod">
          <ac:chgData name="Salgado, Christi L CTR USAF 59 MDOG (USA)" userId="a0db2b08-f62f-47fe-8a4b-0859b5f43ac0" providerId="ADAL" clId="{5EB34E8F-371C-4F81-A2F5-4A898F5D7ED7}" dt="2026-07-09T21:47:58.258" v="323" actId="20577"/>
          <ac:spMkLst>
            <pc:docMk/>
            <pc:sldMk cId="0" sldId="257"/>
            <ac:spMk id="42" creationId="{00000000-0000-0000-0000-000000000000}"/>
          </ac:spMkLst>
        </pc:spChg>
        <pc:spChg chg="mod">
          <ac:chgData name="Salgado, Christi L CTR USAF 59 MDOG (USA)" userId="a0db2b08-f62f-47fe-8a4b-0859b5f43ac0" providerId="ADAL" clId="{5EB34E8F-371C-4F81-A2F5-4A898F5D7ED7}" dt="2026-07-10T14:20:57.716" v="428" actId="14100"/>
          <ac:spMkLst>
            <pc:docMk/>
            <pc:sldMk cId="0" sldId="257"/>
            <ac:spMk id="51" creationId="{27F757D3-10AD-F6DC-5299-856A554C006B}"/>
          </ac:spMkLst>
        </pc:spChg>
        <pc:spChg chg="mod">
          <ac:chgData name="Salgado, Christi L CTR USAF 59 MDOG (USA)" userId="a0db2b08-f62f-47fe-8a4b-0859b5f43ac0" providerId="ADAL" clId="{5EB34E8F-371C-4F81-A2F5-4A898F5D7ED7}" dt="2026-07-09T21:41:06.633" v="176" actId="20577"/>
          <ac:spMkLst>
            <pc:docMk/>
            <pc:sldMk cId="0" sldId="257"/>
            <ac:spMk id="52" creationId="{388215E7-E71A-C67B-1FC3-7B209FAD1EB3}"/>
          </ac:spMkLst>
        </pc:spChg>
        <pc:spChg chg="mod">
          <ac:chgData name="Salgado, Christi L CTR USAF 59 MDOG (USA)" userId="a0db2b08-f62f-47fe-8a4b-0859b5f43ac0" providerId="ADAL" clId="{5EB34E8F-371C-4F81-A2F5-4A898F5D7ED7}" dt="2026-07-10T14:09:33.595" v="325" actId="255"/>
          <ac:spMkLst>
            <pc:docMk/>
            <pc:sldMk cId="0" sldId="257"/>
            <ac:spMk id="1027" creationId="{D35F1CEB-AA0C-6A6E-EC10-9ACE55437B23}"/>
          </ac:spMkLst>
        </pc:spChg>
        <pc:grpChg chg="mod">
          <ac:chgData name="Salgado, Christi L CTR USAF 59 MDOG (USA)" userId="a0db2b08-f62f-47fe-8a4b-0859b5f43ac0" providerId="ADAL" clId="{5EB34E8F-371C-4F81-A2F5-4A898F5D7ED7}" dt="2026-07-10T14:14:05.629" v="398" actId="164"/>
          <ac:grpSpMkLst>
            <pc:docMk/>
            <pc:sldMk cId="0" sldId="257"/>
            <ac:grpSpMk id="3" creationId="{9DCA410D-7B20-B7B3-7553-6E46AE5FA973}"/>
          </ac:grpSpMkLst>
        </pc:grpChg>
        <pc:grpChg chg="add mod">
          <ac:chgData name="Salgado, Christi L CTR USAF 59 MDOG (USA)" userId="a0db2b08-f62f-47fe-8a4b-0859b5f43ac0" providerId="ADAL" clId="{5EB34E8F-371C-4F81-A2F5-4A898F5D7ED7}" dt="2026-07-09T21:43:28.362" v="305" actId="164"/>
          <ac:grpSpMkLst>
            <pc:docMk/>
            <pc:sldMk cId="0" sldId="257"/>
            <ac:grpSpMk id="17" creationId="{D999070D-C05B-2AD4-AEFE-051AA3DDFF60}"/>
          </ac:grpSpMkLst>
        </pc:grpChg>
        <pc:grpChg chg="add mod">
          <ac:chgData name="Salgado, Christi L CTR USAF 59 MDOG (USA)" userId="a0db2b08-f62f-47fe-8a4b-0859b5f43ac0" providerId="ADAL" clId="{5EB34E8F-371C-4F81-A2F5-4A898F5D7ED7}" dt="2026-07-10T14:14:05.629" v="398" actId="164"/>
          <ac:grpSpMkLst>
            <pc:docMk/>
            <pc:sldMk cId="0" sldId="257"/>
            <ac:grpSpMk id="24" creationId="{0A8F3A75-1432-78B7-C8DA-9568DB53C573}"/>
          </ac:grpSpMkLst>
        </pc:grpChg>
        <pc:grpChg chg="add mod">
          <ac:chgData name="Salgado, Christi L CTR USAF 59 MDOG (USA)" userId="a0db2b08-f62f-47fe-8a4b-0859b5f43ac0" providerId="ADAL" clId="{5EB34E8F-371C-4F81-A2F5-4A898F5D7ED7}" dt="2026-07-10T14:20:24.493" v="427" actId="164"/>
          <ac:grpSpMkLst>
            <pc:docMk/>
            <pc:sldMk cId="0" sldId="257"/>
            <ac:grpSpMk id="32" creationId="{E76A354E-92B0-A0AA-6E0E-203D5D89D81E}"/>
          </ac:grpSpMkLst>
        </pc:grpChg>
        <pc:picChg chg="add mod">
          <ac:chgData name="Salgado, Christi L CTR USAF 59 MDOG (USA)" userId="a0db2b08-f62f-47fe-8a4b-0859b5f43ac0" providerId="ADAL" clId="{5EB34E8F-371C-4F81-A2F5-4A898F5D7ED7}" dt="2026-07-09T21:43:28.362" v="305" actId="164"/>
          <ac:picMkLst>
            <pc:docMk/>
            <pc:sldMk cId="0" sldId="257"/>
            <ac:picMk id="16" creationId="{BD62D9CF-2457-F77D-B3A5-705BDF987F68}"/>
          </ac:picMkLst>
        </pc:picChg>
        <pc:picChg chg="add mod">
          <ac:chgData name="Salgado, Christi L CTR USAF 59 MDOG (USA)" userId="a0db2b08-f62f-47fe-8a4b-0859b5f43ac0" providerId="ADAL" clId="{5EB34E8F-371C-4F81-A2F5-4A898F5D7ED7}" dt="2026-07-10T14:14:05.629" v="398" actId="164"/>
          <ac:picMkLst>
            <pc:docMk/>
            <pc:sldMk cId="0" sldId="257"/>
            <ac:picMk id="23" creationId="{17AD61B3-8B70-5BE2-53C3-6F07D0F51B5E}"/>
          </ac:picMkLst>
        </pc:picChg>
        <pc:picChg chg="mod">
          <ac:chgData name="Salgado, Christi L CTR USAF 59 MDOG (USA)" userId="a0db2b08-f62f-47fe-8a4b-0859b5f43ac0" providerId="ADAL" clId="{5EB34E8F-371C-4F81-A2F5-4A898F5D7ED7}" dt="2026-07-09T21:43:28.362" v="305" actId="164"/>
          <ac:picMkLst>
            <pc:docMk/>
            <pc:sldMk cId="0" sldId="257"/>
            <ac:picMk id="33" creationId="{51FECF5E-388C-0326-D616-0391F0130A93}"/>
          </ac:picMkLst>
        </pc:picChg>
        <pc:picChg chg="mod">
          <ac:chgData name="Salgado, Christi L CTR USAF 59 MDOG (USA)" userId="a0db2b08-f62f-47fe-8a4b-0859b5f43ac0" providerId="ADAL" clId="{5EB34E8F-371C-4F81-A2F5-4A898F5D7ED7}" dt="2026-07-10T14:20:24.493" v="427" actId="164"/>
          <ac:picMkLst>
            <pc:docMk/>
            <pc:sldMk cId="0" sldId="257"/>
            <ac:picMk id="60" creationId="{026A4464-7597-480D-CFC1-12F957EB3589}"/>
          </ac:picMkLst>
        </pc:picChg>
      </pc:sldChg>
      <pc:sldChg chg="addSp delSp modSp new mod">
        <pc:chgData name="Salgado, Christi L CTR USAF 59 MDOG (USA)" userId="a0db2b08-f62f-47fe-8a4b-0859b5f43ac0" providerId="ADAL" clId="{5EB34E8F-371C-4F81-A2F5-4A898F5D7ED7}" dt="2026-07-10T14:13:27.870" v="340"/>
        <pc:sldMkLst>
          <pc:docMk/>
          <pc:sldMk cId="2694485307" sldId="258"/>
        </pc:sldMkLst>
        <pc:spChg chg="mod topLvl">
          <ac:chgData name="Salgado, Christi L CTR USAF 59 MDOG (USA)" userId="a0db2b08-f62f-47fe-8a4b-0859b5f43ac0" providerId="ADAL" clId="{5EB34E8F-371C-4F81-A2F5-4A898F5D7ED7}" dt="2026-07-10T14:12:58.863" v="336" actId="165"/>
          <ac:spMkLst>
            <pc:docMk/>
            <pc:sldMk cId="2694485307" sldId="258"/>
            <ac:spMk id="4" creationId="{13B92101-3CF6-6C1C-45A2-F94A9DBF4E9B}"/>
          </ac:spMkLst>
        </pc:spChg>
        <pc:picChg chg="mod topLvl">
          <ac:chgData name="Salgado, Christi L CTR USAF 59 MDOG (USA)" userId="a0db2b08-f62f-47fe-8a4b-0859b5f43ac0" providerId="ADAL" clId="{5EB34E8F-371C-4F81-A2F5-4A898F5D7ED7}" dt="2026-07-10T14:13:06.837" v="338" actId="165"/>
          <ac:picMkLst>
            <pc:docMk/>
            <pc:sldMk cId="2694485307" sldId="258"/>
            <ac:picMk id="5" creationId="{022A425F-F8FA-F33C-0237-911F4BD833D1}"/>
          </ac:picMkLst>
        </pc:picChg>
        <pc:picChg chg="mod topLvl">
          <ac:chgData name="Salgado, Christi L CTR USAF 59 MDOG (USA)" userId="a0db2b08-f62f-47fe-8a4b-0859b5f43ac0" providerId="ADAL" clId="{5EB34E8F-371C-4F81-A2F5-4A898F5D7ED7}" dt="2026-07-10T14:13:06.837" v="338" actId="165"/>
          <ac:picMkLst>
            <pc:docMk/>
            <pc:sldMk cId="2694485307" sldId="258"/>
            <ac:picMk id="6" creationId="{E1657E69-DFB8-7C9D-89AE-3E7B3F175536}"/>
          </ac:picMkLst>
        </pc:picChg>
        <pc:picChg chg="mod topLvl">
          <ac:chgData name="Salgado, Christi L CTR USAF 59 MDOG (USA)" userId="a0db2b08-f62f-47fe-8a4b-0859b5f43ac0" providerId="ADAL" clId="{5EB34E8F-371C-4F81-A2F5-4A898F5D7ED7}" dt="2026-07-10T14:13:06.837" v="338" actId="165"/>
          <ac:picMkLst>
            <pc:docMk/>
            <pc:sldMk cId="2694485307" sldId="258"/>
            <ac:picMk id="7" creationId="{FCE8EE41-84E6-4150-383C-E10B62124290}"/>
          </ac:picMkLst>
        </pc:picChg>
        <pc:picChg chg="mod topLvl modCrop">
          <ac:chgData name="Salgado, Christi L CTR USAF 59 MDOG (USA)" userId="a0db2b08-f62f-47fe-8a4b-0859b5f43ac0" providerId="ADAL" clId="{5EB34E8F-371C-4F81-A2F5-4A898F5D7ED7}" dt="2026-07-10T14:13:06.837" v="338" actId="165"/>
          <ac:picMkLst>
            <pc:docMk/>
            <pc:sldMk cId="2694485307" sldId="258"/>
            <ac:picMk id="8" creationId="{826294F7-110B-22BA-9FB7-9D57740FFC22}"/>
          </ac:picMkLst>
        </pc:picChg>
        <pc:picChg chg="add mod">
          <ac:chgData name="Salgado, Christi L CTR USAF 59 MDOG (USA)" userId="a0db2b08-f62f-47fe-8a4b-0859b5f43ac0" providerId="ADAL" clId="{5EB34E8F-371C-4F81-A2F5-4A898F5D7ED7}" dt="2026-07-10T14:13:27.870" v="340"/>
          <ac:picMkLst>
            <pc:docMk/>
            <pc:sldMk cId="2694485307" sldId="258"/>
            <ac:picMk id="9" creationId="{18EC4BFD-5256-1BEE-4DE1-E3E0FB04F78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37" name="Google Shape;37;p2:notes"/>
          <p:cNvSpPr>
            <a:spLocks noGrp="1" noRot="1" noChangeAspect="1"/>
          </p:cNvSpPr>
          <p:nvPr>
            <p:ph type="sldImg" idx="2"/>
          </p:nvPr>
        </p:nvSpPr>
        <p:spPr>
          <a:xfrm>
            <a:off x="762000" y="685800"/>
            <a:ext cx="5334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3"/>
        <p:cNvGrpSpPr/>
        <p:nvPr/>
      </p:nvGrpSpPr>
      <p:grpSpPr>
        <a:xfrm>
          <a:off x="0" y="0"/>
          <a:ext cx="0" cy="0"/>
          <a:chOff x="0" y="0"/>
          <a:chExt cx="0" cy="0"/>
        </a:xfrm>
      </p:grpSpPr>
      <p:sp>
        <p:nvSpPr>
          <p:cNvPr id="14" name="Google Shape;14;p4"/>
          <p:cNvSpPr txBox="1">
            <a:spLocks noGrp="1"/>
          </p:cNvSpPr>
          <p:nvPr>
            <p:ph type="dt" idx="10"/>
          </p:nvPr>
        </p:nvSpPr>
        <p:spPr>
          <a:xfrm>
            <a:off x="3520440" y="30510481"/>
            <a:ext cx="1152144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16962120" y="30510481"/>
            <a:ext cx="17282159"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36164519" y="30510481"/>
            <a:ext cx="1152144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3520440" y="1752603"/>
            <a:ext cx="44165520" cy="6362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8480"/>
              <a:buFont typeface="Calibri"/>
              <a:buNone/>
              <a:defRPr sz="1848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3520440" y="8763000"/>
            <a:ext cx="44165520" cy="20886422"/>
          </a:xfrm>
          <a:prstGeom prst="rect">
            <a:avLst/>
          </a:prstGeom>
          <a:noFill/>
          <a:ln>
            <a:noFill/>
          </a:ln>
        </p:spPr>
        <p:txBody>
          <a:bodyPr spcFirstLastPara="1" wrap="square" lIns="91425" tIns="45700" rIns="91425" bIns="45700" anchor="t" anchorCtr="0">
            <a:normAutofit/>
          </a:bodyPr>
          <a:lstStyle>
            <a:lvl1pPr marL="457200" marR="0" lvl="0" indent="-975360" algn="l" rtl="0">
              <a:lnSpc>
                <a:spcPct val="90000"/>
              </a:lnSpc>
              <a:spcBef>
                <a:spcPts val="4200"/>
              </a:spcBef>
              <a:spcAft>
                <a:spcPts val="0"/>
              </a:spcAft>
              <a:buClr>
                <a:schemeClr val="dk1"/>
              </a:buClr>
              <a:buSzPts val="11760"/>
              <a:buFont typeface="Arial"/>
              <a:buChar char="•"/>
              <a:defRPr sz="11760" b="0" i="0" u="none" strike="noStrike" cap="none">
                <a:solidFill>
                  <a:schemeClr val="dk1"/>
                </a:solidFill>
                <a:latin typeface="Calibri"/>
                <a:ea typeface="Calibri"/>
                <a:cs typeface="Calibri"/>
                <a:sym typeface="Calibri"/>
              </a:defRPr>
            </a:lvl1pPr>
            <a:lvl2pPr marL="914400" marR="0" lvl="1" indent="-868680" algn="l" rtl="0">
              <a:lnSpc>
                <a:spcPct val="90000"/>
              </a:lnSpc>
              <a:spcBef>
                <a:spcPts val="2100"/>
              </a:spcBef>
              <a:spcAft>
                <a:spcPts val="0"/>
              </a:spcAft>
              <a:buClr>
                <a:schemeClr val="dk1"/>
              </a:buClr>
              <a:buSzPts val="10080"/>
              <a:buFont typeface="Arial"/>
              <a:buChar char="•"/>
              <a:defRPr sz="10080" b="0" i="0" u="none" strike="noStrike" cap="none">
                <a:solidFill>
                  <a:schemeClr val="dk1"/>
                </a:solidFill>
                <a:latin typeface="Calibri"/>
                <a:ea typeface="Calibri"/>
                <a:cs typeface="Calibri"/>
                <a:sym typeface="Calibri"/>
              </a:defRPr>
            </a:lvl2pPr>
            <a:lvl3pPr marL="1371600" marR="0" lvl="2" indent="-762000" algn="l" rtl="0">
              <a:lnSpc>
                <a:spcPct val="90000"/>
              </a:lnSpc>
              <a:spcBef>
                <a:spcPts val="2100"/>
              </a:spcBef>
              <a:spcAft>
                <a:spcPts val="0"/>
              </a:spcAft>
              <a:buClr>
                <a:schemeClr val="dk1"/>
              </a:buClr>
              <a:buSzPts val="8400"/>
              <a:buFont typeface="Arial"/>
              <a:buChar char="•"/>
              <a:defRPr sz="8400" b="0" i="0" u="none" strike="noStrike" cap="none">
                <a:solidFill>
                  <a:schemeClr val="dk1"/>
                </a:solidFill>
                <a:latin typeface="Calibri"/>
                <a:ea typeface="Calibri"/>
                <a:cs typeface="Calibri"/>
                <a:sym typeface="Calibri"/>
              </a:defRPr>
            </a:lvl3pPr>
            <a:lvl4pPr marL="1828800" marR="0" lvl="3"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4pPr>
            <a:lvl5pPr marL="2286000" marR="0" lvl="4"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5pPr>
            <a:lvl6pPr marL="2743200" marR="0" lvl="5"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6pPr>
            <a:lvl7pPr marL="3200400" marR="0" lvl="6"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7pPr>
            <a:lvl8pPr marL="3657600" marR="0" lvl="7"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8pPr>
            <a:lvl9pPr marL="4114800" marR="0" lvl="8" indent="-708659"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3520440" y="30510481"/>
            <a:ext cx="11521440" cy="175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504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16962120" y="30510481"/>
            <a:ext cx="17282159" cy="175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504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36164519" y="30510481"/>
            <a:ext cx="11521440" cy="175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5040" b="0" i="0" u="none" strike="noStrike" cap="none">
                <a:solidFill>
                  <a:srgbClr val="888888"/>
                </a:solidFill>
                <a:latin typeface="Calibri"/>
                <a:ea typeface="Calibri"/>
                <a:cs typeface="Calibri"/>
                <a:sym typeface="Calibri"/>
              </a:defRPr>
            </a:lvl1pPr>
            <a:lvl2pPr marL="0" marR="0" lvl="1" indent="0" algn="r" rtl="0">
              <a:spcBef>
                <a:spcPts val="0"/>
              </a:spcBef>
              <a:buNone/>
              <a:defRPr sz="5040" b="0" i="0" u="none" strike="noStrike" cap="none">
                <a:solidFill>
                  <a:srgbClr val="888888"/>
                </a:solidFill>
                <a:latin typeface="Calibri"/>
                <a:ea typeface="Calibri"/>
                <a:cs typeface="Calibri"/>
                <a:sym typeface="Calibri"/>
              </a:defRPr>
            </a:lvl2pPr>
            <a:lvl3pPr marL="0" marR="0" lvl="2" indent="0" algn="r" rtl="0">
              <a:spcBef>
                <a:spcPts val="0"/>
              </a:spcBef>
              <a:buNone/>
              <a:defRPr sz="5040" b="0" i="0" u="none" strike="noStrike" cap="none">
                <a:solidFill>
                  <a:srgbClr val="888888"/>
                </a:solidFill>
                <a:latin typeface="Calibri"/>
                <a:ea typeface="Calibri"/>
                <a:cs typeface="Calibri"/>
                <a:sym typeface="Calibri"/>
              </a:defRPr>
            </a:lvl3pPr>
            <a:lvl4pPr marL="0" marR="0" lvl="3" indent="0" algn="r" rtl="0">
              <a:spcBef>
                <a:spcPts val="0"/>
              </a:spcBef>
              <a:buNone/>
              <a:defRPr sz="5040" b="0" i="0" u="none" strike="noStrike" cap="none">
                <a:solidFill>
                  <a:srgbClr val="888888"/>
                </a:solidFill>
                <a:latin typeface="Calibri"/>
                <a:ea typeface="Calibri"/>
                <a:cs typeface="Calibri"/>
                <a:sym typeface="Calibri"/>
              </a:defRPr>
            </a:lvl4pPr>
            <a:lvl5pPr marL="0" marR="0" lvl="4" indent="0" algn="r" rtl="0">
              <a:spcBef>
                <a:spcPts val="0"/>
              </a:spcBef>
              <a:buNone/>
              <a:defRPr sz="5040" b="0" i="0" u="none" strike="noStrike" cap="none">
                <a:solidFill>
                  <a:srgbClr val="888888"/>
                </a:solidFill>
                <a:latin typeface="Calibri"/>
                <a:ea typeface="Calibri"/>
                <a:cs typeface="Calibri"/>
                <a:sym typeface="Calibri"/>
              </a:defRPr>
            </a:lvl5pPr>
            <a:lvl6pPr marL="0" marR="0" lvl="5" indent="0" algn="r" rtl="0">
              <a:spcBef>
                <a:spcPts val="0"/>
              </a:spcBef>
              <a:buNone/>
              <a:defRPr sz="5040" b="0" i="0" u="none" strike="noStrike" cap="none">
                <a:solidFill>
                  <a:srgbClr val="888888"/>
                </a:solidFill>
                <a:latin typeface="Calibri"/>
                <a:ea typeface="Calibri"/>
                <a:cs typeface="Calibri"/>
                <a:sym typeface="Calibri"/>
              </a:defRPr>
            </a:lvl6pPr>
            <a:lvl7pPr marL="0" marR="0" lvl="6" indent="0" algn="r" rtl="0">
              <a:spcBef>
                <a:spcPts val="0"/>
              </a:spcBef>
              <a:buNone/>
              <a:defRPr sz="5040" b="0" i="0" u="none" strike="noStrike" cap="none">
                <a:solidFill>
                  <a:srgbClr val="888888"/>
                </a:solidFill>
                <a:latin typeface="Calibri"/>
                <a:ea typeface="Calibri"/>
                <a:cs typeface="Calibri"/>
                <a:sym typeface="Calibri"/>
              </a:defRPr>
            </a:lvl7pPr>
            <a:lvl8pPr marL="0" marR="0" lvl="7" indent="0" algn="r" rtl="0">
              <a:spcBef>
                <a:spcPts val="0"/>
              </a:spcBef>
              <a:buNone/>
              <a:defRPr sz="5040" b="0" i="0" u="none" strike="noStrike" cap="none">
                <a:solidFill>
                  <a:srgbClr val="888888"/>
                </a:solidFill>
                <a:latin typeface="Calibri"/>
                <a:ea typeface="Calibri"/>
                <a:cs typeface="Calibri"/>
                <a:sym typeface="Calibri"/>
              </a:defRPr>
            </a:lvl8pPr>
            <a:lvl9pPr marL="0" marR="0" lvl="8" indent="0" algn="r" rtl="0">
              <a:spcBef>
                <a:spcPts val="0"/>
              </a:spcBef>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pic>
        <p:nvPicPr>
          <p:cNvPr id="20" name="Picture 19">
            <a:extLst>
              <a:ext uri="{FF2B5EF4-FFF2-40B4-BE49-F238E27FC236}">
                <a16:creationId xmlns:a16="http://schemas.microsoft.com/office/drawing/2014/main" id="{81F59CC7-8ED1-1E80-5FF4-48ACB942784E}"/>
              </a:ext>
            </a:extLst>
          </p:cNvPr>
          <p:cNvPicPr>
            <a:picLocks noChangeAspect="1"/>
          </p:cNvPicPr>
          <p:nvPr/>
        </p:nvPicPr>
        <p:blipFill>
          <a:blip r:embed="rId3"/>
          <a:srcRect t="23198" b="30706"/>
          <a:stretch>
            <a:fillRect/>
          </a:stretch>
        </p:blipFill>
        <p:spPr>
          <a:xfrm>
            <a:off x="46519252" y="2063304"/>
            <a:ext cx="4007088" cy="1847147"/>
          </a:xfrm>
          <a:prstGeom prst="rect">
            <a:avLst/>
          </a:prstGeom>
        </p:spPr>
      </p:pic>
      <p:sp>
        <p:nvSpPr>
          <p:cNvPr id="12" name="Google Shape;39;p2">
            <a:extLst>
              <a:ext uri="{FF2B5EF4-FFF2-40B4-BE49-F238E27FC236}">
                <a16:creationId xmlns:a16="http://schemas.microsoft.com/office/drawing/2014/main" id="{EBCA75DC-C3D5-8EB6-5336-F9F40F204849}"/>
              </a:ext>
            </a:extLst>
          </p:cNvPr>
          <p:cNvSpPr/>
          <p:nvPr/>
        </p:nvSpPr>
        <p:spPr>
          <a:xfrm>
            <a:off x="402538" y="15182439"/>
            <a:ext cx="11474196" cy="11893961"/>
          </a:xfrm>
          <a:prstGeom prst="roundRect">
            <a:avLst>
              <a:gd name="adj" fmla="val 7685"/>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600"/>
              </a:spcAft>
              <a:buNone/>
            </a:pPr>
            <a:r>
              <a:rPr lang="en-US" sz="4400" b="1" dirty="0">
                <a:solidFill>
                  <a:srgbClr val="7A112F"/>
                </a:solidFill>
                <a:latin typeface="Calibri" panose="020F0502020204030204" pitchFamily="34" charset="0"/>
                <a:ea typeface="Calibri"/>
                <a:cs typeface="Calibri" panose="020F0502020204030204" pitchFamily="34" charset="0"/>
                <a:sym typeface="Calibri"/>
              </a:rPr>
              <a:t>METHODS</a:t>
            </a:r>
            <a:endParaRPr sz="4400" b="1" dirty="0">
              <a:solidFill>
                <a:srgbClr val="7A112F"/>
              </a:solidFill>
              <a:latin typeface="Calibri" panose="020F0502020204030204" pitchFamily="34" charset="0"/>
              <a:ea typeface="Calibri"/>
              <a:cs typeface="Calibri" panose="020F0502020204030204" pitchFamily="34" charset="0"/>
              <a:sym typeface="Calibri"/>
            </a:endParaRPr>
          </a:p>
          <a:p>
            <a:pPr algn="just">
              <a:lnSpc>
                <a:spcPct val="108000"/>
              </a:lnSpc>
              <a:spcAft>
                <a:spcPts val="1200"/>
              </a:spcAft>
              <a:buClrTx/>
              <a:defRPr/>
            </a:pPr>
            <a:r>
              <a:rPr lang="en-US" sz="3000" dirty="0">
                <a:latin typeface="Calibri" panose="020F0502020204030204" pitchFamily="34" charset="0"/>
                <a:ea typeface="Calibri" panose="020F0502020204030204" pitchFamily="34" charset="0"/>
                <a:cs typeface="Calibri" panose="020F0502020204030204" pitchFamily="34" charset="0"/>
              </a:rPr>
              <a:t>Animals and Blast Wave Exposure: Adult male Long-Evans rats were anesthetized and subjected to high-pressure shock waves generated by the multi-driver shock tube (MDST) (</a:t>
            </a:r>
            <a:r>
              <a:rPr lang="en-US" sz="3000" b="1" dirty="0">
                <a:latin typeface="Calibri" panose="020F0502020204030204" pitchFamily="34" charset="0"/>
                <a:ea typeface="Calibri" panose="020F0502020204030204" pitchFamily="34" charset="0"/>
                <a:cs typeface="Calibri" panose="020F0502020204030204" pitchFamily="34" charset="0"/>
              </a:rPr>
              <a:t>Fig 1</a:t>
            </a:r>
            <a:r>
              <a:rPr lang="en-US" sz="3000" dirty="0">
                <a:latin typeface="Calibri" panose="020F0502020204030204" pitchFamily="34" charset="0"/>
                <a:ea typeface="Calibri" panose="020F0502020204030204" pitchFamily="34" charset="0"/>
                <a:cs typeface="Calibri" panose="020F0502020204030204" pitchFamily="34" charset="0"/>
              </a:rPr>
              <a:t>) to a single blast overpressures level of ~17 Psi. After blast exposure, rats were treated daily up to seven days with either 1.0 µg/kg MaR1, 0.1 µg/kg NPD1, combined (MaR1+NPD1), or vehicle (saline), delivered intravenously. Hearing thresholds were assessed with auditory brainstem responses (ABR) at frequencies of 8, 16, and 32kHz during the baseline, right after blast and at 8, 15, and 30 days after blast injury. </a:t>
            </a:r>
          </a:p>
          <a:p>
            <a:pPr algn="just">
              <a:lnSpc>
                <a:spcPct val="108000"/>
              </a:lnSpc>
              <a:buClrTx/>
              <a:defRPr/>
            </a:pPr>
            <a:r>
              <a:rPr lang="en-US" sz="3000" dirty="0">
                <a:latin typeface="Calibri" panose="020F0502020204030204" pitchFamily="34" charset="0"/>
                <a:ea typeface="Calibri" panose="020F0502020204030204" pitchFamily="34" charset="0"/>
                <a:cs typeface="Calibri" panose="020F0502020204030204" pitchFamily="34" charset="0"/>
              </a:rPr>
              <a:t>At the conclusion of the study (30D), animals were euthanized and the cochleae were harvested and subjected to immunohistochemistry, Western Blots (WBs), and bead‐based immunoassay (Luminex) analyses for glial fibrillary acidic protein (GFAP), ionized calcium-binding adaptor 1 (Iba1), and pro-inflammatory cytokines and chemokines (MilliPlex® rat cytokine/chemokine (IL-1β, IL-10, MIP-1, and MIP-2) panel) expression, respectively. Tissues were evaluated for relative levels of positive signals compared to the unexposed controls. The ABR threshold measurement, WBs, and Luminex data were expressed as the mean ± SEM and plotted in GraphPad Prism (GraphPad Software Inc., Version 9.0).</a:t>
            </a:r>
            <a:r>
              <a:rPr lang="en-US" sz="3000" dirty="0">
                <a:latin typeface="Calibri" panose="020F0502020204030204" pitchFamily="34" charset="0"/>
                <a:cs typeface="Calibri" panose="020F0502020204030204" pitchFamily="34" charset="0"/>
              </a:rPr>
              <a:t> </a:t>
            </a:r>
            <a:endParaRPr sz="400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39" name="Google Shape;39;p2"/>
          <p:cNvSpPr/>
          <p:nvPr/>
        </p:nvSpPr>
        <p:spPr>
          <a:xfrm>
            <a:off x="387276" y="12275538"/>
            <a:ext cx="11443672" cy="2594763"/>
          </a:xfrm>
          <a:prstGeom prst="roundRect">
            <a:avLst>
              <a:gd name="adj" fmla="val 19843"/>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8000"/>
              </a:lnSpc>
              <a:spcBef>
                <a:spcPts val="0"/>
              </a:spcBef>
              <a:spcAft>
                <a:spcPts val="0"/>
              </a:spcAft>
              <a:buNone/>
            </a:pPr>
            <a:r>
              <a:rPr lang="en-US" sz="4400" b="1" dirty="0">
                <a:solidFill>
                  <a:srgbClr val="7A112F"/>
                </a:solidFill>
                <a:latin typeface="Calibri"/>
                <a:ea typeface="Calibri"/>
                <a:cs typeface="Calibri"/>
                <a:sym typeface="Calibri"/>
              </a:rPr>
              <a:t>OBJECTIVE</a:t>
            </a:r>
          </a:p>
          <a:p>
            <a:pPr marL="0" marR="0" lvl="0" indent="0" algn="just" rtl="0">
              <a:lnSpc>
                <a:spcPct val="108000"/>
              </a:lnSpc>
              <a:spcBef>
                <a:spcPts val="0"/>
              </a:spcBef>
              <a:spcAft>
                <a:spcPts val="0"/>
              </a:spcAft>
              <a:buNone/>
            </a:pPr>
            <a:r>
              <a:rPr lang="en-US" sz="3000" dirty="0">
                <a:solidFill>
                  <a:schemeClr val="tx1"/>
                </a:solidFill>
                <a:latin typeface="Calibri"/>
                <a:ea typeface="Calibri"/>
                <a:cs typeface="Calibri"/>
                <a:sym typeface="Calibri"/>
              </a:rPr>
              <a:t>The objective of this study is to analyze the effectiveness of SPMs in delivering auditory protection following blast-induced trauma in a rodent model.</a:t>
            </a:r>
          </a:p>
          <a:p>
            <a:pPr marL="0" marR="0" lvl="0" indent="0" algn="l" rtl="0">
              <a:lnSpc>
                <a:spcPct val="108000"/>
              </a:lnSpc>
              <a:spcBef>
                <a:spcPts val="0"/>
              </a:spcBef>
              <a:spcAft>
                <a:spcPts val="0"/>
              </a:spcAft>
              <a:buNone/>
            </a:pPr>
            <a:endParaRPr lang="en-US" sz="4800" b="1" dirty="0">
              <a:solidFill>
                <a:srgbClr val="7A112F"/>
              </a:solidFill>
              <a:latin typeface="Calibri"/>
              <a:ea typeface="Calibri"/>
              <a:cs typeface="Calibri"/>
              <a:sym typeface="Calibri"/>
            </a:endParaRPr>
          </a:p>
        </p:txBody>
      </p:sp>
      <p:sp>
        <p:nvSpPr>
          <p:cNvPr id="40" name="Google Shape;40;p2"/>
          <p:cNvSpPr/>
          <p:nvPr/>
        </p:nvSpPr>
        <p:spPr>
          <a:xfrm>
            <a:off x="12293600" y="4270488"/>
            <a:ext cx="38646160" cy="22065617"/>
          </a:xfrm>
          <a:prstGeom prst="roundRect">
            <a:avLst>
              <a:gd name="adj" fmla="val 3748"/>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400" b="1" dirty="0">
                <a:solidFill>
                  <a:srgbClr val="7A112F"/>
                </a:solidFill>
                <a:latin typeface="Calibri"/>
                <a:ea typeface="Calibri"/>
                <a:cs typeface="Calibri"/>
                <a:sym typeface="Calibri"/>
              </a:rPr>
              <a:t>RESULTS</a:t>
            </a:r>
            <a:endParaRPr sz="4400" b="1" dirty="0">
              <a:solidFill>
                <a:srgbClr val="7A112F"/>
              </a:solidFill>
              <a:latin typeface="Calibri"/>
              <a:ea typeface="Calibri"/>
              <a:cs typeface="Calibri"/>
              <a:sym typeface="Calibri"/>
            </a:endParaRPr>
          </a:p>
          <a:p>
            <a:pPr marL="457200" marR="0" lvl="0" indent="-203200" algn="l" rtl="0">
              <a:spcBef>
                <a:spcPts val="700"/>
              </a:spcBef>
              <a:spcAft>
                <a:spcPts val="0"/>
              </a:spcAft>
              <a:buClr>
                <a:schemeClr val="dk1"/>
              </a:buClr>
              <a:buSzPts val="4000"/>
              <a:buFont typeface="Arial"/>
              <a:buNone/>
            </a:pPr>
            <a:endParaRPr sz="4000" dirty="0">
              <a:solidFill>
                <a:schemeClr val="dk1"/>
              </a:solidFill>
              <a:latin typeface="Calibri"/>
              <a:ea typeface="Calibri"/>
              <a:cs typeface="Calibri"/>
              <a:sym typeface="Calibri"/>
            </a:endParaRPr>
          </a:p>
          <a:p>
            <a:pPr marL="666755" marR="0" lvl="0" indent="-370400" algn="l" rtl="0">
              <a:spcBef>
                <a:spcPts val="700"/>
              </a:spcBef>
              <a:spcAft>
                <a:spcPts val="0"/>
              </a:spcAft>
              <a:buClr>
                <a:schemeClr val="dk1"/>
              </a:buClr>
              <a:buSzPts val="4667"/>
              <a:buFont typeface="Arial"/>
              <a:buNone/>
            </a:pPr>
            <a:endParaRPr sz="4667" dirty="0">
              <a:solidFill>
                <a:schemeClr val="dk1"/>
              </a:solidFill>
              <a:latin typeface="Calibri"/>
              <a:ea typeface="Calibri"/>
              <a:cs typeface="Calibri"/>
              <a:sym typeface="Calibri"/>
            </a:endParaRPr>
          </a:p>
        </p:txBody>
      </p:sp>
      <p:sp>
        <p:nvSpPr>
          <p:cNvPr id="41" name="Google Shape;41;p2"/>
          <p:cNvSpPr/>
          <p:nvPr/>
        </p:nvSpPr>
        <p:spPr>
          <a:xfrm>
            <a:off x="12293601" y="26644853"/>
            <a:ext cx="21767800" cy="4037097"/>
          </a:xfrm>
          <a:prstGeom prst="roundRect">
            <a:avLst>
              <a:gd name="adj" fmla="val 9193"/>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8000"/>
              </a:lnSpc>
              <a:spcBef>
                <a:spcPts val="0"/>
              </a:spcBef>
              <a:spcAft>
                <a:spcPts val="0"/>
              </a:spcAft>
              <a:buNone/>
            </a:pPr>
            <a:r>
              <a:rPr lang="en-US" sz="4400" b="1" dirty="0">
                <a:solidFill>
                  <a:srgbClr val="7A112F"/>
                </a:solidFill>
                <a:latin typeface="Calibri"/>
                <a:ea typeface="Calibri"/>
                <a:cs typeface="Calibri"/>
                <a:sym typeface="Calibri"/>
              </a:rPr>
              <a:t>CONCLUSIONS</a:t>
            </a:r>
            <a:endParaRPr lang="en-US" sz="4800" b="1" dirty="0">
              <a:solidFill>
                <a:srgbClr val="7A112F"/>
              </a:solidFill>
              <a:latin typeface="Calibri"/>
              <a:ea typeface="Calibri"/>
              <a:cs typeface="Calibri"/>
              <a:sym typeface="Calibri"/>
            </a:endParaRPr>
          </a:p>
          <a:p>
            <a:pPr marL="642938" lvl="0" indent="-482600" algn="just">
              <a:spcAft>
                <a:spcPts val="900"/>
              </a:spcAft>
              <a:buFont typeface="Arial" panose="020B0604020202020204" pitchFamily="34" charset="0"/>
              <a:buChar char="•"/>
              <a:defRPr/>
            </a:pPr>
            <a:r>
              <a:rPr lang="en-US" sz="3000" dirty="0">
                <a:latin typeface="Calibri"/>
                <a:ea typeface="Calibri"/>
                <a:cs typeface="Calibri"/>
                <a:sym typeface="Calibri"/>
              </a:rPr>
              <a:t>MDST induced auditory injury is characterized by a shift in hearing threshold levels and increased expression of proinflammatory mediators following blast exposure. </a:t>
            </a:r>
          </a:p>
          <a:p>
            <a:pPr marL="642938" lvl="0" indent="-482600" algn="just">
              <a:spcAft>
                <a:spcPts val="900"/>
              </a:spcAft>
              <a:buFont typeface="Arial" panose="020B0604020202020204" pitchFamily="34" charset="0"/>
              <a:buChar char="•"/>
              <a:defRPr/>
            </a:pPr>
            <a:r>
              <a:rPr lang="en-US" sz="3000" dirty="0">
                <a:latin typeface="Calibri"/>
                <a:ea typeface="Calibri"/>
                <a:cs typeface="Calibri"/>
                <a:sym typeface="Calibri"/>
              </a:rPr>
              <a:t>The SPMs, MaR-1 and NPD1 exhibited mitigation of the blast-induced hearing threshold shifts and reduced the expression of proinflammatory mediators after blast exposure. </a:t>
            </a:r>
          </a:p>
          <a:p>
            <a:pPr marL="642938" lvl="0" indent="-482600" algn="just">
              <a:spcAft>
                <a:spcPts val="900"/>
              </a:spcAft>
              <a:buFont typeface="Arial" panose="020B0604020202020204" pitchFamily="34" charset="0"/>
              <a:buChar char="•"/>
              <a:defRPr/>
            </a:pPr>
            <a:r>
              <a:rPr lang="en-US" sz="3000" dirty="0">
                <a:latin typeface="Calibri"/>
                <a:ea typeface="Calibri"/>
                <a:cs typeface="Calibri"/>
                <a:sym typeface="Calibri"/>
              </a:rPr>
              <a:t>Therapeutic approaches targeting resolution of inflammation with SPMs may advance effective strategies for hearing restoration to reduce cochlear and auditory nerve injury associated to  blast exposures. </a:t>
            </a:r>
          </a:p>
          <a:p>
            <a:pPr marL="0" marR="0" lvl="0" indent="0" algn="just" rtl="0">
              <a:lnSpc>
                <a:spcPct val="108000"/>
              </a:lnSpc>
              <a:spcBef>
                <a:spcPts val="0"/>
              </a:spcBef>
              <a:spcAft>
                <a:spcPts val="0"/>
              </a:spcAft>
              <a:buNone/>
            </a:pPr>
            <a:endParaRPr lang="en-US" sz="4800" b="1" dirty="0">
              <a:solidFill>
                <a:srgbClr val="7A112F"/>
              </a:solidFill>
              <a:latin typeface="Calibri"/>
              <a:ea typeface="Calibri"/>
              <a:cs typeface="Calibri"/>
              <a:sym typeface="Calibri"/>
            </a:endParaRPr>
          </a:p>
        </p:txBody>
      </p:sp>
      <p:sp>
        <p:nvSpPr>
          <p:cNvPr id="42" name="Google Shape;42;p2"/>
          <p:cNvSpPr/>
          <p:nvPr/>
        </p:nvSpPr>
        <p:spPr>
          <a:xfrm>
            <a:off x="402538" y="4318477"/>
            <a:ext cx="11392754" cy="7644923"/>
          </a:xfrm>
          <a:prstGeom prst="roundRect">
            <a:avLst>
              <a:gd name="adj" fmla="val 7685"/>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4400" b="1" dirty="0">
                <a:solidFill>
                  <a:srgbClr val="7A112F"/>
                </a:solidFill>
                <a:latin typeface="Calibri" panose="020F0502020204030204" pitchFamily="34" charset="0"/>
                <a:ea typeface="Calibri"/>
                <a:cs typeface="Calibri" panose="020F0502020204030204" pitchFamily="34" charset="0"/>
                <a:sym typeface="Calibri"/>
              </a:rPr>
              <a:t>BACKGROUND</a:t>
            </a:r>
          </a:p>
          <a:p>
            <a:pPr marL="0" marR="0" lvl="0" indent="0" algn="just" rtl="0">
              <a:lnSpc>
                <a:spcPct val="110000"/>
              </a:lnSpc>
              <a:spcBef>
                <a:spcPts val="0"/>
              </a:spcBef>
              <a:spcAft>
                <a:spcPts val="0"/>
              </a:spcAft>
              <a:buNone/>
            </a:pPr>
            <a:r>
              <a:rPr lang="en-US" sz="3000" dirty="0">
                <a:solidFill>
                  <a:schemeClr val="tx1"/>
                </a:solidFill>
                <a:latin typeface="Calibri" panose="020F0502020204030204" pitchFamily="34" charset="0"/>
                <a:ea typeface="Calibri"/>
                <a:cs typeface="Calibri" panose="020F0502020204030204" pitchFamily="34" charset="0"/>
                <a:sym typeface="Calibri"/>
              </a:rPr>
              <a:t>Blast-induced traumatic brain injuries (bTBIs) with auditory disfunction are a key concern for military personnel. Blast overpressure can induce a neuroinflammatory response that can progress to a sensorineural hearing loss and tinnitus</a:t>
            </a:r>
            <a:r>
              <a:rPr lang="en-US" sz="3000" baseline="30000" dirty="0">
                <a:solidFill>
                  <a:schemeClr val="tx1"/>
                </a:solidFill>
                <a:latin typeface="Calibri" panose="020F0502020204030204" pitchFamily="34" charset="0"/>
                <a:ea typeface="Calibri"/>
                <a:cs typeface="Calibri" panose="020F0502020204030204" pitchFamily="34" charset="0"/>
                <a:sym typeface="Calibri"/>
              </a:rPr>
              <a:t>1,2</a:t>
            </a:r>
            <a:r>
              <a:rPr lang="en-US" sz="3000" dirty="0">
                <a:solidFill>
                  <a:schemeClr val="tx1"/>
                </a:solidFill>
                <a:latin typeface="Calibri" panose="020F0502020204030204" pitchFamily="34" charset="0"/>
                <a:ea typeface="Calibri"/>
                <a:cs typeface="Calibri" panose="020F0502020204030204" pitchFamily="34" charset="0"/>
                <a:sym typeface="Calibri"/>
              </a:rPr>
              <a:t>. Although current therapeutic approaches, such as glucocorticoids and antioxidants, have been shown to reduce inflammatory mediators in blast-induced TBI</a:t>
            </a:r>
            <a:r>
              <a:rPr lang="en-US" sz="3000" baseline="30000" dirty="0">
                <a:solidFill>
                  <a:schemeClr val="tx1"/>
                </a:solidFill>
                <a:latin typeface="Calibri" panose="020F0502020204030204" pitchFamily="34" charset="0"/>
                <a:ea typeface="Calibri"/>
                <a:cs typeface="Calibri" panose="020F0502020204030204" pitchFamily="34" charset="0"/>
                <a:sym typeface="Calibri"/>
              </a:rPr>
              <a:t>3,4</a:t>
            </a:r>
            <a:r>
              <a:rPr lang="en-US" sz="3000" dirty="0">
                <a:solidFill>
                  <a:schemeClr val="tx1"/>
                </a:solidFill>
                <a:latin typeface="Calibri" panose="020F0502020204030204" pitchFamily="34" charset="0"/>
                <a:ea typeface="Calibri"/>
                <a:cs typeface="Calibri" panose="020F0502020204030204" pitchFamily="34" charset="0"/>
                <a:sym typeface="Calibri"/>
              </a:rPr>
              <a:t>, these approaches do not target the pro-resolution pathways associated with expeditious termination of inflammation exerted by the specialized pro-</a:t>
            </a:r>
            <a:r>
              <a:rPr lang="en-US" sz="3000" dirty="0" err="1">
                <a:solidFill>
                  <a:schemeClr val="tx1"/>
                </a:solidFill>
                <a:latin typeface="Calibri" panose="020F0502020204030204" pitchFamily="34" charset="0"/>
                <a:ea typeface="Calibri"/>
                <a:cs typeface="Calibri" panose="020F0502020204030204" pitchFamily="34" charset="0"/>
                <a:sym typeface="Calibri"/>
              </a:rPr>
              <a:t>resolvin</a:t>
            </a:r>
            <a:r>
              <a:rPr lang="en-US" sz="3000" dirty="0">
                <a:solidFill>
                  <a:schemeClr val="tx1"/>
                </a:solidFill>
                <a:latin typeface="Calibri" panose="020F0502020204030204" pitchFamily="34" charset="0"/>
                <a:ea typeface="Calibri"/>
                <a:cs typeface="Calibri" panose="020F0502020204030204" pitchFamily="34" charset="0"/>
                <a:sym typeface="Calibri"/>
              </a:rPr>
              <a:t> lipid mediators (SPMs)  like  Maresin-1 (MaR-1) and neuroprotectin D1 (NPD1) after blast exposure. By promoting inflammation termination following blast exposure, SPMs represent a promising therapeutic strategy to preserve hearing and mitigate lasting auditory injuries.</a:t>
            </a:r>
          </a:p>
        </p:txBody>
      </p:sp>
      <p:sp>
        <p:nvSpPr>
          <p:cNvPr id="45" name="Google Shape;45;p2"/>
          <p:cNvSpPr txBox="1"/>
          <p:nvPr/>
        </p:nvSpPr>
        <p:spPr>
          <a:xfrm>
            <a:off x="393281" y="27228284"/>
            <a:ext cx="11443672" cy="2573100"/>
          </a:xfrm>
          <a:prstGeom prst="rect">
            <a:avLst/>
          </a:prstGeom>
          <a:noFill/>
          <a:ln>
            <a:noFill/>
          </a:ln>
        </p:spPr>
        <p:txBody>
          <a:bodyPr spcFirstLastPara="1" wrap="square" lIns="91425" tIns="45700" rIns="91425" bIns="45700" anchor="t" anchorCtr="0">
            <a:spAutoFit/>
          </a:bodyPr>
          <a:lstStyle/>
          <a:p>
            <a:pPr lvl="0" algn="just">
              <a:lnSpc>
                <a:spcPct val="108000"/>
              </a:lnSpc>
              <a:spcAft>
                <a:spcPts val="600"/>
              </a:spcAft>
            </a:pPr>
            <a:r>
              <a:rPr lang="en-US" sz="2800" b="1" spc="-150" dirty="0">
                <a:solidFill>
                  <a:srgbClr val="7A112F"/>
                </a:solidFill>
                <a:latin typeface="Calibri"/>
                <a:ea typeface="Calibri"/>
                <a:cs typeface="Calibri"/>
                <a:sym typeface="Calibri"/>
              </a:rPr>
              <a:t>Disclaimer: </a:t>
            </a:r>
            <a:r>
              <a:rPr lang="en-US" sz="2800" spc="-150" dirty="0">
                <a:solidFill>
                  <a:srgbClr val="7A112F"/>
                </a:solidFill>
                <a:latin typeface="Calibri"/>
                <a:ea typeface="Calibri"/>
                <a:cs typeface="Calibri"/>
                <a:sym typeface="Calibri"/>
              </a:rPr>
              <a:t>The opinions and assertions expressed herein are those of the author(s) and do not necessarily reflect the official policy or position of Defense Health Agency, Uniformed Services University, or the Department of War. </a:t>
            </a:r>
          </a:p>
          <a:p>
            <a:pPr lvl="0" algn="just">
              <a:lnSpc>
                <a:spcPct val="108000"/>
              </a:lnSpc>
              <a:spcAft>
                <a:spcPts val="600"/>
              </a:spcAft>
            </a:pPr>
            <a:r>
              <a:rPr lang="en-US" sz="2800" b="1" spc="-150" dirty="0">
                <a:solidFill>
                  <a:srgbClr val="7A112F"/>
                </a:solidFill>
                <a:latin typeface="Calibri"/>
                <a:ea typeface="Calibri"/>
                <a:cs typeface="Calibri"/>
                <a:sym typeface="Calibri"/>
              </a:rPr>
              <a:t>COI: </a:t>
            </a:r>
            <a:r>
              <a:rPr lang="en-US" sz="2800" spc="-150" dirty="0">
                <a:solidFill>
                  <a:srgbClr val="7A112F"/>
                </a:solidFill>
                <a:latin typeface="Calibri"/>
                <a:ea typeface="Calibri"/>
                <a:cs typeface="Calibri"/>
                <a:sym typeface="Calibri"/>
              </a:rPr>
              <a:t>The authors do not have a financial interest in any commercial product, service, or organization providing financial support for this research.</a:t>
            </a:r>
            <a:endParaRPr lang="en-US" sz="1100" spc="-150" dirty="0"/>
          </a:p>
        </p:txBody>
      </p:sp>
      <p:sp>
        <p:nvSpPr>
          <p:cNvPr id="48" name="Google Shape;48;p2"/>
          <p:cNvSpPr txBox="1"/>
          <p:nvPr/>
        </p:nvSpPr>
        <p:spPr>
          <a:xfrm>
            <a:off x="10166141" y="114006"/>
            <a:ext cx="30874113" cy="1393139"/>
          </a:xfrm>
          <a:prstGeom prst="rect">
            <a:avLst/>
          </a:prstGeom>
          <a:noFill/>
          <a:ln>
            <a:noFill/>
          </a:ln>
        </p:spPr>
        <p:txBody>
          <a:bodyPr spcFirstLastPara="1" wrap="square" lIns="91440" tIns="45700" rIns="91425" bIns="45700" anchor="ctr" anchorCtr="0">
            <a:noAutofit/>
          </a:bodyPr>
          <a:lstStyle/>
          <a:p>
            <a:pPr algn="ctr"/>
            <a:r>
              <a:rPr lang="en-US" altLang="en-US" sz="6000" b="1" dirty="0">
                <a:solidFill>
                  <a:srgbClr val="1E256A"/>
                </a:solidFill>
                <a:latin typeface="Calibri" panose="020F0502020204030204" pitchFamily="34" charset="0"/>
                <a:cs typeface="Calibri" panose="020F0502020204030204" pitchFamily="34" charset="0"/>
              </a:rPr>
              <a:t>Beyond Anti-Inflammatories: Novel Strategies to Mitigate Blast-Induced Auditory Injury</a:t>
            </a:r>
          </a:p>
        </p:txBody>
      </p:sp>
      <p:sp>
        <p:nvSpPr>
          <p:cNvPr id="49" name="Google Shape;49;p2"/>
          <p:cNvSpPr txBox="1"/>
          <p:nvPr/>
        </p:nvSpPr>
        <p:spPr>
          <a:xfrm>
            <a:off x="13856878" y="1115207"/>
            <a:ext cx="23492637" cy="1797604"/>
          </a:xfrm>
          <a:prstGeom prst="rect">
            <a:avLst/>
          </a:prstGeom>
          <a:noFill/>
          <a:ln>
            <a:noFill/>
          </a:ln>
        </p:spPr>
        <p:txBody>
          <a:bodyPr spcFirstLastPara="1" wrap="square" lIns="106675" tIns="53325" rIns="106675" bIns="53325" anchor="ctr" anchorCtr="0">
            <a:normAutofit/>
          </a:bodyPr>
          <a:lstStyle/>
          <a:p>
            <a:pPr algn="ctr" eaLnBrk="1" hangingPunct="1">
              <a:lnSpc>
                <a:spcPct val="110000"/>
              </a:lnSpc>
            </a:pPr>
            <a:r>
              <a:rPr lang="en-US" sz="3600" b="1" dirty="0">
                <a:latin typeface="Calibri" panose="020F0502020204030204" pitchFamily="34" charset="0"/>
                <a:ea typeface="Calibri" panose="020F0502020204030204" pitchFamily="34" charset="0"/>
                <a:cs typeface="Calibri" panose="020F0502020204030204" pitchFamily="34" charset="0"/>
              </a:rPr>
              <a:t>José D. Ríos, PhD</a:t>
            </a:r>
            <a:r>
              <a:rPr lang="en-US" sz="3600" b="1" baseline="30000" dirty="0">
                <a:latin typeface="Calibri" panose="020F0502020204030204" pitchFamily="34" charset="0"/>
                <a:ea typeface="Calibri" panose="020F0502020204030204" pitchFamily="34" charset="0"/>
                <a:cs typeface="Calibri" panose="020F0502020204030204" pitchFamily="34" charset="0"/>
              </a:rPr>
              <a:t>1,2</a:t>
            </a:r>
            <a:r>
              <a:rPr lang="en-US" sz="3600" b="1" dirty="0">
                <a:latin typeface="Calibri" panose="020F0502020204030204" pitchFamily="34" charset="0"/>
                <a:ea typeface="Calibri" panose="020F0502020204030204" pitchFamily="34" charset="0"/>
                <a:cs typeface="Calibri" panose="020F0502020204030204" pitchFamily="34" charset="0"/>
              </a:rPr>
              <a:t>, Cassandra M. Rodriguez</a:t>
            </a:r>
            <a:r>
              <a:rPr lang="en-US" sz="3600" b="1" baseline="30000" dirty="0">
                <a:latin typeface="Calibri" panose="020F0502020204030204" pitchFamily="34" charset="0"/>
                <a:ea typeface="Calibri" panose="020F0502020204030204" pitchFamily="34" charset="0"/>
                <a:cs typeface="Calibri" panose="020F0502020204030204" pitchFamily="34" charset="0"/>
              </a:rPr>
              <a:t>2,3</a:t>
            </a:r>
            <a:r>
              <a:rPr lang="en-US" sz="3600" b="1" dirty="0">
                <a:latin typeface="Calibri" panose="020F0502020204030204" pitchFamily="34" charset="0"/>
                <a:ea typeface="Calibri" panose="020F0502020204030204" pitchFamily="34" charset="0"/>
                <a:cs typeface="Calibri" panose="020F0502020204030204" pitchFamily="34" charset="0"/>
              </a:rPr>
              <a:t>, Christi L. Salgado</a:t>
            </a:r>
            <a:r>
              <a:rPr lang="en-US" sz="3600" b="1" baseline="30000" dirty="0">
                <a:latin typeface="Calibri" panose="020F0502020204030204" pitchFamily="34" charset="0"/>
                <a:ea typeface="Calibri" panose="020F0502020204030204" pitchFamily="34" charset="0"/>
                <a:cs typeface="Calibri" panose="020F0502020204030204" pitchFamily="34" charset="0"/>
              </a:rPr>
              <a:t>1,4</a:t>
            </a:r>
            <a:r>
              <a:rPr lang="en-US" sz="3600" b="1" dirty="0">
                <a:latin typeface="Calibri" panose="020F0502020204030204" pitchFamily="34" charset="0"/>
                <a:ea typeface="Calibri" panose="020F0502020204030204" pitchFamily="34" charset="0"/>
                <a:cs typeface="Calibri" panose="020F0502020204030204" pitchFamily="34" charset="0"/>
              </a:rPr>
              <a:t>, Tushar Kailu, MS</a:t>
            </a:r>
            <a:r>
              <a:rPr lang="en-US" sz="3600" b="1" baseline="30000" dirty="0">
                <a:latin typeface="Calibri" panose="020F0502020204030204" pitchFamily="34" charset="0"/>
                <a:ea typeface="Calibri" panose="020F0502020204030204" pitchFamily="34" charset="0"/>
                <a:cs typeface="Calibri" panose="020F0502020204030204" pitchFamily="34" charset="0"/>
              </a:rPr>
              <a:t>4,5</a:t>
            </a:r>
            <a:r>
              <a:rPr lang="en-US" sz="3600" b="1" dirty="0">
                <a:latin typeface="Calibri" panose="020F0502020204030204" pitchFamily="34" charset="0"/>
                <a:ea typeface="Calibri" panose="020F0502020204030204" pitchFamily="34" charset="0"/>
                <a:cs typeface="Calibri" panose="020F0502020204030204" pitchFamily="34" charset="0"/>
              </a:rPr>
              <a:t>, Ricardo Mejia-Alvarez, PhD</a:t>
            </a:r>
            <a:r>
              <a:rPr lang="en-US" sz="3600" b="1" baseline="30000" dirty="0">
                <a:latin typeface="Calibri" panose="020F0502020204030204" pitchFamily="34" charset="0"/>
                <a:ea typeface="Calibri" panose="020F0502020204030204" pitchFamily="34" charset="0"/>
                <a:cs typeface="Calibri" panose="020F0502020204030204" pitchFamily="34" charset="0"/>
              </a:rPr>
              <a:t>5</a:t>
            </a:r>
            <a:r>
              <a:rPr lang="en-US" sz="3600" b="1" dirty="0">
                <a:latin typeface="Calibri" panose="020F0502020204030204" pitchFamily="34" charset="0"/>
                <a:ea typeface="Calibri" panose="020F0502020204030204" pitchFamily="34" charset="0"/>
                <a:cs typeface="Calibri" panose="020F0502020204030204" pitchFamily="34" charset="0"/>
              </a:rPr>
              <a:t>, Charles N. Serhan PhD, DSc</a:t>
            </a:r>
            <a:r>
              <a:rPr lang="en-US" sz="3600" b="1" baseline="30000" dirty="0">
                <a:latin typeface="Calibri" panose="020F0502020204030204" pitchFamily="34" charset="0"/>
                <a:ea typeface="Calibri" panose="020F0502020204030204" pitchFamily="34" charset="0"/>
                <a:cs typeface="Calibri" panose="020F0502020204030204" pitchFamily="34" charset="0"/>
              </a:rPr>
              <a:t>6</a:t>
            </a:r>
            <a:r>
              <a:rPr lang="en-US" sz="3600" b="1" dirty="0">
                <a:latin typeface="Calibri" panose="020F0502020204030204" pitchFamily="34" charset="0"/>
                <a:ea typeface="Calibri" panose="020F0502020204030204" pitchFamily="34" charset="0"/>
                <a:cs typeface="Calibri" panose="020F0502020204030204" pitchFamily="34" charset="0"/>
              </a:rPr>
              <a:t>, Tony T. Yuan, PhD, MS</a:t>
            </a:r>
            <a:r>
              <a:rPr lang="en-US" sz="3600" b="1" baseline="30000" dirty="0">
                <a:latin typeface="Calibri" panose="020F0502020204030204" pitchFamily="34" charset="0"/>
                <a:ea typeface="Calibri" panose="020F0502020204030204" pitchFamily="34" charset="0"/>
                <a:cs typeface="Calibri" panose="020F0502020204030204" pitchFamily="34" charset="0"/>
              </a:rPr>
              <a:t>4,7</a:t>
            </a:r>
            <a:r>
              <a:rPr lang="en-US" sz="3600" b="1" dirty="0">
                <a:latin typeface="Calibri" panose="020F0502020204030204" pitchFamily="34" charset="0"/>
                <a:ea typeface="Calibri" panose="020F0502020204030204" pitchFamily="34" charset="0"/>
                <a:cs typeface="Calibri" panose="020F0502020204030204" pitchFamily="34" charset="0"/>
              </a:rPr>
              <a:t>, LTC Isaac D. Erbele, MD</a:t>
            </a:r>
            <a:r>
              <a:rPr lang="en-US" sz="3600" b="1" baseline="30000" dirty="0">
                <a:latin typeface="Calibri" panose="020F0502020204030204" pitchFamily="34" charset="0"/>
                <a:ea typeface="Calibri" panose="020F0502020204030204" pitchFamily="34" charset="0"/>
                <a:cs typeface="Calibri" panose="020F0502020204030204" pitchFamily="34" charset="0"/>
              </a:rPr>
              <a:t>8,9</a:t>
            </a:r>
          </a:p>
        </p:txBody>
      </p:sp>
      <p:pic>
        <p:nvPicPr>
          <p:cNvPr id="4" name="Google Shape;12;p3">
            <a:extLst>
              <a:ext uri="{FF2B5EF4-FFF2-40B4-BE49-F238E27FC236}">
                <a16:creationId xmlns:a16="http://schemas.microsoft.com/office/drawing/2014/main" id="{61078DA7-742F-11D6-5FEB-95B1FB7C1341}"/>
              </a:ext>
            </a:extLst>
          </p:cNvPr>
          <p:cNvPicPr preferRelativeResize="0"/>
          <p:nvPr/>
        </p:nvPicPr>
        <p:blipFill rotWithShape="1">
          <a:blip r:embed="rId4">
            <a:alphaModFix/>
          </a:blip>
          <a:srcRect l="8346" t="27171" r="16756" b="17303"/>
          <a:stretch/>
        </p:blipFill>
        <p:spPr>
          <a:xfrm>
            <a:off x="41394697" y="470095"/>
            <a:ext cx="4679045" cy="1726375"/>
          </a:xfrm>
          <a:prstGeom prst="rect">
            <a:avLst/>
          </a:prstGeom>
          <a:noFill/>
          <a:ln>
            <a:noFill/>
          </a:ln>
        </p:spPr>
      </p:pic>
      <p:pic>
        <p:nvPicPr>
          <p:cNvPr id="5" name="Picture 4">
            <a:extLst>
              <a:ext uri="{FF2B5EF4-FFF2-40B4-BE49-F238E27FC236}">
                <a16:creationId xmlns:a16="http://schemas.microsoft.com/office/drawing/2014/main" id="{7120105A-7C60-346F-97FC-8441D0DA638A}"/>
              </a:ext>
            </a:extLst>
          </p:cNvPr>
          <p:cNvPicPr>
            <a:picLocks noChangeAspect="1"/>
          </p:cNvPicPr>
          <p:nvPr/>
        </p:nvPicPr>
        <p:blipFill>
          <a:blip r:embed="rId5"/>
          <a:stretch>
            <a:fillRect/>
          </a:stretch>
        </p:blipFill>
        <p:spPr>
          <a:xfrm>
            <a:off x="601132" y="595649"/>
            <a:ext cx="3816000" cy="2485903"/>
          </a:xfrm>
          <a:prstGeom prst="rect">
            <a:avLst/>
          </a:prstGeom>
        </p:spPr>
      </p:pic>
      <p:pic>
        <p:nvPicPr>
          <p:cNvPr id="7" name="Picture 6">
            <a:extLst>
              <a:ext uri="{FF2B5EF4-FFF2-40B4-BE49-F238E27FC236}">
                <a16:creationId xmlns:a16="http://schemas.microsoft.com/office/drawing/2014/main" id="{256044DF-E958-BFCB-6E74-A419B586D4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64919" y="442370"/>
            <a:ext cx="2518133" cy="2470441"/>
          </a:xfrm>
          <a:prstGeom prst="rect">
            <a:avLst/>
          </a:prstGeom>
        </p:spPr>
      </p:pic>
      <p:sp>
        <p:nvSpPr>
          <p:cNvPr id="11" name="Text Box 123">
            <a:extLst>
              <a:ext uri="{FF2B5EF4-FFF2-40B4-BE49-F238E27FC236}">
                <a16:creationId xmlns:a16="http://schemas.microsoft.com/office/drawing/2014/main" id="{7C6B851C-6603-40E5-5D7C-6015A622E152}"/>
              </a:ext>
            </a:extLst>
          </p:cNvPr>
          <p:cNvSpPr txBox="1">
            <a:spLocks noChangeArrowheads="1"/>
          </p:cNvSpPr>
          <p:nvPr/>
        </p:nvSpPr>
        <p:spPr bwMode="auto">
          <a:xfrm>
            <a:off x="10166141" y="2700410"/>
            <a:ext cx="30874113" cy="1383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4292" tIns="114292" rIns="114292" bIns="114292"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lnSpc>
                <a:spcPct val="110000"/>
              </a:lnSpc>
            </a:pPr>
            <a:r>
              <a:rPr lang="en-US" sz="28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1</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The Geneva Foundation, Tacoma, WA , </a:t>
            </a:r>
            <a:r>
              <a:rPr lang="en-US" sz="24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2</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59th Medical Wing Science &amp; Technology, JBSA-Lackland, TX, </a:t>
            </a:r>
            <a:r>
              <a:rPr lang="en-US" sz="24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3</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Emerge Solutions Group, North Bethesda, MD, </a:t>
            </a:r>
            <a:r>
              <a:rPr lang="en-US" sz="24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4</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4DBio</a:t>
            </a:r>
            <a:r>
              <a:rPr lang="en-US" sz="24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3</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 Center for Biotechnology, Uniformed Services University, Bethesda, MD,  </a:t>
            </a:r>
            <a:r>
              <a:rPr lang="en-US" sz="24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5</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Department of Engineering, Michigan State University, </a:t>
            </a:r>
            <a:r>
              <a:rPr lang="en-US" sz="24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6</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Center for Experimental Therapeutics and Reperfusion Injury, Department of Anesthesiology, Perioperative and Pain Medicine, Brigham and Women's Hospital, Harvard Medical School, Boston, MA, </a:t>
            </a:r>
            <a:r>
              <a:rPr lang="en-US" sz="24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7</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Department of Radiology &amp; Bioengineering, Uniformed Services University, Bethesda, MD, </a:t>
            </a:r>
            <a:r>
              <a:rPr lang="en-US" sz="24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8</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Department of Surgery, Uniformed Services University, Bethesda, MD ,  </a:t>
            </a:r>
            <a:r>
              <a:rPr lang="en-US" sz="24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9</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Brooke Army Medical Center, Fort Sam Houston, TX</a:t>
            </a:r>
            <a:r>
              <a:rPr lang="en-US" sz="240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oogle Shape;41;p2">
            <a:extLst>
              <a:ext uri="{FF2B5EF4-FFF2-40B4-BE49-F238E27FC236}">
                <a16:creationId xmlns:a16="http://schemas.microsoft.com/office/drawing/2014/main" id="{3B7C1371-7D57-AC5C-E43C-B0D11A99EF49}"/>
              </a:ext>
            </a:extLst>
          </p:cNvPr>
          <p:cNvSpPr/>
          <p:nvPr/>
        </p:nvSpPr>
        <p:spPr>
          <a:xfrm>
            <a:off x="34478266" y="26644854"/>
            <a:ext cx="16461493" cy="5878688"/>
          </a:xfrm>
          <a:prstGeom prst="roundRect">
            <a:avLst>
              <a:gd name="adj" fmla="val 16124"/>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4400" b="1" cap="all" dirty="0">
                <a:solidFill>
                  <a:srgbClr val="7A112F"/>
                </a:solidFill>
                <a:latin typeface="Calibri"/>
                <a:ea typeface="Calibri"/>
                <a:cs typeface="Calibri"/>
                <a:sym typeface="Calibri"/>
              </a:rPr>
              <a:t>References </a:t>
            </a:r>
          </a:p>
          <a:p>
            <a:pPr marL="457200" lvl="0" indent="-457200" algn="just">
              <a:lnSpc>
                <a:spcPct val="110000"/>
              </a:lnSpc>
              <a:buSzPct val="100000"/>
              <a:buFont typeface="+mj-lt"/>
              <a:buAutoNum type="arabicPeriod"/>
              <a:defRPr/>
            </a:pPr>
            <a:r>
              <a:rPr lang="en-US" sz="3000" spc="-150" dirty="0">
                <a:latin typeface="Calibri"/>
                <a:ea typeface="Calibri"/>
                <a:cs typeface="Calibri"/>
                <a:sym typeface="Calibri"/>
              </a:rPr>
              <a:t>Kubli LR, Brungart D, Northern J. Effect of Blast Injury on Auditory Localization in Military Service Members. Ear Hear. 2018 May/Jun; 39(3):457-469.</a:t>
            </a:r>
          </a:p>
          <a:p>
            <a:pPr marL="457200" lvl="0" indent="-457200" algn="just">
              <a:lnSpc>
                <a:spcPct val="110000"/>
              </a:lnSpc>
              <a:buSzPct val="100000"/>
              <a:buFont typeface="+mj-lt"/>
              <a:buAutoNum type="arabicPeriod"/>
              <a:defRPr/>
            </a:pPr>
            <a:r>
              <a:rPr lang="en-US" sz="3000" spc="-150" dirty="0">
                <a:latin typeface="Calibri"/>
                <a:ea typeface="Calibri"/>
                <a:cs typeface="Calibri"/>
                <a:sym typeface="Calibri"/>
              </a:rPr>
              <a:t>Cho SI, Gao SS, Xia A, Wang R, Salles FT, Raphael PD, Abaya H, Wachtel J, Baek J, Jacobs D, Rasband MN, </a:t>
            </a:r>
            <a:r>
              <a:rPr lang="en-US" sz="3000" spc="-150">
                <a:latin typeface="Calibri"/>
                <a:ea typeface="Calibri"/>
                <a:cs typeface="Calibri"/>
                <a:sym typeface="Calibri"/>
              </a:rPr>
              <a:t>Oghalai</a:t>
            </a:r>
            <a:r>
              <a:rPr lang="en-US" sz="3000" spc="-150" dirty="0">
                <a:latin typeface="Calibri"/>
                <a:ea typeface="Calibri"/>
                <a:cs typeface="Calibri"/>
                <a:sym typeface="Calibri"/>
              </a:rPr>
              <a:t> JS, “Mechanisms of hearing loss after blast injury to the ear” PLoS One. 2013; 8(7): e67618</a:t>
            </a:r>
          </a:p>
          <a:p>
            <a:pPr marL="457200" lvl="0" indent="-457200" algn="just">
              <a:lnSpc>
                <a:spcPct val="110000"/>
              </a:lnSpc>
              <a:buSzPct val="100000"/>
              <a:buFont typeface="+mj-lt"/>
              <a:buAutoNum type="arabicPeriod"/>
              <a:defRPr/>
            </a:pPr>
            <a:r>
              <a:rPr lang="en-US" sz="3000" spc="-150" dirty="0">
                <a:latin typeface="Calibri"/>
                <a:ea typeface="Calibri"/>
                <a:cs typeface="Calibri"/>
                <a:sym typeface="Calibri"/>
              </a:rPr>
              <a:t>Ewert DL, Lu J, Li W, Du X, Floyd R, Kopke R. Antioxidant treatment reduces blast-induced cochlear damage and hearing loss. Hear Res 2012; 285:29–39.</a:t>
            </a:r>
          </a:p>
          <a:p>
            <a:pPr marL="457200" lvl="0" indent="-457200" algn="just">
              <a:lnSpc>
                <a:spcPct val="110000"/>
              </a:lnSpc>
              <a:buSzPct val="100000"/>
              <a:buFont typeface="+mj-lt"/>
              <a:buAutoNum type="arabicPeriod"/>
              <a:defRPr/>
            </a:pPr>
            <a:r>
              <a:rPr lang="en-US" sz="3000" spc="-150" dirty="0">
                <a:latin typeface="Calibri"/>
                <a:ea typeface="Calibri"/>
                <a:cs typeface="Calibri"/>
                <a:sym typeface="Calibri"/>
              </a:rPr>
              <a:t>Kalinec GM, Lomberk G, Urrutia RA, Kalinec F. Resolution of Cochlear Inflammation: Novel Target for Preventing or Ameliorating Drug-, Noise- and Age-related Hearing Loss. Front Cell Neurosci. 2017; 11: 192</a:t>
            </a:r>
          </a:p>
          <a:p>
            <a:pPr marL="457200" lvl="0" indent="-457200" algn="just">
              <a:lnSpc>
                <a:spcPct val="110000"/>
              </a:lnSpc>
              <a:buSzPct val="100000"/>
              <a:buFont typeface="+mj-lt"/>
              <a:buAutoNum type="arabicPeriod"/>
              <a:defRPr/>
            </a:pPr>
            <a:r>
              <a:rPr lang="en-US" sz="3000" spc="-150" dirty="0">
                <a:latin typeface="Calibri"/>
                <a:ea typeface="Calibri"/>
                <a:cs typeface="Calibri"/>
                <a:sym typeface="Calibri"/>
              </a:rPr>
              <a:t>Serhan CN. Pro-resolving lipid mediators are leads for resolution physiology. Nature. 2014; 510:92–101</a:t>
            </a:r>
          </a:p>
          <a:p>
            <a:pPr marL="0" marR="0" lvl="0" indent="0" algn="l" rtl="0">
              <a:lnSpc>
                <a:spcPct val="108000"/>
              </a:lnSpc>
              <a:spcBef>
                <a:spcPts val="0"/>
              </a:spcBef>
              <a:spcAft>
                <a:spcPts val="0"/>
              </a:spcAft>
              <a:buNone/>
            </a:pPr>
            <a:endParaRPr sz="2400" b="1" cap="all" dirty="0">
              <a:solidFill>
                <a:schemeClr val="tx1"/>
              </a:solidFill>
              <a:latin typeface="Calibri"/>
              <a:ea typeface="Calibri"/>
              <a:cs typeface="Calibri"/>
              <a:sym typeface="Calibri"/>
            </a:endParaRPr>
          </a:p>
        </p:txBody>
      </p:sp>
      <p:sp>
        <p:nvSpPr>
          <p:cNvPr id="35" name="Google Shape;41;p2">
            <a:extLst>
              <a:ext uri="{FF2B5EF4-FFF2-40B4-BE49-F238E27FC236}">
                <a16:creationId xmlns:a16="http://schemas.microsoft.com/office/drawing/2014/main" id="{BE31B268-0FA7-FFCA-0306-FB1D054F4AF7}"/>
              </a:ext>
            </a:extLst>
          </p:cNvPr>
          <p:cNvSpPr/>
          <p:nvPr/>
        </p:nvSpPr>
        <p:spPr>
          <a:xfrm>
            <a:off x="12293600" y="30990698"/>
            <a:ext cx="21767800" cy="1485331"/>
          </a:xfrm>
          <a:prstGeom prst="roundRect">
            <a:avLst>
              <a:gd name="adj" fmla="val 21019"/>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8000"/>
              </a:lnSpc>
              <a:spcBef>
                <a:spcPts val="0"/>
              </a:spcBef>
              <a:spcAft>
                <a:spcPts val="0"/>
              </a:spcAft>
              <a:buNone/>
            </a:pPr>
            <a:r>
              <a:rPr lang="en-US" sz="4400" b="1" cap="all" dirty="0">
                <a:solidFill>
                  <a:srgbClr val="7A112F"/>
                </a:solidFill>
                <a:latin typeface="Calibri"/>
                <a:ea typeface="Calibri"/>
                <a:cs typeface="Calibri"/>
                <a:sym typeface="Calibri"/>
              </a:rPr>
              <a:t>Acknowledgements</a:t>
            </a:r>
          </a:p>
          <a:p>
            <a:pPr>
              <a:lnSpc>
                <a:spcPct val="108000"/>
              </a:lnSpc>
            </a:pPr>
            <a:r>
              <a:rPr lang="en-US" sz="3000" spc="-150" dirty="0">
                <a:latin typeface="Calibri" panose="020F0502020204030204" pitchFamily="34" charset="0"/>
                <a:ea typeface="Calibri" panose="020F0502020204030204" pitchFamily="34" charset="0"/>
                <a:cs typeface="Calibri" panose="020F0502020204030204" pitchFamily="34" charset="0"/>
              </a:rPr>
              <a:t>The work was supported by the Congressionally Directed Medical Research Program under Hearing Research Program Grant Number </a:t>
            </a:r>
            <a:r>
              <a:rPr lang="en-US" sz="3000" b="1" spc="-150" dirty="0">
                <a:latin typeface="Calibri" panose="020F0502020204030204" pitchFamily="34" charset="0"/>
                <a:ea typeface="Calibri" panose="020F0502020204030204" pitchFamily="34" charset="0"/>
                <a:cs typeface="Calibri" panose="020F0502020204030204" pitchFamily="34" charset="0"/>
              </a:rPr>
              <a:t>W81XWH-22-2-0047</a:t>
            </a:r>
          </a:p>
          <a:p>
            <a:pPr marL="0" marR="0" lvl="0" indent="0" algn="l" rtl="0">
              <a:lnSpc>
                <a:spcPct val="108000"/>
              </a:lnSpc>
              <a:spcBef>
                <a:spcPts val="0"/>
              </a:spcBef>
              <a:spcAft>
                <a:spcPts val="0"/>
              </a:spcAft>
              <a:buNone/>
            </a:pPr>
            <a:endParaRPr lang="en-US" sz="4800" b="1" cap="all" dirty="0">
              <a:solidFill>
                <a:srgbClr val="7A112F"/>
              </a:solidFill>
              <a:latin typeface="Calibri"/>
              <a:ea typeface="Calibri"/>
              <a:cs typeface="Calibri"/>
              <a:sym typeface="Calibri"/>
            </a:endParaRPr>
          </a:p>
        </p:txBody>
      </p:sp>
      <p:sp>
        <p:nvSpPr>
          <p:cNvPr id="54" name="TextBox 53">
            <a:extLst>
              <a:ext uri="{FF2B5EF4-FFF2-40B4-BE49-F238E27FC236}">
                <a16:creationId xmlns:a16="http://schemas.microsoft.com/office/drawing/2014/main" id="{23B1DCFD-E65F-5C55-35F2-9455DEF42752}"/>
              </a:ext>
            </a:extLst>
          </p:cNvPr>
          <p:cNvSpPr txBox="1"/>
          <p:nvPr/>
        </p:nvSpPr>
        <p:spPr>
          <a:xfrm>
            <a:off x="13456665" y="5862764"/>
            <a:ext cx="655383" cy="523220"/>
          </a:xfrm>
          <a:prstGeom prst="rect">
            <a:avLst/>
          </a:prstGeom>
          <a:noFill/>
        </p:spPr>
        <p:txBody>
          <a:bodyPr wrap="square" rtlCol="0">
            <a:spAutoFit/>
          </a:bodyPr>
          <a:lstStyle/>
          <a:p>
            <a:r>
              <a:rPr lang="en-US" sz="2800" b="1" dirty="0">
                <a:solidFill>
                  <a:schemeClr val="bg1"/>
                </a:solidFill>
                <a:latin typeface="Calibri" panose="020F0502020204030204" pitchFamily="34" charset="0"/>
                <a:cs typeface="Calibri" panose="020F0502020204030204" pitchFamily="34" charset="0"/>
              </a:rPr>
              <a:t>a)</a:t>
            </a:r>
          </a:p>
        </p:txBody>
      </p:sp>
      <p:sp>
        <p:nvSpPr>
          <p:cNvPr id="55" name="TextBox 54">
            <a:extLst>
              <a:ext uri="{FF2B5EF4-FFF2-40B4-BE49-F238E27FC236}">
                <a16:creationId xmlns:a16="http://schemas.microsoft.com/office/drawing/2014/main" id="{9F0BACBA-45C8-421D-CC44-C747D68174CF}"/>
              </a:ext>
            </a:extLst>
          </p:cNvPr>
          <p:cNvSpPr txBox="1"/>
          <p:nvPr/>
        </p:nvSpPr>
        <p:spPr>
          <a:xfrm>
            <a:off x="15773421" y="5862763"/>
            <a:ext cx="655383" cy="523220"/>
          </a:xfrm>
          <a:prstGeom prst="rect">
            <a:avLst/>
          </a:prstGeom>
          <a:noFill/>
        </p:spPr>
        <p:txBody>
          <a:bodyPr wrap="square" rtlCol="0">
            <a:spAutoFit/>
          </a:bodyPr>
          <a:lstStyle/>
          <a:p>
            <a:r>
              <a:rPr lang="en-US" sz="2800" b="1" dirty="0">
                <a:solidFill>
                  <a:schemeClr val="bg1"/>
                </a:solidFill>
                <a:latin typeface="Calibri" panose="020F0502020204030204" pitchFamily="34" charset="0"/>
                <a:cs typeface="Calibri" panose="020F0502020204030204" pitchFamily="34" charset="0"/>
              </a:rPr>
              <a:t>b)</a:t>
            </a:r>
          </a:p>
        </p:txBody>
      </p:sp>
      <p:sp>
        <p:nvSpPr>
          <p:cNvPr id="62" name="TextBox 61">
            <a:extLst>
              <a:ext uri="{FF2B5EF4-FFF2-40B4-BE49-F238E27FC236}">
                <a16:creationId xmlns:a16="http://schemas.microsoft.com/office/drawing/2014/main" id="{2553005F-B9D4-B60C-BED0-4D842FF85C94}"/>
              </a:ext>
            </a:extLst>
          </p:cNvPr>
          <p:cNvSpPr txBox="1"/>
          <p:nvPr/>
        </p:nvSpPr>
        <p:spPr>
          <a:xfrm>
            <a:off x="19266915" y="5862763"/>
            <a:ext cx="655383" cy="523220"/>
          </a:xfrm>
          <a:prstGeom prst="rect">
            <a:avLst/>
          </a:prstGeom>
          <a:noFill/>
        </p:spPr>
        <p:txBody>
          <a:bodyPr wrap="square" rtlCol="0">
            <a:spAutoFit/>
          </a:bodyPr>
          <a:lstStyle/>
          <a:p>
            <a:r>
              <a:rPr lang="en-US" sz="2800" b="1" dirty="0">
                <a:solidFill>
                  <a:schemeClr val="bg1"/>
                </a:solidFill>
                <a:latin typeface="Calibri" panose="020F0502020204030204" pitchFamily="34" charset="0"/>
                <a:cs typeface="Calibri" panose="020F0502020204030204" pitchFamily="34" charset="0"/>
              </a:rPr>
              <a:t>c)</a:t>
            </a:r>
          </a:p>
        </p:txBody>
      </p:sp>
      <p:pic>
        <p:nvPicPr>
          <p:cNvPr id="9" name="Picture 8">
            <a:extLst>
              <a:ext uri="{FF2B5EF4-FFF2-40B4-BE49-F238E27FC236}">
                <a16:creationId xmlns:a16="http://schemas.microsoft.com/office/drawing/2014/main" id="{DD2275AB-577A-32D0-9DB4-8D833ECFD67E}"/>
              </a:ext>
            </a:extLst>
          </p:cNvPr>
          <p:cNvPicPr>
            <a:picLocks noChangeAspect="1"/>
          </p:cNvPicPr>
          <p:nvPr/>
        </p:nvPicPr>
        <p:blipFill>
          <a:blip r:embed="rId7"/>
          <a:stretch>
            <a:fillRect/>
          </a:stretch>
        </p:blipFill>
        <p:spPr>
          <a:xfrm>
            <a:off x="4899411" y="1333283"/>
            <a:ext cx="1982420" cy="2560320"/>
          </a:xfrm>
          <a:prstGeom prst="rect">
            <a:avLst/>
          </a:prstGeom>
        </p:spPr>
      </p:pic>
      <p:pic>
        <p:nvPicPr>
          <p:cNvPr id="29" name="Picture 28">
            <a:extLst>
              <a:ext uri="{FF2B5EF4-FFF2-40B4-BE49-F238E27FC236}">
                <a16:creationId xmlns:a16="http://schemas.microsoft.com/office/drawing/2014/main" id="{7CCEA17A-55CC-4F44-78AD-FA4A37E1B7A4}"/>
              </a:ext>
            </a:extLst>
          </p:cNvPr>
          <p:cNvPicPr>
            <a:picLocks noChangeAspect="1"/>
          </p:cNvPicPr>
          <p:nvPr/>
        </p:nvPicPr>
        <p:blipFill>
          <a:blip r:embed="rId8"/>
          <a:stretch>
            <a:fillRect/>
          </a:stretch>
        </p:blipFill>
        <p:spPr>
          <a:xfrm>
            <a:off x="13543684" y="5608402"/>
            <a:ext cx="17114816" cy="4993036"/>
          </a:xfrm>
          <a:prstGeom prst="rect">
            <a:avLst/>
          </a:prstGeom>
        </p:spPr>
      </p:pic>
      <p:sp>
        <p:nvSpPr>
          <p:cNvPr id="30" name="Rectangle 4">
            <a:extLst>
              <a:ext uri="{FF2B5EF4-FFF2-40B4-BE49-F238E27FC236}">
                <a16:creationId xmlns:a16="http://schemas.microsoft.com/office/drawing/2014/main" id="{92EA2826-C6F8-3382-4F6E-60CB06D4336E}"/>
              </a:ext>
            </a:extLst>
          </p:cNvPr>
          <p:cNvSpPr>
            <a:spLocks noChangeArrowheads="1"/>
          </p:cNvSpPr>
          <p:nvPr/>
        </p:nvSpPr>
        <p:spPr bwMode="auto">
          <a:xfrm>
            <a:off x="12879538" y="10603878"/>
            <a:ext cx="18443108" cy="758877"/>
          </a:xfrm>
          <a:prstGeom prst="rect">
            <a:avLst/>
          </a:prstGeom>
          <a:ln w="57150">
            <a:noFill/>
          </a:ln>
        </p:spPr>
        <p:style>
          <a:lnRef idx="2">
            <a:schemeClr val="dk1"/>
          </a:lnRef>
          <a:fillRef idx="1">
            <a:schemeClr val="lt1"/>
          </a:fillRef>
          <a:effectRef idx="0">
            <a:schemeClr val="dk1"/>
          </a:effectRef>
          <a:fontRef idx="minor">
            <a:schemeClr val="dk1"/>
          </a:fontRef>
        </p:style>
        <p:txBody>
          <a:bodyPr wrap="square" lIns="108846" tIns="54423" rIns="108846" bIns="54423" anchor="ct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fontAlgn="auto">
              <a:lnSpc>
                <a:spcPct val="120000"/>
              </a:lnSpc>
              <a:spcBef>
                <a:spcPts val="0"/>
              </a:spcBef>
              <a:spcAft>
                <a:spcPts val="0"/>
              </a:spcAft>
              <a:buClr>
                <a:srgbClr val="000000"/>
              </a:buClr>
              <a:buFont typeface="Arial"/>
              <a:buNone/>
            </a:pPr>
            <a:r>
              <a:rPr lang="en-US" altLang="en-US" sz="36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SPMs Improves Hearing Thresholds at 8, 15, and 30 Days after Blast Exposure</a:t>
            </a:r>
            <a:endParaRPr lang="en-US" altLang="ko-KR" sz="3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4" name="Google Shape;29;p1">
            <a:extLst>
              <a:ext uri="{FF2B5EF4-FFF2-40B4-BE49-F238E27FC236}">
                <a16:creationId xmlns:a16="http://schemas.microsoft.com/office/drawing/2014/main" id="{3223A7BC-D42F-3028-A3E0-1593DE290806}"/>
              </a:ext>
            </a:extLst>
          </p:cNvPr>
          <p:cNvSpPr txBox="1"/>
          <p:nvPr/>
        </p:nvSpPr>
        <p:spPr>
          <a:xfrm>
            <a:off x="13013887" y="16039102"/>
            <a:ext cx="18126858" cy="3083881"/>
          </a:xfrm>
          <a:prstGeom prst="rect">
            <a:avLst/>
          </a:prstGeom>
          <a:noFill/>
          <a:ln>
            <a:noFill/>
          </a:ln>
        </p:spPr>
        <p:txBody>
          <a:bodyPr spcFirstLastPara="1" wrap="square" lIns="91425" tIns="45700" rIns="91425" bIns="45700" anchor="t" anchorCtr="0">
            <a:spAutoFit/>
          </a:bodyPr>
          <a:lstStyle/>
          <a:p>
            <a:pPr algn="just" eaLnBrk="1" hangingPunct="1">
              <a:lnSpc>
                <a:spcPct val="108000"/>
              </a:lnSpc>
              <a:spcBef>
                <a:spcPts val="0"/>
              </a:spcBef>
              <a:spcAft>
                <a:spcPts val="0"/>
              </a:spcAft>
              <a:buClr>
                <a:srgbClr val="000000"/>
              </a:buClr>
              <a:buFont typeface="Arial"/>
              <a:buNone/>
            </a:pPr>
            <a:r>
              <a:rPr lang="en-US" sz="3000" b="1"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Figure 2. </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ABRs from animals subjected to single (~17 Psi) blast exposure followed by treated with either vehicle MaR-1, NPD1, or MaR-1+NPD1 (Combined). Increased hearing thresholds on the exposed ears was detected in vehicle blast-exposed animals after compared to sham or control. MAR-1 significantly reduced hearing thresholds levels at 8 kHz. However, NPD1, and combined SPMs significantly reduced hearing thresholds levels at all frequencies tested. Two-way ANOVA to check the significance (*) of drug treatment’s effects (P &lt; 0.05). N=4-7 animals per group. </a:t>
            </a:r>
          </a:p>
        </p:txBody>
      </p:sp>
      <p:sp>
        <p:nvSpPr>
          <p:cNvPr id="36" name="Title 1">
            <a:extLst>
              <a:ext uri="{FF2B5EF4-FFF2-40B4-BE49-F238E27FC236}">
                <a16:creationId xmlns:a16="http://schemas.microsoft.com/office/drawing/2014/main" id="{93C04957-AAFC-0EB4-2424-F33B6A8323EE}"/>
              </a:ext>
            </a:extLst>
          </p:cNvPr>
          <p:cNvSpPr txBox="1">
            <a:spLocks/>
          </p:cNvSpPr>
          <p:nvPr/>
        </p:nvSpPr>
        <p:spPr>
          <a:xfrm>
            <a:off x="32240897" y="5447174"/>
            <a:ext cx="17598713" cy="1368614"/>
          </a:xfrm>
          <a:prstGeom prst="rect">
            <a:avLst/>
          </a:prstGeom>
          <a:ln w="57150">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3038" lvl="0" algn="ctr" fontAlgn="auto">
              <a:spcAft>
                <a:spcPts val="0"/>
              </a:spcAft>
              <a:defRPr/>
            </a:pPr>
            <a:r>
              <a:rPr kumimoji="0" lang="en-US" sz="36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SPMs Attenuates Blast Overpressure Induced Reactive </a:t>
            </a:r>
            <a:r>
              <a:rPr lang="en-US" sz="3600" b="1"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Microglial Cells and Glial Cells Activation  </a:t>
            </a:r>
            <a:r>
              <a:rPr kumimoji="0" lang="en-US" sz="36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in the Cochlea</a:t>
            </a:r>
            <a:endParaRPr kumimoji="0" lang="en-US" sz="36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8" name="Picture 37">
            <a:extLst>
              <a:ext uri="{FF2B5EF4-FFF2-40B4-BE49-F238E27FC236}">
                <a16:creationId xmlns:a16="http://schemas.microsoft.com/office/drawing/2014/main" id="{C5FF766E-464F-AB24-B042-1FEBF76D05AD}"/>
              </a:ext>
            </a:extLst>
          </p:cNvPr>
          <p:cNvPicPr>
            <a:picLocks noChangeAspect="1"/>
          </p:cNvPicPr>
          <p:nvPr/>
        </p:nvPicPr>
        <p:blipFill>
          <a:blip r:embed="rId9"/>
          <a:stretch>
            <a:fillRect/>
          </a:stretch>
        </p:blipFill>
        <p:spPr>
          <a:xfrm>
            <a:off x="32240897" y="6747819"/>
            <a:ext cx="17598713" cy="9377275"/>
          </a:xfrm>
          <a:prstGeom prst="rect">
            <a:avLst/>
          </a:prstGeom>
        </p:spPr>
      </p:pic>
      <p:sp>
        <p:nvSpPr>
          <p:cNvPr id="43" name="Rectangle 4">
            <a:extLst>
              <a:ext uri="{FF2B5EF4-FFF2-40B4-BE49-F238E27FC236}">
                <a16:creationId xmlns:a16="http://schemas.microsoft.com/office/drawing/2014/main" id="{BCF0D917-E925-6DBD-4FAC-123583377502}"/>
              </a:ext>
            </a:extLst>
          </p:cNvPr>
          <p:cNvSpPr>
            <a:spLocks noChangeArrowheads="1"/>
          </p:cNvSpPr>
          <p:nvPr/>
        </p:nvSpPr>
        <p:spPr bwMode="auto">
          <a:xfrm>
            <a:off x="16902814" y="19928957"/>
            <a:ext cx="29427731" cy="730400"/>
          </a:xfrm>
          <a:prstGeom prst="rect">
            <a:avLst/>
          </a:prstGeom>
          <a:ln w="57150">
            <a:noFill/>
          </a:ln>
        </p:spPr>
        <p:style>
          <a:lnRef idx="2">
            <a:schemeClr val="dk1"/>
          </a:lnRef>
          <a:fillRef idx="1">
            <a:schemeClr val="lt1"/>
          </a:fillRef>
          <a:effectRef idx="0">
            <a:schemeClr val="dk1"/>
          </a:effectRef>
          <a:fontRef idx="minor">
            <a:schemeClr val="dk1"/>
          </a:fontRef>
        </p:style>
        <p:txBody>
          <a:bodyPr wrap="square" lIns="108846" tIns="54423" rIns="108846" bIns="54423" anchor="ct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fontAlgn="auto">
              <a:lnSpc>
                <a:spcPct val="120000"/>
              </a:lnSpc>
              <a:spcBef>
                <a:spcPts val="0"/>
              </a:spcBef>
              <a:spcAft>
                <a:spcPts val="0"/>
              </a:spcAft>
              <a:buClr>
                <a:srgbClr val="000000"/>
              </a:buClr>
              <a:buFont typeface="Arial"/>
              <a:buNone/>
            </a:pPr>
            <a:r>
              <a:rPr lang="en-US" altLang="en-US" sz="36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SPMs Reduces GFAP Protein Levels and Modulate Cytokines and Chemokines Expression in the Cochlea after Blast Exposure </a:t>
            </a:r>
            <a:endParaRPr lang="en-US" altLang="ko-KR" sz="3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1" name="TextBox 50">
            <a:extLst>
              <a:ext uri="{FF2B5EF4-FFF2-40B4-BE49-F238E27FC236}">
                <a16:creationId xmlns:a16="http://schemas.microsoft.com/office/drawing/2014/main" id="{27F757D3-10AD-F6DC-5299-856A554C006B}"/>
              </a:ext>
            </a:extLst>
          </p:cNvPr>
          <p:cNvSpPr txBox="1"/>
          <p:nvPr/>
        </p:nvSpPr>
        <p:spPr>
          <a:xfrm>
            <a:off x="36895048" y="20918857"/>
            <a:ext cx="12944561" cy="5055230"/>
          </a:xfrm>
          <a:prstGeom prst="rect">
            <a:avLst/>
          </a:prstGeom>
          <a:noFill/>
        </p:spPr>
        <p:txBody>
          <a:bodyPr wrap="square">
            <a:spAutoFit/>
          </a:bodyPr>
          <a:lstStyle/>
          <a:p>
            <a:pPr lvl="0" algn="just" eaLnBrk="1" hangingPunct="1">
              <a:lnSpc>
                <a:spcPct val="108000"/>
              </a:lnSpc>
              <a:spcBef>
                <a:spcPts val="0"/>
              </a:spcBef>
              <a:spcAft>
                <a:spcPts val="0"/>
              </a:spcAft>
              <a:buClr>
                <a:srgbClr val="000000"/>
              </a:buClr>
              <a:defRPr/>
            </a:pPr>
            <a:r>
              <a:rPr kumimoji="0" lang="en-US" sz="30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Figure 4. </a:t>
            </a:r>
            <a:r>
              <a:rPr kumimoji="0" lang="en-US" sz="3000" b="1" i="0" u="none" strike="noStrike" kern="1200" cap="none" spc="0" normalizeH="0" baseline="0" noProof="0" dirty="0">
                <a:ln>
                  <a:noFill/>
                </a:ln>
                <a:effectLst/>
                <a:uLnTx/>
                <a:uFillTx/>
                <a:latin typeface="Calibri" panose="020F0502020204030204" pitchFamily="34" charset="0"/>
                <a:ea typeface="Times New Roman" panose="02020603050405020304" pitchFamily="18" charset="0"/>
                <a:cs typeface="Calibri" panose="020F0502020204030204" pitchFamily="34" charset="0"/>
              </a:rPr>
              <a:t>a</a:t>
            </a:r>
            <a:r>
              <a:rPr lang="en-US" sz="3000" b="1"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 </a:t>
            </a:r>
            <a:r>
              <a:rPr kumimoji="0" lang="en-US" sz="300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Representative immunoblots of GFAP protein expression from  cochleae at 30 days post-blast</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 </a:t>
            </a:r>
            <a:r>
              <a:rPr lang="en-US" sz="3000" b="1"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b)</a:t>
            </a:r>
            <a:r>
              <a:rPr kumimoji="0" lang="en-US" sz="300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 Optical density analysis. GFAP levels were significantly increased in cochleae of blast exposed and vehicle treated animals compared to shams. SPMs significantly decreased blast-induced GFAP protein expression </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in the cochleae</a:t>
            </a:r>
            <a:r>
              <a:rPr kumimoji="0" lang="en-US" sz="300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 </a:t>
            </a:r>
            <a:r>
              <a:rPr kumimoji="0" lang="el-GR" sz="300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Β</a:t>
            </a:r>
            <a:r>
              <a:rPr kumimoji="0" lang="en-US" sz="300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-Actin was used as loading control. </a:t>
            </a:r>
            <a:r>
              <a:rPr lang="en-US" sz="3000" b="1"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c</a:t>
            </a:r>
            <a:r>
              <a:rPr kumimoji="0" lang="en-US" sz="30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 Measurement of IL-1</a:t>
            </a:r>
            <a:r>
              <a:rPr lang="el-GR" sz="3000"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β, </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IL-10, MIP-1, and MIP-2 analytes in the cochleae at 30 days post-blast. Increased </a:t>
            </a:r>
            <a:r>
              <a:rPr kumimoji="0" lang="en-US" sz="300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IL-1</a:t>
            </a:r>
            <a:r>
              <a:rPr kumimoji="0" lang="el-GR" sz="300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β</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 levels in cochleae homogenates of blast exposed animals were reduced by SPMs treatments. IL-10, MIP-1, and MIP-2 levels were increased in SPMs treatment of blast exposed animals suggesting SPMs modulate microglial activation. *= significant from sham, **= significant from blast + Vehicle.  </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endParaRPr>
          </a:p>
        </p:txBody>
      </p:sp>
      <p:sp>
        <p:nvSpPr>
          <p:cNvPr id="52" name="Google Shape;29;p1">
            <a:extLst>
              <a:ext uri="{FF2B5EF4-FFF2-40B4-BE49-F238E27FC236}">
                <a16:creationId xmlns:a16="http://schemas.microsoft.com/office/drawing/2014/main" id="{388215E7-E71A-C67B-1FC3-7B209FAD1EB3}"/>
              </a:ext>
            </a:extLst>
          </p:cNvPr>
          <p:cNvSpPr txBox="1"/>
          <p:nvPr/>
        </p:nvSpPr>
        <p:spPr>
          <a:xfrm>
            <a:off x="32240896" y="16415586"/>
            <a:ext cx="17598713" cy="3083881"/>
          </a:xfrm>
          <a:prstGeom prst="rect">
            <a:avLst/>
          </a:prstGeom>
          <a:noFill/>
          <a:ln>
            <a:noFill/>
          </a:ln>
        </p:spPr>
        <p:txBody>
          <a:bodyPr spcFirstLastPara="1" wrap="square" lIns="91425" tIns="45700" rIns="91425" bIns="45700" anchor="t" anchorCtr="0">
            <a:spAutoFit/>
          </a:bodyPr>
          <a:lstStyle/>
          <a:p>
            <a:pPr algn="just" eaLnBrk="1" hangingPunct="1">
              <a:lnSpc>
                <a:spcPct val="108000"/>
              </a:lnSpc>
              <a:spcBef>
                <a:spcPts val="0"/>
              </a:spcBef>
              <a:spcAft>
                <a:spcPts val="0"/>
              </a:spcAft>
              <a:buClr>
                <a:srgbClr val="000000"/>
              </a:buClr>
              <a:buFont typeface="Arial"/>
              <a:buNone/>
            </a:pPr>
            <a:r>
              <a:rPr lang="en-US" sz="3000" b="1"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Figure 3. </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Immunolocalization of GFAP and Iba-1 in the cochlea after blast exposure. An increase in GFAP- and Iba-1- immunostaining was detected across the cochleae nerve fibers (CNF) and the spiral ganglion neurons (SGN) in the cochleae at 30 days post-blast of </a:t>
            </a:r>
            <a:r>
              <a:rPr lang="en-US" sz="3000" b="1"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b) </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vehicle blast-exposed rats compared to </a:t>
            </a:r>
            <a:r>
              <a:rPr lang="en-US" sz="3000" b="1"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a) </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controls. </a:t>
            </a:r>
            <a:r>
              <a:rPr lang="en-US" sz="3000" b="1" dirty="0">
                <a:latin typeface="Calibri" panose="020F0502020204030204" pitchFamily="34" charset="0"/>
                <a:ea typeface="Times New Roman" panose="02020603050405020304" pitchFamily="18" charset="0"/>
                <a:cs typeface="Calibri" panose="020F0502020204030204" pitchFamily="34" charset="0"/>
              </a:rPr>
              <a:t>c</a:t>
            </a:r>
            <a:r>
              <a:rPr lang="en-US" sz="3000" b="1"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 </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MaR-1, </a:t>
            </a:r>
            <a:r>
              <a:rPr lang="en-US" sz="3000" b="1"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d) </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NPD1, or </a:t>
            </a:r>
            <a:r>
              <a:rPr lang="en-US" sz="3000" b="1"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e) </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sym typeface="Arial"/>
              </a:rPr>
              <a:t>MaR-1+NPD1 (Combined) treatment reduced GFAP- and Iba-1 immunostaining of CNF and SGN from blast-exposed rats. SPMs mitigated upregulation of glial and microglial reactivity in the cochlea 30 days after blast injury. GFAP (red), Iba-1 (green),  200X magnification (bars = 100 µm).</a:t>
            </a:r>
          </a:p>
        </p:txBody>
      </p:sp>
      <p:sp>
        <p:nvSpPr>
          <p:cNvPr id="61" name="TextBox 60">
            <a:extLst>
              <a:ext uri="{FF2B5EF4-FFF2-40B4-BE49-F238E27FC236}">
                <a16:creationId xmlns:a16="http://schemas.microsoft.com/office/drawing/2014/main" id="{E309CB8A-64D8-FECB-9063-D77CF0B8FCDC}"/>
              </a:ext>
            </a:extLst>
          </p:cNvPr>
          <p:cNvSpPr txBox="1"/>
          <p:nvPr/>
        </p:nvSpPr>
        <p:spPr>
          <a:xfrm>
            <a:off x="12805567" y="20698168"/>
            <a:ext cx="514885" cy="584775"/>
          </a:xfrm>
          <a:prstGeom prst="rect">
            <a:avLst/>
          </a:prstGeom>
          <a:noFill/>
        </p:spPr>
        <p:txBody>
          <a:bodyPr wrap="none" rtlCol="0">
            <a:spAutoFit/>
          </a:bodyPr>
          <a:lstStyle/>
          <a:p>
            <a:r>
              <a:rPr lang="en-US" sz="3200" b="1" dirty="0">
                <a:latin typeface="Calibri" panose="020F0502020204030204" pitchFamily="34" charset="0"/>
                <a:ea typeface="Calibri" panose="020F0502020204030204" pitchFamily="34" charset="0"/>
                <a:cs typeface="Calibri" panose="020F0502020204030204" pitchFamily="34" charset="0"/>
              </a:rPr>
              <a:t>a</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a:t>
            </a:r>
          </a:p>
        </p:txBody>
      </p:sp>
      <p:sp>
        <p:nvSpPr>
          <p:cNvPr id="63" name="TextBox 62">
            <a:extLst>
              <a:ext uri="{FF2B5EF4-FFF2-40B4-BE49-F238E27FC236}">
                <a16:creationId xmlns:a16="http://schemas.microsoft.com/office/drawing/2014/main" id="{772C494C-CCA6-1813-EE2A-7EC091ABD6A2}"/>
              </a:ext>
            </a:extLst>
          </p:cNvPr>
          <p:cNvSpPr txBox="1"/>
          <p:nvPr/>
        </p:nvSpPr>
        <p:spPr>
          <a:xfrm>
            <a:off x="12805567" y="22919487"/>
            <a:ext cx="532518" cy="584775"/>
          </a:xfrm>
          <a:prstGeom prst="rect">
            <a:avLst/>
          </a:prstGeom>
          <a:noFill/>
        </p:spPr>
        <p:txBody>
          <a:bodyPr wrap="none" rtlCol="0">
            <a:spAutoFit/>
          </a:bodyPr>
          <a:lstStyle/>
          <a:p>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b)</a:t>
            </a:r>
          </a:p>
        </p:txBody>
      </p:sp>
      <p:sp>
        <p:nvSpPr>
          <p:cNvPr id="1024" name="TextBox 1023">
            <a:extLst>
              <a:ext uri="{FF2B5EF4-FFF2-40B4-BE49-F238E27FC236}">
                <a16:creationId xmlns:a16="http://schemas.microsoft.com/office/drawing/2014/main" id="{9EF58BF9-287A-FA7E-529B-EF949507A047}"/>
              </a:ext>
            </a:extLst>
          </p:cNvPr>
          <p:cNvSpPr txBox="1"/>
          <p:nvPr/>
        </p:nvSpPr>
        <p:spPr>
          <a:xfrm>
            <a:off x="17979201" y="20698167"/>
            <a:ext cx="484428" cy="584775"/>
          </a:xfrm>
          <a:prstGeom prst="rect">
            <a:avLst/>
          </a:prstGeom>
          <a:noFill/>
        </p:spPr>
        <p:txBody>
          <a:bodyPr wrap="none" rtlCol="0">
            <a:spAutoFit/>
          </a:bodyPr>
          <a:lstStyle/>
          <a:p>
            <a:r>
              <a:rPr lang="en-US" sz="3200" b="1" dirty="0">
                <a:latin typeface="Calibri" panose="020F0502020204030204" pitchFamily="34" charset="0"/>
                <a:ea typeface="Calibri" panose="020F0502020204030204" pitchFamily="34" charset="0"/>
                <a:cs typeface="Calibri" panose="020F0502020204030204" pitchFamily="34" charset="0"/>
              </a:rPr>
              <a:t>c</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a:t>
            </a:r>
          </a:p>
        </p:txBody>
      </p:sp>
      <p:sp>
        <p:nvSpPr>
          <p:cNvPr id="1028" name="TextBox 1027">
            <a:extLst>
              <a:ext uri="{FF2B5EF4-FFF2-40B4-BE49-F238E27FC236}">
                <a16:creationId xmlns:a16="http://schemas.microsoft.com/office/drawing/2014/main" id="{22440EF6-0FAB-D7EC-AD1D-852725B61DDC}"/>
              </a:ext>
            </a:extLst>
          </p:cNvPr>
          <p:cNvSpPr txBox="1"/>
          <p:nvPr/>
        </p:nvSpPr>
        <p:spPr>
          <a:xfrm>
            <a:off x="393281" y="29811070"/>
            <a:ext cx="11443672" cy="3097066"/>
          </a:xfrm>
          <a:prstGeom prst="rect">
            <a:avLst/>
          </a:prstGeom>
          <a:noFill/>
        </p:spPr>
        <p:txBody>
          <a:bodyPr wrap="square" rtlCol="0">
            <a:spAutoFit/>
          </a:bodyPr>
          <a:lstStyle/>
          <a:p>
            <a:pPr lvl="0" algn="just" fontAlgn="base">
              <a:lnSpc>
                <a:spcPct val="108000"/>
              </a:lnSpc>
              <a:spcBef>
                <a:spcPct val="0"/>
              </a:spcBef>
              <a:spcAft>
                <a:spcPct val="0"/>
              </a:spcAft>
              <a:buClrTx/>
            </a:pPr>
            <a:r>
              <a:rPr lang="en-US" altLang="en-US" sz="2600" b="1" spc="-150" dirty="0">
                <a:latin typeface="Calibri" panose="020F0502020204030204" pitchFamily="34" charset="0"/>
                <a:ea typeface="Calibri" panose="020F0502020204030204" pitchFamily="34" charset="0"/>
                <a:cs typeface="Calibri" panose="020F0502020204030204" pitchFamily="34" charset="0"/>
              </a:rPr>
              <a:t>Statement: </a:t>
            </a:r>
            <a:r>
              <a:rPr lang="en-US" altLang="en-US" sz="2600" spc="-150" dirty="0">
                <a:latin typeface="Calibri" panose="020F0502020204030204" pitchFamily="34" charset="0"/>
                <a:ea typeface="Calibri" panose="020F0502020204030204" pitchFamily="34" charset="0"/>
                <a:cs typeface="Calibri" panose="020F0502020204030204" pitchFamily="34" charset="0"/>
              </a:rPr>
              <a:t>Research was conducted in compliance with the Animal Welfare Act, the implementing Animal Welfare Regulations, and the principles of the Guide for Care and Use of Laboratory Animals, National Research Council.  The facility’s Institutional Animal Care and Use Committee approved all research conducted in this study.  The facility where this research was conducted is fully accredited by AAALAC. The authors do not have a financial interest in any commercial product, services, or organization providing financial support for this research. IACUC  approved  FHW20230035AR.</a:t>
            </a:r>
          </a:p>
        </p:txBody>
      </p:sp>
      <p:sp>
        <p:nvSpPr>
          <p:cNvPr id="6" name="TextBox 5">
            <a:extLst>
              <a:ext uri="{FF2B5EF4-FFF2-40B4-BE49-F238E27FC236}">
                <a16:creationId xmlns:a16="http://schemas.microsoft.com/office/drawing/2014/main" id="{7849B388-3E3A-9616-72BE-51AE9CE95E7B}"/>
              </a:ext>
            </a:extLst>
          </p:cNvPr>
          <p:cNvSpPr txBox="1"/>
          <p:nvPr/>
        </p:nvSpPr>
        <p:spPr>
          <a:xfrm>
            <a:off x="32353072" y="7513674"/>
            <a:ext cx="474810" cy="523220"/>
          </a:xfrm>
          <a:prstGeom prst="rect">
            <a:avLst/>
          </a:prstGeom>
          <a:solidFill>
            <a:schemeClr val="tx1"/>
          </a:solidFill>
        </p:spPr>
        <p:txBody>
          <a:bodyPr wrap="none" rtlCol="0">
            <a:spAutoFit/>
          </a:bodyPr>
          <a:lstStyle/>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a)</a:t>
            </a:r>
          </a:p>
        </p:txBody>
      </p:sp>
      <p:sp>
        <p:nvSpPr>
          <p:cNvPr id="10" name="TextBox 9">
            <a:extLst>
              <a:ext uri="{FF2B5EF4-FFF2-40B4-BE49-F238E27FC236}">
                <a16:creationId xmlns:a16="http://schemas.microsoft.com/office/drawing/2014/main" id="{EBA47DF8-6BC0-EC00-758B-BBE35E63D695}"/>
              </a:ext>
            </a:extLst>
          </p:cNvPr>
          <p:cNvSpPr txBox="1"/>
          <p:nvPr/>
        </p:nvSpPr>
        <p:spPr>
          <a:xfrm>
            <a:off x="38297229" y="12309164"/>
            <a:ext cx="489236" cy="523220"/>
          </a:xfrm>
          <a:prstGeom prst="rect">
            <a:avLst/>
          </a:prstGeom>
          <a:solidFill>
            <a:schemeClr val="tx1"/>
          </a:solidFill>
        </p:spPr>
        <p:txBody>
          <a:bodyPr wrap="none" rtlCol="0">
            <a:spAutoFit/>
          </a:bodyPr>
          <a:lstStyle/>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d)</a:t>
            </a:r>
          </a:p>
        </p:txBody>
      </p:sp>
      <p:sp>
        <p:nvSpPr>
          <p:cNvPr id="13" name="TextBox 12">
            <a:extLst>
              <a:ext uri="{FF2B5EF4-FFF2-40B4-BE49-F238E27FC236}">
                <a16:creationId xmlns:a16="http://schemas.microsoft.com/office/drawing/2014/main" id="{B5EEB1DD-6D78-F4FE-02C6-D06FEE3B5C11}"/>
              </a:ext>
            </a:extLst>
          </p:cNvPr>
          <p:cNvSpPr txBox="1"/>
          <p:nvPr/>
        </p:nvSpPr>
        <p:spPr>
          <a:xfrm>
            <a:off x="44229009" y="7465865"/>
            <a:ext cx="478016" cy="523220"/>
          </a:xfrm>
          <a:prstGeom prst="rect">
            <a:avLst/>
          </a:prstGeom>
          <a:solidFill>
            <a:schemeClr val="tx1"/>
          </a:solidFill>
        </p:spPr>
        <p:txBody>
          <a:bodyPr wrap="none" rtlCol="0">
            <a:spAutoFit/>
          </a:bodyPr>
          <a:lstStyle/>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e)</a:t>
            </a:r>
          </a:p>
        </p:txBody>
      </p:sp>
      <p:sp>
        <p:nvSpPr>
          <p:cNvPr id="14" name="TextBox 13">
            <a:extLst>
              <a:ext uri="{FF2B5EF4-FFF2-40B4-BE49-F238E27FC236}">
                <a16:creationId xmlns:a16="http://schemas.microsoft.com/office/drawing/2014/main" id="{A000C322-D7CC-0C95-51A0-32EEBC0AEB5A}"/>
              </a:ext>
            </a:extLst>
          </p:cNvPr>
          <p:cNvSpPr txBox="1"/>
          <p:nvPr/>
        </p:nvSpPr>
        <p:spPr>
          <a:xfrm>
            <a:off x="38299522" y="7514491"/>
            <a:ext cx="445956" cy="523220"/>
          </a:xfrm>
          <a:prstGeom prst="rect">
            <a:avLst/>
          </a:prstGeom>
          <a:solidFill>
            <a:schemeClr val="tx1"/>
          </a:solidFill>
        </p:spPr>
        <p:txBody>
          <a:bodyPr wrap="none" rtlCol="0">
            <a:spAutoFit/>
          </a:bodyPr>
          <a:lstStyle/>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c)</a:t>
            </a:r>
          </a:p>
        </p:txBody>
      </p:sp>
      <p:sp>
        <p:nvSpPr>
          <p:cNvPr id="15" name="TextBox 14">
            <a:extLst>
              <a:ext uri="{FF2B5EF4-FFF2-40B4-BE49-F238E27FC236}">
                <a16:creationId xmlns:a16="http://schemas.microsoft.com/office/drawing/2014/main" id="{3787FC71-D97E-E49D-6BB9-B75D4413790F}"/>
              </a:ext>
            </a:extLst>
          </p:cNvPr>
          <p:cNvSpPr txBox="1"/>
          <p:nvPr/>
        </p:nvSpPr>
        <p:spPr>
          <a:xfrm>
            <a:off x="32353072" y="12311394"/>
            <a:ext cx="489236" cy="523220"/>
          </a:xfrm>
          <a:prstGeom prst="rect">
            <a:avLst/>
          </a:prstGeom>
          <a:solidFill>
            <a:schemeClr val="tx1"/>
          </a:solidFill>
        </p:spPr>
        <p:txBody>
          <a:bodyPr wrap="none" rtlCol="0">
            <a:spAutoFit/>
          </a:bodyPr>
          <a:lstStyle/>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b)</a:t>
            </a:r>
          </a:p>
        </p:txBody>
      </p:sp>
      <p:grpSp>
        <p:nvGrpSpPr>
          <p:cNvPr id="17" name="Group 16">
            <a:extLst>
              <a:ext uri="{FF2B5EF4-FFF2-40B4-BE49-F238E27FC236}">
                <a16:creationId xmlns:a16="http://schemas.microsoft.com/office/drawing/2014/main" id="{D999070D-C05B-2AD4-AEFE-051AA3DDFF60}"/>
              </a:ext>
            </a:extLst>
          </p:cNvPr>
          <p:cNvGrpSpPr/>
          <p:nvPr/>
        </p:nvGrpSpPr>
        <p:grpSpPr>
          <a:xfrm>
            <a:off x="12500540" y="11549102"/>
            <a:ext cx="18818663" cy="4451190"/>
            <a:chOff x="12500540" y="11549102"/>
            <a:chExt cx="18818663" cy="4451190"/>
          </a:xfrm>
        </p:grpSpPr>
        <p:pic>
          <p:nvPicPr>
            <p:cNvPr id="33" name="Picture 32">
              <a:extLst>
                <a:ext uri="{FF2B5EF4-FFF2-40B4-BE49-F238E27FC236}">
                  <a16:creationId xmlns:a16="http://schemas.microsoft.com/office/drawing/2014/main" id="{51FECF5E-388C-0326-D616-0391F0130A93}"/>
                </a:ext>
              </a:extLst>
            </p:cNvPr>
            <p:cNvPicPr>
              <a:picLocks noChangeAspect="1"/>
            </p:cNvPicPr>
            <p:nvPr/>
          </p:nvPicPr>
          <p:blipFill>
            <a:blip r:embed="rId10"/>
            <a:srcRect b="7605"/>
            <a:stretch>
              <a:fillRect/>
            </a:stretch>
          </p:blipFill>
          <p:spPr>
            <a:xfrm>
              <a:off x="12876095" y="11549102"/>
              <a:ext cx="18443108" cy="4432850"/>
            </a:xfrm>
            <a:prstGeom prst="rect">
              <a:avLst/>
            </a:prstGeom>
          </p:spPr>
        </p:pic>
        <p:pic>
          <p:nvPicPr>
            <p:cNvPr id="16" name="Picture 15">
              <a:extLst>
                <a:ext uri="{FF2B5EF4-FFF2-40B4-BE49-F238E27FC236}">
                  <a16:creationId xmlns:a16="http://schemas.microsoft.com/office/drawing/2014/main" id="{BD62D9CF-2457-F77D-B3A5-705BDF987F68}"/>
                </a:ext>
              </a:extLst>
            </p:cNvPr>
            <p:cNvPicPr>
              <a:picLocks noChangeAspect="1"/>
            </p:cNvPicPr>
            <p:nvPr/>
          </p:nvPicPr>
          <p:blipFill>
            <a:blip r:embed="rId10"/>
            <a:srcRect l="33084" r="64132" b="7605"/>
            <a:stretch>
              <a:fillRect/>
            </a:stretch>
          </p:blipFill>
          <p:spPr>
            <a:xfrm>
              <a:off x="12500540" y="11567442"/>
              <a:ext cx="513347" cy="4432850"/>
            </a:xfrm>
            <a:prstGeom prst="rect">
              <a:avLst/>
            </a:prstGeom>
          </p:spPr>
        </p:pic>
      </p:grpSp>
      <p:grpSp>
        <p:nvGrpSpPr>
          <p:cNvPr id="24" name="Group 23">
            <a:extLst>
              <a:ext uri="{FF2B5EF4-FFF2-40B4-BE49-F238E27FC236}">
                <a16:creationId xmlns:a16="http://schemas.microsoft.com/office/drawing/2014/main" id="{0A8F3A75-1432-78B7-C8DA-9568DB53C573}"/>
              </a:ext>
            </a:extLst>
          </p:cNvPr>
          <p:cNvGrpSpPr/>
          <p:nvPr/>
        </p:nvGrpSpPr>
        <p:grpSpPr>
          <a:xfrm>
            <a:off x="17965320" y="20941540"/>
            <a:ext cx="18698234" cy="4824748"/>
            <a:chOff x="17965320" y="20941540"/>
            <a:chExt cx="18698234" cy="4824748"/>
          </a:xfrm>
        </p:grpSpPr>
        <p:grpSp>
          <p:nvGrpSpPr>
            <p:cNvPr id="3" name="Group 2">
              <a:extLst>
                <a:ext uri="{FF2B5EF4-FFF2-40B4-BE49-F238E27FC236}">
                  <a16:creationId xmlns:a16="http://schemas.microsoft.com/office/drawing/2014/main" id="{9DCA410D-7B20-B7B3-7553-6E46AE5FA973}"/>
                </a:ext>
              </a:extLst>
            </p:cNvPr>
            <p:cNvGrpSpPr/>
            <p:nvPr/>
          </p:nvGrpSpPr>
          <p:grpSpPr>
            <a:xfrm>
              <a:off x="17965320" y="20980350"/>
              <a:ext cx="18698234" cy="4785938"/>
              <a:chOff x="18620583" y="21813970"/>
              <a:chExt cx="17626105" cy="4171950"/>
            </a:xfrm>
          </p:grpSpPr>
          <p:grpSp>
            <p:nvGrpSpPr>
              <p:cNvPr id="2" name="Group 1">
                <a:extLst>
                  <a:ext uri="{FF2B5EF4-FFF2-40B4-BE49-F238E27FC236}">
                    <a16:creationId xmlns:a16="http://schemas.microsoft.com/office/drawing/2014/main" id="{D68A68AA-58DB-9E69-91D7-E7A6D080FEE1}"/>
                  </a:ext>
                </a:extLst>
              </p:cNvPr>
              <p:cNvGrpSpPr/>
              <p:nvPr/>
            </p:nvGrpSpPr>
            <p:grpSpPr>
              <a:xfrm>
                <a:off x="18620583" y="21813970"/>
                <a:ext cx="17626105" cy="4171950"/>
                <a:chOff x="18694896" y="22017638"/>
                <a:chExt cx="17626105" cy="4171950"/>
              </a:xfrm>
            </p:grpSpPr>
            <p:pic>
              <p:nvPicPr>
                <p:cNvPr id="50" name="Picture 49">
                  <a:extLst>
                    <a:ext uri="{FF2B5EF4-FFF2-40B4-BE49-F238E27FC236}">
                      <a16:creationId xmlns:a16="http://schemas.microsoft.com/office/drawing/2014/main" id="{66588050-6632-9C8B-6A97-A2B9E59A5E0E}"/>
                    </a:ext>
                  </a:extLst>
                </p:cNvPr>
                <p:cNvPicPr>
                  <a:picLocks noChangeAspect="1"/>
                </p:cNvPicPr>
                <p:nvPr/>
              </p:nvPicPr>
              <p:blipFill>
                <a:blip r:embed="rId11"/>
                <a:srcRect l="47054" t="49665"/>
                <a:stretch>
                  <a:fillRect/>
                </a:stretch>
              </p:blipFill>
              <p:spPr>
                <a:xfrm>
                  <a:off x="31400061" y="22026359"/>
                  <a:ext cx="4920940" cy="4114800"/>
                </a:xfrm>
                <a:prstGeom prst="rect">
                  <a:avLst/>
                </a:prstGeom>
              </p:spPr>
            </p:pic>
            <p:pic>
              <p:nvPicPr>
                <p:cNvPr id="53" name="Picture 52">
                  <a:extLst>
                    <a:ext uri="{FF2B5EF4-FFF2-40B4-BE49-F238E27FC236}">
                      <a16:creationId xmlns:a16="http://schemas.microsoft.com/office/drawing/2014/main" id="{EF91AA00-37B2-72B7-4617-BF63A90FBC72}"/>
                    </a:ext>
                  </a:extLst>
                </p:cNvPr>
                <p:cNvPicPr>
                  <a:picLocks noChangeAspect="1"/>
                </p:cNvPicPr>
                <p:nvPr/>
              </p:nvPicPr>
              <p:blipFill>
                <a:blip r:embed="rId11"/>
                <a:srcRect l="48382" b="49665"/>
                <a:stretch>
                  <a:fillRect/>
                </a:stretch>
              </p:blipFill>
              <p:spPr>
                <a:xfrm>
                  <a:off x="27204749" y="22069907"/>
                  <a:ext cx="4797534" cy="4114800"/>
                </a:xfrm>
                <a:prstGeom prst="rect">
                  <a:avLst/>
                </a:prstGeom>
              </p:spPr>
            </p:pic>
            <p:pic>
              <p:nvPicPr>
                <p:cNvPr id="56" name="Picture 55">
                  <a:extLst>
                    <a:ext uri="{FF2B5EF4-FFF2-40B4-BE49-F238E27FC236}">
                      <a16:creationId xmlns:a16="http://schemas.microsoft.com/office/drawing/2014/main" id="{D1B6D94B-E4D5-22D4-B1DD-DB961E94F17A}"/>
                    </a:ext>
                  </a:extLst>
                </p:cNvPr>
                <p:cNvPicPr>
                  <a:picLocks noChangeAspect="1"/>
                </p:cNvPicPr>
                <p:nvPr/>
              </p:nvPicPr>
              <p:blipFill>
                <a:blip r:embed="rId11"/>
                <a:srcRect t="49665" r="50801"/>
                <a:stretch>
                  <a:fillRect/>
                </a:stretch>
              </p:blipFill>
              <p:spPr>
                <a:xfrm>
                  <a:off x="23120049" y="22074788"/>
                  <a:ext cx="4572664" cy="4114800"/>
                </a:xfrm>
                <a:prstGeom prst="rect">
                  <a:avLst/>
                </a:prstGeom>
              </p:spPr>
            </p:pic>
            <p:pic>
              <p:nvPicPr>
                <p:cNvPr id="57" name="Picture 56">
                  <a:extLst>
                    <a:ext uri="{FF2B5EF4-FFF2-40B4-BE49-F238E27FC236}">
                      <a16:creationId xmlns:a16="http://schemas.microsoft.com/office/drawing/2014/main" id="{B1B88CA0-5643-7903-319F-F2A339422390}"/>
                    </a:ext>
                  </a:extLst>
                </p:cNvPr>
                <p:cNvPicPr>
                  <a:picLocks noChangeAspect="1"/>
                </p:cNvPicPr>
                <p:nvPr/>
              </p:nvPicPr>
              <p:blipFill>
                <a:blip r:embed="rId11"/>
                <a:srcRect l="-1378" t="-771" r="48336" b="50344"/>
                <a:stretch>
                  <a:fillRect/>
                </a:stretch>
              </p:blipFill>
              <p:spPr>
                <a:xfrm>
                  <a:off x="18694896" y="22017638"/>
                  <a:ext cx="4920939" cy="4114800"/>
                </a:xfrm>
                <a:prstGeom prst="rect">
                  <a:avLst/>
                </a:prstGeom>
              </p:spPr>
            </p:pic>
          </p:grpSp>
          <p:sp>
            <p:nvSpPr>
              <p:cNvPr id="1027" name="TextBox 1026">
                <a:extLst>
                  <a:ext uri="{FF2B5EF4-FFF2-40B4-BE49-F238E27FC236}">
                    <a16:creationId xmlns:a16="http://schemas.microsoft.com/office/drawing/2014/main" id="{D35F1CEB-AA0C-6A6E-EC10-9ACE55437B23}"/>
                  </a:ext>
                </a:extLst>
              </p:cNvPr>
              <p:cNvSpPr txBox="1"/>
              <p:nvPr/>
            </p:nvSpPr>
            <p:spPr>
              <a:xfrm>
                <a:off x="33737136" y="22006594"/>
                <a:ext cx="835184" cy="335365"/>
              </a:xfrm>
              <a:prstGeom prst="rect">
                <a:avLst/>
              </a:prstGeom>
              <a:solidFill>
                <a:schemeClr val="bg1"/>
              </a:solidFill>
            </p:spPr>
            <p:txBody>
              <a:bodyPr wrap="square" rtlCol="0">
                <a:spAutoFit/>
              </a:bodyPr>
              <a:lstStyle/>
              <a:p>
                <a:pPr algn="ctr"/>
                <a:r>
                  <a:rPr lang="en-US" sz="1900" b="1" dirty="0">
                    <a:latin typeface="Arial" panose="020B0604020202020204" pitchFamily="34" charset="0"/>
                    <a:cs typeface="Arial" panose="020B0604020202020204" pitchFamily="34" charset="0"/>
                  </a:rPr>
                  <a:t>MIP-2</a:t>
                </a:r>
              </a:p>
            </p:txBody>
          </p:sp>
        </p:grpSp>
        <p:pic>
          <p:nvPicPr>
            <p:cNvPr id="23" name="Picture 22">
              <a:extLst>
                <a:ext uri="{FF2B5EF4-FFF2-40B4-BE49-F238E27FC236}">
                  <a16:creationId xmlns:a16="http://schemas.microsoft.com/office/drawing/2014/main" id="{17AD61B3-8B70-5BE2-53C3-6F07D0F51B5E}"/>
                </a:ext>
              </a:extLst>
            </p:cNvPr>
            <p:cNvPicPr>
              <a:picLocks noChangeAspect="1"/>
            </p:cNvPicPr>
            <p:nvPr/>
          </p:nvPicPr>
          <p:blipFill>
            <a:blip r:embed="rId11"/>
            <a:srcRect l="1127" t="-771" r="95196" b="50344"/>
            <a:stretch>
              <a:fillRect/>
            </a:stretch>
          </p:blipFill>
          <p:spPr>
            <a:xfrm>
              <a:off x="27262281" y="20941540"/>
              <a:ext cx="361950" cy="4720378"/>
            </a:xfrm>
            <a:prstGeom prst="rect">
              <a:avLst/>
            </a:prstGeom>
          </p:spPr>
        </p:pic>
      </p:grpSp>
      <p:grpSp>
        <p:nvGrpSpPr>
          <p:cNvPr id="32" name="Group 31">
            <a:extLst>
              <a:ext uri="{FF2B5EF4-FFF2-40B4-BE49-F238E27FC236}">
                <a16:creationId xmlns:a16="http://schemas.microsoft.com/office/drawing/2014/main" id="{E76A354E-92B0-A0AA-6E0E-203D5D89D81E}"/>
              </a:ext>
            </a:extLst>
          </p:cNvPr>
          <p:cNvGrpSpPr/>
          <p:nvPr/>
        </p:nvGrpSpPr>
        <p:grpSpPr>
          <a:xfrm>
            <a:off x="13329269" y="20845704"/>
            <a:ext cx="4636052" cy="5055230"/>
            <a:chOff x="13329269" y="20845704"/>
            <a:chExt cx="4636052" cy="5055230"/>
          </a:xfrm>
        </p:grpSpPr>
        <p:pic>
          <p:nvPicPr>
            <p:cNvPr id="60" name="Picture 59">
              <a:extLst>
                <a:ext uri="{FF2B5EF4-FFF2-40B4-BE49-F238E27FC236}">
                  <a16:creationId xmlns:a16="http://schemas.microsoft.com/office/drawing/2014/main" id="{026A4464-7597-480D-CFC1-12F957EB3589}"/>
                </a:ext>
              </a:extLst>
            </p:cNvPr>
            <p:cNvPicPr>
              <a:picLocks noChangeAspect="1"/>
            </p:cNvPicPr>
            <p:nvPr/>
          </p:nvPicPr>
          <p:blipFill>
            <a:blip r:embed="rId12"/>
            <a:stretch>
              <a:fillRect/>
            </a:stretch>
          </p:blipFill>
          <p:spPr>
            <a:xfrm>
              <a:off x="13329269" y="20845704"/>
              <a:ext cx="4636052" cy="5055230"/>
            </a:xfrm>
            <a:prstGeom prst="rect">
              <a:avLst/>
            </a:prstGeom>
          </p:spPr>
        </p:pic>
        <p:sp>
          <p:nvSpPr>
            <p:cNvPr id="25" name="Rectangle 24">
              <a:extLst>
                <a:ext uri="{FF2B5EF4-FFF2-40B4-BE49-F238E27FC236}">
                  <a16:creationId xmlns:a16="http://schemas.microsoft.com/office/drawing/2014/main" id="{AB8CB5FA-5AF1-D9E1-3DA5-29741B4268C4}"/>
                </a:ext>
              </a:extLst>
            </p:cNvPr>
            <p:cNvSpPr/>
            <p:nvPr/>
          </p:nvSpPr>
          <p:spPr>
            <a:xfrm>
              <a:off x="14526872" y="24517954"/>
              <a:ext cx="196343" cy="333531"/>
            </a:xfrm>
            <a:prstGeom prst="rect">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CF81AA8-7A97-AA4D-5BBF-F65399D29D88}"/>
                </a:ext>
              </a:extLst>
            </p:cNvPr>
            <p:cNvSpPr/>
            <p:nvPr/>
          </p:nvSpPr>
          <p:spPr>
            <a:xfrm>
              <a:off x="14904005" y="23583666"/>
              <a:ext cx="196343" cy="126781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F96AF4A-62B0-0B67-6C9D-9C227250F77B}"/>
                </a:ext>
              </a:extLst>
            </p:cNvPr>
            <p:cNvSpPr/>
            <p:nvPr/>
          </p:nvSpPr>
          <p:spPr>
            <a:xfrm>
              <a:off x="15274253" y="24139038"/>
              <a:ext cx="196343" cy="71244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447FFF0-E2CB-73FC-BB43-023146D4A721}"/>
                </a:ext>
              </a:extLst>
            </p:cNvPr>
            <p:cNvSpPr/>
            <p:nvPr/>
          </p:nvSpPr>
          <p:spPr>
            <a:xfrm>
              <a:off x="15658272" y="24301723"/>
              <a:ext cx="196343" cy="549762"/>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595D939-1366-9E4C-C0AA-F33CACD51E34}"/>
                </a:ext>
              </a:extLst>
            </p:cNvPr>
            <p:cNvSpPr/>
            <p:nvPr/>
          </p:nvSpPr>
          <p:spPr>
            <a:xfrm>
              <a:off x="16037188" y="24189526"/>
              <a:ext cx="196343" cy="661959"/>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22A425F-F8FA-F33C-0237-911F4BD833D1}"/>
              </a:ext>
            </a:extLst>
          </p:cNvPr>
          <p:cNvPicPr>
            <a:picLocks noChangeAspect="1"/>
          </p:cNvPicPr>
          <p:nvPr/>
        </p:nvPicPr>
        <p:blipFill>
          <a:blip r:embed="rId2"/>
          <a:srcRect l="47054" t="49665"/>
          <a:stretch>
            <a:fillRect/>
          </a:stretch>
        </p:blipFill>
        <p:spPr>
          <a:xfrm>
            <a:off x="33995993" y="21523756"/>
            <a:ext cx="5220262" cy="4720378"/>
          </a:xfrm>
          <a:prstGeom prst="rect">
            <a:avLst/>
          </a:prstGeom>
        </p:spPr>
      </p:pic>
      <p:pic>
        <p:nvPicPr>
          <p:cNvPr id="6" name="Picture 5">
            <a:extLst>
              <a:ext uri="{FF2B5EF4-FFF2-40B4-BE49-F238E27FC236}">
                <a16:creationId xmlns:a16="http://schemas.microsoft.com/office/drawing/2014/main" id="{E1657E69-DFB8-7C9D-89AE-3E7B3F175536}"/>
              </a:ext>
            </a:extLst>
          </p:cNvPr>
          <p:cNvPicPr>
            <a:picLocks noChangeAspect="1"/>
          </p:cNvPicPr>
          <p:nvPr/>
        </p:nvPicPr>
        <p:blipFill>
          <a:blip r:embed="rId2"/>
          <a:srcRect l="48382" b="49665"/>
          <a:stretch>
            <a:fillRect/>
          </a:stretch>
        </p:blipFill>
        <p:spPr>
          <a:xfrm>
            <a:off x="29545496" y="21573713"/>
            <a:ext cx="5089350" cy="4720378"/>
          </a:xfrm>
          <a:prstGeom prst="rect">
            <a:avLst/>
          </a:prstGeom>
        </p:spPr>
      </p:pic>
      <p:pic>
        <p:nvPicPr>
          <p:cNvPr id="7" name="Picture 6">
            <a:extLst>
              <a:ext uri="{FF2B5EF4-FFF2-40B4-BE49-F238E27FC236}">
                <a16:creationId xmlns:a16="http://schemas.microsoft.com/office/drawing/2014/main" id="{FCE8EE41-84E6-4150-383C-E10B62124290}"/>
              </a:ext>
            </a:extLst>
          </p:cNvPr>
          <p:cNvPicPr>
            <a:picLocks noChangeAspect="1"/>
          </p:cNvPicPr>
          <p:nvPr/>
        </p:nvPicPr>
        <p:blipFill>
          <a:blip r:embed="rId2"/>
          <a:srcRect t="49665" r="50801"/>
          <a:stretch>
            <a:fillRect/>
          </a:stretch>
        </p:blipFill>
        <p:spPr>
          <a:xfrm>
            <a:off x="25212339" y="21579312"/>
            <a:ext cx="4850802" cy="4720378"/>
          </a:xfrm>
          <a:prstGeom prst="rect">
            <a:avLst/>
          </a:prstGeom>
        </p:spPr>
      </p:pic>
      <p:pic>
        <p:nvPicPr>
          <p:cNvPr id="8" name="Picture 7">
            <a:extLst>
              <a:ext uri="{FF2B5EF4-FFF2-40B4-BE49-F238E27FC236}">
                <a16:creationId xmlns:a16="http://schemas.microsoft.com/office/drawing/2014/main" id="{826294F7-110B-22BA-9FB7-9D57740FFC22}"/>
              </a:ext>
            </a:extLst>
          </p:cNvPr>
          <p:cNvPicPr>
            <a:picLocks noChangeAspect="1"/>
          </p:cNvPicPr>
          <p:nvPr/>
        </p:nvPicPr>
        <p:blipFill>
          <a:blip r:embed="rId2"/>
          <a:srcRect l="1127" t="-771" r="95196" b="50344"/>
          <a:stretch>
            <a:fillRect/>
          </a:stretch>
        </p:blipFill>
        <p:spPr>
          <a:xfrm>
            <a:off x="44824649" y="26428652"/>
            <a:ext cx="361950" cy="4720378"/>
          </a:xfrm>
          <a:prstGeom prst="rect">
            <a:avLst/>
          </a:prstGeom>
        </p:spPr>
      </p:pic>
      <p:sp>
        <p:nvSpPr>
          <p:cNvPr id="4" name="TextBox 3">
            <a:extLst>
              <a:ext uri="{FF2B5EF4-FFF2-40B4-BE49-F238E27FC236}">
                <a16:creationId xmlns:a16="http://schemas.microsoft.com/office/drawing/2014/main" id="{13B92101-3CF6-6C1C-45A2-F94A9DBF4E9B}"/>
              </a:ext>
            </a:extLst>
          </p:cNvPr>
          <p:cNvSpPr txBox="1"/>
          <p:nvPr/>
        </p:nvSpPr>
        <p:spPr>
          <a:xfrm>
            <a:off x="36554057" y="21734723"/>
            <a:ext cx="885985" cy="384721"/>
          </a:xfrm>
          <a:prstGeom prst="rect">
            <a:avLst/>
          </a:prstGeom>
          <a:solidFill>
            <a:schemeClr val="bg1"/>
          </a:solidFill>
        </p:spPr>
        <p:txBody>
          <a:bodyPr wrap="square" rtlCol="0">
            <a:spAutoFit/>
          </a:bodyPr>
          <a:lstStyle/>
          <a:p>
            <a:pPr algn="ctr"/>
            <a:r>
              <a:rPr lang="en-US" sz="1900" b="1" dirty="0">
                <a:latin typeface="Arial" panose="020B0604020202020204" pitchFamily="34" charset="0"/>
                <a:cs typeface="Arial" panose="020B0604020202020204" pitchFamily="34" charset="0"/>
              </a:rPr>
              <a:t>MIP-2</a:t>
            </a:r>
          </a:p>
        </p:txBody>
      </p:sp>
      <p:pic>
        <p:nvPicPr>
          <p:cNvPr id="9" name="Picture 8">
            <a:extLst>
              <a:ext uri="{FF2B5EF4-FFF2-40B4-BE49-F238E27FC236}">
                <a16:creationId xmlns:a16="http://schemas.microsoft.com/office/drawing/2014/main" id="{18EC4BFD-5256-1BEE-4DE1-E3E0FB04F78B}"/>
              </a:ext>
            </a:extLst>
          </p:cNvPr>
          <p:cNvPicPr>
            <a:picLocks noChangeAspect="1"/>
          </p:cNvPicPr>
          <p:nvPr/>
        </p:nvPicPr>
        <p:blipFill>
          <a:blip r:embed="rId2"/>
          <a:srcRect l="1127" t="-771" r="95196" b="50344"/>
          <a:stretch>
            <a:fillRect/>
          </a:stretch>
        </p:blipFill>
        <p:spPr>
          <a:xfrm>
            <a:off x="44977049" y="26581052"/>
            <a:ext cx="361950" cy="4720378"/>
          </a:xfrm>
          <a:prstGeom prst="rect">
            <a:avLst/>
          </a:prstGeom>
        </p:spPr>
      </p:pic>
    </p:spTree>
    <p:extLst>
      <p:ext uri="{BB962C8B-B14F-4D97-AF65-F5344CB8AC3E}">
        <p14:creationId xmlns:p14="http://schemas.microsoft.com/office/powerpoint/2010/main" val="2694485307"/>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otalTime>1972</TotalTime>
  <Words>1438</Words>
  <Application>Microsoft Office PowerPoint</Application>
  <PresentationFormat>Custom</PresentationFormat>
  <Paragraphs>45</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PAOLA CHRISTINE TANDOC</dc:creator>
  <cp:lastModifiedBy>Salgado, Christi L CTR USAF 59 MDOG (USA)</cp:lastModifiedBy>
  <cp:revision>18</cp:revision>
  <cp:lastPrinted>2026-07-09T20:42:11Z</cp:lastPrinted>
  <dcterms:created xsi:type="dcterms:W3CDTF">2021-04-02T12:53:33Z</dcterms:created>
  <dcterms:modified xsi:type="dcterms:W3CDTF">2026-07-21T14:36:16Z</dcterms:modified>
</cp:coreProperties>
</file>