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0" r:id="rId2"/>
  </p:sldMasterIdLst>
  <p:notesMasterIdLst>
    <p:notesMasterId r:id="rId4"/>
  </p:notesMasterIdLst>
  <p:sldIdLst>
    <p:sldId id="256" r:id="rId3"/>
  </p:sldIdLst>
  <p:sldSz cx="43891200" cy="27432000"/>
  <p:notesSz cx="44299188" cy="51206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27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27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27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27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27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27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27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27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275"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722" userDrawn="1">
          <p15:clr>
            <a:srgbClr val="000000"/>
          </p15:clr>
        </p15:guide>
        <p15:guide id="2" orient="horz" pos="16737" userDrawn="1">
          <p15:clr>
            <a:srgbClr val="000000"/>
          </p15:clr>
        </p15:guide>
        <p15:guide id="3" orient="horz" pos="587" userDrawn="1">
          <p15:clr>
            <a:srgbClr val="000000"/>
          </p15:clr>
        </p15:guide>
        <p15:guide id="4" pos="611" userDrawn="1">
          <p15:clr>
            <a:srgbClr val="000000"/>
          </p15:clr>
        </p15:guide>
        <p15:guide id="5" pos="7325" userDrawn="1">
          <p15:clr>
            <a:srgbClr val="000000"/>
          </p15:clr>
        </p15:guide>
        <p15:guide id="6" pos="6931" userDrawn="1">
          <p15:clr>
            <a:srgbClr val="000000"/>
          </p15:clr>
        </p15:guide>
        <p15:guide id="7" pos="20368" userDrawn="1">
          <p15:clr>
            <a:srgbClr val="000000"/>
          </p15:clr>
        </p15:guide>
        <p15:guide id="8" pos="14029" userDrawn="1">
          <p15:clr>
            <a:srgbClr val="000000"/>
          </p15:clr>
        </p15:guide>
        <p15:guide id="9" pos="13659" userDrawn="1">
          <p15:clr>
            <a:srgbClr val="000000"/>
          </p15:clr>
        </p15:guide>
        <p15:guide id="10" pos="20770" userDrawn="1">
          <p15:clr>
            <a:srgbClr val="000000"/>
          </p15:clr>
        </p15:guide>
        <p15:guide id="11" pos="27102" userDrawn="1">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3" roundtripDataSignature="AMtx7mgpLcpg6QCa2CJlaEDfGcHVUbCpK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D1A0F2C-516F-CE9E-9059-4C790CDB3793}" name="Sarah de la Motte" initials="Sd" userId="6f244898504cfea7" providerId="Windows Live"/>
  <p188:author id="{4E2A5B69-30ED-1877-2E93-C2A99F41D963}" name="EMILY RICKER" initials="ER" userId="S-1-5-21-2576590482-944446310-4235110830-4204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5B1413"/>
    <a:srgbClr val="E1B15A"/>
    <a:srgbClr val="B2CEDF"/>
    <a:srgbClr val="20245D"/>
    <a:srgbClr val="9090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8156" autoAdjust="0"/>
    <p:restoredTop sz="94660"/>
  </p:normalViewPr>
  <p:slideViewPr>
    <p:cSldViewPr snapToGrid="0">
      <p:cViewPr>
        <p:scale>
          <a:sx n="33" d="100"/>
          <a:sy n="33" d="100"/>
        </p:scale>
        <p:origin x="1032" y="-78"/>
      </p:cViewPr>
      <p:guideLst>
        <p:guide orient="horz" pos="2722"/>
        <p:guide orient="horz" pos="16737"/>
        <p:guide orient="horz" pos="587"/>
        <p:guide pos="611"/>
        <p:guide pos="7325"/>
        <p:guide pos="6931"/>
        <p:guide pos="20368"/>
        <p:guide pos="14029"/>
        <p:guide pos="13659"/>
        <p:guide pos="20770"/>
        <p:guide pos="2710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theme" Target="theme/theme1.xml"/><Relationship Id="rId3" Type="http://schemas.openxmlformats.org/officeDocument/2006/relationships/slide" Target="slides/slide1.xml"/><Relationship Id="rId25"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24" Type="http://schemas.openxmlformats.org/officeDocument/2006/relationships/presProps" Target="presProps.xml"/><Relationship Id="rId23" Type="http://customschemas.google.com/relationships/presentationmetadata" Target="metadata"/><Relationship Id="rId28" Type="http://schemas.microsoft.com/office/2018/10/relationships/authors" Target="authors.xml"/><Relationship Id="rId4" Type="http://schemas.openxmlformats.org/officeDocument/2006/relationships/notesMaster" Target="notesMasters/notes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7A38B33-4429-42B8-A3BB-040074AADDF6}"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0052A2C3-05CC-4CB2-BFDF-69A78869776B}">
      <dgm:prSet phldrT="[Text]" custT="1"/>
      <dgm:spPr>
        <a:solidFill>
          <a:srgbClr val="B2CEDF"/>
        </a:solidFill>
        <a:ln>
          <a:solidFill>
            <a:schemeClr val="tx1"/>
          </a:solidFill>
        </a:ln>
      </dgm:spPr>
      <dgm:t>
        <a:bodyPr/>
        <a:lstStyle/>
        <a:p>
          <a:r>
            <a:rPr lang="en-US" sz="3200" b="1" dirty="0">
              <a:solidFill>
                <a:srgbClr val="20245D"/>
              </a:solidFill>
            </a:rPr>
            <a:t>MASS SPECTROMETRY</a:t>
          </a:r>
        </a:p>
        <a:p>
          <a:r>
            <a:rPr lang="en-US" sz="3200" dirty="0">
              <a:solidFill>
                <a:srgbClr val="20245D"/>
              </a:solidFill>
            </a:rPr>
            <a:t>507 proteins identified</a:t>
          </a:r>
        </a:p>
      </dgm:t>
    </dgm:pt>
    <dgm:pt modelId="{DF13F5E5-B70C-440C-B85C-34B6833E7C84}" type="parTrans" cxnId="{64526B34-FCB6-4C23-967B-B68F2CC3EEEA}">
      <dgm:prSet/>
      <dgm:spPr/>
      <dgm:t>
        <a:bodyPr/>
        <a:lstStyle/>
        <a:p>
          <a:endParaRPr lang="en-US"/>
        </a:p>
      </dgm:t>
    </dgm:pt>
    <dgm:pt modelId="{6DAD4B11-78DC-4E13-AD30-C07D466FC7E8}" type="sibTrans" cxnId="{64526B34-FCB6-4C23-967B-B68F2CC3EEEA}">
      <dgm:prSet/>
      <dgm:spPr/>
      <dgm:t>
        <a:bodyPr/>
        <a:lstStyle/>
        <a:p>
          <a:endParaRPr lang="en-US"/>
        </a:p>
      </dgm:t>
    </dgm:pt>
    <dgm:pt modelId="{EF12D128-D856-45CB-9F7B-F5CAF17D55BE}">
      <dgm:prSet phldrT="[Text]" custT="1"/>
      <dgm:spPr>
        <a:solidFill>
          <a:srgbClr val="B2CEDF"/>
        </a:solidFill>
        <a:ln>
          <a:solidFill>
            <a:schemeClr val="tx1"/>
          </a:solidFill>
        </a:ln>
      </dgm:spPr>
      <dgm:t>
        <a:bodyPr/>
        <a:lstStyle/>
        <a:p>
          <a:r>
            <a:rPr lang="en-US" sz="3200" b="1" dirty="0">
              <a:solidFill>
                <a:srgbClr val="20245D"/>
              </a:solidFill>
            </a:rPr>
            <a:t>10-FOLD CROSS- VALIDATION</a:t>
          </a:r>
        </a:p>
        <a:p>
          <a:r>
            <a:rPr lang="en-US" sz="3200" dirty="0">
              <a:solidFill>
                <a:srgbClr val="20245D"/>
              </a:solidFill>
            </a:rPr>
            <a:t>92 candidate proteins prioritized</a:t>
          </a:r>
        </a:p>
      </dgm:t>
    </dgm:pt>
    <dgm:pt modelId="{BDFBAE69-1CB0-410E-AF18-B1A4D932D170}" type="parTrans" cxnId="{ACB7876C-0D1C-42D9-A595-1A0C29245CC0}">
      <dgm:prSet/>
      <dgm:spPr/>
      <dgm:t>
        <a:bodyPr/>
        <a:lstStyle/>
        <a:p>
          <a:endParaRPr lang="en-US"/>
        </a:p>
      </dgm:t>
    </dgm:pt>
    <dgm:pt modelId="{2702B792-C520-4D80-9DB8-523EFE433D91}" type="sibTrans" cxnId="{ACB7876C-0D1C-42D9-A595-1A0C29245CC0}">
      <dgm:prSet/>
      <dgm:spPr/>
      <dgm:t>
        <a:bodyPr/>
        <a:lstStyle/>
        <a:p>
          <a:endParaRPr lang="en-US"/>
        </a:p>
      </dgm:t>
    </dgm:pt>
    <dgm:pt modelId="{DE2CEF14-5296-47C5-8CFA-CF608E82AA87}">
      <dgm:prSet phldrT="[Text]" custT="1"/>
      <dgm:spPr>
        <a:solidFill>
          <a:srgbClr val="B2CEDF"/>
        </a:solidFill>
        <a:ln>
          <a:solidFill>
            <a:schemeClr val="tx1"/>
          </a:solidFill>
        </a:ln>
      </dgm:spPr>
      <dgm:t>
        <a:bodyPr/>
        <a:lstStyle/>
        <a:p>
          <a:r>
            <a:rPr lang="en-US" sz="3000" b="1" dirty="0">
              <a:solidFill>
                <a:srgbClr val="20245D"/>
              </a:solidFill>
            </a:rPr>
            <a:t>ITERATIVE LOGISTIC REGRESSION</a:t>
          </a:r>
        </a:p>
        <a:p>
          <a:r>
            <a:rPr lang="en-US" sz="2800" b="1" u="sng" dirty="0">
              <a:solidFill>
                <a:srgbClr val="20245D"/>
              </a:solidFill>
            </a:rPr>
            <a:t>30 proteins </a:t>
          </a:r>
          <a:r>
            <a:rPr lang="en-US" sz="2800" dirty="0">
              <a:solidFill>
                <a:srgbClr val="20245D"/>
              </a:solidFill>
            </a:rPr>
            <a:t>significantly associated with LE SFx</a:t>
          </a:r>
        </a:p>
      </dgm:t>
    </dgm:pt>
    <dgm:pt modelId="{3136A30C-4EFC-4B40-A861-5BCC6DA11EE7}" type="parTrans" cxnId="{F7FEED93-5838-4062-9084-481A277D81BE}">
      <dgm:prSet/>
      <dgm:spPr/>
      <dgm:t>
        <a:bodyPr/>
        <a:lstStyle/>
        <a:p>
          <a:endParaRPr lang="en-US"/>
        </a:p>
      </dgm:t>
    </dgm:pt>
    <dgm:pt modelId="{50C16767-DA4C-442A-B2FB-A62E3EC6516A}" type="sibTrans" cxnId="{F7FEED93-5838-4062-9084-481A277D81BE}">
      <dgm:prSet/>
      <dgm:spPr/>
      <dgm:t>
        <a:bodyPr/>
        <a:lstStyle/>
        <a:p>
          <a:endParaRPr lang="en-US"/>
        </a:p>
      </dgm:t>
    </dgm:pt>
    <dgm:pt modelId="{F4B8FEB6-391A-4966-9B3C-3722B1D307E5}" type="pres">
      <dgm:prSet presAssocID="{A7A38B33-4429-42B8-A3BB-040074AADDF6}" presName="Name0" presStyleCnt="0">
        <dgm:presLayoutVars>
          <dgm:dir/>
          <dgm:animLvl val="lvl"/>
          <dgm:resizeHandles val="exact"/>
        </dgm:presLayoutVars>
      </dgm:prSet>
      <dgm:spPr/>
    </dgm:pt>
    <dgm:pt modelId="{485EC663-701D-4E6E-8202-190B0013D08D}" type="pres">
      <dgm:prSet presAssocID="{0052A2C3-05CC-4CB2-BFDF-69A78869776B}" presName="parTxOnly" presStyleLbl="node1" presStyleIdx="0" presStyleCnt="3" custScaleY="83834">
        <dgm:presLayoutVars>
          <dgm:chMax val="0"/>
          <dgm:chPref val="0"/>
          <dgm:bulletEnabled val="1"/>
        </dgm:presLayoutVars>
      </dgm:prSet>
      <dgm:spPr/>
    </dgm:pt>
    <dgm:pt modelId="{FBE21084-E295-4DA7-B1F8-73206379BAD8}" type="pres">
      <dgm:prSet presAssocID="{6DAD4B11-78DC-4E13-AD30-C07D466FC7E8}" presName="parTxOnlySpace" presStyleCnt="0"/>
      <dgm:spPr/>
    </dgm:pt>
    <dgm:pt modelId="{A2370B95-6962-4F90-86CE-88ECDAF68758}" type="pres">
      <dgm:prSet presAssocID="{EF12D128-D856-45CB-9F7B-F5CAF17D55BE}" presName="parTxOnly" presStyleLbl="node1" presStyleIdx="1" presStyleCnt="3" custScaleY="83834">
        <dgm:presLayoutVars>
          <dgm:chMax val="0"/>
          <dgm:chPref val="0"/>
          <dgm:bulletEnabled val="1"/>
        </dgm:presLayoutVars>
      </dgm:prSet>
      <dgm:spPr/>
    </dgm:pt>
    <dgm:pt modelId="{63559058-4469-4B36-A007-D0C5A5BFC8AF}" type="pres">
      <dgm:prSet presAssocID="{2702B792-C520-4D80-9DB8-523EFE433D91}" presName="parTxOnlySpace" presStyleCnt="0"/>
      <dgm:spPr/>
    </dgm:pt>
    <dgm:pt modelId="{7A18D087-3FF8-40B7-9D19-C08E265AB7D1}" type="pres">
      <dgm:prSet presAssocID="{DE2CEF14-5296-47C5-8CFA-CF608E82AA87}" presName="parTxOnly" presStyleLbl="node1" presStyleIdx="2" presStyleCnt="3" custScaleY="83834">
        <dgm:presLayoutVars>
          <dgm:chMax val="0"/>
          <dgm:chPref val="0"/>
          <dgm:bulletEnabled val="1"/>
        </dgm:presLayoutVars>
      </dgm:prSet>
      <dgm:spPr/>
    </dgm:pt>
  </dgm:ptLst>
  <dgm:cxnLst>
    <dgm:cxn modelId="{64526B34-FCB6-4C23-967B-B68F2CC3EEEA}" srcId="{A7A38B33-4429-42B8-A3BB-040074AADDF6}" destId="{0052A2C3-05CC-4CB2-BFDF-69A78869776B}" srcOrd="0" destOrd="0" parTransId="{DF13F5E5-B70C-440C-B85C-34B6833E7C84}" sibTransId="{6DAD4B11-78DC-4E13-AD30-C07D466FC7E8}"/>
    <dgm:cxn modelId="{ACB7876C-0D1C-42D9-A595-1A0C29245CC0}" srcId="{A7A38B33-4429-42B8-A3BB-040074AADDF6}" destId="{EF12D128-D856-45CB-9F7B-F5CAF17D55BE}" srcOrd="1" destOrd="0" parTransId="{BDFBAE69-1CB0-410E-AF18-B1A4D932D170}" sibTransId="{2702B792-C520-4D80-9DB8-523EFE433D91}"/>
    <dgm:cxn modelId="{21C5FC58-05AB-4B03-93B5-6B8BF06289E7}" type="presOf" srcId="{0052A2C3-05CC-4CB2-BFDF-69A78869776B}" destId="{485EC663-701D-4E6E-8202-190B0013D08D}" srcOrd="0" destOrd="0" presId="urn:microsoft.com/office/officeart/2005/8/layout/chevron1"/>
    <dgm:cxn modelId="{F7FEED93-5838-4062-9084-481A277D81BE}" srcId="{A7A38B33-4429-42B8-A3BB-040074AADDF6}" destId="{DE2CEF14-5296-47C5-8CFA-CF608E82AA87}" srcOrd="2" destOrd="0" parTransId="{3136A30C-4EFC-4B40-A861-5BCC6DA11EE7}" sibTransId="{50C16767-DA4C-442A-B2FB-A62E3EC6516A}"/>
    <dgm:cxn modelId="{AA61F3A4-50E8-4A78-AC1A-639161BFF85C}" type="presOf" srcId="{A7A38B33-4429-42B8-A3BB-040074AADDF6}" destId="{F4B8FEB6-391A-4966-9B3C-3722B1D307E5}" srcOrd="0" destOrd="0" presId="urn:microsoft.com/office/officeart/2005/8/layout/chevron1"/>
    <dgm:cxn modelId="{D3F491DC-3786-41A0-BF7D-D741512C008A}" type="presOf" srcId="{DE2CEF14-5296-47C5-8CFA-CF608E82AA87}" destId="{7A18D087-3FF8-40B7-9D19-C08E265AB7D1}" srcOrd="0" destOrd="0" presId="urn:microsoft.com/office/officeart/2005/8/layout/chevron1"/>
    <dgm:cxn modelId="{55C003F0-123E-4C29-9286-8A54655687CB}" type="presOf" srcId="{EF12D128-D856-45CB-9F7B-F5CAF17D55BE}" destId="{A2370B95-6962-4F90-86CE-88ECDAF68758}" srcOrd="0" destOrd="0" presId="urn:microsoft.com/office/officeart/2005/8/layout/chevron1"/>
    <dgm:cxn modelId="{7C817A59-72EB-4DDD-85FC-526B153BC474}" type="presParOf" srcId="{F4B8FEB6-391A-4966-9B3C-3722B1D307E5}" destId="{485EC663-701D-4E6E-8202-190B0013D08D}" srcOrd="0" destOrd="0" presId="urn:microsoft.com/office/officeart/2005/8/layout/chevron1"/>
    <dgm:cxn modelId="{46B97D95-B6AD-4835-BE8F-71986262D7DC}" type="presParOf" srcId="{F4B8FEB6-391A-4966-9B3C-3722B1D307E5}" destId="{FBE21084-E295-4DA7-B1F8-73206379BAD8}" srcOrd="1" destOrd="0" presId="urn:microsoft.com/office/officeart/2005/8/layout/chevron1"/>
    <dgm:cxn modelId="{1151BB77-FA04-4912-92BB-20604EEF762F}" type="presParOf" srcId="{F4B8FEB6-391A-4966-9B3C-3722B1D307E5}" destId="{A2370B95-6962-4F90-86CE-88ECDAF68758}" srcOrd="2" destOrd="0" presId="urn:microsoft.com/office/officeart/2005/8/layout/chevron1"/>
    <dgm:cxn modelId="{234F032D-E7AA-4E20-B164-CB016275C888}" type="presParOf" srcId="{F4B8FEB6-391A-4966-9B3C-3722B1D307E5}" destId="{63559058-4469-4B36-A007-D0C5A5BFC8AF}" srcOrd="3" destOrd="0" presId="urn:microsoft.com/office/officeart/2005/8/layout/chevron1"/>
    <dgm:cxn modelId="{734DE6EF-13E6-4851-A24B-6C5E01652441}" type="presParOf" srcId="{F4B8FEB6-391A-4966-9B3C-3722B1D307E5}" destId="{7A18D087-3FF8-40B7-9D19-C08E265AB7D1}" srcOrd="4"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5EC663-701D-4E6E-8202-190B0013D08D}">
      <dsp:nvSpPr>
        <dsp:cNvPr id="0" name=""/>
        <dsp:cNvSpPr/>
      </dsp:nvSpPr>
      <dsp:spPr>
        <a:xfrm>
          <a:off x="5147" y="1122822"/>
          <a:ext cx="6271654" cy="2103111"/>
        </a:xfrm>
        <a:prstGeom prst="chevron">
          <a:avLst/>
        </a:prstGeom>
        <a:solidFill>
          <a:srgbClr val="B2CEDF"/>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42672" rIns="42672" bIns="42672"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rgbClr val="20245D"/>
              </a:solidFill>
            </a:rPr>
            <a:t>MASS SPECTROMETRY</a:t>
          </a:r>
        </a:p>
        <a:p>
          <a:pPr marL="0" lvl="0" indent="0" algn="ctr" defTabSz="1422400">
            <a:lnSpc>
              <a:spcPct val="90000"/>
            </a:lnSpc>
            <a:spcBef>
              <a:spcPct val="0"/>
            </a:spcBef>
            <a:spcAft>
              <a:spcPct val="35000"/>
            </a:spcAft>
            <a:buNone/>
          </a:pPr>
          <a:r>
            <a:rPr lang="en-US" sz="3200" kern="1200" dirty="0">
              <a:solidFill>
                <a:srgbClr val="20245D"/>
              </a:solidFill>
            </a:rPr>
            <a:t>507 proteins identified</a:t>
          </a:r>
        </a:p>
      </dsp:txBody>
      <dsp:txXfrm>
        <a:off x="1056703" y="1122822"/>
        <a:ext cx="4168543" cy="2103111"/>
      </dsp:txXfrm>
    </dsp:sp>
    <dsp:sp modelId="{A2370B95-6962-4F90-86CE-88ECDAF68758}">
      <dsp:nvSpPr>
        <dsp:cNvPr id="0" name=""/>
        <dsp:cNvSpPr/>
      </dsp:nvSpPr>
      <dsp:spPr>
        <a:xfrm>
          <a:off x="5649636" y="1122822"/>
          <a:ext cx="6271654" cy="2103111"/>
        </a:xfrm>
        <a:prstGeom prst="chevron">
          <a:avLst/>
        </a:prstGeom>
        <a:solidFill>
          <a:srgbClr val="B2CEDF"/>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42672" rIns="42672" bIns="42672"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rgbClr val="20245D"/>
              </a:solidFill>
            </a:rPr>
            <a:t>10-FOLD CROSS- VALIDATION</a:t>
          </a:r>
        </a:p>
        <a:p>
          <a:pPr marL="0" lvl="0" indent="0" algn="ctr" defTabSz="1422400">
            <a:lnSpc>
              <a:spcPct val="90000"/>
            </a:lnSpc>
            <a:spcBef>
              <a:spcPct val="0"/>
            </a:spcBef>
            <a:spcAft>
              <a:spcPct val="35000"/>
            </a:spcAft>
            <a:buNone/>
          </a:pPr>
          <a:r>
            <a:rPr lang="en-US" sz="3200" kern="1200" dirty="0">
              <a:solidFill>
                <a:srgbClr val="20245D"/>
              </a:solidFill>
            </a:rPr>
            <a:t>92 candidate proteins prioritized</a:t>
          </a:r>
        </a:p>
      </dsp:txBody>
      <dsp:txXfrm>
        <a:off x="6701192" y="1122822"/>
        <a:ext cx="4168543" cy="2103111"/>
      </dsp:txXfrm>
    </dsp:sp>
    <dsp:sp modelId="{7A18D087-3FF8-40B7-9D19-C08E265AB7D1}">
      <dsp:nvSpPr>
        <dsp:cNvPr id="0" name=""/>
        <dsp:cNvSpPr/>
      </dsp:nvSpPr>
      <dsp:spPr>
        <a:xfrm>
          <a:off x="11294125" y="1122822"/>
          <a:ext cx="6271654" cy="2103111"/>
        </a:xfrm>
        <a:prstGeom prst="chevron">
          <a:avLst/>
        </a:prstGeom>
        <a:solidFill>
          <a:srgbClr val="B2CEDF"/>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015" tIns="40005" rIns="40005" bIns="40005" numCol="1" spcCol="1270" anchor="ctr" anchorCtr="0">
          <a:noAutofit/>
        </a:bodyPr>
        <a:lstStyle/>
        <a:p>
          <a:pPr marL="0" lvl="0" indent="0" algn="ctr" defTabSz="1333500">
            <a:lnSpc>
              <a:spcPct val="90000"/>
            </a:lnSpc>
            <a:spcBef>
              <a:spcPct val="0"/>
            </a:spcBef>
            <a:spcAft>
              <a:spcPct val="35000"/>
            </a:spcAft>
            <a:buNone/>
          </a:pPr>
          <a:r>
            <a:rPr lang="en-US" sz="3000" b="1" kern="1200" dirty="0">
              <a:solidFill>
                <a:srgbClr val="20245D"/>
              </a:solidFill>
            </a:rPr>
            <a:t>ITERATIVE LOGISTIC REGRESSION</a:t>
          </a:r>
        </a:p>
        <a:p>
          <a:pPr marL="0" lvl="0" indent="0" algn="ctr" defTabSz="1333500">
            <a:lnSpc>
              <a:spcPct val="90000"/>
            </a:lnSpc>
            <a:spcBef>
              <a:spcPct val="0"/>
            </a:spcBef>
            <a:spcAft>
              <a:spcPct val="35000"/>
            </a:spcAft>
            <a:buNone/>
          </a:pPr>
          <a:r>
            <a:rPr lang="en-US" sz="2800" b="1" u="sng" kern="1200" dirty="0">
              <a:solidFill>
                <a:srgbClr val="20245D"/>
              </a:solidFill>
            </a:rPr>
            <a:t>30 proteins </a:t>
          </a:r>
          <a:r>
            <a:rPr lang="en-US" sz="2800" kern="1200" dirty="0">
              <a:solidFill>
                <a:srgbClr val="20245D"/>
              </a:solidFill>
            </a:rPr>
            <a:t>significantly associated with LE SFx</a:t>
          </a:r>
        </a:p>
      </dsp:txBody>
      <dsp:txXfrm>
        <a:off x="12345681" y="1122822"/>
        <a:ext cx="4168543" cy="2103111"/>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19203987" cy="4367212"/>
          </a:xfrm>
          <a:prstGeom prst="rect">
            <a:avLst/>
          </a:prstGeom>
          <a:noFill/>
          <a:ln>
            <a:noFill/>
          </a:ln>
        </p:spPr>
        <p:txBody>
          <a:bodyPr spcFirstLastPara="1" wrap="square" lIns="600450" tIns="300225" rIns="600450" bIns="300225"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25087262" y="0"/>
            <a:ext cx="19203987" cy="4367212"/>
          </a:xfrm>
          <a:prstGeom prst="rect">
            <a:avLst/>
          </a:prstGeom>
          <a:noFill/>
          <a:ln>
            <a:noFill/>
          </a:ln>
        </p:spPr>
        <p:txBody>
          <a:bodyPr spcFirstLastPara="1" wrap="square" lIns="600450" tIns="300225" rIns="600450" bIns="300225"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4008438" y="6530975"/>
            <a:ext cx="52314476" cy="3269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2147483648" y="-2147483648"/>
            <a:ext cx="2147483647" cy="2147483647"/>
          </a:xfrm>
          <a:prstGeom prst="rect">
            <a:avLst/>
          </a:prstGeom>
          <a:noFill/>
          <a:ln>
            <a:noFill/>
          </a:ln>
        </p:spPr>
        <p:txBody>
          <a:bodyPr spcFirstLastPara="1" wrap="square" lIns="600450" tIns="300225" rIns="600450" bIns="3002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2147483648"/>
            <a:ext cx="2147483647" cy="2147483647"/>
          </a:xfrm>
          <a:prstGeom prst="rect">
            <a:avLst/>
          </a:prstGeom>
          <a:noFill/>
          <a:ln>
            <a:noFill/>
          </a:ln>
        </p:spPr>
        <p:txBody>
          <a:bodyPr spcFirstLastPara="1" wrap="square" lIns="600450" tIns="300225" rIns="600450" bIns="300225" anchor="b"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2147483648" y="-2147483648"/>
            <a:ext cx="2147483647" cy="2147483647"/>
          </a:xfrm>
          <a:prstGeom prst="rect">
            <a:avLst/>
          </a:prstGeom>
          <a:noFill/>
          <a:ln>
            <a:noFill/>
          </a:ln>
        </p:spPr>
        <p:txBody>
          <a:bodyPr spcFirstLastPara="1" wrap="square" lIns="600450" tIns="300225" rIns="600450" bIns="300225" anchor="b" anchorCtr="0">
            <a:noAutofit/>
          </a:bodyPr>
          <a:lstStyle/>
          <a:p>
            <a:pPr marL="0" marR="0" lvl="0" indent="0" algn="r" rtl="0">
              <a:lnSpc>
                <a:spcPct val="100000"/>
              </a:lnSpc>
              <a:spcBef>
                <a:spcPts val="0"/>
              </a:spcBef>
              <a:spcAft>
                <a:spcPts val="0"/>
              </a:spcAft>
              <a:buClr>
                <a:srgbClr val="000000"/>
              </a:buClr>
              <a:buSzPts val="7900"/>
              <a:buFont typeface="Times New Roman"/>
              <a:buNone/>
            </a:pPr>
            <a:fld id="{00000000-1234-1234-1234-123412341234}" type="slidenum">
              <a:rPr lang="en-US" sz="7900" b="0" i="0" u="none" strike="noStrike" cap="none">
                <a:solidFill>
                  <a:srgbClr val="000000"/>
                </a:solidFill>
                <a:latin typeface="Times New Roman"/>
                <a:ea typeface="Times New Roman"/>
                <a:cs typeface="Times New Roman"/>
                <a:sym typeface="Times New Roman"/>
              </a:rPr>
              <a:t>‹#›</a:t>
            </a:fld>
            <a:endParaRPr sz="14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27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27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27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27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27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27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27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27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275"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1:notes"/>
          <p:cNvSpPr txBox="1"/>
          <p:nvPr/>
        </p:nvSpPr>
        <p:spPr>
          <a:xfrm>
            <a:off x="-2147483648" y="-2147483648"/>
            <a:ext cx="2147483647" cy="2147483647"/>
          </a:xfrm>
          <a:prstGeom prst="rect">
            <a:avLst/>
          </a:prstGeom>
          <a:noFill/>
          <a:ln>
            <a:noFill/>
          </a:ln>
        </p:spPr>
        <p:txBody>
          <a:bodyPr spcFirstLastPara="1" wrap="square" lIns="600450" tIns="300225" rIns="600450" bIns="300225" anchor="b" anchorCtr="0">
            <a:noAutofit/>
          </a:bodyPr>
          <a:lstStyle/>
          <a:p>
            <a:pPr marL="0" marR="0" lvl="0" indent="0" algn="r" rtl="0">
              <a:lnSpc>
                <a:spcPct val="100000"/>
              </a:lnSpc>
              <a:spcBef>
                <a:spcPts val="0"/>
              </a:spcBef>
              <a:spcAft>
                <a:spcPts val="0"/>
              </a:spcAft>
              <a:buClr>
                <a:srgbClr val="000000"/>
              </a:buClr>
              <a:buSzPts val="7900"/>
              <a:buFont typeface="Times New Roman"/>
              <a:buNone/>
            </a:pPr>
            <a:fld id="{00000000-1234-1234-1234-123412341234}" type="slidenum">
              <a:rPr lang="en-US" sz="7900" b="0" i="0" u="none" strike="noStrike" cap="none">
                <a:solidFill>
                  <a:srgbClr val="000000"/>
                </a:solidFill>
                <a:latin typeface="Times New Roman"/>
                <a:ea typeface="Times New Roman"/>
                <a:cs typeface="Times New Roman"/>
                <a:sym typeface="Times New Roman"/>
              </a:rPr>
              <a:t>1</a:t>
            </a:fld>
            <a:endParaRPr sz="1400" b="0" i="0" u="none" strike="noStrike" cap="none">
              <a:solidFill>
                <a:srgbClr val="000000"/>
              </a:solidFill>
              <a:latin typeface="Arial"/>
              <a:ea typeface="Arial"/>
              <a:cs typeface="Arial"/>
              <a:sym typeface="Arial"/>
            </a:endParaRPr>
          </a:p>
        </p:txBody>
      </p:sp>
      <p:sp>
        <p:nvSpPr>
          <p:cNvPr id="60" name="Google Shape;60;p1:notes"/>
          <p:cNvSpPr>
            <a:spLocks noGrp="1" noRot="1" noChangeAspect="1"/>
          </p:cNvSpPr>
          <p:nvPr>
            <p:ph type="sldImg" idx="2"/>
          </p:nvPr>
        </p:nvSpPr>
        <p:spPr>
          <a:xfrm>
            <a:off x="-4008438" y="6530975"/>
            <a:ext cx="52314476" cy="326961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1" name="Google Shape;61;p1:notes"/>
          <p:cNvSpPr txBox="1">
            <a:spLocks noGrp="1"/>
          </p:cNvSpPr>
          <p:nvPr>
            <p:ph type="body" idx="1"/>
          </p:nvPr>
        </p:nvSpPr>
        <p:spPr>
          <a:xfrm>
            <a:off x="-2147483648" y="-2147483648"/>
            <a:ext cx="2147483647" cy="2147483647"/>
          </a:xfrm>
          <a:prstGeom prst="rect">
            <a:avLst/>
          </a:prstGeom>
          <a:noFill/>
          <a:ln>
            <a:noFill/>
          </a:ln>
        </p:spPr>
        <p:txBody>
          <a:bodyPr spcFirstLastPara="1" wrap="square" lIns="600450" tIns="300225" rIns="600450" bIns="300225" anchor="t"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
        <p:cNvGrpSpPr/>
        <p:nvPr/>
      </p:nvGrpSpPr>
      <p:grpSpPr>
        <a:xfrm>
          <a:off x="0" y="0"/>
          <a:ext cx="0" cy="0"/>
          <a:chOff x="0" y="0"/>
          <a:chExt cx="0" cy="0"/>
        </a:xfrm>
      </p:grpSpPr>
      <p:sp>
        <p:nvSpPr>
          <p:cNvPr id="12" name="Google Shape;12;p4"/>
          <p:cNvSpPr txBox="1"/>
          <p:nvPr/>
        </p:nvSpPr>
        <p:spPr>
          <a:xfrm>
            <a:off x="31229299" y="25328565"/>
            <a:ext cx="11935459" cy="1487118"/>
          </a:xfrm>
          <a:prstGeom prst="rect">
            <a:avLst/>
          </a:prstGeom>
          <a:noFill/>
          <a:ln>
            <a:noFill/>
          </a:ln>
        </p:spPr>
        <p:txBody>
          <a:bodyPr spcFirstLastPara="1" wrap="square" lIns="156040" tIns="78000" rIns="156040" bIns="78000" anchor="t" anchorCtr="0">
            <a:spAutoFit/>
          </a:bodyPr>
          <a:lstStyle/>
          <a:p>
            <a:pPr marL="0" marR="0" lvl="0" indent="0" algn="r" rtl="0">
              <a:lnSpc>
                <a:spcPct val="100000"/>
              </a:lnSpc>
              <a:spcBef>
                <a:spcPts val="0"/>
              </a:spcBef>
              <a:spcAft>
                <a:spcPts val="0"/>
              </a:spcAft>
              <a:buClr>
                <a:schemeClr val="dk1"/>
              </a:buClr>
              <a:buSzPts val="2800"/>
              <a:buFont typeface="Arial"/>
              <a:buNone/>
            </a:pPr>
            <a:r>
              <a:rPr lang="en-US" sz="4480" b="1" i="0" u="none" strike="noStrike" cap="none">
                <a:solidFill>
                  <a:schemeClr val="dk1"/>
                </a:solidFill>
                <a:latin typeface="Arial"/>
                <a:ea typeface="Arial"/>
                <a:cs typeface="Arial"/>
                <a:sym typeface="Arial"/>
              </a:rPr>
              <a:t>U</a:t>
            </a:r>
            <a:r>
              <a:rPr lang="en-US" sz="4160" b="1" i="0" u="none" strike="noStrike" cap="none">
                <a:solidFill>
                  <a:schemeClr val="dk1"/>
                </a:solidFill>
                <a:latin typeface="Arial"/>
                <a:ea typeface="Arial"/>
                <a:cs typeface="Arial"/>
                <a:sym typeface="Arial"/>
              </a:rPr>
              <a:t>NIFORMED</a:t>
            </a:r>
            <a:r>
              <a:rPr lang="en-US" sz="4480" b="1" i="0" u="none" strike="noStrike" cap="none">
                <a:solidFill>
                  <a:schemeClr val="dk1"/>
                </a:solidFill>
                <a:latin typeface="Arial"/>
                <a:ea typeface="Arial"/>
                <a:cs typeface="Arial"/>
                <a:sym typeface="Arial"/>
              </a:rPr>
              <a:t> S</a:t>
            </a:r>
            <a:r>
              <a:rPr lang="en-US" sz="4160" b="1" i="0" u="none" strike="noStrike" cap="none">
                <a:solidFill>
                  <a:schemeClr val="dk1"/>
                </a:solidFill>
                <a:latin typeface="Arial"/>
                <a:ea typeface="Arial"/>
                <a:cs typeface="Arial"/>
                <a:sym typeface="Arial"/>
              </a:rPr>
              <a:t>ERVICES</a:t>
            </a:r>
            <a:r>
              <a:rPr lang="en-US" sz="4480" b="1" i="0" u="none" strike="noStrike" cap="none">
                <a:solidFill>
                  <a:schemeClr val="dk1"/>
                </a:solidFill>
                <a:latin typeface="Arial"/>
                <a:ea typeface="Arial"/>
                <a:cs typeface="Arial"/>
                <a:sym typeface="Arial"/>
              </a:rPr>
              <a:t> U</a:t>
            </a:r>
            <a:r>
              <a:rPr lang="en-US" sz="4160" b="1" i="0" u="none" strike="noStrike" cap="none">
                <a:solidFill>
                  <a:schemeClr val="dk1"/>
                </a:solidFill>
                <a:latin typeface="Arial"/>
                <a:ea typeface="Arial"/>
                <a:cs typeface="Arial"/>
                <a:sym typeface="Arial"/>
              </a:rPr>
              <a:t>NIVERSITY</a:t>
            </a:r>
            <a:endParaRPr sz="224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chemeClr val="dk1"/>
              </a:buClr>
              <a:buSzPts val="2600"/>
              <a:buFont typeface="Arial"/>
              <a:buNone/>
            </a:pPr>
            <a:r>
              <a:rPr lang="en-US" sz="4160" b="0" i="1" u="none" strike="noStrike" cap="none">
                <a:solidFill>
                  <a:schemeClr val="dk1"/>
                </a:solidFill>
                <a:latin typeface="Arial"/>
                <a:ea typeface="Arial"/>
                <a:cs typeface="Arial"/>
                <a:sym typeface="Arial"/>
              </a:rPr>
              <a:t>of the Health Sciences</a:t>
            </a:r>
            <a:endParaRPr sz="224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24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oleObject" Target="../embeddings/oleObject2.bin"/><Relationship Id="rId3" Type="http://schemas.openxmlformats.org/officeDocument/2006/relationships/image" Target="../media/image1.png"/><Relationship Id="rId7" Type="http://schemas.openxmlformats.org/officeDocument/2006/relationships/diagramQuickStyle" Target="../diagrams/quickStyle1.xml"/><Relationship Id="rId12" Type="http://schemas.openxmlformats.org/officeDocument/2006/relationships/image" Target="../media/image4.emf"/><Relationship Id="rId2" Type="http://schemas.openxmlformats.org/officeDocument/2006/relationships/notesSlide" Target="../notesSlides/notesSlide1.xml"/><Relationship Id="rId16" Type="http://schemas.openxmlformats.org/officeDocument/2006/relationships/image" Target="../media/image6.emf"/><Relationship Id="rId1" Type="http://schemas.openxmlformats.org/officeDocument/2006/relationships/slideLayout" Target="../slideLayouts/slideLayout1.xml"/><Relationship Id="rId6" Type="http://schemas.openxmlformats.org/officeDocument/2006/relationships/diagramLayout" Target="../diagrams/layout1.xml"/><Relationship Id="rId11" Type="http://schemas.openxmlformats.org/officeDocument/2006/relationships/oleObject" Target="../embeddings/oleObject1.bin"/><Relationship Id="rId5" Type="http://schemas.openxmlformats.org/officeDocument/2006/relationships/diagramData" Target="../diagrams/data1.xml"/><Relationship Id="rId15" Type="http://schemas.openxmlformats.org/officeDocument/2006/relationships/oleObject" Target="../embeddings/oleObject3.bin"/><Relationship Id="rId10" Type="http://schemas.openxmlformats.org/officeDocument/2006/relationships/image" Target="../media/image3.png"/><Relationship Id="rId4" Type="http://schemas.openxmlformats.org/officeDocument/2006/relationships/image" Target="../media/image2.png"/><Relationship Id="rId9" Type="http://schemas.microsoft.com/office/2007/relationships/diagramDrawing" Target="../diagrams/drawing1.xml"/><Relationship Id="rId14"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62"/>
        <p:cNvGrpSpPr/>
        <p:nvPr/>
      </p:nvGrpSpPr>
      <p:grpSpPr>
        <a:xfrm>
          <a:off x="0" y="0"/>
          <a:ext cx="0" cy="0"/>
          <a:chOff x="0" y="0"/>
          <a:chExt cx="0" cy="0"/>
        </a:xfrm>
      </p:grpSpPr>
      <p:sp>
        <p:nvSpPr>
          <p:cNvPr id="26" name="Rectangle 25">
            <a:extLst>
              <a:ext uri="{FF2B5EF4-FFF2-40B4-BE49-F238E27FC236}">
                <a16:creationId xmlns:a16="http://schemas.microsoft.com/office/drawing/2014/main" id="{2FFCF604-C0CB-5CAD-E439-AFEE7DAF9CD7}"/>
              </a:ext>
            </a:extLst>
          </p:cNvPr>
          <p:cNvSpPr/>
          <p:nvPr/>
        </p:nvSpPr>
        <p:spPr>
          <a:xfrm>
            <a:off x="13246910" y="17961563"/>
            <a:ext cx="18798781" cy="7977213"/>
          </a:xfrm>
          <a:prstGeom prst="rect">
            <a:avLst/>
          </a:prstGeom>
          <a:noFill/>
          <a:ln>
            <a:solidFill>
              <a:schemeClr val="tx1"/>
            </a:solidFill>
          </a:ln>
          <a:effectLst>
            <a:outerShdw blurRad="50800" dist="38100" dir="2700000" algn="tl"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1B370AF-5110-E57F-E408-CCEBE65BAA4F}"/>
              </a:ext>
            </a:extLst>
          </p:cNvPr>
          <p:cNvSpPr/>
          <p:nvPr/>
        </p:nvSpPr>
        <p:spPr>
          <a:xfrm>
            <a:off x="22508460" y="9284497"/>
            <a:ext cx="8689799" cy="8314486"/>
          </a:xfrm>
          <a:prstGeom prst="rect">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Google Shape;63;p1"/>
          <p:cNvSpPr/>
          <p:nvPr/>
        </p:nvSpPr>
        <p:spPr>
          <a:xfrm>
            <a:off x="-17780" y="-24479"/>
            <a:ext cx="43908979" cy="4927598"/>
          </a:xfrm>
          <a:prstGeom prst="rect">
            <a:avLst/>
          </a:prstGeom>
          <a:solidFill>
            <a:srgbClr val="20245E"/>
          </a:solidFill>
          <a:ln>
            <a:noFill/>
          </a:ln>
        </p:spPr>
        <p:txBody>
          <a:bodyPr spcFirstLastPara="1" wrap="square" lIns="146280" tIns="73120" rIns="146280" bIns="73120" anchor="ctr" anchorCtr="0">
            <a:noAutofit/>
          </a:bodyPr>
          <a:lstStyle/>
          <a:p>
            <a:pPr algn="ctr"/>
            <a:endParaRPr sz="3920">
              <a:solidFill>
                <a:schemeClr val="lt1"/>
              </a:solidFill>
              <a:latin typeface="+mj-lt"/>
            </a:endParaRPr>
          </a:p>
        </p:txBody>
      </p:sp>
      <p:sp>
        <p:nvSpPr>
          <p:cNvPr id="64" name="Google Shape;64;p1"/>
          <p:cNvSpPr txBox="1"/>
          <p:nvPr/>
        </p:nvSpPr>
        <p:spPr>
          <a:xfrm>
            <a:off x="4913874" y="47657"/>
            <a:ext cx="35882399" cy="5078358"/>
          </a:xfrm>
          <a:prstGeom prst="rect">
            <a:avLst/>
          </a:prstGeom>
          <a:noFill/>
          <a:ln>
            <a:noFill/>
          </a:ln>
        </p:spPr>
        <p:txBody>
          <a:bodyPr spcFirstLastPara="1" wrap="square" lIns="156040" tIns="78000" rIns="156040" bIns="78000" anchor="t" anchorCtr="0">
            <a:spAutoFit/>
          </a:bodyPr>
          <a:lstStyle/>
          <a:p>
            <a:pPr algn="ctr">
              <a:buClr>
                <a:schemeClr val="lt1"/>
              </a:buClr>
              <a:buSzPts val="4800"/>
            </a:pPr>
            <a:r>
              <a:rPr lang="en-US" sz="7680" dirty="0">
                <a:solidFill>
                  <a:schemeClr val="lt1"/>
                </a:solidFill>
                <a:latin typeface="+mj-lt"/>
                <a:ea typeface="Calibri" panose="020F0502020204030204" pitchFamily="34" charset="0"/>
                <a:cs typeface="Calibri" panose="020F0502020204030204" pitchFamily="34" charset="0"/>
                <a:sym typeface="Franklin Gothic"/>
              </a:rPr>
              <a:t>Prospective Identification of Stress Fracture Risk via Serum Proteomic Profiling upon Entry to Training at the US Military Academy</a:t>
            </a:r>
            <a:endParaRPr sz="3920" dirty="0">
              <a:latin typeface="+mj-lt"/>
              <a:ea typeface="Calibri" panose="020F0502020204030204" pitchFamily="34" charset="0"/>
              <a:cs typeface="Calibri" panose="020F0502020204030204" pitchFamily="34" charset="0"/>
            </a:endParaRPr>
          </a:p>
          <a:p>
            <a:pPr algn="ctr">
              <a:spcBef>
                <a:spcPts val="1680"/>
              </a:spcBef>
              <a:buClr>
                <a:schemeClr val="lt1"/>
              </a:buClr>
              <a:buSzPts val="3500"/>
            </a:pPr>
            <a:r>
              <a:rPr lang="en-US" sz="4000" b="1" dirty="0">
                <a:solidFill>
                  <a:schemeClr val="lt1"/>
                </a:solidFill>
                <a:latin typeface="+mj-lt"/>
                <a:ea typeface="Calibri" panose="020F0502020204030204" pitchFamily="34" charset="0"/>
                <a:cs typeface="Calibri" panose="020F0502020204030204" pitchFamily="34" charset="0"/>
              </a:rPr>
              <a:t> Emily A Ricker</a:t>
            </a:r>
            <a:r>
              <a:rPr lang="en-US" sz="4000" b="1" baseline="30000" dirty="0">
                <a:solidFill>
                  <a:schemeClr val="lt1"/>
                </a:solidFill>
                <a:latin typeface="+mj-lt"/>
                <a:ea typeface="Calibri" panose="020F0502020204030204" pitchFamily="34" charset="0"/>
                <a:cs typeface="Calibri" panose="020F0502020204030204" pitchFamily="34" charset="0"/>
              </a:rPr>
              <a:t>1,2,3,4</a:t>
            </a:r>
            <a:r>
              <a:rPr lang="en-US" sz="4000" b="1" dirty="0">
                <a:solidFill>
                  <a:schemeClr val="lt1"/>
                </a:solidFill>
                <a:latin typeface="+mj-lt"/>
                <a:ea typeface="Calibri" panose="020F0502020204030204" pitchFamily="34" charset="0"/>
                <a:cs typeface="Calibri" panose="020F0502020204030204" pitchFamily="34" charset="0"/>
              </a:rPr>
              <a:t>, Christopher K Kargl</a:t>
            </a:r>
            <a:r>
              <a:rPr lang="en-US" sz="4000" b="1" baseline="30000" dirty="0">
                <a:solidFill>
                  <a:schemeClr val="lt1"/>
                </a:solidFill>
                <a:latin typeface="+mj-lt"/>
                <a:ea typeface="Calibri" panose="020F0502020204030204" pitchFamily="34" charset="0"/>
                <a:cs typeface="Calibri" panose="020F0502020204030204" pitchFamily="34" charset="0"/>
              </a:rPr>
              <a:t>5</a:t>
            </a:r>
            <a:r>
              <a:rPr lang="en-US" sz="4000" b="1" dirty="0">
                <a:solidFill>
                  <a:schemeClr val="lt1"/>
                </a:solidFill>
                <a:latin typeface="+mj-lt"/>
                <a:ea typeface="Calibri" panose="020F0502020204030204" pitchFamily="34" charset="0"/>
                <a:cs typeface="Calibri" panose="020F0502020204030204" pitchFamily="34" charset="0"/>
              </a:rPr>
              <a:t>, Thomas P Conrads</a:t>
            </a:r>
            <a:r>
              <a:rPr lang="en-US" sz="4000" b="1" baseline="30000" dirty="0">
                <a:solidFill>
                  <a:schemeClr val="lt1"/>
                </a:solidFill>
                <a:latin typeface="+mj-lt"/>
                <a:ea typeface="Calibri" panose="020F0502020204030204" pitchFamily="34" charset="0"/>
                <a:cs typeface="Calibri" panose="020F0502020204030204" pitchFamily="34" charset="0"/>
              </a:rPr>
              <a:t>6</a:t>
            </a:r>
            <a:r>
              <a:rPr lang="en-US" sz="4000" b="1" dirty="0">
                <a:solidFill>
                  <a:schemeClr val="lt1"/>
                </a:solidFill>
                <a:latin typeface="+mj-lt"/>
                <a:ea typeface="Calibri" panose="020F0502020204030204" pitchFamily="34" charset="0"/>
                <a:cs typeface="Calibri" panose="020F0502020204030204" pitchFamily="34" charset="0"/>
              </a:rPr>
              <a:t>, Ming Zhou</a:t>
            </a:r>
            <a:r>
              <a:rPr lang="en-US" sz="4000" b="1" baseline="30000" dirty="0">
                <a:solidFill>
                  <a:schemeClr val="lt1"/>
                </a:solidFill>
                <a:latin typeface="+mj-lt"/>
                <a:ea typeface="Calibri" panose="020F0502020204030204" pitchFamily="34" charset="0"/>
                <a:cs typeface="Calibri" panose="020F0502020204030204" pitchFamily="34" charset="0"/>
              </a:rPr>
              <a:t>6</a:t>
            </a:r>
            <a:r>
              <a:rPr lang="en-US" sz="4000" b="1" dirty="0">
                <a:solidFill>
                  <a:schemeClr val="lt1"/>
                </a:solidFill>
                <a:latin typeface="+mj-lt"/>
                <a:ea typeface="Calibri" panose="020F0502020204030204" pitchFamily="34" charset="0"/>
                <a:cs typeface="Calibri" panose="020F0502020204030204" pitchFamily="34" charset="0"/>
              </a:rPr>
              <a:t>, Nicholas W Bateman</a:t>
            </a:r>
            <a:r>
              <a:rPr lang="en-US" sz="4000" b="1" baseline="30000" dirty="0">
                <a:solidFill>
                  <a:schemeClr val="lt1"/>
                </a:solidFill>
                <a:latin typeface="+mj-lt"/>
                <a:ea typeface="Calibri" panose="020F0502020204030204" pitchFamily="34" charset="0"/>
                <a:cs typeface="Calibri" panose="020F0502020204030204" pitchFamily="34" charset="0"/>
              </a:rPr>
              <a:t>4</a:t>
            </a:r>
            <a:r>
              <a:rPr lang="en-US" sz="4000" b="1" dirty="0">
                <a:solidFill>
                  <a:schemeClr val="lt1"/>
                </a:solidFill>
                <a:latin typeface="+mj-lt"/>
                <a:ea typeface="Calibri" panose="020F0502020204030204" pitchFamily="34" charset="0"/>
                <a:cs typeface="Calibri" panose="020F0502020204030204" pitchFamily="34" charset="0"/>
              </a:rPr>
              <a:t>, Sarah J de la Motte</a:t>
            </a:r>
            <a:r>
              <a:rPr lang="en-US" sz="4000" b="1" baseline="30000" dirty="0">
                <a:solidFill>
                  <a:schemeClr val="lt1"/>
                </a:solidFill>
                <a:latin typeface="+mj-lt"/>
                <a:ea typeface="Calibri" panose="020F0502020204030204" pitchFamily="34" charset="0"/>
                <a:cs typeface="Calibri" panose="020F0502020204030204" pitchFamily="34" charset="0"/>
              </a:rPr>
              <a:t>7</a:t>
            </a:r>
            <a:r>
              <a:rPr lang="en-US" sz="4000" b="1" dirty="0">
                <a:solidFill>
                  <a:schemeClr val="lt1"/>
                </a:solidFill>
                <a:latin typeface="+mj-lt"/>
                <a:ea typeface="Calibri" panose="020F0502020204030204" pitchFamily="34" charset="0"/>
                <a:cs typeface="Calibri" panose="020F0502020204030204" pitchFamily="34" charset="0"/>
              </a:rPr>
              <a:t>, Kenneth L Cameron</a:t>
            </a:r>
            <a:r>
              <a:rPr lang="en-US" sz="4000" b="1" baseline="30000" dirty="0">
                <a:solidFill>
                  <a:schemeClr val="lt1"/>
                </a:solidFill>
                <a:latin typeface="+mj-lt"/>
                <a:ea typeface="Calibri" panose="020F0502020204030204" pitchFamily="34" charset="0"/>
                <a:cs typeface="Calibri" panose="020F0502020204030204" pitchFamily="34" charset="0"/>
              </a:rPr>
              <a:t>2,8</a:t>
            </a:r>
          </a:p>
          <a:p>
            <a:pPr algn="ctr"/>
            <a:r>
              <a:rPr lang="en-US" sz="2600" baseline="30000" dirty="0">
                <a:solidFill>
                  <a:schemeClr val="bg1"/>
                </a:solidFill>
                <a:latin typeface="+mj-lt"/>
                <a:ea typeface="Calibri" panose="020F0502020204030204" pitchFamily="34" charset="0"/>
                <a:cs typeface="Calibri" panose="020F0502020204030204" pitchFamily="34" charset="0"/>
              </a:rPr>
              <a:t>1</a:t>
            </a:r>
            <a:r>
              <a:rPr lang="en-US" sz="2600" dirty="0">
                <a:solidFill>
                  <a:schemeClr val="bg1"/>
                </a:solidFill>
                <a:latin typeface="+mj-lt"/>
                <a:ea typeface="Calibri" panose="020F0502020204030204" pitchFamily="34" charset="0"/>
                <a:cs typeface="Calibri" panose="020F0502020204030204" pitchFamily="34" charset="0"/>
              </a:rPr>
              <a:t>Center for Advanced Research for Military Optimization, Readiness, and Rehabilitation, </a:t>
            </a:r>
            <a:r>
              <a:rPr lang="en-US" sz="2600" baseline="30000" dirty="0">
                <a:solidFill>
                  <a:schemeClr val="bg1"/>
                </a:solidFill>
                <a:latin typeface="+mj-lt"/>
                <a:ea typeface="Calibri" panose="020F0502020204030204" pitchFamily="34" charset="0"/>
                <a:cs typeface="Calibri" panose="020F0502020204030204" pitchFamily="34" charset="0"/>
              </a:rPr>
              <a:t>2</a:t>
            </a:r>
            <a:r>
              <a:rPr lang="en-US" sz="2600" dirty="0">
                <a:solidFill>
                  <a:schemeClr val="bg1"/>
                </a:solidFill>
                <a:latin typeface="+mj-lt"/>
                <a:ea typeface="Calibri" panose="020F0502020204030204" pitchFamily="34" charset="0"/>
                <a:cs typeface="Calibri" panose="020F0502020204030204" pitchFamily="34" charset="0"/>
              </a:rPr>
              <a:t>Department of Physical Medicine and Rehabilitation, </a:t>
            </a:r>
            <a:r>
              <a:rPr lang="en-US" sz="2600" baseline="30000" dirty="0">
                <a:solidFill>
                  <a:schemeClr val="bg1"/>
                </a:solidFill>
                <a:latin typeface="+mj-lt"/>
                <a:ea typeface="Calibri" panose="020F0502020204030204" pitchFamily="34" charset="0"/>
                <a:cs typeface="Calibri" panose="020F0502020204030204" pitchFamily="34" charset="0"/>
              </a:rPr>
              <a:t>3</a:t>
            </a:r>
            <a:r>
              <a:rPr lang="en-US" sz="2600" dirty="0">
                <a:solidFill>
                  <a:schemeClr val="bg1"/>
                </a:solidFill>
                <a:latin typeface="+mj-lt"/>
                <a:ea typeface="Calibri" panose="020F0502020204030204" pitchFamily="34" charset="0"/>
                <a:cs typeface="Calibri" panose="020F0502020204030204" pitchFamily="34" charset="0"/>
              </a:rPr>
              <a:t>Department of Military and Emergency Medicine, F. Edward Hébert School of Medicine, Uniformed Services University, Bethesda, MD; </a:t>
            </a:r>
            <a:r>
              <a:rPr lang="en-US" sz="2600" baseline="30000" dirty="0">
                <a:solidFill>
                  <a:schemeClr val="bg1"/>
                </a:solidFill>
                <a:latin typeface="+mj-lt"/>
                <a:ea typeface="Calibri" panose="020F0502020204030204" pitchFamily="34" charset="0"/>
                <a:cs typeface="Calibri" panose="020F0502020204030204" pitchFamily="34" charset="0"/>
              </a:rPr>
              <a:t>4</a:t>
            </a:r>
            <a:r>
              <a:rPr lang="en-US" sz="2600" dirty="0">
                <a:solidFill>
                  <a:schemeClr val="bg1"/>
                </a:solidFill>
                <a:latin typeface="+mj-lt"/>
                <a:ea typeface="Calibri" panose="020F0502020204030204" pitchFamily="34" charset="0"/>
                <a:cs typeface="Calibri" panose="020F0502020204030204" pitchFamily="34" charset="0"/>
              </a:rPr>
              <a:t>Henry M. Jackson Foundation for the Advancement of Military Medicine, Inc., Bethesda, MD; </a:t>
            </a:r>
            <a:r>
              <a:rPr lang="en-US" sz="2600" baseline="30000" dirty="0">
                <a:solidFill>
                  <a:schemeClr val="bg1"/>
                </a:solidFill>
                <a:latin typeface="+mj-lt"/>
                <a:ea typeface="Calibri" panose="020F0502020204030204" pitchFamily="34" charset="0"/>
                <a:cs typeface="Calibri" panose="020F0502020204030204" pitchFamily="34" charset="0"/>
              </a:rPr>
              <a:t>5</a:t>
            </a:r>
            <a:r>
              <a:rPr lang="en-US" sz="2600" dirty="0">
                <a:solidFill>
                  <a:schemeClr val="bg1"/>
                </a:solidFill>
                <a:latin typeface="+mj-lt"/>
                <a:ea typeface="Calibri" panose="020F0502020204030204" pitchFamily="34" charset="0"/>
                <a:cs typeface="Calibri" panose="020F0502020204030204" pitchFamily="34" charset="0"/>
              </a:rPr>
              <a:t>Neuromuscular Research Laboratory/Warrior Human Performance Center, Department of Sports Medicine and Nutrition, University of Pittsburgh, Pittsburgh, PA; </a:t>
            </a:r>
            <a:r>
              <a:rPr lang="en-US" sz="2600" baseline="30000" dirty="0">
                <a:solidFill>
                  <a:schemeClr val="bg1"/>
                </a:solidFill>
                <a:latin typeface="+mj-lt"/>
                <a:ea typeface="Calibri" panose="020F0502020204030204" pitchFamily="34" charset="0"/>
                <a:cs typeface="Calibri" panose="020F0502020204030204" pitchFamily="34" charset="0"/>
              </a:rPr>
              <a:t>6</a:t>
            </a:r>
            <a:r>
              <a:rPr lang="en-US" sz="2600" dirty="0">
                <a:solidFill>
                  <a:schemeClr val="bg1"/>
                </a:solidFill>
                <a:latin typeface="+mj-lt"/>
                <a:ea typeface="Calibri" panose="020F0502020204030204" pitchFamily="34" charset="0"/>
                <a:cs typeface="Calibri" panose="020F0502020204030204" pitchFamily="34" charset="0"/>
              </a:rPr>
              <a:t>Women’s Health Integrated research Center, Women’s Service Line, Inova Health System, Falls Church, VA; </a:t>
            </a:r>
            <a:r>
              <a:rPr lang="en-US" sz="2600" baseline="30000" dirty="0">
                <a:solidFill>
                  <a:schemeClr val="bg1"/>
                </a:solidFill>
                <a:latin typeface="+mj-lt"/>
                <a:ea typeface="Calibri" panose="020F0502020204030204" pitchFamily="34" charset="0"/>
                <a:cs typeface="Calibri" panose="020F0502020204030204" pitchFamily="34" charset="0"/>
              </a:rPr>
              <a:t>7</a:t>
            </a:r>
            <a:r>
              <a:rPr lang="en-US" sz="2600" dirty="0">
                <a:solidFill>
                  <a:schemeClr val="bg1"/>
                </a:solidFill>
                <a:latin typeface="+mj-lt"/>
                <a:ea typeface="Calibri" panose="020F0502020204030204" pitchFamily="34" charset="0"/>
                <a:cs typeface="Calibri" panose="020F0502020204030204" pitchFamily="34" charset="0"/>
              </a:rPr>
              <a:t>MissionReady Prevention Systems, LLC, Carbondale, CO; </a:t>
            </a:r>
            <a:r>
              <a:rPr lang="en-US" sz="2600" baseline="30000" dirty="0">
                <a:solidFill>
                  <a:schemeClr val="bg1"/>
                </a:solidFill>
                <a:latin typeface="+mj-lt"/>
                <a:ea typeface="Calibri" panose="020F0502020204030204" pitchFamily="34" charset="0"/>
                <a:cs typeface="Calibri" panose="020F0502020204030204" pitchFamily="34" charset="0"/>
              </a:rPr>
              <a:t>8</a:t>
            </a:r>
            <a:r>
              <a:rPr lang="en-US" sz="2600" dirty="0">
                <a:solidFill>
                  <a:schemeClr val="bg1"/>
                </a:solidFill>
                <a:latin typeface="+mj-lt"/>
                <a:ea typeface="Calibri" panose="020F0502020204030204" pitchFamily="34" charset="0"/>
                <a:cs typeface="Calibri" panose="020F0502020204030204" pitchFamily="34" charset="0"/>
              </a:rPr>
              <a:t>John A. Feagin Sports Medicine Fellowship, Keller Army Hospital, United States Military Academy, West Point, NY</a:t>
            </a:r>
          </a:p>
        </p:txBody>
      </p:sp>
      <p:sp>
        <p:nvSpPr>
          <p:cNvPr id="69" name="Google Shape;69;p1"/>
          <p:cNvSpPr txBox="1"/>
          <p:nvPr/>
        </p:nvSpPr>
        <p:spPr>
          <a:xfrm>
            <a:off x="29126186" y="11490965"/>
            <a:ext cx="14188440" cy="389026"/>
          </a:xfrm>
          <a:prstGeom prst="rect">
            <a:avLst/>
          </a:prstGeom>
          <a:noFill/>
          <a:ln>
            <a:noFill/>
          </a:ln>
        </p:spPr>
        <p:txBody>
          <a:bodyPr spcFirstLastPara="1" wrap="square" lIns="117040" tIns="58520" rIns="117040" bIns="58520" anchor="t" anchorCtr="0">
            <a:spAutoFit/>
          </a:bodyPr>
          <a:lstStyle/>
          <a:p>
            <a:pPr>
              <a:buSzPts val="1100"/>
            </a:pPr>
            <a:endParaRPr sz="1760">
              <a:solidFill>
                <a:schemeClr val="dk1"/>
              </a:solidFill>
              <a:latin typeface="+mj-lt"/>
            </a:endParaRPr>
          </a:p>
        </p:txBody>
      </p:sp>
      <p:sp>
        <p:nvSpPr>
          <p:cNvPr id="71" name="Google Shape;71;p1"/>
          <p:cNvSpPr txBox="1"/>
          <p:nvPr/>
        </p:nvSpPr>
        <p:spPr>
          <a:xfrm>
            <a:off x="298833" y="5055509"/>
            <a:ext cx="12840072" cy="937043"/>
          </a:xfrm>
          <a:prstGeom prst="roundRect">
            <a:avLst/>
          </a:prstGeom>
          <a:solidFill>
            <a:srgbClr val="20245D"/>
          </a:solidFill>
          <a:ln>
            <a:noFill/>
          </a:ln>
        </p:spPr>
        <p:txBody>
          <a:bodyPr spcFirstLastPara="1" wrap="square" lIns="156040" tIns="78000" rIns="156040" bIns="78000" anchor="t" anchorCtr="0">
            <a:spAutoFit/>
          </a:bodyPr>
          <a:lstStyle/>
          <a:p>
            <a:pPr algn="ctr">
              <a:buClr>
                <a:schemeClr val="lt1"/>
              </a:buClr>
              <a:buSzPts val="2800"/>
            </a:pPr>
            <a:r>
              <a:rPr lang="en-US" sz="4480" b="1" dirty="0">
                <a:solidFill>
                  <a:schemeClr val="lt1"/>
                </a:solidFill>
                <a:latin typeface="+mj-lt"/>
                <a:ea typeface="Calibri" panose="020F0502020204030204" pitchFamily="34" charset="0"/>
                <a:cs typeface="Calibri" panose="020F0502020204030204" pitchFamily="34" charset="0"/>
                <a:sym typeface="Libre Franklin Medium"/>
              </a:rPr>
              <a:t>INTRODUCTION</a:t>
            </a:r>
            <a:endParaRPr sz="3920" dirty="0">
              <a:latin typeface="+mj-lt"/>
              <a:ea typeface="Calibri" panose="020F0502020204030204" pitchFamily="34" charset="0"/>
              <a:cs typeface="Calibri" panose="020F0502020204030204" pitchFamily="34" charset="0"/>
              <a:sym typeface="Libre Franklin Medium"/>
            </a:endParaRPr>
          </a:p>
        </p:txBody>
      </p:sp>
      <p:sp>
        <p:nvSpPr>
          <p:cNvPr id="72" name="Google Shape;72;p1"/>
          <p:cNvSpPr txBox="1"/>
          <p:nvPr/>
        </p:nvSpPr>
        <p:spPr>
          <a:xfrm>
            <a:off x="298832" y="6184776"/>
            <a:ext cx="12795245" cy="6199848"/>
          </a:xfrm>
          <a:prstGeom prst="rect">
            <a:avLst/>
          </a:prstGeom>
          <a:noFill/>
          <a:ln>
            <a:noFill/>
          </a:ln>
        </p:spPr>
        <p:txBody>
          <a:bodyPr spcFirstLastPara="1" wrap="square" lIns="117040" tIns="58520" rIns="117040" bIns="58520" anchor="t" anchorCtr="0">
            <a:spAutoFit/>
          </a:bodyPr>
          <a:lstStyle/>
          <a:p>
            <a:pPr marL="392113" indent="-392113">
              <a:buClr>
                <a:schemeClr val="dk1"/>
              </a:buClr>
              <a:buSzPct val="100000"/>
              <a:buFont typeface="Arial" panose="020B0604020202020204" pitchFamily="34" charset="0"/>
              <a:buChar char="•"/>
            </a:pPr>
            <a:r>
              <a:rPr lang="en-US" sz="3600" b="1" dirty="0">
                <a:solidFill>
                  <a:schemeClr val="dk1"/>
                </a:solidFill>
                <a:latin typeface="+mj-lt"/>
                <a:ea typeface="Calibri" panose="020F0502020204030204" pitchFamily="34" charset="0"/>
                <a:cs typeface="Calibri" panose="020F0502020204030204" pitchFamily="34" charset="0"/>
              </a:rPr>
              <a:t>Stress Fracture (SFx) </a:t>
            </a:r>
            <a:r>
              <a:rPr lang="en-US" sz="3600" dirty="0">
                <a:solidFill>
                  <a:schemeClr val="dk1"/>
                </a:solidFill>
                <a:latin typeface="+mj-lt"/>
                <a:ea typeface="Calibri" panose="020F0502020204030204" pitchFamily="34" charset="0"/>
                <a:cs typeface="Calibri" panose="020F0502020204030204" pitchFamily="34" charset="0"/>
              </a:rPr>
              <a:t>incidence rates in the military average 5.69 per 1,000 person-years</a:t>
            </a:r>
            <a:r>
              <a:rPr lang="en-US" sz="3600" baseline="30000" dirty="0">
                <a:solidFill>
                  <a:schemeClr val="dk1"/>
                </a:solidFill>
                <a:latin typeface="+mj-lt"/>
                <a:ea typeface="Calibri" panose="020F0502020204030204" pitchFamily="34" charset="0"/>
                <a:cs typeface="Calibri" panose="020F0502020204030204" pitchFamily="34" charset="0"/>
              </a:rPr>
              <a:t>1</a:t>
            </a:r>
          </a:p>
          <a:p>
            <a:pPr marL="392113" indent="-392113">
              <a:buClr>
                <a:schemeClr val="dk1"/>
              </a:buClr>
              <a:buSzPct val="100000"/>
              <a:buFont typeface="Arial" panose="020B0604020202020204" pitchFamily="34" charset="0"/>
              <a:buChar char="•"/>
            </a:pPr>
            <a:r>
              <a:rPr lang="en-US" sz="3600" dirty="0">
                <a:solidFill>
                  <a:schemeClr val="dk1"/>
                </a:solidFill>
                <a:latin typeface="+mj-lt"/>
                <a:ea typeface="Calibri" panose="020F0502020204030204" pitchFamily="34" charset="0"/>
                <a:cs typeface="Calibri" panose="020F0502020204030204" pitchFamily="34" charset="0"/>
              </a:rPr>
              <a:t>SFx rates in entry-level military </a:t>
            </a:r>
            <a:r>
              <a:rPr lang="en-US" sz="3600" b="1" dirty="0">
                <a:solidFill>
                  <a:schemeClr val="dk1"/>
                </a:solidFill>
                <a:latin typeface="+mj-lt"/>
                <a:ea typeface="Calibri" panose="020F0502020204030204" pitchFamily="34" charset="0"/>
                <a:cs typeface="Calibri" panose="020F0502020204030204" pitchFamily="34" charset="0"/>
              </a:rPr>
              <a:t>trainees are 15-23x higher </a:t>
            </a:r>
            <a:r>
              <a:rPr lang="en-US" sz="3600" dirty="0">
                <a:solidFill>
                  <a:schemeClr val="dk1"/>
                </a:solidFill>
                <a:latin typeface="+mj-lt"/>
                <a:ea typeface="Calibri" panose="020F0502020204030204" pitchFamily="34" charset="0"/>
                <a:cs typeface="Calibri" panose="020F0502020204030204" pitchFamily="34" charset="0"/>
              </a:rPr>
              <a:t>than other active duty personnel</a:t>
            </a:r>
            <a:r>
              <a:rPr lang="en-US" sz="3600" baseline="30000" dirty="0">
                <a:solidFill>
                  <a:schemeClr val="dk1"/>
                </a:solidFill>
                <a:ea typeface="Calibri" panose="020F0502020204030204" pitchFamily="34" charset="0"/>
                <a:cs typeface="Calibri" panose="020F0502020204030204" pitchFamily="34" charset="0"/>
              </a:rPr>
              <a:t>2</a:t>
            </a:r>
            <a:endParaRPr lang="en-US" sz="3600" dirty="0">
              <a:solidFill>
                <a:schemeClr val="dk1"/>
              </a:solidFill>
              <a:latin typeface="+mj-lt"/>
              <a:ea typeface="Calibri" panose="020F0502020204030204" pitchFamily="34" charset="0"/>
              <a:cs typeface="Calibri" panose="020F0502020204030204" pitchFamily="34" charset="0"/>
            </a:endParaRPr>
          </a:p>
          <a:p>
            <a:pPr marL="392113" indent="-392113">
              <a:buClr>
                <a:schemeClr val="dk1"/>
              </a:buClr>
              <a:buSzPct val="100000"/>
              <a:buFont typeface="Arial" panose="020B0604020202020204" pitchFamily="34" charset="0"/>
              <a:buChar char="•"/>
            </a:pPr>
            <a:r>
              <a:rPr lang="en-US" sz="3600" b="1" dirty="0">
                <a:solidFill>
                  <a:schemeClr val="dk1"/>
                </a:solidFill>
                <a:latin typeface="+mj-lt"/>
                <a:ea typeface="Calibri" panose="020F0502020204030204" pitchFamily="34" charset="0"/>
                <a:cs typeface="Calibri" panose="020F0502020204030204" pitchFamily="34" charset="0"/>
              </a:rPr>
              <a:t>Jump-landing biomechanics </a:t>
            </a:r>
            <a:r>
              <a:rPr lang="en-US" sz="3600" dirty="0">
                <a:solidFill>
                  <a:schemeClr val="tx1"/>
                </a:solidFill>
                <a:latin typeface="+mj-lt"/>
                <a:ea typeface="Calibri" panose="020F0502020204030204" pitchFamily="34" charset="0"/>
                <a:cs typeface="Calibri" panose="020F0502020204030204" pitchFamily="34" charset="0"/>
              </a:rPr>
              <a:t>are</a:t>
            </a:r>
            <a:r>
              <a:rPr lang="en-US" sz="3600" dirty="0">
                <a:solidFill>
                  <a:schemeClr val="dk1"/>
                </a:solidFill>
                <a:latin typeface="+mj-lt"/>
                <a:ea typeface="Calibri" panose="020F0502020204030204" pitchFamily="34" charset="0"/>
                <a:cs typeface="Calibri" panose="020F0502020204030204" pitchFamily="34" charset="0"/>
              </a:rPr>
              <a:t> associated with SFx risk in US Military Academy (USMA) cadets</a:t>
            </a:r>
            <a:r>
              <a:rPr lang="en-US" sz="3600" dirty="0">
                <a:solidFill>
                  <a:schemeClr val="tx1"/>
                </a:solidFill>
                <a:latin typeface="+mj-lt"/>
                <a:ea typeface="Calibri" panose="020F0502020204030204" pitchFamily="34" charset="0"/>
                <a:cs typeface="Calibri" panose="020F0502020204030204" pitchFamily="34" charset="0"/>
              </a:rPr>
              <a:t>, but </a:t>
            </a:r>
            <a:r>
              <a:rPr lang="en-US" sz="3600" b="1" dirty="0">
                <a:solidFill>
                  <a:schemeClr val="tx1"/>
                </a:solidFill>
                <a:latin typeface="+mj-lt"/>
                <a:ea typeface="Calibri" panose="020F0502020204030204" pitchFamily="34" charset="0"/>
                <a:cs typeface="Calibri" panose="020F0502020204030204" pitchFamily="34" charset="0"/>
              </a:rPr>
              <a:t>lack predictive sensitivity</a:t>
            </a:r>
            <a:r>
              <a:rPr lang="en-US" sz="3600" baseline="30000" dirty="0">
                <a:solidFill>
                  <a:schemeClr val="dk1"/>
                </a:solidFill>
                <a:latin typeface="+mj-lt"/>
                <a:ea typeface="Calibri" panose="020F0502020204030204" pitchFamily="34" charset="0"/>
                <a:cs typeface="Calibri" panose="020F0502020204030204" pitchFamily="34" charset="0"/>
              </a:rPr>
              <a:t>3</a:t>
            </a:r>
          </a:p>
          <a:p>
            <a:pPr marL="392113" indent="-392113">
              <a:buClr>
                <a:schemeClr val="dk1"/>
              </a:buClr>
              <a:buSzPct val="100000"/>
              <a:buFont typeface="Arial" panose="020B0604020202020204" pitchFamily="34" charset="0"/>
              <a:buChar char="•"/>
            </a:pPr>
            <a:r>
              <a:rPr lang="en-US" sz="3600" b="1" dirty="0">
                <a:solidFill>
                  <a:schemeClr val="dk1"/>
                </a:solidFill>
                <a:latin typeface="+mj-lt"/>
                <a:ea typeface="Calibri" panose="020F0502020204030204" pitchFamily="34" charset="0"/>
                <a:cs typeface="Calibri" panose="020F0502020204030204" pitchFamily="34" charset="0"/>
              </a:rPr>
              <a:t>Proteomic signatures may precede clinical manifestations </a:t>
            </a:r>
            <a:r>
              <a:rPr lang="en-US" sz="3600" dirty="0">
                <a:solidFill>
                  <a:schemeClr val="dk1"/>
                </a:solidFill>
                <a:latin typeface="+mj-lt"/>
                <a:ea typeface="Calibri" panose="020F0502020204030204" pitchFamily="34" charset="0"/>
                <a:cs typeface="Calibri" panose="020F0502020204030204" pitchFamily="34" charset="0"/>
              </a:rPr>
              <a:t>of musculoskeletal disorders, identifying novel mechanistic targets for injury prevention</a:t>
            </a:r>
            <a:r>
              <a:rPr lang="en-US" sz="3600" baseline="30000" dirty="0">
                <a:solidFill>
                  <a:schemeClr val="dk1"/>
                </a:solidFill>
                <a:latin typeface="+mj-lt"/>
                <a:ea typeface="Calibri" panose="020F0502020204030204" pitchFamily="34" charset="0"/>
                <a:cs typeface="Calibri" panose="020F0502020204030204" pitchFamily="34" charset="0"/>
              </a:rPr>
              <a:t>4</a:t>
            </a:r>
          </a:p>
          <a:p>
            <a:pPr marL="584176" indent="-584176">
              <a:buClr>
                <a:schemeClr val="dk1"/>
              </a:buClr>
              <a:buSzPct val="100000"/>
              <a:buFont typeface="Arial" panose="020B0604020202020204" pitchFamily="34" charset="0"/>
              <a:buChar char="•"/>
            </a:pPr>
            <a:endParaRPr sz="3520" dirty="0">
              <a:solidFill>
                <a:schemeClr val="dk1"/>
              </a:solidFill>
              <a:latin typeface="+mj-lt"/>
              <a:ea typeface="Calibri" panose="020F0502020204030204" pitchFamily="34" charset="0"/>
              <a:cs typeface="Calibri" panose="020F0502020204030204" pitchFamily="34" charset="0"/>
            </a:endParaRPr>
          </a:p>
        </p:txBody>
      </p:sp>
      <p:pic>
        <p:nvPicPr>
          <p:cNvPr id="85" name="Google Shape;85;p1"/>
          <p:cNvPicPr preferRelativeResize="0"/>
          <p:nvPr/>
        </p:nvPicPr>
        <p:blipFill rotWithShape="1">
          <a:blip r:embed="rId3">
            <a:alphaModFix/>
          </a:blip>
          <a:srcRect l="69" r="79"/>
          <a:stretch/>
        </p:blipFill>
        <p:spPr>
          <a:xfrm>
            <a:off x="40796273" y="1019120"/>
            <a:ext cx="2350715" cy="2234046"/>
          </a:xfrm>
          <a:prstGeom prst="rect">
            <a:avLst/>
          </a:prstGeom>
          <a:noFill/>
          <a:ln>
            <a:noFill/>
          </a:ln>
        </p:spPr>
      </p:pic>
      <p:sp>
        <p:nvSpPr>
          <p:cNvPr id="86" name="Google Shape;86;p1"/>
          <p:cNvSpPr/>
          <p:nvPr/>
        </p:nvSpPr>
        <p:spPr>
          <a:xfrm>
            <a:off x="254006" y="12097683"/>
            <a:ext cx="12242217" cy="3112799"/>
          </a:xfrm>
          <a:prstGeom prst="rect">
            <a:avLst/>
          </a:prstGeom>
          <a:noFill/>
          <a:ln w="38100" cap="flat" cmpd="sng">
            <a:solidFill>
              <a:srgbClr val="205E9E"/>
            </a:solidFill>
            <a:prstDash val="solid"/>
            <a:round/>
            <a:headEnd type="none" w="sm" len="sm"/>
            <a:tailEnd type="none" w="sm" len="sm"/>
          </a:ln>
        </p:spPr>
        <p:txBody>
          <a:bodyPr spcFirstLastPara="1" wrap="square" lIns="146280" tIns="73120" rIns="146280" bIns="73120" anchor="ctr" anchorCtr="0">
            <a:noAutofit/>
          </a:bodyPr>
          <a:lstStyle/>
          <a:p>
            <a:pPr algn="ctr"/>
            <a:endParaRPr sz="3920">
              <a:solidFill>
                <a:srgbClr val="205E9E"/>
              </a:solidFill>
              <a:latin typeface="+mj-lt"/>
            </a:endParaRPr>
          </a:p>
        </p:txBody>
      </p:sp>
      <p:sp>
        <p:nvSpPr>
          <p:cNvPr id="87" name="Google Shape;87;p1"/>
          <p:cNvSpPr txBox="1"/>
          <p:nvPr/>
        </p:nvSpPr>
        <p:spPr>
          <a:xfrm>
            <a:off x="1385114" y="11758300"/>
            <a:ext cx="3161680" cy="837088"/>
          </a:xfrm>
          <a:prstGeom prst="rect">
            <a:avLst/>
          </a:prstGeom>
          <a:solidFill>
            <a:schemeClr val="lt1"/>
          </a:solidFill>
          <a:ln>
            <a:noFill/>
          </a:ln>
        </p:spPr>
        <p:txBody>
          <a:bodyPr spcFirstLastPara="1" wrap="square" lIns="146280" tIns="73120" rIns="146280" bIns="73120" anchor="t" anchorCtr="0">
            <a:spAutoFit/>
          </a:bodyPr>
          <a:lstStyle/>
          <a:p>
            <a:r>
              <a:rPr lang="en-US" sz="4480" b="1" dirty="0">
                <a:solidFill>
                  <a:srgbClr val="205E9E"/>
                </a:solidFill>
                <a:latin typeface="+mj-lt"/>
              </a:rPr>
              <a:t>PURPOSE</a:t>
            </a:r>
            <a:endParaRPr sz="3080" dirty="0">
              <a:latin typeface="+mj-lt"/>
            </a:endParaRPr>
          </a:p>
        </p:txBody>
      </p:sp>
      <p:sp>
        <p:nvSpPr>
          <p:cNvPr id="88" name="Google Shape;88;p1"/>
          <p:cNvSpPr txBox="1"/>
          <p:nvPr/>
        </p:nvSpPr>
        <p:spPr>
          <a:xfrm>
            <a:off x="298834" y="12678347"/>
            <a:ext cx="12186206" cy="2334174"/>
          </a:xfrm>
          <a:prstGeom prst="rect">
            <a:avLst/>
          </a:prstGeom>
          <a:noFill/>
          <a:ln>
            <a:noFill/>
          </a:ln>
        </p:spPr>
        <p:txBody>
          <a:bodyPr spcFirstLastPara="1" wrap="square" lIns="117040" tIns="58520" rIns="117040" bIns="58520" anchor="t" anchorCtr="0">
            <a:spAutoFit/>
          </a:bodyPr>
          <a:lstStyle/>
          <a:p>
            <a:pPr algn="ctr"/>
            <a:r>
              <a:rPr lang="en-US" sz="3600" b="1" dirty="0">
                <a:solidFill>
                  <a:schemeClr val="dk1"/>
                </a:solidFill>
                <a:latin typeface="+mj-lt"/>
              </a:rPr>
              <a:t>To integrate untargeted serum proteomics and jump-landing biomechanics to identify novel lower extremity stress fractures (LE SFx) biomarkers in cadets entering the US Military Academy (USMA)</a:t>
            </a:r>
            <a:endParaRPr sz="3200" b="1" dirty="0">
              <a:latin typeface="+mj-lt"/>
            </a:endParaRPr>
          </a:p>
        </p:txBody>
      </p:sp>
      <p:sp>
        <p:nvSpPr>
          <p:cNvPr id="90" name="Google Shape;90;p1"/>
          <p:cNvSpPr txBox="1"/>
          <p:nvPr/>
        </p:nvSpPr>
        <p:spPr>
          <a:xfrm>
            <a:off x="32398670" y="17816767"/>
            <a:ext cx="11238524" cy="6593568"/>
          </a:xfrm>
          <a:prstGeom prst="rect">
            <a:avLst/>
          </a:prstGeom>
          <a:solidFill>
            <a:srgbClr val="B2CEDF"/>
          </a:solidFill>
          <a:ln>
            <a:noFill/>
          </a:ln>
        </p:spPr>
        <p:txBody>
          <a:bodyPr spcFirstLastPara="1" wrap="square" lIns="146280" tIns="73120" rIns="146280" bIns="0" anchor="t" anchorCtr="0">
            <a:spAutoFit/>
          </a:bodyPr>
          <a:lstStyle/>
          <a:p>
            <a:pPr marL="457200" indent="-457200">
              <a:spcBef>
                <a:spcPts val="800"/>
              </a:spcBef>
              <a:spcAft>
                <a:spcPts val="800"/>
              </a:spcAft>
              <a:buFont typeface="Wingdings" panose="05000000000000000000" pitchFamily="2" charset="2"/>
              <a:buChar char="Ø"/>
            </a:pPr>
            <a:r>
              <a:rPr lang="en-US" sz="2900" b="1" dirty="0">
                <a:latin typeface="+mj-lt"/>
              </a:rPr>
              <a:t>No baseline clinical predictors </a:t>
            </a:r>
            <a:r>
              <a:rPr lang="en-US" sz="2900" b="1" dirty="0">
                <a:solidFill>
                  <a:schemeClr val="tx1"/>
                </a:solidFill>
                <a:latin typeface="+mj-lt"/>
              </a:rPr>
              <a:t>of SFx </a:t>
            </a:r>
            <a:r>
              <a:rPr lang="en-US" sz="2900" b="1" dirty="0">
                <a:latin typeface="+mj-lt"/>
              </a:rPr>
              <a:t>: </a:t>
            </a:r>
            <a:r>
              <a:rPr lang="en-US" sz="2900" dirty="0">
                <a:latin typeface="+mj-lt"/>
              </a:rPr>
              <a:t>neither sex nor LESS scores (biomechanics) were associated with LE SFx risk.</a:t>
            </a:r>
          </a:p>
          <a:p>
            <a:pPr marL="457200" indent="-457200">
              <a:spcBef>
                <a:spcPts val="800"/>
              </a:spcBef>
              <a:spcAft>
                <a:spcPts val="800"/>
              </a:spcAft>
              <a:buFont typeface="Wingdings" panose="05000000000000000000" pitchFamily="2" charset="2"/>
              <a:buChar char="Ø"/>
            </a:pPr>
            <a:r>
              <a:rPr lang="en-US" sz="2900" b="1" dirty="0">
                <a:latin typeface="+mj-lt"/>
              </a:rPr>
              <a:t>Immune and Inflammatory </a:t>
            </a:r>
            <a:r>
              <a:rPr lang="en-US" sz="2900" dirty="0">
                <a:latin typeface="+mj-lt"/>
              </a:rPr>
              <a:t>processes and pathways were consistently enriched (e.g., neutrophil degranulation). This suggests an </a:t>
            </a:r>
            <a:r>
              <a:rPr lang="en-US" sz="2900" u="sng" dirty="0">
                <a:latin typeface="+mj-lt"/>
              </a:rPr>
              <a:t>impaired innate immune response</a:t>
            </a:r>
            <a:r>
              <a:rPr lang="en-US" sz="2900" dirty="0">
                <a:latin typeface="+mj-lt"/>
              </a:rPr>
              <a:t> that may </a:t>
            </a:r>
            <a:r>
              <a:rPr lang="en-US" sz="2900" u="sng" dirty="0">
                <a:latin typeface="+mj-lt"/>
              </a:rPr>
              <a:t>hinder early bone repair</a:t>
            </a:r>
            <a:r>
              <a:rPr lang="en-US" sz="2900" dirty="0">
                <a:latin typeface="+mj-lt"/>
              </a:rPr>
              <a:t>, allowing fractures to propagate with repetitive loading during training.</a:t>
            </a:r>
          </a:p>
          <a:p>
            <a:pPr marL="457200" indent="-457200">
              <a:spcBef>
                <a:spcPts val="800"/>
              </a:spcBef>
              <a:spcAft>
                <a:spcPts val="800"/>
              </a:spcAft>
              <a:buFont typeface="Wingdings" panose="05000000000000000000" pitchFamily="2" charset="2"/>
              <a:buChar char="Ø"/>
            </a:pPr>
            <a:r>
              <a:rPr lang="en-US" sz="2900" b="1" dirty="0">
                <a:latin typeface="+mj-lt"/>
              </a:rPr>
              <a:t>Novel Screening Potential: </a:t>
            </a:r>
            <a:r>
              <a:rPr lang="en-US" sz="2900" dirty="0">
                <a:latin typeface="+mj-lt"/>
              </a:rPr>
              <a:t>Untargeted serum proteomics with functional enrichment and pathway analyses may detect </a:t>
            </a:r>
            <a:r>
              <a:rPr lang="en-US" sz="2900" u="sng" dirty="0">
                <a:latin typeface="+mj-lt"/>
              </a:rPr>
              <a:t>novel mechanisms</a:t>
            </a:r>
            <a:r>
              <a:rPr lang="en-US" sz="2900" dirty="0">
                <a:latin typeface="+mj-lt"/>
              </a:rPr>
              <a:t> underlying SFx risk, paving the way for objective, molecular-based </a:t>
            </a:r>
            <a:r>
              <a:rPr lang="en-US" sz="2900" u="sng" dirty="0">
                <a:latin typeface="+mj-lt"/>
              </a:rPr>
              <a:t>screening tools. </a:t>
            </a:r>
          </a:p>
          <a:p>
            <a:pPr marL="457200" indent="-457200">
              <a:spcBef>
                <a:spcPts val="800"/>
              </a:spcBef>
              <a:buFont typeface="Wingdings" panose="05000000000000000000" pitchFamily="2" charset="2"/>
              <a:buChar char="Ø"/>
            </a:pPr>
            <a:r>
              <a:rPr lang="en-US" sz="2900" b="1" dirty="0">
                <a:latin typeface="+mj-lt"/>
              </a:rPr>
              <a:t>Next steps: </a:t>
            </a:r>
            <a:r>
              <a:rPr lang="en-US" sz="2900" dirty="0">
                <a:latin typeface="+mj-lt"/>
              </a:rPr>
              <a:t>Replication of identified proteins in independent cohorts of military trainees in different settings</a:t>
            </a:r>
            <a:endParaRPr sz="2900" dirty="0">
              <a:latin typeface="+mj-lt"/>
            </a:endParaRPr>
          </a:p>
        </p:txBody>
      </p:sp>
      <p:sp>
        <p:nvSpPr>
          <p:cNvPr id="93" name="Google Shape;93;p1"/>
          <p:cNvSpPr txBox="1"/>
          <p:nvPr/>
        </p:nvSpPr>
        <p:spPr>
          <a:xfrm>
            <a:off x="13246911" y="26025644"/>
            <a:ext cx="18798780" cy="1406356"/>
          </a:xfrm>
          <a:prstGeom prst="rect">
            <a:avLst/>
          </a:prstGeom>
          <a:noFill/>
          <a:ln>
            <a:noFill/>
          </a:ln>
        </p:spPr>
        <p:txBody>
          <a:bodyPr spcFirstLastPara="1" wrap="square" lIns="117040" tIns="58520" rIns="117040" bIns="58520" anchor="t" anchorCtr="0">
            <a:spAutoFit/>
          </a:bodyPr>
          <a:lstStyle/>
          <a:p>
            <a:pPr>
              <a:lnSpc>
                <a:spcPct val="93000"/>
              </a:lnSpc>
            </a:pPr>
            <a:r>
              <a:rPr lang="en-US" sz="1800" b="1" dirty="0">
                <a:latin typeface="+mj-lt"/>
                <a:ea typeface="Calibri" panose="020F0502020204030204" pitchFamily="34" charset="0"/>
                <a:cs typeface="Calibri" panose="020F0502020204030204" pitchFamily="34" charset="0"/>
              </a:rPr>
              <a:t>Disclaimers: </a:t>
            </a:r>
            <a:r>
              <a:rPr lang="en-US" sz="1800" dirty="0">
                <a:latin typeface="+mj-lt"/>
                <a:ea typeface="Calibri" panose="020F0502020204030204" pitchFamily="34" charset="0"/>
                <a:cs typeface="Calibri" panose="020F0502020204030204" pitchFamily="34" charset="0"/>
              </a:rPr>
              <a:t>The opinions and assertions expressed herein are those of the authors and do not reflect the official policy or position of the Uniformed Services University or the Department of War. The contents of this publication are the sole responsibility of the authors and do not necessarily reflect the views, opinions or policies of The Henry M. Jackson Foundation for the Advancement of Military Medicine, Inc. Mention of trade names, commercial products, or organizations does not imply endorsement by the U.S. Government. </a:t>
            </a:r>
            <a:r>
              <a:rPr lang="en-US" sz="1800" b="1" dirty="0">
                <a:latin typeface="+mj-lt"/>
                <a:ea typeface="Calibri" panose="020F0502020204030204" pitchFamily="34" charset="0"/>
                <a:cs typeface="Calibri" panose="020F0502020204030204" pitchFamily="34" charset="0"/>
              </a:rPr>
              <a:t>Conflict of Interest:</a:t>
            </a:r>
            <a:r>
              <a:rPr lang="en-US" sz="1800" dirty="0">
                <a:latin typeface="+mj-lt"/>
                <a:ea typeface="Calibri" panose="020F0502020204030204" pitchFamily="34" charset="0"/>
                <a:cs typeface="Calibri" panose="020F0502020204030204" pitchFamily="34" charset="0"/>
              </a:rPr>
              <a:t> The authors have no financial interests or relationships to disclose. </a:t>
            </a:r>
            <a:r>
              <a:rPr lang="en-US" sz="1800" b="1" dirty="0">
                <a:latin typeface="+mj-lt"/>
                <a:ea typeface="Calibri" panose="020F0502020204030204" pitchFamily="34" charset="0"/>
                <a:cs typeface="Calibri" panose="020F0502020204030204" pitchFamily="34" charset="0"/>
              </a:rPr>
              <a:t>Funding</a:t>
            </a:r>
            <a:r>
              <a:rPr lang="en-US" sz="1800" dirty="0">
                <a:latin typeface="+mj-lt"/>
                <a:ea typeface="Calibri" panose="020F0502020204030204" pitchFamily="34" charset="0"/>
                <a:cs typeface="Calibri" panose="020F0502020204030204" pitchFamily="34" charset="0"/>
              </a:rPr>
              <a:t>: This work was funded in part through a grant from the Military Operational Medicine Research Program Award #W911QY-16-1-0004.</a:t>
            </a:r>
            <a:endParaRPr sz="1800" dirty="0">
              <a:latin typeface="+mj-lt"/>
              <a:ea typeface="Calibri" panose="020F0502020204030204" pitchFamily="34" charset="0"/>
              <a:cs typeface="Calibri" panose="020F0502020204030204" pitchFamily="34" charset="0"/>
            </a:endParaRPr>
          </a:p>
        </p:txBody>
      </p:sp>
      <p:pic>
        <p:nvPicPr>
          <p:cNvPr id="100" name="Google Shape;100;p1" title="ARMORR_logo_white.png"/>
          <p:cNvPicPr preferRelativeResize="0"/>
          <p:nvPr/>
        </p:nvPicPr>
        <p:blipFill>
          <a:blip r:embed="rId4">
            <a:alphaModFix/>
          </a:blip>
          <a:stretch>
            <a:fillRect/>
          </a:stretch>
        </p:blipFill>
        <p:spPr>
          <a:xfrm>
            <a:off x="970295" y="954974"/>
            <a:ext cx="3943579" cy="2362360"/>
          </a:xfrm>
          <a:prstGeom prst="rect">
            <a:avLst/>
          </a:prstGeom>
          <a:noFill/>
          <a:ln>
            <a:noFill/>
          </a:ln>
        </p:spPr>
      </p:pic>
      <p:sp>
        <p:nvSpPr>
          <p:cNvPr id="8" name="Google Shape;71;p1">
            <a:extLst>
              <a:ext uri="{FF2B5EF4-FFF2-40B4-BE49-F238E27FC236}">
                <a16:creationId xmlns:a16="http://schemas.microsoft.com/office/drawing/2014/main" id="{AE1FA9C3-A1FB-A2D4-B47A-CEC7931CFAB1}"/>
              </a:ext>
            </a:extLst>
          </p:cNvPr>
          <p:cNvSpPr txBox="1"/>
          <p:nvPr/>
        </p:nvSpPr>
        <p:spPr>
          <a:xfrm>
            <a:off x="13383007" y="5045254"/>
            <a:ext cx="30254185" cy="937043"/>
          </a:xfrm>
          <a:prstGeom prst="roundRect">
            <a:avLst/>
          </a:prstGeom>
          <a:solidFill>
            <a:srgbClr val="20245D"/>
          </a:solidFill>
          <a:ln>
            <a:noFill/>
          </a:ln>
        </p:spPr>
        <p:txBody>
          <a:bodyPr spcFirstLastPara="1" wrap="square" lIns="156040" tIns="78000" rIns="156040" bIns="78000" anchor="t" anchorCtr="0">
            <a:spAutoFit/>
          </a:bodyPr>
          <a:lstStyle/>
          <a:p>
            <a:pPr algn="ctr">
              <a:buClr>
                <a:schemeClr val="lt1"/>
              </a:buClr>
              <a:buSzPts val="2800"/>
            </a:pPr>
            <a:r>
              <a:rPr lang="en-US" sz="4480" b="1" dirty="0">
                <a:solidFill>
                  <a:schemeClr val="lt1"/>
                </a:solidFill>
                <a:latin typeface="+mj-lt"/>
                <a:ea typeface="Calibri" panose="020F0502020204030204" pitchFamily="34" charset="0"/>
                <a:cs typeface="Calibri" panose="020F0502020204030204" pitchFamily="34" charset="0"/>
                <a:sym typeface="Libre Franklin Medium"/>
              </a:rPr>
              <a:t>RESULTS</a:t>
            </a:r>
            <a:endParaRPr sz="3920" dirty="0">
              <a:latin typeface="+mj-lt"/>
              <a:ea typeface="Calibri" panose="020F0502020204030204" pitchFamily="34" charset="0"/>
              <a:cs typeface="Calibri" panose="020F0502020204030204" pitchFamily="34" charset="0"/>
              <a:sym typeface="Libre Franklin Medium"/>
            </a:endParaRPr>
          </a:p>
        </p:txBody>
      </p:sp>
      <p:sp>
        <p:nvSpPr>
          <p:cNvPr id="9" name="Google Shape;71;p1">
            <a:extLst>
              <a:ext uri="{FF2B5EF4-FFF2-40B4-BE49-F238E27FC236}">
                <a16:creationId xmlns:a16="http://schemas.microsoft.com/office/drawing/2014/main" id="{1ED431A3-8C1A-27F5-431B-A2963C4D4E82}"/>
              </a:ext>
            </a:extLst>
          </p:cNvPr>
          <p:cNvSpPr txBox="1"/>
          <p:nvPr/>
        </p:nvSpPr>
        <p:spPr>
          <a:xfrm>
            <a:off x="298833" y="15514024"/>
            <a:ext cx="12840071" cy="937043"/>
          </a:xfrm>
          <a:prstGeom prst="roundRect">
            <a:avLst/>
          </a:prstGeom>
          <a:solidFill>
            <a:srgbClr val="20245D"/>
          </a:solidFill>
          <a:ln>
            <a:noFill/>
          </a:ln>
        </p:spPr>
        <p:txBody>
          <a:bodyPr spcFirstLastPara="1" wrap="square" lIns="156040" tIns="78000" rIns="156040" bIns="78000" anchor="t" anchorCtr="0">
            <a:spAutoFit/>
          </a:bodyPr>
          <a:lstStyle/>
          <a:p>
            <a:pPr algn="ctr">
              <a:buClr>
                <a:schemeClr val="lt1"/>
              </a:buClr>
              <a:buSzPts val="2800"/>
            </a:pPr>
            <a:r>
              <a:rPr lang="en-US" sz="4480" b="1" dirty="0">
                <a:solidFill>
                  <a:schemeClr val="lt1"/>
                </a:solidFill>
                <a:latin typeface="+mj-lt"/>
                <a:ea typeface="Calibri" panose="020F0502020204030204" pitchFamily="34" charset="0"/>
                <a:cs typeface="Calibri" panose="020F0502020204030204" pitchFamily="34" charset="0"/>
                <a:sym typeface="Libre Franklin Medium"/>
              </a:rPr>
              <a:t>METHODS</a:t>
            </a:r>
            <a:endParaRPr sz="3920" dirty="0">
              <a:latin typeface="+mj-lt"/>
              <a:ea typeface="Calibri" panose="020F0502020204030204" pitchFamily="34" charset="0"/>
              <a:cs typeface="Calibri" panose="020F0502020204030204" pitchFamily="34" charset="0"/>
              <a:sym typeface="Libre Franklin Medium"/>
            </a:endParaRPr>
          </a:p>
        </p:txBody>
      </p:sp>
      <p:sp>
        <p:nvSpPr>
          <p:cNvPr id="10" name="Google Shape;71;p1">
            <a:extLst>
              <a:ext uri="{FF2B5EF4-FFF2-40B4-BE49-F238E27FC236}">
                <a16:creationId xmlns:a16="http://schemas.microsoft.com/office/drawing/2014/main" id="{304F2E49-B46A-EA22-89FC-0DCD5E834B42}"/>
              </a:ext>
            </a:extLst>
          </p:cNvPr>
          <p:cNvSpPr txBox="1"/>
          <p:nvPr/>
        </p:nvSpPr>
        <p:spPr>
          <a:xfrm>
            <a:off x="32361102" y="16841624"/>
            <a:ext cx="11276091" cy="937043"/>
          </a:xfrm>
          <a:prstGeom prst="roundRect">
            <a:avLst/>
          </a:prstGeom>
          <a:solidFill>
            <a:srgbClr val="20245D"/>
          </a:solidFill>
          <a:ln>
            <a:noFill/>
          </a:ln>
        </p:spPr>
        <p:txBody>
          <a:bodyPr spcFirstLastPara="1" wrap="square" lIns="156040" tIns="78000" rIns="156040" bIns="78000" anchor="t" anchorCtr="0">
            <a:spAutoFit/>
          </a:bodyPr>
          <a:lstStyle/>
          <a:p>
            <a:pPr algn="ctr">
              <a:buClr>
                <a:schemeClr val="lt1"/>
              </a:buClr>
              <a:buSzPts val="2800"/>
            </a:pPr>
            <a:r>
              <a:rPr lang="en-US" sz="4480" b="1" dirty="0">
                <a:solidFill>
                  <a:schemeClr val="lt1"/>
                </a:solidFill>
                <a:latin typeface="+mj-lt"/>
                <a:ea typeface="Calibri" panose="020F0502020204030204" pitchFamily="34" charset="0"/>
                <a:cs typeface="Calibri" panose="020F0502020204030204" pitchFamily="34" charset="0"/>
                <a:sym typeface="Libre Franklin Medium"/>
              </a:rPr>
              <a:t>CONCLUSIONS</a:t>
            </a:r>
            <a:endParaRPr sz="3920" dirty="0">
              <a:latin typeface="+mj-lt"/>
              <a:ea typeface="Calibri" panose="020F0502020204030204" pitchFamily="34" charset="0"/>
              <a:cs typeface="Calibri" panose="020F0502020204030204" pitchFamily="34" charset="0"/>
              <a:sym typeface="Libre Franklin Medium"/>
            </a:endParaRPr>
          </a:p>
        </p:txBody>
      </p:sp>
      <p:sp>
        <p:nvSpPr>
          <p:cNvPr id="19" name="TextBox 18">
            <a:extLst>
              <a:ext uri="{FF2B5EF4-FFF2-40B4-BE49-F238E27FC236}">
                <a16:creationId xmlns:a16="http://schemas.microsoft.com/office/drawing/2014/main" id="{62DA5C6F-32D5-CE78-A6B2-84BB82134B4A}"/>
              </a:ext>
            </a:extLst>
          </p:cNvPr>
          <p:cNvSpPr txBox="1"/>
          <p:nvPr/>
        </p:nvSpPr>
        <p:spPr>
          <a:xfrm>
            <a:off x="22855072" y="16368708"/>
            <a:ext cx="8250059" cy="1015663"/>
          </a:xfrm>
          <a:prstGeom prst="rect">
            <a:avLst/>
          </a:prstGeom>
          <a:noFill/>
        </p:spPr>
        <p:txBody>
          <a:bodyPr wrap="square" rtlCol="0">
            <a:spAutoFit/>
          </a:bodyPr>
          <a:lstStyle/>
          <a:p>
            <a:r>
              <a:rPr lang="en-US" sz="3000" b="1" dirty="0"/>
              <a:t>Figure 2. </a:t>
            </a:r>
            <a:r>
              <a:rPr lang="en-US" sz="3000" dirty="0"/>
              <a:t>Directional Fold-Change Profiles of 30 Proteins Associated with LE SFx</a:t>
            </a:r>
          </a:p>
        </p:txBody>
      </p:sp>
      <p:graphicFrame>
        <p:nvGraphicFramePr>
          <p:cNvPr id="23" name="Diagram 22">
            <a:extLst>
              <a:ext uri="{FF2B5EF4-FFF2-40B4-BE49-F238E27FC236}">
                <a16:creationId xmlns:a16="http://schemas.microsoft.com/office/drawing/2014/main" id="{D6372C70-582C-91C6-4066-440A50501872}"/>
              </a:ext>
            </a:extLst>
          </p:cNvPr>
          <p:cNvGraphicFramePr/>
          <p:nvPr>
            <p:extLst>
              <p:ext uri="{D42A27DB-BD31-4B8C-83A1-F6EECF244321}">
                <p14:modId xmlns:p14="http://schemas.microsoft.com/office/powerpoint/2010/main" val="1942135225"/>
              </p:ext>
            </p:extLst>
          </p:nvPr>
        </p:nvGraphicFramePr>
        <p:xfrm>
          <a:off x="13627332" y="5035821"/>
          <a:ext cx="17570927" cy="434875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5" name="Picture 4">
            <a:extLst>
              <a:ext uri="{FF2B5EF4-FFF2-40B4-BE49-F238E27FC236}">
                <a16:creationId xmlns:a16="http://schemas.microsoft.com/office/drawing/2014/main" id="{B3404E3D-061C-7D7B-6B86-EF414EED00F6}"/>
              </a:ext>
            </a:extLst>
          </p:cNvPr>
          <p:cNvPicPr>
            <a:picLocks noChangeAspect="1"/>
          </p:cNvPicPr>
          <p:nvPr/>
        </p:nvPicPr>
        <p:blipFill>
          <a:blip r:embed="rId10"/>
          <a:stretch>
            <a:fillRect/>
          </a:stretch>
        </p:blipFill>
        <p:spPr>
          <a:xfrm>
            <a:off x="13463243" y="18015491"/>
            <a:ext cx="17548413" cy="6603251"/>
          </a:xfrm>
          <a:prstGeom prst="rect">
            <a:avLst/>
          </a:prstGeom>
        </p:spPr>
      </p:pic>
      <p:graphicFrame>
        <p:nvGraphicFramePr>
          <p:cNvPr id="3" name="Object 2">
            <a:extLst>
              <a:ext uri="{FF2B5EF4-FFF2-40B4-BE49-F238E27FC236}">
                <a16:creationId xmlns:a16="http://schemas.microsoft.com/office/drawing/2014/main" id="{8AB1236D-CE4C-D22A-6469-540304FBD460}"/>
              </a:ext>
            </a:extLst>
          </p:cNvPr>
          <p:cNvGraphicFramePr>
            <a:graphicFrameLocks noChangeAspect="1"/>
          </p:cNvGraphicFramePr>
          <p:nvPr>
            <p:extLst>
              <p:ext uri="{D42A27DB-BD31-4B8C-83A1-F6EECF244321}">
                <p14:modId xmlns:p14="http://schemas.microsoft.com/office/powerpoint/2010/main" val="1682102288"/>
              </p:ext>
            </p:extLst>
          </p:nvPr>
        </p:nvGraphicFramePr>
        <p:xfrm>
          <a:off x="22584660" y="9705153"/>
          <a:ext cx="9351737" cy="6689384"/>
        </p:xfrm>
        <a:graphic>
          <a:graphicData uri="http://schemas.openxmlformats.org/presentationml/2006/ole">
            <mc:AlternateContent xmlns:mc="http://schemas.openxmlformats.org/markup-compatibility/2006">
              <mc:Choice xmlns:v="urn:schemas-microsoft-com:vml" Requires="v">
                <p:oleObj name="Prism" r:id="rId11" imgW="10146103" imgH="7256750" progId="Prism10.Document">
                  <p:embed/>
                </p:oleObj>
              </mc:Choice>
              <mc:Fallback>
                <p:oleObj name="Prism" r:id="rId11" imgW="10146103" imgH="7256750" progId="Prism10.Document">
                  <p:embed/>
                  <p:pic>
                    <p:nvPicPr>
                      <p:cNvPr id="2" name="Object 1">
                        <a:extLst>
                          <a:ext uri="{FF2B5EF4-FFF2-40B4-BE49-F238E27FC236}">
                            <a16:creationId xmlns:a16="http://schemas.microsoft.com/office/drawing/2014/main" id="{4FF84FA3-3E3C-4DD7-C90F-DBBBC19021DA}"/>
                          </a:ext>
                        </a:extLst>
                      </p:cNvPr>
                      <p:cNvPicPr/>
                      <p:nvPr/>
                    </p:nvPicPr>
                    <p:blipFill>
                      <a:blip r:embed="rId12"/>
                      <a:stretch>
                        <a:fillRect/>
                      </a:stretch>
                    </p:blipFill>
                    <p:spPr>
                      <a:xfrm>
                        <a:off x="22584660" y="9705153"/>
                        <a:ext cx="9351737" cy="6689384"/>
                      </a:xfrm>
                      <a:prstGeom prst="rect">
                        <a:avLst/>
                      </a:prstGeom>
                    </p:spPr>
                  </p:pic>
                </p:oleObj>
              </mc:Fallback>
            </mc:AlternateContent>
          </a:graphicData>
        </a:graphic>
      </p:graphicFrame>
      <p:sp>
        <p:nvSpPr>
          <p:cNvPr id="4" name="TextBox 3">
            <a:extLst>
              <a:ext uri="{FF2B5EF4-FFF2-40B4-BE49-F238E27FC236}">
                <a16:creationId xmlns:a16="http://schemas.microsoft.com/office/drawing/2014/main" id="{6FB206FF-5312-295A-D810-3BAF769D5267}"/>
              </a:ext>
            </a:extLst>
          </p:cNvPr>
          <p:cNvSpPr txBox="1"/>
          <p:nvPr/>
        </p:nvSpPr>
        <p:spPr>
          <a:xfrm>
            <a:off x="38939746" y="6588870"/>
            <a:ext cx="4207242" cy="2400657"/>
          </a:xfrm>
          <a:prstGeom prst="rect">
            <a:avLst/>
          </a:prstGeom>
          <a:noFill/>
        </p:spPr>
        <p:txBody>
          <a:bodyPr wrap="square" rtlCol="0">
            <a:spAutoFit/>
          </a:bodyPr>
          <a:lstStyle/>
          <a:p>
            <a:r>
              <a:rPr lang="en-US" sz="3000" b="1" dirty="0"/>
              <a:t>Figure 3. </a:t>
            </a:r>
            <a:r>
              <a:rPr lang="en-US" sz="3000" dirty="0"/>
              <a:t>Top Enriched Biological Processes using Gene Ontology (GO) for 30 Proteins Associated with LE SFx</a:t>
            </a:r>
            <a:endParaRPr lang="en-US" sz="3000" b="1" dirty="0"/>
          </a:p>
        </p:txBody>
      </p:sp>
      <p:graphicFrame>
        <p:nvGraphicFramePr>
          <p:cNvPr id="7" name="Object 6">
            <a:extLst>
              <a:ext uri="{FF2B5EF4-FFF2-40B4-BE49-F238E27FC236}">
                <a16:creationId xmlns:a16="http://schemas.microsoft.com/office/drawing/2014/main" id="{42E8ED7F-953B-ABA7-4556-6E79A7BF71F5}"/>
              </a:ext>
            </a:extLst>
          </p:cNvPr>
          <p:cNvGraphicFramePr>
            <a:graphicFrameLocks noChangeAspect="1"/>
          </p:cNvGraphicFramePr>
          <p:nvPr>
            <p:extLst>
              <p:ext uri="{D42A27DB-BD31-4B8C-83A1-F6EECF244321}">
                <p14:modId xmlns:p14="http://schemas.microsoft.com/office/powerpoint/2010/main" val="78561963"/>
              </p:ext>
            </p:extLst>
          </p:nvPr>
        </p:nvGraphicFramePr>
        <p:xfrm>
          <a:off x="31507369" y="6072597"/>
          <a:ext cx="8462963" cy="5089525"/>
        </p:xfrm>
        <a:graphic>
          <a:graphicData uri="http://schemas.openxmlformats.org/presentationml/2006/ole">
            <mc:AlternateContent xmlns:mc="http://schemas.openxmlformats.org/markup-compatibility/2006">
              <mc:Choice xmlns:v="urn:schemas-microsoft-com:vml" Requires="v">
                <p:oleObj name="Prism" r:id="rId13" imgW="9909854" imgH="5959500" progId="Prism10.Document">
                  <p:embed/>
                </p:oleObj>
              </mc:Choice>
              <mc:Fallback>
                <p:oleObj name="Prism" r:id="rId13" imgW="9909854" imgH="5959500" progId="Prism10.Document">
                  <p:embed/>
                  <p:pic>
                    <p:nvPicPr>
                      <p:cNvPr id="2" name="Object 1">
                        <a:extLst>
                          <a:ext uri="{FF2B5EF4-FFF2-40B4-BE49-F238E27FC236}">
                            <a16:creationId xmlns:a16="http://schemas.microsoft.com/office/drawing/2014/main" id="{F96C3E35-4D89-E426-2A79-CBCC6F20A57D}"/>
                          </a:ext>
                        </a:extLst>
                      </p:cNvPr>
                      <p:cNvPicPr/>
                      <p:nvPr/>
                    </p:nvPicPr>
                    <p:blipFill>
                      <a:blip r:embed="rId14"/>
                      <a:stretch>
                        <a:fillRect/>
                      </a:stretch>
                    </p:blipFill>
                    <p:spPr>
                      <a:xfrm>
                        <a:off x="31507369" y="6072597"/>
                        <a:ext cx="8462963" cy="5089525"/>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D33C3F64-E6EB-C6CF-D93A-11C2D500E39E}"/>
              </a:ext>
            </a:extLst>
          </p:cNvPr>
          <p:cNvGraphicFramePr>
            <a:graphicFrameLocks noChangeAspect="1"/>
          </p:cNvGraphicFramePr>
          <p:nvPr>
            <p:extLst>
              <p:ext uri="{D42A27DB-BD31-4B8C-83A1-F6EECF244321}">
                <p14:modId xmlns:p14="http://schemas.microsoft.com/office/powerpoint/2010/main" val="523570143"/>
              </p:ext>
            </p:extLst>
          </p:nvPr>
        </p:nvGraphicFramePr>
        <p:xfrm>
          <a:off x="31467643" y="10981131"/>
          <a:ext cx="10236405" cy="5813425"/>
        </p:xfrm>
        <a:graphic>
          <a:graphicData uri="http://schemas.openxmlformats.org/presentationml/2006/ole">
            <mc:AlternateContent xmlns:mc="http://schemas.openxmlformats.org/markup-compatibility/2006">
              <mc:Choice xmlns:v="urn:schemas-microsoft-com:vml" Requires="v">
                <p:oleObj name="Prism" r:id="rId15" imgW="10208407" imgH="5813321" progId="Prism10.Document">
                  <p:embed/>
                </p:oleObj>
              </mc:Choice>
              <mc:Fallback>
                <p:oleObj name="Prism" r:id="rId15" imgW="10208407" imgH="5813321" progId="Prism10.Document">
                  <p:embed/>
                  <p:pic>
                    <p:nvPicPr>
                      <p:cNvPr id="2" name="Object 1">
                        <a:extLst>
                          <a:ext uri="{FF2B5EF4-FFF2-40B4-BE49-F238E27FC236}">
                            <a16:creationId xmlns:a16="http://schemas.microsoft.com/office/drawing/2014/main" id="{00AE62D8-D638-2655-1601-41569A56B6C3}"/>
                          </a:ext>
                        </a:extLst>
                      </p:cNvPr>
                      <p:cNvPicPr/>
                      <p:nvPr/>
                    </p:nvPicPr>
                    <p:blipFill>
                      <a:blip r:embed="rId16"/>
                      <a:stretch>
                        <a:fillRect/>
                      </a:stretch>
                    </p:blipFill>
                    <p:spPr>
                      <a:xfrm>
                        <a:off x="31467643" y="10981131"/>
                        <a:ext cx="10236405" cy="5813425"/>
                      </a:xfrm>
                      <a:prstGeom prst="rect">
                        <a:avLst/>
                      </a:prstGeom>
                    </p:spPr>
                  </p:pic>
                </p:oleObj>
              </mc:Fallback>
            </mc:AlternateContent>
          </a:graphicData>
        </a:graphic>
      </p:graphicFrame>
      <p:sp>
        <p:nvSpPr>
          <p:cNvPr id="12" name="TextBox 11">
            <a:extLst>
              <a:ext uri="{FF2B5EF4-FFF2-40B4-BE49-F238E27FC236}">
                <a16:creationId xmlns:a16="http://schemas.microsoft.com/office/drawing/2014/main" id="{4FC74F6A-E8DC-600B-B811-279CDAD86A81}"/>
              </a:ext>
            </a:extLst>
          </p:cNvPr>
          <p:cNvSpPr txBox="1"/>
          <p:nvPr/>
        </p:nvSpPr>
        <p:spPr>
          <a:xfrm>
            <a:off x="39973095" y="11467851"/>
            <a:ext cx="3664097" cy="3323987"/>
          </a:xfrm>
          <a:prstGeom prst="rect">
            <a:avLst/>
          </a:prstGeom>
          <a:noFill/>
        </p:spPr>
        <p:txBody>
          <a:bodyPr wrap="square" rtlCol="0">
            <a:spAutoFit/>
          </a:bodyPr>
          <a:lstStyle/>
          <a:p>
            <a:r>
              <a:rPr lang="en-US" sz="3000" b="1" dirty="0"/>
              <a:t>Figure 4. </a:t>
            </a:r>
            <a:r>
              <a:rPr lang="en-US" sz="3000" dirty="0"/>
              <a:t>Top</a:t>
            </a:r>
            <a:r>
              <a:rPr lang="en-US" sz="3000" b="1" dirty="0"/>
              <a:t> </a:t>
            </a:r>
            <a:r>
              <a:rPr lang="en-US" sz="3000" dirty="0"/>
              <a:t>Enriched Molecular Pathways Using </a:t>
            </a:r>
            <a:r>
              <a:rPr lang="en-US" sz="3000" dirty="0" err="1"/>
              <a:t>Reactome</a:t>
            </a:r>
            <a:r>
              <a:rPr lang="en-US" sz="3000" dirty="0"/>
              <a:t> Database for 30 Proteins Associated with LE SFx</a:t>
            </a:r>
            <a:endParaRPr lang="en-US" sz="3000" b="1" dirty="0"/>
          </a:p>
        </p:txBody>
      </p:sp>
      <p:sp>
        <p:nvSpPr>
          <p:cNvPr id="20" name="TextBox 19">
            <a:extLst>
              <a:ext uri="{FF2B5EF4-FFF2-40B4-BE49-F238E27FC236}">
                <a16:creationId xmlns:a16="http://schemas.microsoft.com/office/drawing/2014/main" id="{7F2EE323-F71A-EB95-B7A3-B2993A057412}"/>
              </a:ext>
            </a:extLst>
          </p:cNvPr>
          <p:cNvSpPr txBox="1"/>
          <p:nvPr/>
        </p:nvSpPr>
        <p:spPr>
          <a:xfrm>
            <a:off x="25685478" y="22074120"/>
            <a:ext cx="6159253" cy="2862322"/>
          </a:xfrm>
          <a:prstGeom prst="rect">
            <a:avLst/>
          </a:prstGeom>
          <a:solidFill>
            <a:srgbClr val="E1B15A"/>
          </a:solidFill>
        </p:spPr>
        <p:style>
          <a:lnRef idx="2">
            <a:schemeClr val="accent6">
              <a:shade val="15000"/>
            </a:schemeClr>
          </a:lnRef>
          <a:fillRef idx="1">
            <a:schemeClr val="accent6"/>
          </a:fillRef>
          <a:effectRef idx="0">
            <a:schemeClr val="accent6"/>
          </a:effectRef>
          <a:fontRef idx="minor">
            <a:schemeClr val="lt1"/>
          </a:fontRef>
        </p:style>
        <p:txBody>
          <a:bodyPr wrap="square" rtlCol="0">
            <a:spAutoFit/>
          </a:bodyPr>
          <a:lstStyle/>
          <a:p>
            <a:pPr algn="ctr"/>
            <a:r>
              <a:rPr lang="en-US" sz="3600" dirty="0">
                <a:solidFill>
                  <a:schemeClr val="tx1"/>
                </a:solidFill>
              </a:rPr>
              <a:t>Innate immune responses may be impaired, hindering early bone repair and facilitating fracture propagation with loading.</a:t>
            </a:r>
          </a:p>
        </p:txBody>
      </p:sp>
      <p:cxnSp>
        <p:nvCxnSpPr>
          <p:cNvPr id="16" name="Straight Connector 15">
            <a:extLst>
              <a:ext uri="{FF2B5EF4-FFF2-40B4-BE49-F238E27FC236}">
                <a16:creationId xmlns:a16="http://schemas.microsoft.com/office/drawing/2014/main" id="{07A3E45B-5D35-AA85-494F-1148663EA363}"/>
              </a:ext>
            </a:extLst>
          </p:cNvPr>
          <p:cNvCxnSpPr/>
          <p:nvPr/>
        </p:nvCxnSpPr>
        <p:spPr>
          <a:xfrm>
            <a:off x="31559139" y="7546462"/>
            <a:ext cx="5137470" cy="0"/>
          </a:xfrm>
          <a:prstGeom prst="line">
            <a:avLst/>
          </a:prstGeom>
          <a:ln w="28575">
            <a:solidFill>
              <a:srgbClr val="C0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7F354A6-C73C-D8E0-D2DC-EE23A91D53B0}"/>
              </a:ext>
            </a:extLst>
          </p:cNvPr>
          <p:cNvCxnSpPr>
            <a:cxnSpLocks/>
          </p:cNvCxnSpPr>
          <p:nvPr/>
        </p:nvCxnSpPr>
        <p:spPr>
          <a:xfrm>
            <a:off x="32457664" y="10061062"/>
            <a:ext cx="4187175" cy="0"/>
          </a:xfrm>
          <a:prstGeom prst="line">
            <a:avLst/>
          </a:prstGeom>
          <a:ln w="28575">
            <a:solidFill>
              <a:srgbClr val="C0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D470ABC-A1E4-DCB3-18B8-31B134164DD1}"/>
              </a:ext>
            </a:extLst>
          </p:cNvPr>
          <p:cNvCxnSpPr>
            <a:cxnSpLocks/>
          </p:cNvCxnSpPr>
          <p:nvPr/>
        </p:nvCxnSpPr>
        <p:spPr>
          <a:xfrm>
            <a:off x="32361103" y="13506450"/>
            <a:ext cx="5484897" cy="0"/>
          </a:xfrm>
          <a:prstGeom prst="line">
            <a:avLst/>
          </a:prstGeom>
          <a:ln w="28575">
            <a:solidFill>
              <a:srgbClr val="C0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08F0A2A5-BA2F-F320-D1BF-818157F4D466}"/>
              </a:ext>
            </a:extLst>
          </p:cNvPr>
          <p:cNvCxnSpPr>
            <a:cxnSpLocks/>
          </p:cNvCxnSpPr>
          <p:nvPr/>
        </p:nvCxnSpPr>
        <p:spPr>
          <a:xfrm>
            <a:off x="35293300" y="14738350"/>
            <a:ext cx="2552699" cy="0"/>
          </a:xfrm>
          <a:prstGeom prst="line">
            <a:avLst/>
          </a:prstGeom>
          <a:ln w="28575">
            <a:solidFill>
              <a:srgbClr val="C0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FBEE832-B0C2-2022-EA26-8F6F5B9AFD04}"/>
              </a:ext>
            </a:extLst>
          </p:cNvPr>
          <p:cNvCxnSpPr>
            <a:cxnSpLocks/>
          </p:cNvCxnSpPr>
          <p:nvPr/>
        </p:nvCxnSpPr>
        <p:spPr>
          <a:xfrm>
            <a:off x="34290000" y="15174635"/>
            <a:ext cx="3555999" cy="0"/>
          </a:xfrm>
          <a:prstGeom prst="line">
            <a:avLst/>
          </a:prstGeom>
          <a:ln w="28575">
            <a:solidFill>
              <a:srgbClr val="C0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65AF9ED-4420-6AB3-55D5-1B585A8ED6A9}"/>
              </a:ext>
            </a:extLst>
          </p:cNvPr>
          <p:cNvCxnSpPr>
            <a:cxnSpLocks/>
          </p:cNvCxnSpPr>
          <p:nvPr/>
        </p:nvCxnSpPr>
        <p:spPr>
          <a:xfrm>
            <a:off x="33901856" y="15567056"/>
            <a:ext cx="3944143" cy="0"/>
          </a:xfrm>
          <a:prstGeom prst="line">
            <a:avLst/>
          </a:prstGeom>
          <a:ln w="28575">
            <a:solidFill>
              <a:srgbClr val="C0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6CA4BA6-5A16-769D-4817-E8BD43341ECB}"/>
              </a:ext>
            </a:extLst>
          </p:cNvPr>
          <p:cNvCxnSpPr>
            <a:cxnSpLocks/>
          </p:cNvCxnSpPr>
          <p:nvPr/>
        </p:nvCxnSpPr>
        <p:spPr>
          <a:xfrm>
            <a:off x="32621794" y="8257662"/>
            <a:ext cx="4006849" cy="0"/>
          </a:xfrm>
          <a:prstGeom prst="line">
            <a:avLst/>
          </a:prstGeom>
          <a:ln w="28575">
            <a:solidFill>
              <a:srgbClr val="C0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D50A01B-145E-4976-3CFC-5A8F8511D24A}"/>
              </a:ext>
            </a:extLst>
          </p:cNvPr>
          <p:cNvCxnSpPr>
            <a:cxnSpLocks/>
          </p:cNvCxnSpPr>
          <p:nvPr/>
        </p:nvCxnSpPr>
        <p:spPr>
          <a:xfrm>
            <a:off x="34127874" y="7909379"/>
            <a:ext cx="2500768" cy="0"/>
          </a:xfrm>
          <a:prstGeom prst="line">
            <a:avLst/>
          </a:prstGeom>
          <a:ln w="28575">
            <a:solidFill>
              <a:srgbClr val="C0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179316EC-FA07-B9EC-C0BB-A5CB3356BCC7}"/>
              </a:ext>
            </a:extLst>
          </p:cNvPr>
          <p:cNvCxnSpPr>
            <a:cxnSpLocks/>
          </p:cNvCxnSpPr>
          <p:nvPr/>
        </p:nvCxnSpPr>
        <p:spPr>
          <a:xfrm>
            <a:off x="32034286" y="9685689"/>
            <a:ext cx="4594356" cy="0"/>
          </a:xfrm>
          <a:prstGeom prst="line">
            <a:avLst/>
          </a:prstGeom>
          <a:ln w="28575">
            <a:solidFill>
              <a:srgbClr val="C0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6E717385-D6A5-BDC9-4C79-AFDD2174B824}"/>
              </a:ext>
            </a:extLst>
          </p:cNvPr>
          <p:cNvCxnSpPr>
            <a:cxnSpLocks/>
          </p:cNvCxnSpPr>
          <p:nvPr/>
        </p:nvCxnSpPr>
        <p:spPr>
          <a:xfrm>
            <a:off x="33472694" y="9323739"/>
            <a:ext cx="3155948" cy="0"/>
          </a:xfrm>
          <a:prstGeom prst="line">
            <a:avLst/>
          </a:prstGeom>
          <a:ln w="28575">
            <a:solidFill>
              <a:srgbClr val="C0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3B189AF-5564-B6F8-666D-567B6FB990F4}"/>
              </a:ext>
            </a:extLst>
          </p:cNvPr>
          <p:cNvCxnSpPr>
            <a:cxnSpLocks/>
          </p:cNvCxnSpPr>
          <p:nvPr/>
        </p:nvCxnSpPr>
        <p:spPr>
          <a:xfrm>
            <a:off x="31682433" y="6878989"/>
            <a:ext cx="4946209" cy="0"/>
          </a:xfrm>
          <a:prstGeom prst="line">
            <a:avLst/>
          </a:prstGeom>
          <a:ln w="28575">
            <a:solidFill>
              <a:srgbClr val="C0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9956AAC0-ECF6-F81D-89F4-9FE540B1B07C}"/>
              </a:ext>
            </a:extLst>
          </p:cNvPr>
          <p:cNvCxnSpPr>
            <a:cxnSpLocks/>
          </p:cNvCxnSpPr>
          <p:nvPr/>
        </p:nvCxnSpPr>
        <p:spPr>
          <a:xfrm>
            <a:off x="33310286" y="11896555"/>
            <a:ext cx="4559300" cy="0"/>
          </a:xfrm>
          <a:prstGeom prst="line">
            <a:avLst/>
          </a:prstGeom>
          <a:ln w="28575">
            <a:solidFill>
              <a:srgbClr val="C0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10D1E2D5-74D9-A580-D0C8-7B5009E95E94}"/>
              </a:ext>
            </a:extLst>
          </p:cNvPr>
          <p:cNvCxnSpPr>
            <a:cxnSpLocks/>
          </p:cNvCxnSpPr>
          <p:nvPr/>
        </p:nvCxnSpPr>
        <p:spPr>
          <a:xfrm flipV="1">
            <a:off x="32286574" y="12678347"/>
            <a:ext cx="5559425" cy="11649"/>
          </a:xfrm>
          <a:prstGeom prst="line">
            <a:avLst/>
          </a:prstGeom>
          <a:ln w="28575">
            <a:solidFill>
              <a:srgbClr val="C0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14267853-17A9-E567-8DF4-32025B8B1743}"/>
              </a:ext>
            </a:extLst>
          </p:cNvPr>
          <p:cNvSpPr txBox="1"/>
          <p:nvPr/>
        </p:nvSpPr>
        <p:spPr>
          <a:xfrm>
            <a:off x="32398670" y="24532094"/>
            <a:ext cx="11238524" cy="2776145"/>
          </a:xfrm>
          <a:prstGeom prst="rect">
            <a:avLst/>
          </a:prstGeom>
          <a:solidFill>
            <a:srgbClr val="DDDDDD"/>
          </a:solidFill>
        </p:spPr>
        <p:txBody>
          <a:bodyPr wrap="square">
            <a:spAutoFit/>
          </a:bodyPr>
          <a:lstStyle/>
          <a:p>
            <a:r>
              <a:rPr lang="en-US" sz="1600" b="1" dirty="0">
                <a:effectLst/>
                <a:latin typeface="+mj-lt"/>
                <a:ea typeface="Calibri" panose="020F0502020204030204" pitchFamily="34" charset="0"/>
              </a:rPr>
              <a:t>References</a:t>
            </a:r>
          </a:p>
          <a:p>
            <a:pPr marL="342900" indent="-342900">
              <a:lnSpc>
                <a:spcPct val="90000"/>
              </a:lnSpc>
              <a:buFont typeface="+mj-lt"/>
              <a:buAutoNum type="arabicPeriod"/>
            </a:pPr>
            <a:r>
              <a:rPr lang="en-US" sz="1600" dirty="0">
                <a:effectLst/>
                <a:latin typeface="+mj-lt"/>
                <a:ea typeface="Calibri" panose="020F0502020204030204" pitchFamily="34" charset="0"/>
              </a:rPr>
              <a:t>Waterman BR, Gun B, Bader JO, Orr JD, Belmont PJ, Jr. Epidemiology of Lower Extremity Stress Fractures in the United States Military. Mil Med. 2016;181(10):1308-13. </a:t>
            </a:r>
            <a:r>
              <a:rPr lang="en-US" sz="1600" dirty="0" err="1">
                <a:effectLst/>
                <a:latin typeface="+mj-lt"/>
                <a:ea typeface="Calibri" panose="020F0502020204030204" pitchFamily="34" charset="0"/>
              </a:rPr>
              <a:t>Epub</a:t>
            </a:r>
            <a:r>
              <a:rPr lang="en-US" sz="1600" dirty="0">
                <a:effectLst/>
                <a:latin typeface="+mj-lt"/>
                <a:ea typeface="Calibri" panose="020F0502020204030204" pitchFamily="34" charset="0"/>
              </a:rPr>
              <a:t> 2016/10/19. </a:t>
            </a:r>
            <a:r>
              <a:rPr lang="en-US" sz="1600" dirty="0" err="1">
                <a:effectLst/>
                <a:latin typeface="+mj-lt"/>
                <a:ea typeface="Calibri" panose="020F0502020204030204" pitchFamily="34" charset="0"/>
              </a:rPr>
              <a:t>doi</a:t>
            </a:r>
            <a:r>
              <a:rPr lang="en-US" sz="1600" dirty="0">
                <a:effectLst/>
                <a:latin typeface="+mj-lt"/>
                <a:ea typeface="Calibri" panose="020F0502020204030204" pitchFamily="34" charset="0"/>
              </a:rPr>
              <a:t>: 10.7205/MILMED-D-15-00571. PubMed PMID: 27753569.</a:t>
            </a:r>
          </a:p>
          <a:p>
            <a:pPr marL="342900" indent="-342900">
              <a:lnSpc>
                <a:spcPct val="90000"/>
              </a:lnSpc>
              <a:buFont typeface="+mj-lt"/>
              <a:buAutoNum type="arabicPeriod"/>
            </a:pPr>
            <a:r>
              <a:rPr lang="en-US" sz="1600" dirty="0">
                <a:latin typeface="+mj-lt"/>
              </a:rPr>
              <a:t>Lee D, Armed Forces Health Surveillance C. Stress fractures, active component, U.S. Armed Forces, 2004-2010. MSMR. 2011;18(5):8-11. </a:t>
            </a:r>
            <a:r>
              <a:rPr lang="en-US" sz="1600" dirty="0" err="1">
                <a:latin typeface="+mj-lt"/>
              </a:rPr>
              <a:t>Epub</a:t>
            </a:r>
            <a:r>
              <a:rPr lang="en-US" sz="1600" dirty="0">
                <a:latin typeface="+mj-lt"/>
              </a:rPr>
              <a:t> 2011/07/29. PubMed PMID: 21793616</a:t>
            </a:r>
          </a:p>
          <a:p>
            <a:pPr marL="342900" indent="-342900">
              <a:lnSpc>
                <a:spcPct val="90000"/>
              </a:lnSpc>
              <a:buFont typeface="+mj-lt"/>
              <a:buAutoNum type="arabicPeriod"/>
            </a:pPr>
            <a:r>
              <a:rPr lang="en-US" sz="1600" dirty="0">
                <a:latin typeface="+mj-lt"/>
              </a:rPr>
              <a:t>Cameron KL, Peck KY, Davi SM, Owens C, Svoboda C, DiStefano LJ, et al. Association Between Landing Error Scoring System (LESS) Items and the Incidence Rate of Lower Extremity Stress Fracture. </a:t>
            </a:r>
            <a:r>
              <a:rPr lang="en-US" sz="1600" dirty="0" err="1">
                <a:latin typeface="+mj-lt"/>
              </a:rPr>
              <a:t>Orthop</a:t>
            </a:r>
            <a:r>
              <a:rPr lang="en-US" sz="1600" dirty="0">
                <a:latin typeface="+mj-lt"/>
              </a:rPr>
              <a:t> J Sports Med. 2022;10(6):23259671221100790. </a:t>
            </a:r>
            <a:r>
              <a:rPr lang="en-US" sz="1600" dirty="0" err="1">
                <a:latin typeface="+mj-lt"/>
              </a:rPr>
              <a:t>Epub</a:t>
            </a:r>
            <a:r>
              <a:rPr lang="en-US" sz="1600" dirty="0">
                <a:latin typeface="+mj-lt"/>
              </a:rPr>
              <a:t> 20220609. </a:t>
            </a:r>
            <a:r>
              <a:rPr lang="en-US" sz="1600" dirty="0" err="1">
                <a:latin typeface="+mj-lt"/>
              </a:rPr>
              <a:t>doi</a:t>
            </a:r>
            <a:r>
              <a:rPr lang="en-US" sz="1600" dirty="0">
                <a:latin typeface="+mj-lt"/>
              </a:rPr>
              <a:t>: 10.1177/23259671221100790. PubMed PMID: 35706554; PubMed Central PMCID: PMC9189539</a:t>
            </a:r>
          </a:p>
          <a:p>
            <a:pPr marL="342900" indent="-342900">
              <a:lnSpc>
                <a:spcPct val="90000"/>
              </a:lnSpc>
              <a:buFont typeface="+mj-lt"/>
              <a:buAutoNum type="arabicPeriod"/>
            </a:pPr>
            <a:r>
              <a:rPr lang="en-US" sz="1600" dirty="0">
                <a:latin typeface="+mj-lt"/>
              </a:rPr>
              <a:t>Kraus VB, Sun S, Reed A, et al. An osteoarthritis pathophysiological continuum revealed by molecular biomarkers. Sci Adv. 2024;10(17):eadj6814. doi:10.1126/sciadv.adj6814</a:t>
            </a:r>
          </a:p>
        </p:txBody>
      </p:sp>
      <p:sp>
        <p:nvSpPr>
          <p:cNvPr id="14" name="Google Shape;86;p1">
            <a:extLst>
              <a:ext uri="{FF2B5EF4-FFF2-40B4-BE49-F238E27FC236}">
                <a16:creationId xmlns:a16="http://schemas.microsoft.com/office/drawing/2014/main" id="{BC73B5D9-00EE-3E44-1B4A-B33B8762D2D6}"/>
              </a:ext>
            </a:extLst>
          </p:cNvPr>
          <p:cNvSpPr txBox="1"/>
          <p:nvPr/>
        </p:nvSpPr>
        <p:spPr>
          <a:xfrm>
            <a:off x="254006" y="16597394"/>
            <a:ext cx="12840072" cy="10644141"/>
          </a:xfrm>
          <a:prstGeom prst="rect">
            <a:avLst/>
          </a:prstGeom>
          <a:noFill/>
          <a:ln>
            <a:noFill/>
          </a:ln>
        </p:spPr>
        <p:txBody>
          <a:bodyPr spcFirstLastPara="1" wrap="square" lIns="117040" tIns="58520" rIns="117040" bIns="58520" anchor="t" anchorCtr="0">
            <a:spAutoFit/>
          </a:bodyPr>
          <a:lstStyle/>
          <a:p>
            <a:pPr algn="just">
              <a:buClr>
                <a:schemeClr val="dk1"/>
              </a:buClr>
              <a:buSzPct val="100000"/>
            </a:pPr>
            <a:r>
              <a:rPr lang="en-US" sz="2800" b="1" u="sng" cap="all" dirty="0">
                <a:solidFill>
                  <a:srgbClr val="20245E"/>
                </a:solidFill>
                <a:latin typeface="+mj-lt"/>
              </a:rPr>
              <a:t>study DESIGN</a:t>
            </a:r>
          </a:p>
          <a:p>
            <a:pPr>
              <a:buClr>
                <a:schemeClr val="dk1"/>
              </a:buClr>
              <a:buSzPct val="100000"/>
            </a:pPr>
            <a:r>
              <a:rPr lang="en-US" sz="2800" b="1" dirty="0">
                <a:solidFill>
                  <a:schemeClr val="dk1"/>
                </a:solidFill>
                <a:latin typeface="+mj-lt"/>
              </a:rPr>
              <a:t>Case-control study </a:t>
            </a:r>
            <a:r>
              <a:rPr lang="en-US" sz="2800" dirty="0">
                <a:solidFill>
                  <a:schemeClr val="dk1"/>
                </a:solidFill>
                <a:latin typeface="+mj-lt"/>
              </a:rPr>
              <a:t>using existing data from a previously conducted cohort study and new proteomics data from serum samples obtained at entry to training and stored in the DoD Serum Repository</a:t>
            </a:r>
          </a:p>
          <a:p>
            <a:pPr algn="just">
              <a:spcBef>
                <a:spcPts val="800"/>
              </a:spcBef>
              <a:buClr>
                <a:schemeClr val="dk1"/>
              </a:buClr>
              <a:buSzPct val="100000"/>
            </a:pPr>
            <a:r>
              <a:rPr lang="en-US" sz="2800" b="1" u="sng" cap="all" dirty="0">
                <a:solidFill>
                  <a:srgbClr val="20245E"/>
                </a:solidFill>
              </a:rPr>
              <a:t>Participants</a:t>
            </a:r>
            <a:endParaRPr lang="en-US" sz="2800" u="sng" dirty="0">
              <a:solidFill>
                <a:schemeClr val="dk1"/>
              </a:solidFill>
              <a:latin typeface="+mj-lt"/>
            </a:endParaRPr>
          </a:p>
          <a:p>
            <a:pPr algn="just">
              <a:buClr>
                <a:schemeClr val="dk1"/>
              </a:buClr>
              <a:buSzPct val="100000"/>
            </a:pPr>
            <a:r>
              <a:rPr lang="en-US" sz="2800" dirty="0">
                <a:solidFill>
                  <a:schemeClr val="dk1"/>
                </a:solidFill>
                <a:latin typeface="+mj-lt"/>
              </a:rPr>
              <a:t>USMA Cadets entering their first year of training between 2015 and 2019</a:t>
            </a:r>
          </a:p>
          <a:p>
            <a:pPr marL="1031875" lvl="5" indent="-457200">
              <a:buClr>
                <a:schemeClr val="dk1"/>
              </a:buClr>
              <a:buSzPct val="100000"/>
              <a:buFont typeface="Arial" panose="020B0604020202020204" pitchFamily="34" charset="0"/>
              <a:buChar char="•"/>
              <a:tabLst>
                <a:tab pos="1327150" algn="l"/>
              </a:tabLst>
            </a:pPr>
            <a:r>
              <a:rPr lang="en-US" sz="2800" b="1" dirty="0">
                <a:solidFill>
                  <a:schemeClr val="dk1"/>
                </a:solidFill>
                <a:latin typeface="+mj-lt"/>
              </a:rPr>
              <a:t>Cases</a:t>
            </a:r>
            <a:r>
              <a:rPr lang="en-US" sz="2800" dirty="0">
                <a:solidFill>
                  <a:schemeClr val="dk1"/>
                </a:solidFill>
                <a:latin typeface="+mj-lt"/>
              </a:rPr>
              <a:t>: sustained a medically documented LE SFx within their first year at USMA, </a:t>
            </a:r>
            <a:r>
              <a:rPr lang="en-US" sz="2800" i="1" dirty="0">
                <a:solidFill>
                  <a:schemeClr val="dk1"/>
                </a:solidFill>
                <a:latin typeface="+mj-lt"/>
              </a:rPr>
              <a:t>after</a:t>
            </a:r>
            <a:r>
              <a:rPr lang="en-US" sz="2800" dirty="0">
                <a:solidFill>
                  <a:schemeClr val="dk1"/>
                </a:solidFill>
                <a:latin typeface="+mj-lt"/>
              </a:rPr>
              <a:t> serum samples were obtained</a:t>
            </a:r>
          </a:p>
          <a:p>
            <a:pPr marL="1031875" lvl="5" indent="-457200">
              <a:buClr>
                <a:schemeClr val="dk1"/>
              </a:buClr>
              <a:buSzPct val="100000"/>
              <a:buFont typeface="Arial" panose="020B0604020202020204" pitchFamily="34" charset="0"/>
              <a:buChar char="•"/>
              <a:tabLst>
                <a:tab pos="1327150" algn="l"/>
              </a:tabLst>
            </a:pPr>
            <a:r>
              <a:rPr lang="en-US" sz="2800" b="1" dirty="0">
                <a:solidFill>
                  <a:schemeClr val="dk1"/>
                </a:solidFill>
                <a:latin typeface="+mj-lt"/>
              </a:rPr>
              <a:t>Controls</a:t>
            </a:r>
            <a:r>
              <a:rPr lang="en-US" sz="2800" dirty="0">
                <a:solidFill>
                  <a:schemeClr val="dk1"/>
                </a:solidFill>
                <a:latin typeface="+mj-lt"/>
              </a:rPr>
              <a:t>: age-, race-, and sex-matched cadets without LE SFx</a:t>
            </a:r>
          </a:p>
          <a:p>
            <a:pPr algn="just">
              <a:spcBef>
                <a:spcPts val="800"/>
              </a:spcBef>
              <a:buClr>
                <a:schemeClr val="dk1"/>
              </a:buClr>
              <a:buSzPct val="100000"/>
            </a:pPr>
            <a:r>
              <a:rPr lang="en-US" sz="2800" b="1" u="sng" cap="all" dirty="0">
                <a:solidFill>
                  <a:srgbClr val="20245E"/>
                </a:solidFill>
                <a:latin typeface="+mj-lt"/>
              </a:rPr>
              <a:t>Variables</a:t>
            </a:r>
          </a:p>
          <a:p>
            <a:pPr marL="304800">
              <a:spcBef>
                <a:spcPts val="400"/>
              </a:spcBef>
              <a:spcAft>
                <a:spcPts val="400"/>
              </a:spcAft>
              <a:buClr>
                <a:schemeClr val="dk1"/>
              </a:buClr>
              <a:buSzPct val="100000"/>
            </a:pPr>
            <a:r>
              <a:rPr lang="en-US" sz="2800" b="1" u="sng" dirty="0">
                <a:solidFill>
                  <a:schemeClr val="tx1"/>
                </a:solidFill>
                <a:latin typeface="+mj-lt"/>
              </a:rPr>
              <a:t>Jump Landing Biomechanics</a:t>
            </a:r>
            <a:r>
              <a:rPr lang="en-US" sz="2800" b="1" dirty="0">
                <a:solidFill>
                  <a:schemeClr val="tx1"/>
                </a:solidFill>
                <a:latin typeface="+mj-lt"/>
              </a:rPr>
              <a:t>: </a:t>
            </a:r>
            <a:r>
              <a:rPr lang="en-US" sz="2800" dirty="0">
                <a:solidFill>
                  <a:schemeClr val="tx1"/>
                </a:solidFill>
                <a:latin typeface="+mj-lt"/>
              </a:rPr>
              <a:t>Data from the Landing Error Scoring System (LESS) assessed at entry to training (17-point and 22-point scoring systems)</a:t>
            </a:r>
            <a:endParaRPr lang="en-US" sz="2800" i="1" dirty="0">
              <a:solidFill>
                <a:schemeClr val="tx1"/>
              </a:solidFill>
              <a:latin typeface="+mj-lt"/>
            </a:endParaRPr>
          </a:p>
          <a:p>
            <a:pPr marL="304800">
              <a:spcBef>
                <a:spcPts val="400"/>
              </a:spcBef>
              <a:spcAft>
                <a:spcPts val="400"/>
              </a:spcAft>
              <a:buClr>
                <a:schemeClr val="dk1"/>
              </a:buClr>
              <a:buSzPct val="100000"/>
            </a:pPr>
            <a:r>
              <a:rPr lang="en-US" sz="2800" b="1" u="sng" dirty="0">
                <a:solidFill>
                  <a:schemeClr val="tx1"/>
                </a:solidFill>
                <a:latin typeface="+mj-lt"/>
              </a:rPr>
              <a:t>Proteomics</a:t>
            </a:r>
            <a:r>
              <a:rPr lang="en-US" sz="2800" dirty="0">
                <a:solidFill>
                  <a:schemeClr val="tx1"/>
                </a:solidFill>
                <a:latin typeface="+mj-lt"/>
              </a:rPr>
              <a:t>: Quantitative mass spectrometry-based approach</a:t>
            </a:r>
            <a:endParaRPr lang="en-US" sz="2800" b="1" u="sng" dirty="0">
              <a:solidFill>
                <a:schemeClr val="tx1"/>
              </a:solidFill>
              <a:latin typeface="+mj-lt"/>
            </a:endParaRPr>
          </a:p>
          <a:p>
            <a:pPr marL="304800">
              <a:spcBef>
                <a:spcPts val="400"/>
              </a:spcBef>
              <a:spcAft>
                <a:spcPts val="400"/>
              </a:spcAft>
              <a:buClr>
                <a:schemeClr val="dk1"/>
              </a:buClr>
              <a:buSzPct val="100000"/>
            </a:pPr>
            <a:r>
              <a:rPr lang="en-US" sz="2800" b="1" u="sng" dirty="0">
                <a:solidFill>
                  <a:schemeClr val="tx1"/>
                </a:solidFill>
                <a:latin typeface="+mj-lt"/>
              </a:rPr>
              <a:t>Stress Fractures</a:t>
            </a:r>
            <a:r>
              <a:rPr lang="en-US" sz="2800" b="1" dirty="0">
                <a:solidFill>
                  <a:schemeClr val="tx1"/>
                </a:solidFill>
                <a:latin typeface="+mj-lt"/>
              </a:rPr>
              <a:t>: </a:t>
            </a:r>
            <a:r>
              <a:rPr lang="en-US" sz="2800" dirty="0">
                <a:solidFill>
                  <a:schemeClr val="tx1"/>
                </a:solidFill>
                <a:latin typeface="+mj-lt"/>
              </a:rPr>
              <a:t>ICD-10-CM codes (M84.3 series) from DMSS (lower extremity only)</a:t>
            </a:r>
            <a:endParaRPr lang="en-US" sz="2800" i="1" dirty="0">
              <a:solidFill>
                <a:schemeClr val="tx1"/>
              </a:solidFill>
              <a:latin typeface="+mj-lt"/>
            </a:endParaRPr>
          </a:p>
          <a:p>
            <a:pPr algn="just">
              <a:spcBef>
                <a:spcPts val="800"/>
              </a:spcBef>
              <a:buClr>
                <a:schemeClr val="dk1"/>
              </a:buClr>
              <a:buSzPct val="100000"/>
            </a:pPr>
            <a:r>
              <a:rPr lang="en-US" sz="2800" b="1" u="sng" cap="all" dirty="0">
                <a:solidFill>
                  <a:srgbClr val="20245D"/>
                </a:solidFill>
                <a:latin typeface="+mj-lt"/>
              </a:rPr>
              <a:t>Statistical analysis</a:t>
            </a:r>
          </a:p>
          <a:p>
            <a:pPr marL="457200" indent="-457200">
              <a:spcBef>
                <a:spcPts val="600"/>
              </a:spcBef>
              <a:buClr>
                <a:schemeClr val="dk1"/>
              </a:buClr>
              <a:buSzPct val="100000"/>
              <a:buFont typeface="Arial" panose="020B0604020202020204" pitchFamily="34" charset="0"/>
              <a:buChar char="•"/>
            </a:pPr>
            <a:r>
              <a:rPr lang="en-US" sz="2800" b="1" dirty="0">
                <a:solidFill>
                  <a:schemeClr val="dk1"/>
                </a:solidFill>
                <a:latin typeface="+mj-lt"/>
              </a:rPr>
              <a:t>10-fold cross-validation </a:t>
            </a:r>
            <a:r>
              <a:rPr lang="en-US" sz="2800" dirty="0">
                <a:solidFill>
                  <a:schemeClr val="dk1"/>
                </a:solidFill>
                <a:latin typeface="+mj-lt"/>
              </a:rPr>
              <a:t>to identify candidate proteins</a:t>
            </a:r>
          </a:p>
          <a:p>
            <a:pPr marL="457200" indent="-457200">
              <a:spcBef>
                <a:spcPts val="600"/>
              </a:spcBef>
              <a:buClr>
                <a:schemeClr val="dk1"/>
              </a:buClr>
              <a:buSzPct val="100000"/>
              <a:buFont typeface="Arial" panose="020B0604020202020204" pitchFamily="34" charset="0"/>
              <a:buChar char="•"/>
            </a:pPr>
            <a:r>
              <a:rPr lang="en-US" sz="2800" dirty="0">
                <a:solidFill>
                  <a:schemeClr val="dk1"/>
                </a:solidFill>
                <a:latin typeface="+mj-lt"/>
              </a:rPr>
              <a:t>Iterative </a:t>
            </a:r>
            <a:r>
              <a:rPr lang="en-US" sz="2800" b="1" dirty="0">
                <a:solidFill>
                  <a:schemeClr val="dk1"/>
                </a:solidFill>
                <a:latin typeface="+mj-lt"/>
              </a:rPr>
              <a:t>multivariate logistic regression </a:t>
            </a:r>
            <a:r>
              <a:rPr lang="en-US" sz="2800" dirty="0">
                <a:solidFill>
                  <a:schemeClr val="dk1"/>
                </a:solidFill>
                <a:latin typeface="+mj-lt"/>
              </a:rPr>
              <a:t>assessing candidate proteins, LESS scores, and sex</a:t>
            </a:r>
          </a:p>
          <a:p>
            <a:pPr marL="457200" indent="-457200">
              <a:spcBef>
                <a:spcPts val="600"/>
              </a:spcBef>
              <a:buClr>
                <a:schemeClr val="dk1"/>
              </a:buClr>
              <a:buSzPct val="100000"/>
              <a:buFont typeface="Arial" panose="020B0604020202020204" pitchFamily="34" charset="0"/>
              <a:buChar char="•"/>
            </a:pPr>
            <a:r>
              <a:rPr lang="en-US" sz="2800" b="1" dirty="0">
                <a:solidFill>
                  <a:schemeClr val="dk1"/>
                </a:solidFill>
                <a:latin typeface="+mj-lt"/>
              </a:rPr>
              <a:t>Biological relevance </a:t>
            </a:r>
            <a:r>
              <a:rPr lang="en-US" sz="2800" dirty="0">
                <a:solidFill>
                  <a:schemeClr val="dk1"/>
                </a:solidFill>
                <a:latin typeface="+mj-lt"/>
              </a:rPr>
              <a:t>of significant proteins evaluated through functional enrichment and pathway analyses using Gene Ontology (GO) Enrichment Analysis, </a:t>
            </a:r>
            <a:r>
              <a:rPr lang="en-US" sz="2800" dirty="0" err="1">
                <a:solidFill>
                  <a:schemeClr val="dk1"/>
                </a:solidFill>
                <a:latin typeface="+mj-lt"/>
              </a:rPr>
              <a:t>Reactome</a:t>
            </a:r>
            <a:r>
              <a:rPr lang="en-US" sz="2800" dirty="0">
                <a:solidFill>
                  <a:schemeClr val="dk1"/>
                </a:solidFill>
                <a:latin typeface="+mj-lt"/>
              </a:rPr>
              <a:t> database, and Ingenuity Pathway Analysis (IPA)</a:t>
            </a:r>
            <a:endParaRPr lang="en-US" sz="2800" dirty="0">
              <a:solidFill>
                <a:schemeClr val="tx1"/>
              </a:solidFill>
              <a:latin typeface="+mj-lt"/>
            </a:endParaRPr>
          </a:p>
        </p:txBody>
      </p:sp>
      <p:sp>
        <p:nvSpPr>
          <p:cNvPr id="18" name="TextBox 17">
            <a:extLst>
              <a:ext uri="{FF2B5EF4-FFF2-40B4-BE49-F238E27FC236}">
                <a16:creationId xmlns:a16="http://schemas.microsoft.com/office/drawing/2014/main" id="{3B47452B-FC5E-F86C-6181-BDB575ABA9E0}"/>
              </a:ext>
            </a:extLst>
          </p:cNvPr>
          <p:cNvSpPr txBox="1"/>
          <p:nvPr/>
        </p:nvSpPr>
        <p:spPr>
          <a:xfrm>
            <a:off x="13569609" y="8294934"/>
            <a:ext cx="17570926" cy="553998"/>
          </a:xfrm>
          <a:prstGeom prst="rect">
            <a:avLst/>
          </a:prstGeom>
          <a:noFill/>
        </p:spPr>
        <p:txBody>
          <a:bodyPr wrap="square" rtlCol="0">
            <a:spAutoFit/>
          </a:bodyPr>
          <a:lstStyle/>
          <a:p>
            <a:r>
              <a:rPr lang="en-US" sz="3000" b="1" dirty="0"/>
              <a:t>Figure 1. </a:t>
            </a:r>
            <a:r>
              <a:rPr lang="en-US" sz="3000" dirty="0"/>
              <a:t>Statistical Analysis Pathway to Identify Proteins Associated with LE SFx</a:t>
            </a:r>
          </a:p>
        </p:txBody>
      </p:sp>
      <p:graphicFrame>
        <p:nvGraphicFramePr>
          <p:cNvPr id="15" name="Table 14">
            <a:extLst>
              <a:ext uri="{FF2B5EF4-FFF2-40B4-BE49-F238E27FC236}">
                <a16:creationId xmlns:a16="http://schemas.microsoft.com/office/drawing/2014/main" id="{073E4CE6-EBB3-C1C2-4025-08DAA545AC11}"/>
              </a:ext>
            </a:extLst>
          </p:cNvPr>
          <p:cNvGraphicFramePr>
            <a:graphicFrameLocks noGrp="1"/>
          </p:cNvGraphicFramePr>
          <p:nvPr>
            <p:extLst>
              <p:ext uri="{D42A27DB-BD31-4B8C-83A1-F6EECF244321}">
                <p14:modId xmlns:p14="http://schemas.microsoft.com/office/powerpoint/2010/main" val="60227501"/>
              </p:ext>
            </p:extLst>
          </p:nvPr>
        </p:nvGraphicFramePr>
        <p:xfrm>
          <a:off x="13660164" y="9011851"/>
          <a:ext cx="8496448" cy="8869680"/>
        </p:xfrm>
        <a:graphic>
          <a:graphicData uri="http://schemas.openxmlformats.org/drawingml/2006/table">
            <a:tbl>
              <a:tblPr firstRow="1" firstCol="1" bandRow="1">
                <a:tableStyleId>{8799B23B-EC83-4686-B30A-512413B5E67A}</a:tableStyleId>
              </a:tblPr>
              <a:tblGrid>
                <a:gridCol w="3069152">
                  <a:extLst>
                    <a:ext uri="{9D8B030D-6E8A-4147-A177-3AD203B41FA5}">
                      <a16:colId xmlns:a16="http://schemas.microsoft.com/office/drawing/2014/main" val="58017145"/>
                    </a:ext>
                  </a:extLst>
                </a:gridCol>
                <a:gridCol w="2713648">
                  <a:extLst>
                    <a:ext uri="{9D8B030D-6E8A-4147-A177-3AD203B41FA5}">
                      <a16:colId xmlns:a16="http://schemas.microsoft.com/office/drawing/2014/main" val="2853155561"/>
                    </a:ext>
                  </a:extLst>
                </a:gridCol>
                <a:gridCol w="2713648">
                  <a:extLst>
                    <a:ext uri="{9D8B030D-6E8A-4147-A177-3AD203B41FA5}">
                      <a16:colId xmlns:a16="http://schemas.microsoft.com/office/drawing/2014/main" val="3730267067"/>
                    </a:ext>
                  </a:extLst>
                </a:gridCol>
              </a:tblGrid>
              <a:tr h="385899">
                <a:tc gridSpan="3">
                  <a:txBody>
                    <a:bodyPr/>
                    <a:lstStyle/>
                    <a:p>
                      <a:pPr marL="0" marR="0" indent="0">
                        <a:lnSpc>
                          <a:spcPct val="100000"/>
                        </a:lnSpc>
                        <a:buNone/>
                      </a:pPr>
                      <a:r>
                        <a:rPr lang="en-US" sz="3000" b="1" kern="100" dirty="0">
                          <a:effectLst/>
                          <a:latin typeface="+mj-lt"/>
                          <a:ea typeface="Aptos" panose="020B0004020202020204" pitchFamily="34" charset="0"/>
                          <a:cs typeface="Times New Roman" panose="02020603050405020304" pitchFamily="18" charset="0"/>
                        </a:rPr>
                        <a:t>Table 1. </a:t>
                      </a:r>
                      <a:r>
                        <a:rPr lang="en-US" sz="3000" b="0" kern="100" dirty="0">
                          <a:effectLst/>
                          <a:latin typeface="+mj-lt"/>
                          <a:ea typeface="Aptos" panose="020B0004020202020204" pitchFamily="34" charset="0"/>
                          <a:cs typeface="Times New Roman" panose="02020603050405020304" pitchFamily="18" charset="0"/>
                        </a:rPr>
                        <a:t>Sample Characteristics</a:t>
                      </a:r>
                    </a:p>
                  </a:txBody>
                  <a:tcPr marL="52723" marR="52723"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lnSpc>
                          <a:spcPct val="100000"/>
                        </a:lnSpc>
                      </a:pPr>
                      <a:endParaRPr lang="en-US" sz="2200" b="1" dirty="0">
                        <a:latin typeface="+mj-lt"/>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lnSpc>
                          <a:spcPct val="100000"/>
                        </a:lnSpc>
                      </a:pPr>
                      <a:endParaRPr lang="en-US" sz="2200" b="1" dirty="0">
                        <a:latin typeface="+mj-lt"/>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1382961"/>
                  </a:ext>
                </a:extLst>
              </a:tr>
              <a:tr h="1240390">
                <a:tc>
                  <a:txBody>
                    <a:bodyPr/>
                    <a:lstStyle/>
                    <a:p>
                      <a:pPr marL="0" marR="0" indent="0">
                        <a:lnSpc>
                          <a:spcPct val="100000"/>
                        </a:lnSpc>
                        <a:buNone/>
                      </a:pPr>
                      <a:r>
                        <a:rPr lang="en-US" sz="2800" kern="100" dirty="0">
                          <a:effectLst/>
                          <a:latin typeface="+mj-lt"/>
                        </a:rPr>
                        <a:t> </a:t>
                      </a:r>
                      <a:endParaRPr lang="en-US" sz="280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2CEDF"/>
                    </a:solidFill>
                  </a:tcPr>
                </a:tc>
                <a:tc>
                  <a:txBody>
                    <a:bodyPr/>
                    <a:lstStyle/>
                    <a:p>
                      <a:pPr algn="ctr">
                        <a:lnSpc>
                          <a:spcPct val="100000"/>
                        </a:lnSpc>
                      </a:pPr>
                      <a:r>
                        <a:rPr lang="en-US" sz="2800" b="1" dirty="0">
                          <a:latin typeface="+mj-lt"/>
                        </a:rPr>
                        <a:t>Control</a:t>
                      </a:r>
                    </a:p>
                    <a:p>
                      <a:pPr algn="ctr">
                        <a:lnSpc>
                          <a:spcPct val="100000"/>
                        </a:lnSpc>
                      </a:pPr>
                      <a:r>
                        <a:rPr lang="en-US" sz="2800" b="1" dirty="0">
                          <a:latin typeface="+mj-lt"/>
                        </a:rPr>
                        <a:t>n=203</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2CEDF"/>
                    </a:solidFill>
                  </a:tcPr>
                </a:tc>
                <a:tc>
                  <a:txBody>
                    <a:bodyPr/>
                    <a:lstStyle/>
                    <a:p>
                      <a:pPr algn="ctr">
                        <a:lnSpc>
                          <a:spcPct val="100000"/>
                        </a:lnSpc>
                      </a:pPr>
                      <a:r>
                        <a:rPr lang="en-US" sz="2800" b="1" dirty="0">
                          <a:latin typeface="+mj-lt"/>
                        </a:rPr>
                        <a:t>LE SFx</a:t>
                      </a:r>
                    </a:p>
                    <a:p>
                      <a:pPr algn="ctr">
                        <a:lnSpc>
                          <a:spcPct val="100000"/>
                        </a:lnSpc>
                      </a:pPr>
                      <a:r>
                        <a:rPr lang="en-US" sz="2800" b="1" i="0" u="none" strike="noStrike" cap="none" dirty="0">
                          <a:solidFill>
                            <a:schemeClr val="tx1"/>
                          </a:solidFill>
                          <a:latin typeface="+mn-lt"/>
                          <a:ea typeface="+mn-ea"/>
                          <a:cs typeface="+mn-cs"/>
                          <a:sym typeface="Arial"/>
                        </a:rPr>
                        <a:t>Cases</a:t>
                      </a:r>
                      <a:endParaRPr lang="en-US" sz="2800" b="1" dirty="0">
                        <a:latin typeface="+mj-lt"/>
                      </a:endParaRPr>
                    </a:p>
                    <a:p>
                      <a:pPr algn="ctr">
                        <a:lnSpc>
                          <a:spcPct val="100000"/>
                        </a:lnSpc>
                      </a:pPr>
                      <a:r>
                        <a:rPr lang="en-US" sz="2800" b="1" dirty="0">
                          <a:latin typeface="+mj-lt"/>
                        </a:rPr>
                        <a:t>n=103</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2CEDF"/>
                    </a:solidFill>
                  </a:tcPr>
                </a:tc>
                <a:extLst>
                  <a:ext uri="{0D108BD9-81ED-4DB2-BD59-A6C34878D82A}">
                    <a16:rowId xmlns:a16="http://schemas.microsoft.com/office/drawing/2014/main" val="991800877"/>
                  </a:ext>
                </a:extLst>
              </a:tr>
              <a:tr h="385899">
                <a:tc>
                  <a:txBody>
                    <a:bodyPr/>
                    <a:lstStyle/>
                    <a:p>
                      <a:pPr marL="0" marR="0" indent="0" algn="r">
                        <a:lnSpc>
                          <a:spcPct val="100000"/>
                        </a:lnSpc>
                        <a:buNone/>
                      </a:pPr>
                      <a:r>
                        <a:rPr lang="en-US" sz="2800" kern="100" dirty="0">
                          <a:effectLst/>
                          <a:latin typeface="+mj-lt"/>
                        </a:rPr>
                        <a:t>Male</a:t>
                      </a:r>
                      <a:endParaRPr lang="en-US" sz="280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a:lnSpc>
                          <a:spcPct val="100000"/>
                        </a:lnSpc>
                        <a:buNone/>
                      </a:pPr>
                      <a:r>
                        <a:rPr lang="en-US" sz="2800" kern="100" dirty="0">
                          <a:effectLst/>
                          <a:latin typeface="+mj-lt"/>
                        </a:rPr>
                        <a:t>48% (97)</a:t>
                      </a:r>
                      <a:endParaRPr lang="en-US" sz="280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a:lnSpc>
                          <a:spcPct val="100000"/>
                        </a:lnSpc>
                        <a:buNone/>
                      </a:pPr>
                      <a:r>
                        <a:rPr lang="en-US" sz="2800" kern="100" dirty="0">
                          <a:effectLst/>
                          <a:latin typeface="+mj-lt"/>
                        </a:rPr>
                        <a:t>49% (50)</a:t>
                      </a:r>
                      <a:endParaRPr lang="en-US" sz="280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35474180"/>
                  </a:ext>
                </a:extLst>
              </a:tr>
              <a:tr h="385899">
                <a:tc>
                  <a:txBody>
                    <a:bodyPr/>
                    <a:lstStyle/>
                    <a:p>
                      <a:pPr marL="0" marR="0" indent="0" algn="r">
                        <a:lnSpc>
                          <a:spcPct val="100000"/>
                        </a:lnSpc>
                        <a:buNone/>
                      </a:pPr>
                      <a:r>
                        <a:rPr lang="en-US" sz="2800" kern="100">
                          <a:effectLst/>
                          <a:latin typeface="+mj-lt"/>
                        </a:rPr>
                        <a:t>Female</a:t>
                      </a:r>
                      <a:endParaRPr lang="en-US" sz="2800" kern="10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a:lnSpc>
                          <a:spcPct val="100000"/>
                        </a:lnSpc>
                        <a:buNone/>
                      </a:pPr>
                      <a:r>
                        <a:rPr lang="en-US" sz="2800" kern="100" dirty="0">
                          <a:effectLst/>
                          <a:latin typeface="+mj-lt"/>
                        </a:rPr>
                        <a:t>52% (106)</a:t>
                      </a:r>
                      <a:endParaRPr lang="en-US" sz="280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a:lnSpc>
                          <a:spcPct val="100000"/>
                        </a:lnSpc>
                        <a:buNone/>
                      </a:pPr>
                      <a:r>
                        <a:rPr lang="en-US" sz="2800" kern="100" dirty="0">
                          <a:effectLst/>
                          <a:latin typeface="+mj-lt"/>
                        </a:rPr>
                        <a:t>51% (53)</a:t>
                      </a:r>
                      <a:endParaRPr lang="en-US" sz="280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81926174"/>
                  </a:ext>
                </a:extLst>
              </a:tr>
              <a:tr h="385899">
                <a:tc>
                  <a:txBody>
                    <a:bodyPr/>
                    <a:lstStyle/>
                    <a:p>
                      <a:pPr marL="0" marR="0" indent="0" algn="r">
                        <a:lnSpc>
                          <a:spcPct val="100000"/>
                        </a:lnSpc>
                        <a:buNone/>
                      </a:pPr>
                      <a:r>
                        <a:rPr lang="en-US" sz="2800" kern="100" dirty="0">
                          <a:effectLst/>
                          <a:latin typeface="+mj-lt"/>
                        </a:rPr>
                        <a:t>Race </a:t>
                      </a:r>
                      <a:endParaRPr lang="en-US" sz="2800" b="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nSpc>
                          <a:spcPct val="100000"/>
                        </a:lnSpc>
                        <a:buNone/>
                      </a:pPr>
                      <a:r>
                        <a:rPr lang="en-US" sz="2800" kern="100" dirty="0">
                          <a:effectLst/>
                          <a:latin typeface="+mj-lt"/>
                        </a:rPr>
                        <a:t> </a:t>
                      </a:r>
                      <a:endParaRPr lang="en-US" sz="280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nSpc>
                          <a:spcPct val="100000"/>
                        </a:lnSpc>
                        <a:buNone/>
                      </a:pPr>
                      <a:r>
                        <a:rPr lang="en-US" sz="2800" kern="100" dirty="0">
                          <a:effectLst/>
                          <a:latin typeface="+mj-lt"/>
                        </a:rPr>
                        <a:t> </a:t>
                      </a:r>
                      <a:endParaRPr lang="en-US" sz="280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33879746"/>
                  </a:ext>
                </a:extLst>
              </a:tr>
              <a:tr h="385899">
                <a:tc>
                  <a:txBody>
                    <a:bodyPr/>
                    <a:lstStyle/>
                    <a:p>
                      <a:pPr marL="0" marR="0" indent="0" algn="r">
                        <a:lnSpc>
                          <a:spcPct val="100000"/>
                        </a:lnSpc>
                        <a:buNone/>
                      </a:pPr>
                      <a:r>
                        <a:rPr lang="en-US" sz="2800" b="0" kern="100" dirty="0">
                          <a:effectLst/>
                          <a:latin typeface="+mj-lt"/>
                        </a:rPr>
                        <a:t>Caucasian</a:t>
                      </a:r>
                      <a:endParaRPr lang="en-US" sz="2800" b="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a:lnSpc>
                          <a:spcPct val="100000"/>
                        </a:lnSpc>
                        <a:buNone/>
                      </a:pPr>
                      <a:r>
                        <a:rPr lang="en-US" sz="2800" kern="100" dirty="0">
                          <a:effectLst/>
                          <a:latin typeface="+mj-lt"/>
                        </a:rPr>
                        <a:t>67% (140)</a:t>
                      </a:r>
                      <a:endParaRPr lang="en-US" sz="280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a:lnSpc>
                          <a:spcPct val="100000"/>
                        </a:lnSpc>
                        <a:buNone/>
                      </a:pPr>
                      <a:r>
                        <a:rPr lang="en-US" sz="2800" kern="100" dirty="0">
                          <a:effectLst/>
                          <a:latin typeface="+mj-lt"/>
                        </a:rPr>
                        <a:t>65% (67)</a:t>
                      </a:r>
                      <a:endParaRPr lang="en-US" sz="280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71649982"/>
                  </a:ext>
                </a:extLst>
              </a:tr>
              <a:tr h="385899">
                <a:tc>
                  <a:txBody>
                    <a:bodyPr/>
                    <a:lstStyle/>
                    <a:p>
                      <a:pPr marL="0" marR="0" indent="0" algn="r">
                        <a:lnSpc>
                          <a:spcPct val="100000"/>
                        </a:lnSpc>
                        <a:buNone/>
                      </a:pPr>
                      <a:r>
                        <a:rPr lang="en-US" sz="2800" b="0" kern="100" dirty="0">
                          <a:effectLst/>
                          <a:latin typeface="+mj-lt"/>
                        </a:rPr>
                        <a:t>African American</a:t>
                      </a:r>
                      <a:endParaRPr lang="en-US" sz="2800" b="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a:lnSpc>
                          <a:spcPct val="100000"/>
                        </a:lnSpc>
                        <a:buNone/>
                      </a:pPr>
                      <a:r>
                        <a:rPr lang="en-US" sz="2800" kern="100" dirty="0">
                          <a:effectLst/>
                          <a:latin typeface="+mj-lt"/>
                        </a:rPr>
                        <a:t>10% (21)</a:t>
                      </a:r>
                      <a:endParaRPr lang="en-US" sz="280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a:lnSpc>
                          <a:spcPct val="100000"/>
                        </a:lnSpc>
                        <a:buNone/>
                      </a:pPr>
                      <a:r>
                        <a:rPr lang="en-US" sz="2800" kern="100" dirty="0">
                          <a:effectLst/>
                          <a:latin typeface="+mj-lt"/>
                        </a:rPr>
                        <a:t>14% (14)</a:t>
                      </a:r>
                      <a:endParaRPr lang="en-US" sz="280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6896680"/>
                  </a:ext>
                </a:extLst>
              </a:tr>
              <a:tr h="385899">
                <a:tc>
                  <a:txBody>
                    <a:bodyPr/>
                    <a:lstStyle/>
                    <a:p>
                      <a:pPr marL="0" marR="0" indent="0" algn="r">
                        <a:lnSpc>
                          <a:spcPct val="100000"/>
                        </a:lnSpc>
                        <a:buNone/>
                      </a:pPr>
                      <a:r>
                        <a:rPr lang="en-US" sz="2800" b="0" kern="100" dirty="0">
                          <a:effectLst/>
                          <a:latin typeface="+mj-lt"/>
                        </a:rPr>
                        <a:t>Asian</a:t>
                      </a:r>
                      <a:endParaRPr lang="en-US" sz="2800" b="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a:lnSpc>
                          <a:spcPct val="100000"/>
                        </a:lnSpc>
                        <a:buNone/>
                      </a:pPr>
                      <a:r>
                        <a:rPr lang="en-US" sz="2800" kern="100" dirty="0">
                          <a:effectLst/>
                          <a:latin typeface="+mj-lt"/>
                        </a:rPr>
                        <a:t>11% (23)</a:t>
                      </a:r>
                      <a:endParaRPr lang="en-US" sz="280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a:lnSpc>
                          <a:spcPct val="100000"/>
                        </a:lnSpc>
                        <a:buNone/>
                      </a:pPr>
                      <a:r>
                        <a:rPr lang="en-US" sz="2800" kern="100" dirty="0">
                          <a:effectLst/>
                          <a:latin typeface="+mj-lt"/>
                        </a:rPr>
                        <a:t>10% (10)</a:t>
                      </a:r>
                      <a:endParaRPr lang="en-US" sz="280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41890293"/>
                  </a:ext>
                </a:extLst>
              </a:tr>
              <a:tr h="385899">
                <a:tc>
                  <a:txBody>
                    <a:bodyPr/>
                    <a:lstStyle/>
                    <a:p>
                      <a:pPr marL="0" marR="0" indent="0" algn="r">
                        <a:lnSpc>
                          <a:spcPct val="100000"/>
                        </a:lnSpc>
                        <a:buNone/>
                      </a:pPr>
                      <a:r>
                        <a:rPr lang="en-US" sz="2800" b="0" kern="100" dirty="0">
                          <a:effectLst/>
                          <a:latin typeface="+mj-lt"/>
                        </a:rPr>
                        <a:t>Hispanic</a:t>
                      </a:r>
                      <a:endParaRPr lang="en-US" sz="2800" b="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a:lnSpc>
                          <a:spcPct val="100000"/>
                        </a:lnSpc>
                        <a:buNone/>
                      </a:pPr>
                      <a:r>
                        <a:rPr lang="en-US" sz="2800" kern="100" dirty="0">
                          <a:effectLst/>
                          <a:latin typeface="+mj-lt"/>
                        </a:rPr>
                        <a:t>7% (15)</a:t>
                      </a:r>
                      <a:endParaRPr lang="en-US" sz="280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a:lnSpc>
                          <a:spcPct val="100000"/>
                        </a:lnSpc>
                        <a:buNone/>
                      </a:pPr>
                      <a:r>
                        <a:rPr lang="en-US" sz="2800" kern="100" dirty="0">
                          <a:effectLst/>
                          <a:latin typeface="+mj-lt"/>
                        </a:rPr>
                        <a:t>8% (8)</a:t>
                      </a:r>
                      <a:endParaRPr lang="en-US" sz="280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09527784"/>
                  </a:ext>
                </a:extLst>
              </a:tr>
              <a:tr h="385899">
                <a:tc>
                  <a:txBody>
                    <a:bodyPr/>
                    <a:lstStyle/>
                    <a:p>
                      <a:pPr marL="0" marR="0" indent="0" algn="r">
                        <a:lnSpc>
                          <a:spcPct val="100000"/>
                        </a:lnSpc>
                        <a:buNone/>
                      </a:pPr>
                      <a:r>
                        <a:rPr lang="en-US" sz="2800" b="0" kern="100" dirty="0">
                          <a:effectLst/>
                          <a:latin typeface="+mj-lt"/>
                        </a:rPr>
                        <a:t>American Indian</a:t>
                      </a:r>
                      <a:endParaRPr lang="en-US" sz="2800" b="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a:lnSpc>
                          <a:spcPct val="100000"/>
                        </a:lnSpc>
                        <a:buNone/>
                      </a:pPr>
                      <a:r>
                        <a:rPr lang="en-US" sz="2800" kern="100" dirty="0">
                          <a:effectLst/>
                          <a:latin typeface="+mj-lt"/>
                        </a:rPr>
                        <a:t>1% (2)</a:t>
                      </a:r>
                      <a:endParaRPr lang="en-US" sz="280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a:lnSpc>
                          <a:spcPct val="100000"/>
                        </a:lnSpc>
                        <a:buNone/>
                      </a:pPr>
                      <a:r>
                        <a:rPr lang="en-US" sz="2800" kern="100" dirty="0">
                          <a:effectLst/>
                          <a:latin typeface="+mj-lt"/>
                        </a:rPr>
                        <a:t>2% (2)</a:t>
                      </a:r>
                      <a:endParaRPr lang="en-US" sz="280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97128742"/>
                  </a:ext>
                </a:extLst>
              </a:tr>
              <a:tr h="385899">
                <a:tc>
                  <a:txBody>
                    <a:bodyPr/>
                    <a:lstStyle/>
                    <a:p>
                      <a:pPr marL="0" marR="0" indent="0" algn="r">
                        <a:lnSpc>
                          <a:spcPct val="100000"/>
                        </a:lnSpc>
                        <a:buNone/>
                      </a:pPr>
                      <a:r>
                        <a:rPr lang="en-US" sz="2800" b="0" kern="100" dirty="0">
                          <a:effectLst/>
                          <a:latin typeface="+mj-lt"/>
                        </a:rPr>
                        <a:t>Other</a:t>
                      </a:r>
                      <a:endParaRPr lang="en-US" sz="2800" b="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a:lnSpc>
                          <a:spcPct val="100000"/>
                        </a:lnSpc>
                        <a:buNone/>
                      </a:pPr>
                      <a:r>
                        <a:rPr lang="en-US" sz="2800" kern="100" dirty="0">
                          <a:effectLst/>
                          <a:latin typeface="+mj-lt"/>
                        </a:rPr>
                        <a:t>1% (2)</a:t>
                      </a:r>
                      <a:endParaRPr lang="en-US" sz="280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a:lnSpc>
                          <a:spcPct val="100000"/>
                        </a:lnSpc>
                        <a:buNone/>
                      </a:pPr>
                      <a:r>
                        <a:rPr lang="en-US" sz="2800" kern="100" dirty="0">
                          <a:effectLst/>
                          <a:latin typeface="+mj-lt"/>
                        </a:rPr>
                        <a:t>2% (2)</a:t>
                      </a:r>
                      <a:endParaRPr lang="en-US" sz="280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74316092"/>
                  </a:ext>
                </a:extLst>
              </a:tr>
              <a:tr h="385899">
                <a:tc>
                  <a:txBody>
                    <a:bodyPr/>
                    <a:lstStyle/>
                    <a:p>
                      <a:pPr marL="0" marR="0" indent="0" algn="r">
                        <a:lnSpc>
                          <a:spcPct val="100000"/>
                        </a:lnSpc>
                        <a:buNone/>
                      </a:pPr>
                      <a:r>
                        <a:rPr lang="en-US" sz="2800" kern="100" dirty="0">
                          <a:effectLst/>
                          <a:latin typeface="+mj-lt"/>
                        </a:rPr>
                        <a:t>Height (cm)</a:t>
                      </a:r>
                      <a:endParaRPr lang="en-US" sz="280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a:lnSpc>
                          <a:spcPct val="100000"/>
                        </a:lnSpc>
                        <a:buNone/>
                      </a:pPr>
                      <a:r>
                        <a:rPr lang="en-US" sz="2800" kern="100" dirty="0">
                          <a:effectLst/>
                          <a:latin typeface="+mj-lt"/>
                        </a:rPr>
                        <a:t>171.4 ± 9.0</a:t>
                      </a:r>
                      <a:endParaRPr lang="en-US" sz="280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a:lnSpc>
                          <a:spcPct val="100000"/>
                        </a:lnSpc>
                        <a:buNone/>
                      </a:pPr>
                      <a:r>
                        <a:rPr lang="en-US" sz="2800" kern="100" dirty="0">
                          <a:effectLst/>
                          <a:latin typeface="+mj-lt"/>
                        </a:rPr>
                        <a:t>171.8 ± 8.9</a:t>
                      </a:r>
                      <a:endParaRPr lang="en-US" sz="280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8186715"/>
                  </a:ext>
                </a:extLst>
              </a:tr>
              <a:tr h="385899">
                <a:tc>
                  <a:txBody>
                    <a:bodyPr/>
                    <a:lstStyle/>
                    <a:p>
                      <a:pPr marL="0" marR="0" indent="0" algn="r">
                        <a:lnSpc>
                          <a:spcPct val="100000"/>
                        </a:lnSpc>
                        <a:buNone/>
                      </a:pPr>
                      <a:r>
                        <a:rPr lang="en-US" sz="2800" kern="100" dirty="0">
                          <a:effectLst/>
                          <a:latin typeface="+mj-lt"/>
                        </a:rPr>
                        <a:t>Weight (kg)</a:t>
                      </a:r>
                      <a:endParaRPr lang="en-US" sz="280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a:lnSpc>
                          <a:spcPct val="100000"/>
                        </a:lnSpc>
                        <a:buNone/>
                      </a:pPr>
                      <a:r>
                        <a:rPr lang="en-US" sz="2800" kern="100" dirty="0">
                          <a:effectLst/>
                          <a:latin typeface="+mj-lt"/>
                        </a:rPr>
                        <a:t>68.9 ± 10.7</a:t>
                      </a:r>
                      <a:endParaRPr lang="en-US" sz="280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a:lnSpc>
                          <a:spcPct val="100000"/>
                        </a:lnSpc>
                        <a:buNone/>
                      </a:pPr>
                      <a:r>
                        <a:rPr lang="en-US" sz="2800" kern="100" dirty="0">
                          <a:effectLst/>
                          <a:latin typeface="+mj-lt"/>
                        </a:rPr>
                        <a:t>68.8 ± 11.0</a:t>
                      </a:r>
                      <a:endParaRPr lang="en-US" sz="280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56629475"/>
                  </a:ext>
                </a:extLst>
              </a:tr>
              <a:tr h="385899">
                <a:tc>
                  <a:txBody>
                    <a:bodyPr/>
                    <a:lstStyle/>
                    <a:p>
                      <a:pPr marL="0" marR="0" indent="0" algn="r">
                        <a:lnSpc>
                          <a:spcPct val="100000"/>
                        </a:lnSpc>
                        <a:buNone/>
                      </a:pPr>
                      <a:r>
                        <a:rPr lang="en-US" sz="2800" kern="100" dirty="0">
                          <a:effectLst/>
                          <a:latin typeface="+mj-lt"/>
                        </a:rPr>
                        <a:t>BMI (kg/m</a:t>
                      </a:r>
                      <a:r>
                        <a:rPr lang="en-US" sz="2800" kern="100" baseline="30000" dirty="0">
                          <a:effectLst/>
                          <a:latin typeface="+mj-lt"/>
                        </a:rPr>
                        <a:t>2</a:t>
                      </a:r>
                      <a:r>
                        <a:rPr lang="en-US" sz="2800" kern="100" dirty="0">
                          <a:effectLst/>
                          <a:latin typeface="+mj-lt"/>
                        </a:rPr>
                        <a:t>) </a:t>
                      </a:r>
                      <a:endParaRPr lang="en-US" sz="280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a:lnSpc>
                          <a:spcPct val="100000"/>
                        </a:lnSpc>
                        <a:buNone/>
                      </a:pPr>
                      <a:r>
                        <a:rPr lang="en-US" sz="2800" kern="100" dirty="0">
                          <a:effectLst/>
                          <a:latin typeface="+mj-lt"/>
                        </a:rPr>
                        <a:t>23.3 ± 2.3</a:t>
                      </a:r>
                      <a:endParaRPr lang="en-US" sz="280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a:lnSpc>
                          <a:spcPct val="100000"/>
                        </a:lnSpc>
                        <a:buNone/>
                      </a:pPr>
                      <a:r>
                        <a:rPr lang="en-US" sz="2800" kern="100" dirty="0">
                          <a:effectLst/>
                          <a:latin typeface="+mj-lt"/>
                        </a:rPr>
                        <a:t>23.2 ± 2.4</a:t>
                      </a:r>
                      <a:endParaRPr lang="en-US" sz="280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16715238"/>
                  </a:ext>
                </a:extLst>
              </a:tr>
              <a:tr h="385899">
                <a:tc>
                  <a:txBody>
                    <a:bodyPr/>
                    <a:lstStyle/>
                    <a:p>
                      <a:pPr marL="0" marR="0" indent="0" algn="r">
                        <a:lnSpc>
                          <a:spcPct val="100000"/>
                        </a:lnSpc>
                        <a:buNone/>
                      </a:pPr>
                      <a:r>
                        <a:rPr lang="en-US" sz="2800" kern="100" dirty="0">
                          <a:effectLst/>
                          <a:latin typeface="+mj-lt"/>
                          <a:ea typeface="Aptos" panose="020B0004020202020204" pitchFamily="34" charset="0"/>
                          <a:cs typeface="Times New Roman" panose="02020603050405020304" pitchFamily="18" charset="0"/>
                        </a:rPr>
                        <a:t>LESS-17</a:t>
                      </a: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a:lnSpc>
                          <a:spcPct val="100000"/>
                        </a:lnSpc>
                        <a:buNone/>
                      </a:pPr>
                      <a:r>
                        <a:rPr lang="en-US" sz="2800" kern="100" dirty="0">
                          <a:effectLst/>
                          <a:latin typeface="+mj-lt"/>
                          <a:ea typeface="Aptos" panose="020B0004020202020204" pitchFamily="34" charset="0"/>
                          <a:cs typeface="Times New Roman" panose="02020603050405020304" pitchFamily="18" charset="0"/>
                        </a:rPr>
                        <a:t>4 (3-6)</a:t>
                      </a: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a:lnSpc>
                          <a:spcPct val="100000"/>
                        </a:lnSpc>
                        <a:buNone/>
                      </a:pPr>
                      <a:r>
                        <a:rPr lang="en-US" sz="2800" kern="100" dirty="0">
                          <a:effectLst/>
                          <a:latin typeface="+mj-lt"/>
                          <a:ea typeface="Aptos" panose="020B0004020202020204" pitchFamily="34" charset="0"/>
                          <a:cs typeface="Times New Roman" panose="02020603050405020304" pitchFamily="18" charset="0"/>
                        </a:rPr>
                        <a:t>5 (3-6)</a:t>
                      </a: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87243531"/>
                  </a:ext>
                </a:extLst>
              </a:tr>
              <a:tr h="385899">
                <a:tc>
                  <a:txBody>
                    <a:bodyPr/>
                    <a:lstStyle/>
                    <a:p>
                      <a:pPr marL="0" marR="0" indent="0" algn="r">
                        <a:lnSpc>
                          <a:spcPct val="100000"/>
                        </a:lnSpc>
                        <a:buNone/>
                      </a:pPr>
                      <a:r>
                        <a:rPr lang="en-US" sz="2800" kern="100" dirty="0">
                          <a:effectLst/>
                          <a:latin typeface="+mj-lt"/>
                          <a:ea typeface="Aptos" panose="020B0004020202020204" pitchFamily="34" charset="0"/>
                          <a:cs typeface="Times New Roman" panose="02020603050405020304" pitchFamily="18" charset="0"/>
                        </a:rPr>
                        <a:t>LESS-22</a:t>
                      </a: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a:lnSpc>
                          <a:spcPct val="100000"/>
                        </a:lnSpc>
                        <a:buNone/>
                      </a:pPr>
                      <a:r>
                        <a:rPr lang="en-US" sz="2800" kern="100" dirty="0">
                          <a:effectLst/>
                          <a:latin typeface="+mj-lt"/>
                          <a:ea typeface="Aptos" panose="020B0004020202020204" pitchFamily="34" charset="0"/>
                          <a:cs typeface="Times New Roman" panose="02020603050405020304" pitchFamily="18" charset="0"/>
                        </a:rPr>
                        <a:t>5 (4-6.75)</a:t>
                      </a: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a:lnSpc>
                          <a:spcPct val="100000"/>
                        </a:lnSpc>
                        <a:buNone/>
                      </a:pPr>
                      <a:r>
                        <a:rPr lang="en-US" sz="2800" kern="100" dirty="0">
                          <a:effectLst/>
                          <a:latin typeface="+mj-lt"/>
                          <a:ea typeface="Aptos" panose="020B0004020202020204" pitchFamily="34" charset="0"/>
                          <a:cs typeface="Times New Roman" panose="02020603050405020304" pitchFamily="18" charset="0"/>
                        </a:rPr>
                        <a:t>5 (4-7)</a:t>
                      </a:r>
                    </a:p>
                  </a:txBody>
                  <a:tcPr marL="52723" marR="52723"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3311693"/>
                  </a:ext>
                </a:extLst>
              </a:tr>
              <a:tr h="608937">
                <a:tc gridSpan="3">
                  <a:txBody>
                    <a:bodyPr/>
                    <a:lstStyle/>
                    <a:p>
                      <a:pPr marL="0" marR="0" indent="0" algn="l">
                        <a:lnSpc>
                          <a:spcPct val="100000"/>
                        </a:lnSpc>
                        <a:buNone/>
                      </a:pPr>
                      <a:r>
                        <a:rPr lang="en-US" sz="2200" b="0" kern="100" dirty="0">
                          <a:effectLst/>
                          <a:latin typeface="+mj-lt"/>
                          <a:ea typeface="Aptos" panose="020B0004020202020204" pitchFamily="34" charset="0"/>
                          <a:cs typeface="Times New Roman" panose="02020603050405020304" pitchFamily="18" charset="0"/>
                        </a:rPr>
                        <a:t>Categorical: % (n); Continuous: </a:t>
                      </a:r>
                      <a:r>
                        <a:rPr lang="en-US" sz="2200" b="0" kern="100" dirty="0" err="1">
                          <a:effectLst/>
                          <a:latin typeface="+mj-lt"/>
                          <a:ea typeface="Aptos" panose="020B0004020202020204" pitchFamily="34" charset="0"/>
                          <a:cs typeface="Times New Roman" panose="02020603050405020304" pitchFamily="18" charset="0"/>
                        </a:rPr>
                        <a:t>mean±SD</a:t>
                      </a:r>
                      <a:r>
                        <a:rPr lang="en-US" sz="2200" b="0" kern="100" dirty="0">
                          <a:effectLst/>
                          <a:latin typeface="+mj-lt"/>
                          <a:ea typeface="Aptos" panose="020B0004020202020204" pitchFamily="34" charset="0"/>
                          <a:cs typeface="Times New Roman" panose="02020603050405020304" pitchFamily="18" charset="0"/>
                        </a:rPr>
                        <a:t>; Ordinal: median (IQR)</a:t>
                      </a:r>
                    </a:p>
                    <a:p>
                      <a:pPr marL="0" marR="0" indent="0" algn="ctr">
                        <a:lnSpc>
                          <a:spcPct val="100000"/>
                        </a:lnSpc>
                        <a:buNone/>
                      </a:pPr>
                      <a:r>
                        <a:rPr lang="en-US" sz="2400" b="1" kern="100" dirty="0">
                          <a:effectLst/>
                          <a:latin typeface="+mj-lt"/>
                          <a:ea typeface="Aptos" panose="020B0004020202020204" pitchFamily="34" charset="0"/>
                          <a:cs typeface="Times New Roman" panose="02020603050405020304" pitchFamily="18" charset="0"/>
                        </a:rPr>
                        <a:t>Note: Sex and Landing Error Scoring System (LESS) scores were not associated with LE SFx in models</a:t>
                      </a:r>
                    </a:p>
                  </a:txBody>
                  <a:tcPr marL="52723" marR="527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indent="0" algn="ctr">
                        <a:lnSpc>
                          <a:spcPct val="100000"/>
                        </a:lnSpc>
                        <a:buNone/>
                      </a:pPr>
                      <a:endParaRPr lang="en-US" sz="280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indent="0" algn="ctr">
                        <a:lnSpc>
                          <a:spcPct val="100000"/>
                        </a:lnSpc>
                        <a:buNone/>
                      </a:pPr>
                      <a:endParaRPr lang="en-US" sz="2800" kern="100" dirty="0">
                        <a:effectLst/>
                        <a:latin typeface="+mj-lt"/>
                        <a:ea typeface="Aptos" panose="020B0004020202020204" pitchFamily="34" charset="0"/>
                        <a:cs typeface="Times New Roman" panose="02020603050405020304" pitchFamily="18" charset="0"/>
                      </a:endParaRPr>
                    </a:p>
                  </a:txBody>
                  <a:tcPr marL="52723" marR="52723"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13673205"/>
                  </a:ext>
                </a:extLst>
              </a:tr>
            </a:tbl>
          </a:graphicData>
        </a:graphic>
      </p:graphicFrame>
      <p:sp>
        <p:nvSpPr>
          <p:cNvPr id="28" name="Rectangle 27">
            <a:extLst>
              <a:ext uri="{FF2B5EF4-FFF2-40B4-BE49-F238E27FC236}">
                <a16:creationId xmlns:a16="http://schemas.microsoft.com/office/drawing/2014/main" id="{7322E8E7-3562-959C-2197-402555CA3A85}"/>
              </a:ext>
            </a:extLst>
          </p:cNvPr>
          <p:cNvSpPr/>
          <p:nvPr/>
        </p:nvSpPr>
        <p:spPr>
          <a:xfrm>
            <a:off x="31442583" y="6160605"/>
            <a:ext cx="12194609" cy="4967437"/>
          </a:xfrm>
          <a:prstGeom prst="rect">
            <a:avLst/>
          </a:prstGeom>
          <a:no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F8994844-7EC0-8FEB-4040-7126EA169390}"/>
              </a:ext>
            </a:extLst>
          </p:cNvPr>
          <p:cNvSpPr/>
          <p:nvPr/>
        </p:nvSpPr>
        <p:spPr>
          <a:xfrm>
            <a:off x="31442584" y="11346058"/>
            <a:ext cx="12194609" cy="5361630"/>
          </a:xfrm>
          <a:prstGeom prst="rect">
            <a:avLst/>
          </a:prstGeom>
          <a:no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0EEC46B-C808-4567-37F4-5446ECB783EA}"/>
              </a:ext>
            </a:extLst>
          </p:cNvPr>
          <p:cNvSpPr/>
          <p:nvPr/>
        </p:nvSpPr>
        <p:spPr>
          <a:xfrm>
            <a:off x="13447057" y="24242320"/>
            <a:ext cx="818768" cy="13926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a:p>
            <a:pPr algn="ctr"/>
            <a:endParaRPr lang="en-US" dirty="0"/>
          </a:p>
        </p:txBody>
      </p:sp>
      <p:sp>
        <p:nvSpPr>
          <p:cNvPr id="13" name="TextBox 12">
            <a:extLst>
              <a:ext uri="{FF2B5EF4-FFF2-40B4-BE49-F238E27FC236}">
                <a16:creationId xmlns:a16="http://schemas.microsoft.com/office/drawing/2014/main" id="{F2B2B593-342B-2317-82D1-CF39C62FD341}"/>
              </a:ext>
            </a:extLst>
          </p:cNvPr>
          <p:cNvSpPr txBox="1"/>
          <p:nvPr/>
        </p:nvSpPr>
        <p:spPr>
          <a:xfrm>
            <a:off x="13569609" y="24376280"/>
            <a:ext cx="12001418" cy="1477328"/>
          </a:xfrm>
          <a:prstGeom prst="rect">
            <a:avLst/>
          </a:prstGeom>
          <a:noFill/>
          <a:ln>
            <a:solidFill>
              <a:schemeClr val="tx1"/>
            </a:solidFill>
          </a:ln>
        </p:spPr>
        <p:txBody>
          <a:bodyPr wrap="square" rtlCol="0">
            <a:spAutoFit/>
          </a:bodyPr>
          <a:lstStyle/>
          <a:p>
            <a:r>
              <a:rPr lang="en-US" sz="3000" b="1" dirty="0"/>
              <a:t>Figure 5. </a:t>
            </a:r>
            <a:r>
              <a:rPr lang="en-US" sz="3000" dirty="0"/>
              <a:t>Ingenuity Pathway Analysis (IPA) Showing Predicted Activation (Red) or Inhibition (Blue) of Pathways Based on 30 Proteins Associated with LE SFx</a:t>
            </a:r>
            <a:endParaRPr lang="en-US" sz="3000" b="1" dirty="0"/>
          </a:p>
        </p:txBody>
      </p:sp>
    </p:spTree>
  </p:cSld>
  <p:clrMapOvr>
    <a:masterClrMapping/>
  </p:clrMapOvr>
</p:sld>
</file>

<file path=ppt/theme/theme1.xml><?xml version="1.0" encoding="utf-8"?>
<a:theme xmlns:a="http://schemas.openxmlformats.org/drawingml/2006/main" name="7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829</TotalTime>
  <Words>1224</Words>
  <Application>Microsoft Office PowerPoint</Application>
  <PresentationFormat>Custom</PresentationFormat>
  <Paragraphs>102</Paragraphs>
  <Slides>1</Slides>
  <Notes>1</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1</vt:i4>
      </vt:variant>
    </vt:vector>
  </HeadingPairs>
  <TitlesOfParts>
    <vt:vector size="8" baseType="lpstr">
      <vt:lpstr>Wingdings</vt:lpstr>
      <vt:lpstr>Arial</vt:lpstr>
      <vt:lpstr>Calibri</vt:lpstr>
      <vt:lpstr>Times New Roman</vt:lpstr>
      <vt:lpstr>7_Default Design</vt:lpstr>
      <vt:lpstr>Default Design</vt:lpstr>
      <vt:lpstr>Prism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Andrew Hansen</dc:creator>
  <cp:lastModifiedBy>EMILY RICKER</cp:lastModifiedBy>
  <cp:revision>25</cp:revision>
  <dcterms:created xsi:type="dcterms:W3CDTF">2010-06-30T16:55:10Z</dcterms:created>
  <dcterms:modified xsi:type="dcterms:W3CDTF">2026-07-13T20:58:34Z</dcterms:modified>
</cp:coreProperties>
</file>