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sldIdLst>
    <p:sldId id="256" r:id="rId5"/>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925465B-1328-C0BA-6F50-994FC3B1BEA5}" name="Boltz, Jessamyn E CTR USN NAVHLTHRSCHCEN SAN (USA)" initials="JB" userId="S::jessamyn.e.boltz.ctr@health.mil::c4d5ec86-690e-4092-a466-fd516ebbdc75" providerId="AD"/>
  <p188:author id="{396C476D-34BE-9947-E9A4-5F39A5D190AE}" name="Dougherty, Amber L CTR USN NAVHLTHRSCHCEN SAN (USA)" initials="AD" userId="S::amber.l.dougherty.ctr@health.mil::fa325a63-ac52-4161-92bc-71e51f9f319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9192"/>
    <a:srgbClr val="FFFFFF"/>
    <a:srgbClr val="CBCBCB"/>
    <a:srgbClr val="A5A5A5"/>
    <a:srgbClr val="939598"/>
    <a:srgbClr val="E8B01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D32E58E-1659-43C4-B70D-D678B69E2B23}" v="2" dt="2026-06-29T23:22:53.0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56" autoAdjust="0"/>
    <p:restoredTop sz="93969" autoAdjust="0"/>
  </p:normalViewPr>
  <p:slideViewPr>
    <p:cSldViewPr snapToGrid="0">
      <p:cViewPr>
        <p:scale>
          <a:sx n="75" d="100"/>
          <a:sy n="75" d="100"/>
        </p:scale>
        <p:origin x="96" y="-5088"/>
      </p:cViewPr>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ltz, Jessamyn E CTR USN NAVHLTHRSCHCEN SAN (USA)" userId="c4d5ec86-690e-4092-a466-fd516ebbdc75" providerId="ADAL" clId="{FDDD7785-545E-4BB2-A356-22F06EA4C410}"/>
    <pc:docChg chg="modSld">
      <pc:chgData name="Boltz, Jessamyn E CTR USN NAVHLTHRSCHCEN SAN (USA)" userId="c4d5ec86-690e-4092-a466-fd516ebbdc75" providerId="ADAL" clId="{FDDD7785-545E-4BB2-A356-22F06EA4C410}" dt="2026-06-29T23:22:53.062" v="1" actId="14826"/>
      <pc:docMkLst>
        <pc:docMk/>
      </pc:docMkLst>
      <pc:sldChg chg="modSp">
        <pc:chgData name="Boltz, Jessamyn E CTR USN NAVHLTHRSCHCEN SAN (USA)" userId="c4d5ec86-690e-4092-a466-fd516ebbdc75" providerId="ADAL" clId="{FDDD7785-545E-4BB2-A356-22F06EA4C410}" dt="2026-06-29T23:22:53.062" v="1" actId="14826"/>
        <pc:sldMkLst>
          <pc:docMk/>
          <pc:sldMk cId="1851852752" sldId="256"/>
        </pc:sldMkLst>
        <pc:spChg chg="mod">
          <ac:chgData name="Boltz, Jessamyn E CTR USN NAVHLTHRSCHCEN SAN (USA)" userId="c4d5ec86-690e-4092-a466-fd516ebbdc75" providerId="ADAL" clId="{FDDD7785-545E-4BB2-A356-22F06EA4C410}" dt="2026-06-29T23:07:49.329" v="0"/>
          <ac:spMkLst>
            <pc:docMk/>
            <pc:sldMk cId="1851852752" sldId="256"/>
            <ac:spMk id="24" creationId="{7A538E74-6607-16A4-0D45-1C83BA746B3F}"/>
          </ac:spMkLst>
        </pc:spChg>
        <pc:picChg chg="mod">
          <ac:chgData name="Boltz, Jessamyn E CTR USN NAVHLTHRSCHCEN SAN (USA)" userId="c4d5ec86-690e-4092-a466-fd516ebbdc75" providerId="ADAL" clId="{FDDD7785-545E-4BB2-A356-22F06EA4C410}" dt="2026-06-29T23:22:53.062" v="1" actId="14826"/>
          <ac:picMkLst>
            <pc:docMk/>
            <pc:sldMk cId="1851852752" sldId="256"/>
            <ac:picMk id="74" creationId="{85BACF5D-CD55-2357-3DED-2529F5F5F4D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AABBFA-7D23-4A71-9A39-AD6F8D927B3C}" type="datetimeFigureOut">
              <a:rPr lang="en-US" smtClean="0"/>
              <a:t>6/29/2026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D51EEC-527D-4DC9-A3C6-C53CFF94CBD5}" type="slidenum">
              <a:rPr lang="en-US" smtClean="0"/>
              <a:t>‹#›</a:t>
            </a:fld>
            <a:endParaRPr lang="en-US"/>
          </a:p>
        </p:txBody>
      </p:sp>
    </p:spTree>
    <p:extLst>
      <p:ext uri="{BB962C8B-B14F-4D97-AF65-F5344CB8AC3E}">
        <p14:creationId xmlns:p14="http://schemas.microsoft.com/office/powerpoint/2010/main" val="1118470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D51EEC-527D-4DC9-A3C6-C53CFF94CBD5}" type="slidenum">
              <a:rPr lang="en-US" smtClean="0"/>
              <a:t>1</a:t>
            </a:fld>
            <a:endParaRPr lang="en-US"/>
          </a:p>
        </p:txBody>
      </p:sp>
    </p:spTree>
    <p:extLst>
      <p:ext uri="{BB962C8B-B14F-4D97-AF65-F5344CB8AC3E}">
        <p14:creationId xmlns:p14="http://schemas.microsoft.com/office/powerpoint/2010/main" val="19903910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2960496-37D3-41E0-B7B9-5DA85EC52B29}"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2982855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960496-37D3-41E0-B7B9-5DA85EC52B29}"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3497422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960496-37D3-41E0-B7B9-5DA85EC52B29}"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1311912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960496-37D3-41E0-B7B9-5DA85EC52B29}"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2409318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tint val="82000"/>
                  </a:schemeClr>
                </a:solidFill>
              </a:defRPr>
            </a:lvl1pPr>
            <a:lvl2pPr marL="2194560" indent="0">
              <a:buNone/>
              <a:defRPr sz="9600">
                <a:solidFill>
                  <a:schemeClr val="tx1">
                    <a:tint val="82000"/>
                  </a:schemeClr>
                </a:solidFill>
              </a:defRPr>
            </a:lvl2pPr>
            <a:lvl3pPr marL="4389120" indent="0">
              <a:buNone/>
              <a:defRPr sz="8640">
                <a:solidFill>
                  <a:schemeClr val="tx1">
                    <a:tint val="82000"/>
                  </a:schemeClr>
                </a:solidFill>
              </a:defRPr>
            </a:lvl3pPr>
            <a:lvl4pPr marL="6583680" indent="0">
              <a:buNone/>
              <a:defRPr sz="7680">
                <a:solidFill>
                  <a:schemeClr val="tx1">
                    <a:tint val="82000"/>
                  </a:schemeClr>
                </a:solidFill>
              </a:defRPr>
            </a:lvl4pPr>
            <a:lvl5pPr marL="8778240" indent="0">
              <a:buNone/>
              <a:defRPr sz="7680">
                <a:solidFill>
                  <a:schemeClr val="tx1">
                    <a:tint val="82000"/>
                  </a:schemeClr>
                </a:solidFill>
              </a:defRPr>
            </a:lvl5pPr>
            <a:lvl6pPr marL="10972800" indent="0">
              <a:buNone/>
              <a:defRPr sz="7680">
                <a:solidFill>
                  <a:schemeClr val="tx1">
                    <a:tint val="82000"/>
                  </a:schemeClr>
                </a:solidFill>
              </a:defRPr>
            </a:lvl6pPr>
            <a:lvl7pPr marL="13167360" indent="0">
              <a:buNone/>
              <a:defRPr sz="7680">
                <a:solidFill>
                  <a:schemeClr val="tx1">
                    <a:tint val="82000"/>
                  </a:schemeClr>
                </a:solidFill>
              </a:defRPr>
            </a:lvl7pPr>
            <a:lvl8pPr marL="15361920" indent="0">
              <a:buNone/>
              <a:defRPr sz="7680">
                <a:solidFill>
                  <a:schemeClr val="tx1">
                    <a:tint val="82000"/>
                  </a:schemeClr>
                </a:solidFill>
              </a:defRPr>
            </a:lvl8pPr>
            <a:lvl9pPr marL="17556480" indent="0">
              <a:buNone/>
              <a:defRPr sz="768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960496-37D3-41E0-B7B9-5DA85EC52B29}"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3572509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960496-37D3-41E0-B7B9-5DA85EC52B29}" type="datetimeFigureOut">
              <a:rPr lang="en-US" smtClean="0"/>
              <a:t>6/29/2026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2206985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960496-37D3-41E0-B7B9-5DA85EC52B29}" type="datetimeFigureOut">
              <a:rPr lang="en-US" smtClean="0"/>
              <a:t>6/29/2026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657104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2960496-37D3-41E0-B7B9-5DA85EC52B29}" type="datetimeFigureOut">
              <a:rPr lang="en-US" smtClean="0"/>
              <a:t>6/29/2026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356442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960496-37D3-41E0-B7B9-5DA85EC52B29}" type="datetimeFigureOut">
              <a:rPr lang="en-US" smtClean="0"/>
              <a:t>6/29/2026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8554876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A2960496-37D3-41E0-B7B9-5DA85EC52B29}" type="datetimeFigureOut">
              <a:rPr lang="en-US" smtClean="0"/>
              <a:t>6/29/2026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3545370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A2960496-37D3-41E0-B7B9-5DA85EC52B29}" type="datetimeFigureOut">
              <a:rPr lang="en-US" smtClean="0"/>
              <a:t>6/29/2026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7FE60A-A822-48FD-9405-25729392819A}" type="slidenum">
              <a:rPr lang="en-US" smtClean="0"/>
              <a:t>‹#›</a:t>
            </a:fld>
            <a:endParaRPr lang="en-US"/>
          </a:p>
        </p:txBody>
      </p:sp>
    </p:spTree>
    <p:extLst>
      <p:ext uri="{BB962C8B-B14F-4D97-AF65-F5344CB8AC3E}">
        <p14:creationId xmlns:p14="http://schemas.microsoft.com/office/powerpoint/2010/main" val="2002073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82000"/>
                  </a:schemeClr>
                </a:solidFill>
              </a:defRPr>
            </a:lvl1pPr>
          </a:lstStyle>
          <a:p>
            <a:fld id="{A2960496-37D3-41E0-B7B9-5DA85EC52B29}" type="datetimeFigureOut">
              <a:rPr lang="en-US" smtClean="0"/>
              <a:t>6/29/2026</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82000"/>
                  </a:schemeClr>
                </a:solidFill>
              </a:defRPr>
            </a:lvl1pPr>
          </a:lstStyle>
          <a:p>
            <a:fld id="{D47FE60A-A822-48FD-9405-25729392819A}" type="slidenum">
              <a:rPr lang="en-US" smtClean="0"/>
              <a:t>‹#›</a:t>
            </a:fld>
            <a:endParaRPr lang="en-US"/>
          </a:p>
        </p:txBody>
      </p:sp>
    </p:spTree>
    <p:extLst>
      <p:ext uri="{BB962C8B-B14F-4D97-AF65-F5344CB8AC3E}">
        <p14:creationId xmlns:p14="http://schemas.microsoft.com/office/powerpoint/2010/main" val="18790831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76DB88D-F946-9138-6EEC-5D5F4A2A3813}"/>
              </a:ext>
            </a:extLst>
          </p:cNvPr>
          <p:cNvGrpSpPr/>
          <p:nvPr/>
        </p:nvGrpSpPr>
        <p:grpSpPr>
          <a:xfrm>
            <a:off x="-13642" y="31533123"/>
            <a:ext cx="43918073" cy="1385277"/>
            <a:chOff x="-13642" y="31533123"/>
            <a:chExt cx="43918073" cy="1385277"/>
          </a:xfrm>
        </p:grpSpPr>
        <p:sp>
          <p:nvSpPr>
            <p:cNvPr id="5" name="Rectangle 4">
              <a:extLst>
                <a:ext uri="{FF2B5EF4-FFF2-40B4-BE49-F238E27FC236}">
                  <a16:creationId xmlns:a16="http://schemas.microsoft.com/office/drawing/2014/main" id="{037E63ED-1F91-3A1E-DE20-9196676198CF}"/>
                </a:ext>
              </a:extLst>
            </p:cNvPr>
            <p:cNvSpPr/>
            <p:nvPr/>
          </p:nvSpPr>
          <p:spPr>
            <a:xfrm>
              <a:off x="-13642" y="31994656"/>
              <a:ext cx="43912666" cy="923744"/>
            </a:xfrm>
            <a:prstGeom prst="rect">
              <a:avLst/>
            </a:prstGeom>
            <a:solidFill>
              <a:srgbClr val="022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a:p>
          </p:txBody>
        </p:sp>
        <p:grpSp>
          <p:nvGrpSpPr>
            <p:cNvPr id="6" name="Group 5">
              <a:extLst>
                <a:ext uri="{FF2B5EF4-FFF2-40B4-BE49-F238E27FC236}">
                  <a16:creationId xmlns:a16="http://schemas.microsoft.com/office/drawing/2014/main" id="{BF05BF35-F7BC-6E1F-7841-033465A8F1D6}"/>
                </a:ext>
              </a:extLst>
            </p:cNvPr>
            <p:cNvGrpSpPr/>
            <p:nvPr/>
          </p:nvGrpSpPr>
          <p:grpSpPr>
            <a:xfrm>
              <a:off x="-13642" y="31533123"/>
              <a:ext cx="43918073" cy="472329"/>
              <a:chOff x="-13642" y="31533123"/>
              <a:chExt cx="43918073" cy="472329"/>
            </a:xfrm>
          </p:grpSpPr>
          <p:sp>
            <p:nvSpPr>
              <p:cNvPr id="7" name="Rectangle 6">
                <a:extLst>
                  <a:ext uri="{FF2B5EF4-FFF2-40B4-BE49-F238E27FC236}">
                    <a16:creationId xmlns:a16="http://schemas.microsoft.com/office/drawing/2014/main" id="{CE18C958-B105-D1F8-4670-5AC8C3E5C437}"/>
                  </a:ext>
                </a:extLst>
              </p:cNvPr>
              <p:cNvSpPr/>
              <p:nvPr/>
            </p:nvSpPr>
            <p:spPr>
              <a:xfrm>
                <a:off x="-13642" y="31767023"/>
                <a:ext cx="43918073" cy="238429"/>
              </a:xfrm>
              <a:prstGeom prst="rect">
                <a:avLst/>
              </a:prstGeom>
              <a:solidFill>
                <a:srgbClr val="C412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sp>
            <p:nvSpPr>
              <p:cNvPr id="8" name="Rectangle 7">
                <a:extLst>
                  <a:ext uri="{FF2B5EF4-FFF2-40B4-BE49-F238E27FC236}">
                    <a16:creationId xmlns:a16="http://schemas.microsoft.com/office/drawing/2014/main" id="{E8B296DB-1EB6-F3F0-4941-CE8682E074D1}"/>
                  </a:ext>
                </a:extLst>
              </p:cNvPr>
              <p:cNvSpPr/>
              <p:nvPr/>
            </p:nvSpPr>
            <p:spPr>
              <a:xfrm>
                <a:off x="-13642" y="31533123"/>
                <a:ext cx="43918073" cy="238429"/>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grpSp>
      </p:grpSp>
      <p:sp>
        <p:nvSpPr>
          <p:cNvPr id="9" name="TextBox 8">
            <a:extLst>
              <a:ext uri="{FF2B5EF4-FFF2-40B4-BE49-F238E27FC236}">
                <a16:creationId xmlns:a16="http://schemas.microsoft.com/office/drawing/2014/main" id="{3A267A65-C22E-3452-FACC-57259F1E5760}"/>
              </a:ext>
            </a:extLst>
          </p:cNvPr>
          <p:cNvSpPr txBox="1"/>
          <p:nvPr/>
        </p:nvSpPr>
        <p:spPr>
          <a:xfrm>
            <a:off x="383810" y="32038132"/>
            <a:ext cx="43102431" cy="830997"/>
          </a:xfrm>
          <a:prstGeom prst="rect">
            <a:avLst/>
          </a:prstGeom>
          <a:noFill/>
          <a:ln w="76200">
            <a:noFill/>
          </a:ln>
        </p:spPr>
        <p:txBody>
          <a:bodyPr wrap="square" rtlCol="0">
            <a:spAutoFit/>
          </a:bodyPr>
          <a:lstStyle/>
          <a:p>
            <a:r>
              <a:rPr lang="en-US" sz="1600" b="1">
                <a:solidFill>
                  <a:schemeClr val="bg1"/>
                </a:solidFill>
                <a:latin typeface="Arial" panose="020B0604020202020204" pitchFamily="34" charset="0"/>
                <a:cs typeface="Arial" panose="020B0604020202020204" pitchFamily="34" charset="0"/>
              </a:rPr>
              <a:t>Disclaimer:</a:t>
            </a:r>
            <a:r>
              <a:rPr lang="en-US" sz="1600">
                <a:solidFill>
                  <a:schemeClr val="bg1"/>
                </a:solidFill>
                <a:latin typeface="Arial" panose="020B0604020202020204" pitchFamily="34" charset="0"/>
                <a:cs typeface="Arial" panose="020B0604020202020204" pitchFamily="34" charset="0"/>
              </a:rPr>
              <a:t> Some authors are military service members or employees of the U.S. Government. This work was prepared as part of their official duties. Title 17, U.S.C. §105 provides that copyright protection under this title is not available for any work of the U.S. Government. Title 17, U.S.C. §101 defines a U.S. Government work as work prepared by a military service member or employee of the U.S. Government as part of that person’s official duties. This work was supported by the U.S. Navy Bureau of Medicine and Surgery under work unit no. 60808. The views expressed in this work are those of the authors and do not necessarily reflect the official policy or position of the Department of the Navy, Department of Defense, nor the U.S. Government. The study protocol was approved by the Naval Health Research Center Institutional Review Board in compliance with all applicable federal regulations governing the protection of human subjects. Research data were derived from approved Naval Health Research Center Institutional Review Board protocol number NHRC.2003.0025.</a:t>
            </a:r>
          </a:p>
        </p:txBody>
      </p:sp>
      <p:grpSp>
        <p:nvGrpSpPr>
          <p:cNvPr id="10" name="Group 9">
            <a:extLst>
              <a:ext uri="{FF2B5EF4-FFF2-40B4-BE49-F238E27FC236}">
                <a16:creationId xmlns:a16="http://schemas.microsoft.com/office/drawing/2014/main" id="{28E595FE-DB8E-4B53-0789-5D8807C9C894}"/>
              </a:ext>
            </a:extLst>
          </p:cNvPr>
          <p:cNvGrpSpPr/>
          <p:nvPr/>
        </p:nvGrpSpPr>
        <p:grpSpPr>
          <a:xfrm>
            <a:off x="-26873" y="-58507"/>
            <a:ext cx="43918073" cy="4498906"/>
            <a:chOff x="-26873" y="-58507"/>
            <a:chExt cx="43918073" cy="4498906"/>
          </a:xfrm>
        </p:grpSpPr>
        <p:sp>
          <p:nvSpPr>
            <p:cNvPr id="11" name="Rectangle 10">
              <a:extLst>
                <a:ext uri="{FF2B5EF4-FFF2-40B4-BE49-F238E27FC236}">
                  <a16:creationId xmlns:a16="http://schemas.microsoft.com/office/drawing/2014/main" id="{8E32BCC8-C7CD-D907-2A92-060D1FB9BBC9}"/>
                </a:ext>
              </a:extLst>
            </p:cNvPr>
            <p:cNvSpPr/>
            <p:nvPr/>
          </p:nvSpPr>
          <p:spPr>
            <a:xfrm>
              <a:off x="0" y="-58507"/>
              <a:ext cx="43891200" cy="4194833"/>
            </a:xfrm>
            <a:prstGeom prst="rect">
              <a:avLst/>
            </a:prstGeom>
            <a:solidFill>
              <a:srgbClr val="022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grpSp>
          <p:nvGrpSpPr>
            <p:cNvPr id="12" name="Group 11">
              <a:extLst>
                <a:ext uri="{FF2B5EF4-FFF2-40B4-BE49-F238E27FC236}">
                  <a16:creationId xmlns:a16="http://schemas.microsoft.com/office/drawing/2014/main" id="{7091E3E6-9B08-ADEE-18ED-193B65BFC6B6}"/>
                </a:ext>
              </a:extLst>
            </p:cNvPr>
            <p:cNvGrpSpPr/>
            <p:nvPr/>
          </p:nvGrpSpPr>
          <p:grpSpPr>
            <a:xfrm flipV="1">
              <a:off x="-26873" y="3968070"/>
              <a:ext cx="43918073" cy="472329"/>
              <a:chOff x="-13642" y="31533123"/>
              <a:chExt cx="43918073" cy="472329"/>
            </a:xfrm>
          </p:grpSpPr>
          <p:sp>
            <p:nvSpPr>
              <p:cNvPr id="14" name="Rectangle 13">
                <a:extLst>
                  <a:ext uri="{FF2B5EF4-FFF2-40B4-BE49-F238E27FC236}">
                    <a16:creationId xmlns:a16="http://schemas.microsoft.com/office/drawing/2014/main" id="{CF91703C-6A5F-A277-736C-29D84A3D73B1}"/>
                  </a:ext>
                </a:extLst>
              </p:cNvPr>
              <p:cNvSpPr/>
              <p:nvPr/>
            </p:nvSpPr>
            <p:spPr>
              <a:xfrm>
                <a:off x="-13642" y="31767023"/>
                <a:ext cx="43918073" cy="238429"/>
              </a:xfrm>
              <a:prstGeom prst="rect">
                <a:avLst/>
              </a:prstGeom>
              <a:solidFill>
                <a:srgbClr val="C412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sp>
            <p:nvSpPr>
              <p:cNvPr id="15" name="Rectangle 14">
                <a:extLst>
                  <a:ext uri="{FF2B5EF4-FFF2-40B4-BE49-F238E27FC236}">
                    <a16:creationId xmlns:a16="http://schemas.microsoft.com/office/drawing/2014/main" id="{AE18178E-A474-33A9-B352-DBFE884CAD98}"/>
                  </a:ext>
                </a:extLst>
              </p:cNvPr>
              <p:cNvSpPr/>
              <p:nvPr/>
            </p:nvSpPr>
            <p:spPr>
              <a:xfrm>
                <a:off x="-13642" y="31533123"/>
                <a:ext cx="43918073" cy="238429"/>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962" dirty="0"/>
              </a:p>
            </p:txBody>
          </p:sp>
        </p:grpSp>
        <p:pic>
          <p:nvPicPr>
            <p:cNvPr id="13" name="Picture 12" descr="Logo&#10;&#10;Description automatically generated">
              <a:extLst>
                <a:ext uri="{FF2B5EF4-FFF2-40B4-BE49-F238E27FC236}">
                  <a16:creationId xmlns:a16="http://schemas.microsoft.com/office/drawing/2014/main" id="{D4C0AFB7-F8C5-E7FA-4221-2D51F584AC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401051" y="399335"/>
              <a:ext cx="7085190" cy="3470178"/>
            </a:xfrm>
            <a:prstGeom prst="rect">
              <a:avLst/>
            </a:prstGeom>
          </p:spPr>
        </p:pic>
      </p:grpSp>
      <p:sp>
        <p:nvSpPr>
          <p:cNvPr id="16" name="Text Placeholder 5">
            <a:extLst>
              <a:ext uri="{FF2B5EF4-FFF2-40B4-BE49-F238E27FC236}">
                <a16:creationId xmlns:a16="http://schemas.microsoft.com/office/drawing/2014/main" id="{EBF9082C-3EBE-4935-6A4F-DACB290002F7}"/>
              </a:ext>
            </a:extLst>
          </p:cNvPr>
          <p:cNvSpPr txBox="1"/>
          <p:nvPr/>
        </p:nvSpPr>
        <p:spPr>
          <a:xfrm>
            <a:off x="6394972" y="362964"/>
            <a:ext cx="29747338" cy="3410074"/>
          </a:xfrm>
          <a:prstGeom prst="rect">
            <a:avLst/>
          </a:prstGeom>
        </p:spPr>
        <p:txBody>
          <a:bodyPr lIns="0" tIns="0" rIns="0" bIns="0">
            <a:noAutofit/>
          </a:bodyPr>
          <a:lstStyle>
            <a:defPPr>
              <a:defRPr kern="1200" smtId="4294967295"/>
            </a:defPPr>
            <a:lvl1pPr marL="0" marR="0" indent="0" algn="l" defTabSz="3783013" rtl="0" eaLnBrk="1" fontAlgn="auto" latinLnBrk="0" hangingPunct="1">
              <a:lnSpc>
                <a:spcPct val="100000"/>
              </a:lnSpc>
              <a:spcBef>
                <a:spcPts val="600"/>
              </a:spcBef>
              <a:spcAft>
                <a:spcPct val="0"/>
              </a:spcAft>
              <a:buClrTx/>
              <a:buSzTx/>
              <a:buFontTx/>
              <a:buNone/>
              <a:defRPr sz="6000" kern="1200" baseline="0">
                <a:solidFill>
                  <a:schemeClr val="tx2"/>
                </a:solidFill>
                <a:latin typeface="Franklin Gothic Heavy" pitchFamily="34" charset="0"/>
                <a:ea typeface="+mn-ea"/>
                <a:cs typeface="+mn-cs"/>
              </a:defRPr>
            </a:lvl1pPr>
            <a:lvl2pPr marL="1880543" indent="0" algn="l" defTabSz="3761086" rtl="0" eaLnBrk="1" latinLnBrk="0" hangingPunct="1">
              <a:spcBef>
                <a:spcPct val="20000"/>
              </a:spcBef>
              <a:buFontTx/>
              <a:buNone/>
              <a:defRPr sz="11500" kern="1200">
                <a:solidFill>
                  <a:schemeClr val="tx1"/>
                </a:solidFill>
                <a:latin typeface="+mn-lt"/>
                <a:ea typeface="+mn-ea"/>
                <a:cs typeface="+mn-cs"/>
              </a:defRPr>
            </a:lvl2pPr>
            <a:lvl3pPr marL="3761086" indent="0" algn="l" defTabSz="3761086" rtl="0" eaLnBrk="1" latinLnBrk="0" hangingPunct="1">
              <a:spcBef>
                <a:spcPct val="20000"/>
              </a:spcBef>
              <a:buFontTx/>
              <a:buNone/>
              <a:defRPr sz="9900" kern="1200">
                <a:solidFill>
                  <a:schemeClr val="tx1"/>
                </a:solidFill>
                <a:latin typeface="+mn-lt"/>
                <a:ea typeface="+mn-ea"/>
                <a:cs typeface="+mn-cs"/>
              </a:defRPr>
            </a:lvl3pPr>
            <a:lvl4pPr marL="5641629" indent="0" algn="l" defTabSz="3761086" rtl="0" eaLnBrk="1" latinLnBrk="0" hangingPunct="1">
              <a:spcBef>
                <a:spcPct val="20000"/>
              </a:spcBef>
              <a:buFontTx/>
              <a:buNone/>
              <a:defRPr sz="8200" kern="1200">
                <a:solidFill>
                  <a:schemeClr val="tx1"/>
                </a:solidFill>
                <a:latin typeface="+mn-lt"/>
                <a:ea typeface="+mn-ea"/>
                <a:cs typeface="+mn-cs"/>
              </a:defRPr>
            </a:lvl4pPr>
            <a:lvl5pPr marL="7522172" indent="0" algn="l" defTabSz="3761086" rtl="0" eaLnBrk="1" latinLnBrk="0" hangingPunct="1">
              <a:spcBef>
                <a:spcPct val="20000"/>
              </a:spcBef>
              <a:buFontTx/>
              <a:buNone/>
              <a:defRPr sz="8200" kern="1200">
                <a:solidFill>
                  <a:schemeClr val="tx1"/>
                </a:solidFill>
                <a:latin typeface="+mn-lt"/>
                <a:ea typeface="+mn-ea"/>
                <a:cs typeface="+mn-cs"/>
              </a:defRPr>
            </a:lvl5pPr>
            <a:lvl6pPr marL="10342988"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3531"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4074"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4617"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9pPr>
          </a:lstStyle>
          <a:p>
            <a:pPr algn="ctr" defTabSz="3021808">
              <a:spcBef>
                <a:spcPct val="20000"/>
              </a:spcBef>
              <a:defRPr/>
            </a:pPr>
            <a:r>
              <a:rPr lang="en-US" sz="6600" dirty="0">
                <a:solidFill>
                  <a:schemeClr val="bg1"/>
                </a:solidFill>
                <a:latin typeface="Impact" panose="020B0806030902050204" pitchFamily="34" charset="0"/>
                <a:ea typeface="Tahoma" panose="020B0604030504040204" pitchFamily="34" charset="0"/>
                <a:cs typeface="Arial" panose="020B0604020202020204" pitchFamily="34" charset="0"/>
              </a:rPr>
              <a:t>DRONE-RELATED INJURIES AMONG </a:t>
            </a:r>
            <a:r>
              <a:rPr lang="en-US" sz="6600">
                <a:solidFill>
                  <a:schemeClr val="bg1"/>
                </a:solidFill>
                <a:latin typeface="Impact" panose="020B0806030902050204" pitchFamily="34" charset="0"/>
                <a:ea typeface="Tahoma" panose="020B0604030504040204" pitchFamily="34" charset="0"/>
                <a:cs typeface="Arial" panose="020B0604020202020204" pitchFamily="34" charset="0"/>
              </a:rPr>
              <a:t>DEPLOYED U.S. </a:t>
            </a:r>
            <a:r>
              <a:rPr lang="en-US" sz="6600" dirty="0">
                <a:solidFill>
                  <a:schemeClr val="bg1"/>
                </a:solidFill>
                <a:latin typeface="Impact" panose="020B0806030902050204" pitchFamily="34" charset="0"/>
                <a:ea typeface="Tahoma" panose="020B0604030504040204" pitchFamily="34" charset="0"/>
                <a:cs typeface="Arial" panose="020B0604020202020204" pitchFamily="34" charset="0"/>
              </a:rPr>
              <a:t>MILITARY PERSONNEL, 2023–2024</a:t>
            </a:r>
          </a:p>
          <a:p>
            <a:pPr algn="ctr" defTabSz="2266299">
              <a:spcBef>
                <a:spcPct val="20000"/>
              </a:spcBef>
              <a:defRPr/>
            </a:pPr>
            <a:endParaRPr lang="en-US" sz="2000">
              <a:solidFill>
                <a:schemeClr val="bg1"/>
              </a:solidFill>
              <a:latin typeface="Arial" panose="020B0604020202020204" pitchFamily="34" charset="0"/>
              <a:ea typeface="Tahoma" panose="020B0604030504040204" pitchFamily="34" charset="0"/>
              <a:cs typeface="Arial" panose="020B0604020202020204" pitchFamily="34" charset="0"/>
            </a:endParaRPr>
          </a:p>
          <a:p>
            <a:pPr algn="ctr" defTabSz="2266299">
              <a:spcBef>
                <a:spcPct val="20000"/>
              </a:spcBef>
              <a:defRPr/>
            </a:pPr>
            <a:r>
              <a:rPr lang="en-US" sz="3150" b="1">
                <a:solidFill>
                  <a:schemeClr val="bg1"/>
                </a:solidFill>
                <a:latin typeface="Arial" panose="020B0604020202020204" pitchFamily="34" charset="0"/>
                <a:ea typeface="Tahoma" panose="020B0604030504040204" pitchFamily="34" charset="0"/>
                <a:cs typeface="Arial" panose="020B0604020202020204" pitchFamily="34" charset="0"/>
              </a:rPr>
              <a:t>Jessamyn </a:t>
            </a:r>
            <a:r>
              <a:rPr lang="en-US" sz="3150" b="1" dirty="0">
                <a:solidFill>
                  <a:schemeClr val="bg1"/>
                </a:solidFill>
                <a:latin typeface="Arial" panose="020B0604020202020204" pitchFamily="34" charset="0"/>
                <a:ea typeface="Tahoma" panose="020B0604030504040204" pitchFamily="34" charset="0"/>
                <a:cs typeface="Arial" panose="020B0604020202020204" pitchFamily="34" charset="0"/>
              </a:rPr>
              <a:t>E. Boltz, MPH</a:t>
            </a:r>
            <a:r>
              <a:rPr lang="en-US" sz="3150" b="1" baseline="30000" dirty="0">
                <a:solidFill>
                  <a:schemeClr val="bg1"/>
                </a:solidFill>
                <a:latin typeface="Arial" panose="020B0604020202020204" pitchFamily="34" charset="0"/>
                <a:ea typeface="Tahoma" panose="020B0604030504040204" pitchFamily="34" charset="0"/>
                <a:cs typeface="Arial" panose="020B0604020202020204" pitchFamily="34" charset="0"/>
              </a:rPr>
              <a:t>1,2</a:t>
            </a:r>
            <a:r>
              <a:rPr lang="en-US" sz="3150" b="1" dirty="0">
                <a:solidFill>
                  <a:schemeClr val="bg1"/>
                </a:solidFill>
                <a:latin typeface="Arial" panose="020B0604020202020204" pitchFamily="34" charset="0"/>
                <a:ea typeface="Tahoma" panose="020B0604030504040204" pitchFamily="34" charset="0"/>
                <a:cs typeface="Arial" panose="020B0604020202020204" pitchFamily="34" charset="0"/>
              </a:rPr>
              <a:t>; Amber L. Dougherty, MPH</a:t>
            </a:r>
            <a:r>
              <a:rPr lang="en-US" sz="3150" b="1" baseline="30000" dirty="0">
                <a:solidFill>
                  <a:schemeClr val="bg1"/>
                </a:solidFill>
                <a:latin typeface="Arial" panose="020B0604020202020204" pitchFamily="34" charset="0"/>
                <a:ea typeface="Tahoma" panose="020B0604030504040204" pitchFamily="34" charset="0"/>
                <a:cs typeface="Arial" panose="020B0604020202020204" pitchFamily="34" charset="0"/>
              </a:rPr>
              <a:t>1,2</a:t>
            </a:r>
            <a:r>
              <a:rPr lang="en-US" sz="3150" b="1" dirty="0">
                <a:solidFill>
                  <a:schemeClr val="bg1"/>
                </a:solidFill>
                <a:latin typeface="Arial" panose="020B0604020202020204" pitchFamily="34" charset="0"/>
                <a:ea typeface="Tahoma" panose="020B0604030504040204" pitchFamily="34" charset="0"/>
                <a:cs typeface="Arial" panose="020B0604020202020204" pitchFamily="34" charset="0"/>
              </a:rPr>
              <a:t>; James D. Wallace, MD</a:t>
            </a:r>
            <a:r>
              <a:rPr lang="en-US" sz="3150" b="1" baseline="30000" dirty="0">
                <a:solidFill>
                  <a:schemeClr val="bg1"/>
                </a:solidFill>
                <a:latin typeface="Arial" panose="020B0604020202020204" pitchFamily="34" charset="0"/>
                <a:ea typeface="Tahoma" panose="020B0604030504040204" pitchFamily="34" charset="0"/>
                <a:cs typeface="Arial" panose="020B0604020202020204" pitchFamily="34" charset="0"/>
              </a:rPr>
              <a:t>3,4</a:t>
            </a:r>
            <a:r>
              <a:rPr lang="en-US" sz="3150" b="1" dirty="0">
                <a:solidFill>
                  <a:schemeClr val="bg1"/>
                </a:solidFill>
                <a:latin typeface="Arial" panose="020B0604020202020204" pitchFamily="34" charset="0"/>
                <a:ea typeface="Tahoma" panose="020B0604030504040204" pitchFamily="34" charset="0"/>
                <a:cs typeface="Arial" panose="020B0604020202020204" pitchFamily="34" charset="0"/>
              </a:rPr>
              <a:t>; Brian E. Wilson, MSN</a:t>
            </a:r>
            <a:r>
              <a:rPr lang="en-US" sz="3150" b="1" baseline="30000" dirty="0">
                <a:solidFill>
                  <a:schemeClr val="bg1"/>
                </a:solidFill>
                <a:latin typeface="Arial" panose="020B0604020202020204" pitchFamily="34" charset="0"/>
                <a:ea typeface="Tahoma" panose="020B0604030504040204" pitchFamily="34" charset="0"/>
                <a:cs typeface="Arial" panose="020B0604020202020204" pitchFamily="34" charset="0"/>
              </a:rPr>
              <a:t>1,5</a:t>
            </a:r>
            <a:r>
              <a:rPr lang="en-US" sz="3150" b="1">
                <a:solidFill>
                  <a:schemeClr val="bg1"/>
                </a:solidFill>
                <a:latin typeface="Arial" panose="020B0604020202020204" pitchFamily="34" charset="0"/>
                <a:ea typeface="Tahoma" panose="020B0604030504040204" pitchFamily="34" charset="0"/>
                <a:cs typeface="Arial" panose="020B0604020202020204" pitchFamily="34" charset="0"/>
              </a:rPr>
              <a:t>; </a:t>
            </a:r>
            <a:br>
              <a:rPr lang="en-US" sz="3150" b="1">
                <a:solidFill>
                  <a:schemeClr val="bg1"/>
                </a:solidFill>
                <a:latin typeface="Arial" panose="020B0604020202020204" pitchFamily="34" charset="0"/>
                <a:ea typeface="Tahoma" panose="020B0604030504040204" pitchFamily="34" charset="0"/>
                <a:cs typeface="Arial" panose="020B0604020202020204" pitchFamily="34" charset="0"/>
              </a:rPr>
            </a:br>
            <a:r>
              <a:rPr lang="en-US" sz="3150" b="1">
                <a:solidFill>
                  <a:schemeClr val="bg1"/>
                </a:solidFill>
                <a:latin typeface="Arial" panose="020B0604020202020204" pitchFamily="34" charset="0"/>
                <a:ea typeface="Tahoma" panose="020B0604030504040204" pitchFamily="34" charset="0"/>
                <a:cs typeface="Arial" panose="020B0604020202020204" pitchFamily="34" charset="0"/>
              </a:rPr>
              <a:t>James </a:t>
            </a:r>
            <a:r>
              <a:rPr lang="en-US" sz="3150" b="1" dirty="0">
                <a:solidFill>
                  <a:schemeClr val="bg1"/>
                </a:solidFill>
                <a:latin typeface="Arial" panose="020B0604020202020204" pitchFamily="34" charset="0"/>
                <a:ea typeface="Tahoma" panose="020B0604030504040204" pitchFamily="34" charset="0"/>
                <a:cs typeface="Arial" panose="020B0604020202020204" pitchFamily="34" charset="0"/>
              </a:rPr>
              <a:t>M. Zouris, MS</a:t>
            </a:r>
            <a:r>
              <a:rPr lang="en-US" sz="3150" b="1" baseline="30000" dirty="0">
                <a:solidFill>
                  <a:schemeClr val="bg1"/>
                </a:solidFill>
                <a:latin typeface="Arial" panose="020B0604020202020204" pitchFamily="34" charset="0"/>
                <a:ea typeface="Tahoma" panose="020B0604030504040204" pitchFamily="34" charset="0"/>
                <a:cs typeface="Arial" panose="020B0604020202020204" pitchFamily="34" charset="0"/>
              </a:rPr>
              <a:t>1</a:t>
            </a:r>
            <a:r>
              <a:rPr lang="en-US" sz="3150" b="1" dirty="0">
                <a:solidFill>
                  <a:schemeClr val="bg1"/>
                </a:solidFill>
                <a:latin typeface="Arial" panose="020B0604020202020204" pitchFamily="34" charset="0"/>
                <a:ea typeface="Tahoma" panose="020B0604030504040204" pitchFamily="34" charset="0"/>
                <a:cs typeface="Arial" panose="020B0604020202020204" pitchFamily="34" charset="0"/>
              </a:rPr>
              <a:t>; Ryan W. Smith, PhD</a:t>
            </a:r>
            <a:r>
              <a:rPr lang="en-US" sz="3150" b="1" baseline="30000" dirty="0">
                <a:solidFill>
                  <a:schemeClr val="bg1"/>
                </a:solidFill>
                <a:latin typeface="Arial" panose="020B0604020202020204" pitchFamily="34" charset="0"/>
                <a:ea typeface="Tahoma" panose="020B0604030504040204" pitchFamily="34" charset="0"/>
                <a:cs typeface="Arial" panose="020B0604020202020204" pitchFamily="34" charset="0"/>
              </a:rPr>
              <a:t>6</a:t>
            </a:r>
            <a:r>
              <a:rPr lang="en-US" sz="3150" b="1" dirty="0">
                <a:solidFill>
                  <a:schemeClr val="bg1"/>
                </a:solidFill>
                <a:latin typeface="Arial" panose="020B0604020202020204" pitchFamily="34" charset="0"/>
                <a:ea typeface="Tahoma" panose="020B0604030504040204" pitchFamily="34" charset="0"/>
                <a:cs typeface="Arial" panose="020B0604020202020204" pitchFamily="34" charset="0"/>
              </a:rPr>
              <a:t>; and Andrew J. MacGregor</a:t>
            </a:r>
            <a:r>
              <a:rPr lang="en-US" sz="3150" b="1">
                <a:solidFill>
                  <a:schemeClr val="bg1"/>
                </a:solidFill>
                <a:latin typeface="Arial" panose="020B0604020202020204" pitchFamily="34" charset="0"/>
                <a:ea typeface="Tahoma" panose="020B0604030504040204" pitchFamily="34" charset="0"/>
                <a:cs typeface="Arial" panose="020B0604020202020204" pitchFamily="34" charset="0"/>
              </a:rPr>
              <a:t>, PhD</a:t>
            </a:r>
            <a:r>
              <a:rPr lang="en-US" sz="3150" b="1" baseline="30000">
                <a:solidFill>
                  <a:schemeClr val="bg1"/>
                </a:solidFill>
                <a:latin typeface="Arial" panose="020B0604020202020204" pitchFamily="34" charset="0"/>
                <a:ea typeface="Tahoma" panose="020B0604030504040204" pitchFamily="34" charset="0"/>
                <a:cs typeface="Arial" panose="020B0604020202020204" pitchFamily="34" charset="0"/>
              </a:rPr>
              <a:t>1</a:t>
            </a:r>
            <a:endParaRPr lang="en-US" sz="3150" b="1" dirty="0">
              <a:solidFill>
                <a:schemeClr val="bg1"/>
              </a:solidFill>
              <a:latin typeface="Arial" panose="020B0604020202020204" pitchFamily="34" charset="0"/>
              <a:ea typeface="Tahoma" panose="020B0604030504040204" pitchFamily="34" charset="0"/>
              <a:cs typeface="Arial" panose="020B0604020202020204" pitchFamily="34" charset="0"/>
            </a:endParaRPr>
          </a:p>
          <a:p>
            <a:pPr algn="ctr" defTabSz="3021808">
              <a:spcBef>
                <a:spcPts val="756"/>
              </a:spcBef>
              <a:defRPr/>
            </a:pPr>
            <a:r>
              <a:rPr lang="en-US" sz="2400" baseline="30000" dirty="0">
                <a:solidFill>
                  <a:schemeClr val="bg1"/>
                </a:solidFill>
                <a:latin typeface="Arial" panose="020B0604020202020204" pitchFamily="34" charset="0"/>
                <a:ea typeface="Tahoma" panose="020B0604030504040204" pitchFamily="34" charset="0"/>
                <a:cs typeface="Arial" panose="020B0604020202020204" pitchFamily="34" charset="0"/>
              </a:rPr>
              <a:t>1</a:t>
            </a:r>
            <a:r>
              <a:rPr lang="en-US" sz="2400" dirty="0">
                <a:solidFill>
                  <a:schemeClr val="bg1"/>
                </a:solidFill>
                <a:latin typeface="Arial" panose="020B0604020202020204" pitchFamily="34" charset="0"/>
                <a:ea typeface="Tahoma" panose="020B0604030504040204" pitchFamily="34" charset="0"/>
                <a:cs typeface="Arial" panose="020B0604020202020204" pitchFamily="34" charset="0"/>
              </a:rPr>
              <a:t>Epidemiology and Data Management Support Department,</a:t>
            </a:r>
            <a:r>
              <a:rPr lang="en-US" sz="2400" baseline="30000" dirty="0">
                <a:solidFill>
                  <a:schemeClr val="bg1"/>
                </a:solidFill>
                <a:latin typeface="Arial" panose="020B0604020202020204" pitchFamily="34" charset="0"/>
                <a:ea typeface="Tahoma" panose="020B0604030504040204" pitchFamily="34" charset="0"/>
                <a:cs typeface="Arial" panose="020B0604020202020204" pitchFamily="34" charset="0"/>
              </a:rPr>
              <a:t> </a:t>
            </a:r>
            <a:r>
              <a:rPr lang="en-US" sz="2400" dirty="0">
                <a:solidFill>
                  <a:schemeClr val="bg1"/>
                </a:solidFill>
                <a:latin typeface="Arial" panose="020B0604020202020204" pitchFamily="34" charset="0"/>
                <a:ea typeface="Tahoma" panose="020B0604030504040204" pitchFamily="34" charset="0"/>
                <a:cs typeface="Arial" panose="020B0604020202020204" pitchFamily="34" charset="0"/>
              </a:rPr>
              <a:t>Naval Health Research Center, San Diego, CA; </a:t>
            </a:r>
            <a:r>
              <a:rPr lang="en-US" sz="2400" baseline="30000" dirty="0">
                <a:solidFill>
                  <a:schemeClr val="bg1"/>
                </a:solidFill>
                <a:latin typeface="Arial" panose="020B0604020202020204" pitchFamily="34" charset="0"/>
                <a:ea typeface="Tahoma" panose="020B0604030504040204" pitchFamily="34" charset="0"/>
                <a:cs typeface="Arial" panose="020B0604020202020204" pitchFamily="34" charset="0"/>
              </a:rPr>
              <a:t>2</a:t>
            </a:r>
            <a:r>
              <a:rPr lang="en-US" sz="2400" dirty="0">
                <a:solidFill>
                  <a:schemeClr val="bg1"/>
                </a:solidFill>
                <a:latin typeface="Arial" panose="020B0604020202020204" pitchFamily="34" charset="0"/>
                <a:ea typeface="Tahoma" panose="020B0604030504040204" pitchFamily="34" charset="0"/>
                <a:cs typeface="Arial" panose="020B0604020202020204" pitchFamily="34" charset="0"/>
              </a:rPr>
              <a:t>Leidos, Inc., San Diego, CA; </a:t>
            </a:r>
            <a:r>
              <a:rPr lang="en-US" sz="2400" baseline="30000" dirty="0">
                <a:solidFill>
                  <a:schemeClr val="bg1"/>
                </a:solidFill>
                <a:latin typeface="Arial" panose="020B0604020202020204" pitchFamily="34" charset="0"/>
                <a:ea typeface="Tahoma" panose="020B0604030504040204" pitchFamily="34" charset="0"/>
                <a:cs typeface="Arial" panose="020B0604020202020204" pitchFamily="34" charset="0"/>
              </a:rPr>
              <a:t>3</a:t>
            </a:r>
            <a:r>
              <a:rPr lang="en-US" sz="2400" dirty="0">
                <a:solidFill>
                  <a:schemeClr val="bg1"/>
                </a:solidFill>
                <a:latin typeface="Arial" panose="020B0604020202020204" pitchFamily="34" charset="0"/>
                <a:ea typeface="Tahoma" panose="020B0604030504040204" pitchFamily="34" charset="0"/>
                <a:cs typeface="Arial" panose="020B0604020202020204" pitchFamily="34" charset="0"/>
              </a:rPr>
              <a:t>Department of General Surgery, Navy Medical Center San Diego, San Diego, CA; </a:t>
            </a:r>
            <a:r>
              <a:rPr lang="en-US" sz="2400" baseline="30000" dirty="0">
                <a:solidFill>
                  <a:schemeClr val="bg1"/>
                </a:solidFill>
                <a:latin typeface="Arial" panose="020B0604020202020204" pitchFamily="34" charset="0"/>
                <a:ea typeface="Tahoma" panose="020B0604030504040204" pitchFamily="34" charset="0"/>
                <a:cs typeface="Arial" panose="020B0604020202020204" pitchFamily="34" charset="0"/>
              </a:rPr>
              <a:t>4</a:t>
            </a:r>
            <a:r>
              <a:rPr lang="en-US" sz="2400" dirty="0">
                <a:solidFill>
                  <a:schemeClr val="bg1"/>
                </a:solidFill>
                <a:latin typeface="Arial" panose="020B0604020202020204" pitchFamily="34" charset="0"/>
                <a:ea typeface="Tahoma" panose="020B0604030504040204" pitchFamily="34" charset="0"/>
                <a:cs typeface="Arial" panose="020B0604020202020204" pitchFamily="34" charset="0"/>
              </a:rPr>
              <a:t>Uniformed Services University of the Health Sciences, Bethesda, MD; </a:t>
            </a:r>
            <a:r>
              <a:rPr lang="en-US" sz="2400" baseline="30000" dirty="0">
                <a:solidFill>
                  <a:schemeClr val="bg1"/>
                </a:solidFill>
                <a:latin typeface="Arial" panose="020B0604020202020204" pitchFamily="34" charset="0"/>
                <a:ea typeface="Tahoma" panose="020B0604030504040204" pitchFamily="34" charset="0"/>
                <a:cs typeface="Arial" panose="020B0604020202020204" pitchFamily="34" charset="0"/>
              </a:rPr>
              <a:t>5</a:t>
            </a:r>
            <a:r>
              <a:rPr lang="en-US" sz="2400" dirty="0">
                <a:solidFill>
                  <a:schemeClr val="bg1"/>
                </a:solidFill>
                <a:latin typeface="Arial" panose="020B0604020202020204" pitchFamily="34" charset="0"/>
                <a:ea typeface="Tahoma" panose="020B0604030504040204" pitchFamily="34" charset="0"/>
                <a:cs typeface="Arial" panose="020B0604020202020204" pitchFamily="34" charset="0"/>
              </a:rPr>
              <a:t>Axiom Resource Management, Inc., San Diego, CA; </a:t>
            </a:r>
            <a:r>
              <a:rPr lang="en-US" sz="2400" baseline="30000" dirty="0">
                <a:solidFill>
                  <a:schemeClr val="bg1"/>
                </a:solidFill>
                <a:latin typeface="Arial" panose="020B0604020202020204" pitchFamily="34" charset="0"/>
                <a:ea typeface="Tahoma" panose="020B0604030504040204" pitchFamily="34" charset="0"/>
                <a:cs typeface="Arial" panose="020B0604020202020204" pitchFamily="34" charset="0"/>
              </a:rPr>
              <a:t>6</a:t>
            </a:r>
            <a:r>
              <a:rPr lang="en-US" sz="2400" dirty="0">
                <a:solidFill>
                  <a:schemeClr val="bg1"/>
                </a:solidFill>
                <a:latin typeface="Arial" panose="020B0604020202020204" pitchFamily="34" charset="0"/>
                <a:ea typeface="Tahoma" panose="020B0604030504040204" pitchFamily="34" charset="0"/>
                <a:cs typeface="Arial" panose="020B0604020202020204" pitchFamily="34" charset="0"/>
              </a:rPr>
              <a:t>Operational Readiness Directorate, Naval Health Research Center, San Diego, CA</a:t>
            </a:r>
          </a:p>
        </p:txBody>
      </p:sp>
      <p:sp>
        <p:nvSpPr>
          <p:cNvPr id="17" name="Rectangle 16">
            <a:extLst>
              <a:ext uri="{FF2B5EF4-FFF2-40B4-BE49-F238E27FC236}">
                <a16:creationId xmlns:a16="http://schemas.microsoft.com/office/drawing/2014/main" id="{25F2A7C6-97EE-73F3-B089-29F5F2E36B08}"/>
              </a:ext>
            </a:extLst>
          </p:cNvPr>
          <p:cNvSpPr/>
          <p:nvPr/>
        </p:nvSpPr>
        <p:spPr>
          <a:xfrm>
            <a:off x="-26873" y="-58507"/>
            <a:ext cx="3208261" cy="4498906"/>
          </a:xfrm>
          <a:prstGeom prst="rect">
            <a:avLst/>
          </a:prstGeom>
          <a:solidFill>
            <a:srgbClr val="E8B0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D4370E0D-5920-8AAF-6C69-00EEDA3B0E0F}"/>
              </a:ext>
            </a:extLst>
          </p:cNvPr>
          <p:cNvSpPr/>
          <p:nvPr/>
        </p:nvSpPr>
        <p:spPr>
          <a:xfrm>
            <a:off x="341853" y="-76200"/>
            <a:ext cx="5794378" cy="579437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9F3578F0-03EE-C277-9957-65E1CBA3FE5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90609" y="72556"/>
            <a:ext cx="5496866" cy="5496866"/>
          </a:xfrm>
          <a:prstGeom prst="rect">
            <a:avLst/>
          </a:prstGeom>
        </p:spPr>
      </p:pic>
      <p:grpSp>
        <p:nvGrpSpPr>
          <p:cNvPr id="2" name="Group 1">
            <a:extLst>
              <a:ext uri="{FF2B5EF4-FFF2-40B4-BE49-F238E27FC236}">
                <a16:creationId xmlns:a16="http://schemas.microsoft.com/office/drawing/2014/main" id="{6F6BEF77-35B6-07A7-C286-9378C22CBB3C}"/>
              </a:ext>
            </a:extLst>
          </p:cNvPr>
          <p:cNvGrpSpPr/>
          <p:nvPr/>
        </p:nvGrpSpPr>
        <p:grpSpPr>
          <a:xfrm>
            <a:off x="341852" y="5629992"/>
            <a:ext cx="13083920" cy="4929370"/>
            <a:chOff x="17975297" y="16032604"/>
            <a:chExt cx="9227291" cy="3522358"/>
          </a:xfrm>
        </p:grpSpPr>
        <p:sp>
          <p:nvSpPr>
            <p:cNvPr id="3" name="Rectangle 2">
              <a:extLst>
                <a:ext uri="{FF2B5EF4-FFF2-40B4-BE49-F238E27FC236}">
                  <a16:creationId xmlns:a16="http://schemas.microsoft.com/office/drawing/2014/main" id="{719A847B-1F8F-943E-7116-1386F1F9004B}"/>
                </a:ext>
              </a:extLst>
            </p:cNvPr>
            <p:cNvSpPr/>
            <p:nvPr/>
          </p:nvSpPr>
          <p:spPr>
            <a:xfrm>
              <a:off x="17975297" y="16744768"/>
              <a:ext cx="9217015" cy="281019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a:solidFill>
                  <a:schemeClr val="bg1"/>
                </a:solidFill>
              </a:endParaRPr>
            </a:p>
          </p:txBody>
        </p:sp>
        <p:sp>
          <p:nvSpPr>
            <p:cNvPr id="29" name="Rectangle 28">
              <a:extLst>
                <a:ext uri="{FF2B5EF4-FFF2-40B4-BE49-F238E27FC236}">
                  <a16:creationId xmlns:a16="http://schemas.microsoft.com/office/drawing/2014/main" id="{4338F664-21E2-4084-734C-C53EA0A05332}"/>
                </a:ext>
              </a:extLst>
            </p:cNvPr>
            <p:cNvSpPr/>
            <p:nvPr/>
          </p:nvSpPr>
          <p:spPr>
            <a:xfrm>
              <a:off x="17987387" y="16032604"/>
              <a:ext cx="9215201" cy="533208"/>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n-US" sz="3600" b="0" i="0" u="none" strike="noStrike" kern="1200" cap="none" spc="0" normalizeH="0" baseline="0" noProof="0" dirty="0">
                  <a:ln>
                    <a:noFill/>
                  </a:ln>
                  <a:solidFill>
                    <a:prstClr val="black"/>
                  </a:solidFill>
                  <a:effectLst/>
                  <a:uLnTx/>
                  <a:uFillTx/>
                  <a:latin typeface="Arial Black" panose="020B0A04020102020204" pitchFamily="34" charset="0"/>
                  <a:ea typeface="Tahoma" panose="020B0604030504040204" pitchFamily="34" charset="0"/>
                  <a:cs typeface="Tahoma" panose="020B0604030504040204" pitchFamily="34" charset="0"/>
                </a:rPr>
                <a:t>Background</a:t>
              </a:r>
              <a:endParaRPr lang="en-US" sz="2026" dirty="0">
                <a:solidFill>
                  <a:schemeClr val="tx1"/>
                </a:solidFill>
                <a:latin typeface="Arial Black" panose="020B0A04020102020204" pitchFamily="34" charset="0"/>
                <a:ea typeface="Tahoma" panose="020B0604030504040204" pitchFamily="34" charset="0"/>
                <a:cs typeface="Tahoma" panose="020B0604030504040204" pitchFamily="34" charset="0"/>
              </a:endParaRPr>
            </a:p>
          </p:txBody>
        </p:sp>
      </p:grpSp>
      <p:grpSp>
        <p:nvGrpSpPr>
          <p:cNvPr id="31" name="Group 30">
            <a:extLst>
              <a:ext uri="{FF2B5EF4-FFF2-40B4-BE49-F238E27FC236}">
                <a16:creationId xmlns:a16="http://schemas.microsoft.com/office/drawing/2014/main" id="{C003AED8-9A2B-99B1-063A-5CF1BF8E8E43}"/>
              </a:ext>
            </a:extLst>
          </p:cNvPr>
          <p:cNvGrpSpPr/>
          <p:nvPr/>
        </p:nvGrpSpPr>
        <p:grpSpPr>
          <a:xfrm>
            <a:off x="341851" y="11099366"/>
            <a:ext cx="13069347" cy="5669253"/>
            <a:chOff x="17904867" y="16033436"/>
            <a:chExt cx="9287445" cy="4051052"/>
          </a:xfrm>
        </p:grpSpPr>
        <p:sp>
          <p:nvSpPr>
            <p:cNvPr id="32" name="Rectangle 31">
              <a:extLst>
                <a:ext uri="{FF2B5EF4-FFF2-40B4-BE49-F238E27FC236}">
                  <a16:creationId xmlns:a16="http://schemas.microsoft.com/office/drawing/2014/main" id="{08D9E4EF-CB9C-AB4D-A173-61725F57225F}"/>
                </a:ext>
              </a:extLst>
            </p:cNvPr>
            <p:cNvSpPr/>
            <p:nvPr/>
          </p:nvSpPr>
          <p:spPr>
            <a:xfrm>
              <a:off x="17904869" y="16744768"/>
              <a:ext cx="9287443" cy="333972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a:solidFill>
                  <a:schemeClr val="bg1"/>
                </a:solidFill>
              </a:endParaRPr>
            </a:p>
          </p:txBody>
        </p:sp>
        <p:sp>
          <p:nvSpPr>
            <p:cNvPr id="33" name="Rectangle 32">
              <a:extLst>
                <a:ext uri="{FF2B5EF4-FFF2-40B4-BE49-F238E27FC236}">
                  <a16:creationId xmlns:a16="http://schemas.microsoft.com/office/drawing/2014/main" id="{4C0058C9-673F-3252-9C12-25588BBF05FC}"/>
                </a:ext>
              </a:extLst>
            </p:cNvPr>
            <p:cNvSpPr/>
            <p:nvPr/>
          </p:nvSpPr>
          <p:spPr>
            <a:xfrm>
              <a:off x="17904867" y="16033436"/>
              <a:ext cx="9285618" cy="533208"/>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n-US" sz="3600" b="0" i="0" u="none" strike="noStrike" kern="1200" cap="none" spc="0" normalizeH="0" baseline="0" noProof="0" dirty="0">
                  <a:ln>
                    <a:noFill/>
                  </a:ln>
                  <a:solidFill>
                    <a:prstClr val="black"/>
                  </a:solidFill>
                  <a:effectLst/>
                  <a:uLnTx/>
                  <a:uFillTx/>
                  <a:latin typeface="Arial Black" panose="020B0A04020102020204" pitchFamily="34" charset="0"/>
                  <a:ea typeface="Tahoma" panose="020B0604030504040204" pitchFamily="34" charset="0"/>
                  <a:cs typeface="Tahoma" panose="020B0604030504040204" pitchFamily="34" charset="0"/>
                </a:rPr>
                <a:t>Objectives</a:t>
              </a:r>
              <a:endParaRPr lang="en-US" sz="2026" dirty="0">
                <a:solidFill>
                  <a:schemeClr val="tx1"/>
                </a:solidFill>
                <a:latin typeface="Arial Black" panose="020B0A04020102020204" pitchFamily="34" charset="0"/>
                <a:ea typeface="Tahoma" panose="020B0604030504040204" pitchFamily="34" charset="0"/>
                <a:cs typeface="Tahoma" panose="020B0604030504040204" pitchFamily="34" charset="0"/>
              </a:endParaRPr>
            </a:p>
          </p:txBody>
        </p:sp>
      </p:grpSp>
      <p:grpSp>
        <p:nvGrpSpPr>
          <p:cNvPr id="35" name="Group 34">
            <a:extLst>
              <a:ext uri="{FF2B5EF4-FFF2-40B4-BE49-F238E27FC236}">
                <a16:creationId xmlns:a16="http://schemas.microsoft.com/office/drawing/2014/main" id="{B9791C7A-1AA4-469F-2A95-EF1E30128A4B}"/>
              </a:ext>
            </a:extLst>
          </p:cNvPr>
          <p:cNvGrpSpPr/>
          <p:nvPr/>
        </p:nvGrpSpPr>
        <p:grpSpPr>
          <a:xfrm>
            <a:off x="341852" y="17378412"/>
            <a:ext cx="13101061" cy="14185332"/>
            <a:chOff x="17904868" y="16033436"/>
            <a:chExt cx="9309983" cy="9821851"/>
          </a:xfrm>
        </p:grpSpPr>
        <p:sp>
          <p:nvSpPr>
            <p:cNvPr id="36" name="Rectangle 35">
              <a:extLst>
                <a:ext uri="{FF2B5EF4-FFF2-40B4-BE49-F238E27FC236}">
                  <a16:creationId xmlns:a16="http://schemas.microsoft.com/office/drawing/2014/main" id="{1FCEC99C-3130-099D-8C3C-0121B7CC7B8B}"/>
                </a:ext>
              </a:extLst>
            </p:cNvPr>
            <p:cNvSpPr/>
            <p:nvPr/>
          </p:nvSpPr>
          <p:spPr>
            <a:xfrm>
              <a:off x="17904869" y="16744768"/>
              <a:ext cx="9309982" cy="885080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a:solidFill>
                  <a:schemeClr val="bg1"/>
                </a:solidFill>
              </a:endParaRPr>
            </a:p>
          </p:txBody>
        </p:sp>
        <p:sp>
          <p:nvSpPr>
            <p:cNvPr id="37" name="Rectangle 36">
              <a:extLst>
                <a:ext uri="{FF2B5EF4-FFF2-40B4-BE49-F238E27FC236}">
                  <a16:creationId xmlns:a16="http://schemas.microsoft.com/office/drawing/2014/main" id="{DF003AE8-E26F-8ED2-AB32-91106245ECD5}"/>
                </a:ext>
              </a:extLst>
            </p:cNvPr>
            <p:cNvSpPr/>
            <p:nvPr/>
          </p:nvSpPr>
          <p:spPr>
            <a:xfrm>
              <a:off x="17904868" y="16033436"/>
              <a:ext cx="9287443" cy="519163"/>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n-US" sz="3600" b="0" i="0" u="none" strike="noStrike" kern="1200" cap="none" spc="0" normalizeH="0" baseline="0" noProof="0" dirty="0">
                  <a:ln>
                    <a:noFill/>
                  </a:ln>
                  <a:solidFill>
                    <a:prstClr val="black"/>
                  </a:solidFill>
                  <a:effectLst/>
                  <a:uLnTx/>
                  <a:uFillTx/>
                  <a:latin typeface="Arial Black" panose="020B0A04020102020204" pitchFamily="34" charset="0"/>
                  <a:ea typeface="Tahoma" panose="020B0604030504040204" pitchFamily="34" charset="0"/>
                  <a:cs typeface="Tahoma" panose="020B0604030504040204" pitchFamily="34" charset="0"/>
                </a:rPr>
                <a:t>Methods</a:t>
              </a:r>
              <a:endParaRPr lang="en-US" sz="2026" dirty="0">
                <a:solidFill>
                  <a:schemeClr val="tx1"/>
                </a:solidFill>
                <a:latin typeface="Arial Black" panose="020B0A04020102020204" pitchFamily="34" charset="0"/>
                <a:ea typeface="Tahoma" panose="020B0604030504040204" pitchFamily="34" charset="0"/>
                <a:cs typeface="Tahoma" panose="020B0604030504040204" pitchFamily="34" charset="0"/>
              </a:endParaRPr>
            </a:p>
          </p:txBody>
        </p:sp>
        <p:sp>
          <p:nvSpPr>
            <p:cNvPr id="38" name="TextBox 37">
              <a:extLst>
                <a:ext uri="{FF2B5EF4-FFF2-40B4-BE49-F238E27FC236}">
                  <a16:creationId xmlns:a16="http://schemas.microsoft.com/office/drawing/2014/main" id="{15CA0B75-5ABF-6A78-A757-F68311CE3EDA}"/>
                </a:ext>
              </a:extLst>
            </p:cNvPr>
            <p:cNvSpPr txBox="1"/>
            <p:nvPr/>
          </p:nvSpPr>
          <p:spPr>
            <a:xfrm>
              <a:off x="18010579" y="16883655"/>
              <a:ext cx="9133304" cy="8971632"/>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Study population </a:t>
              </a:r>
            </a:p>
            <a:p>
              <a:pPr marL="514350" lvl="0" indent="-514350">
                <a:spcAft>
                  <a:spcPts val="1200"/>
                </a:spcAft>
                <a:buFont typeface="Arial" panose="020B0604020202020204" pitchFamily="34" charset="0"/>
                <a:buChar char="•"/>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This descriptive retrospective cohort study included U.S. service members with drone-related injuries from distinct events</a:t>
              </a:r>
              <a:r>
                <a:rPr lang="en-US" sz="3200" dirty="0">
                  <a:solidFill>
                    <a:prstClr val="black"/>
                  </a:solidFill>
                  <a:latin typeface="Arial" panose="020B0604020202020204" pitchFamily="34" charset="0"/>
                  <a:ea typeface="Tahoma" panose="020B0604030504040204" pitchFamily="34" charset="0"/>
                  <a:cs typeface="Arial" panose="020B0604020202020204" pitchFamily="34" charset="0"/>
                </a:rPr>
                <a:t> </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while deployed between 2023 and 2024 included in the Expeditionary Medical Encounter Database (EMED)</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Measures</a:t>
              </a:r>
            </a:p>
            <a:p>
              <a:pPr marL="514350" marR="0" lvl="0" indent="-51435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Age, sex (male/female), service branch (Army/Air Force), military rank (junior enlisted/senior enlisted/officer or warrant officer), and patient disposition </a:t>
              </a:r>
              <a:r>
                <a:rPr lang="en-US" sz="3200" dirty="0">
                  <a:solidFill>
                    <a:prstClr val="black"/>
                  </a:solidFill>
                  <a:latin typeface="Arial" panose="020B0604020202020204" pitchFamily="34" charset="0"/>
                  <a:ea typeface="Tahoma" panose="020B0604030504040204" pitchFamily="34" charset="0"/>
                  <a:cs typeface="Arial" panose="020B0604020202020204" pitchFamily="34" charset="0"/>
                </a:rPr>
                <a:t>[</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returned to duty</a:t>
              </a:r>
              <a:r>
                <a:rPr lang="en-US" sz="3200" dirty="0">
                  <a:solidFill>
                    <a:prstClr val="black"/>
                  </a:solidFill>
                  <a:latin typeface="Arial" panose="020B0604020202020204" pitchFamily="34" charset="0"/>
                  <a:ea typeface="Tahoma" panose="020B0604030504040204" pitchFamily="34" charset="0"/>
                  <a:cs typeface="Arial" panose="020B0604020202020204" pitchFamily="34" charset="0"/>
                </a:rPr>
                <a:t> (RTD)</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/limited duty (LIMDU)/sick in quarters (SIQ)/evacuated)] were included as descriptives</a:t>
              </a:r>
            </a:p>
            <a:p>
              <a:pPr marL="514350" marR="0" lvl="0" indent="-51435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ICD-10-CM and AIS codes</a:t>
              </a:r>
              <a:r>
                <a:rPr lang="en-US" sz="3200" dirty="0">
                  <a:solidFill>
                    <a:prstClr val="black"/>
                  </a:solidFill>
                  <a:latin typeface="Arial" panose="020B0604020202020204" pitchFamily="34" charset="0"/>
                  <a:ea typeface="Tahoma" panose="020B0604030504040204" pitchFamily="34" charset="0"/>
                  <a:cs typeface="Arial" panose="020B0604020202020204" pitchFamily="34" charset="0"/>
                </a:rPr>
                <a:t> were used for injury analyses</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a:p>
              <a:pPr marL="514350" marR="0" lvl="0" indent="-51435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sz="3200" dirty="0">
                  <a:solidFill>
                    <a:prstClr val="black"/>
                  </a:solidFill>
                  <a:latin typeface="Arial" panose="020B0604020202020204" pitchFamily="34" charset="0"/>
                  <a:ea typeface="Tahoma" panose="020B0604030504040204" pitchFamily="34" charset="0"/>
                  <a:cs typeface="Arial" panose="020B0604020202020204" pitchFamily="34" charset="0"/>
                </a:rPr>
                <a:t>Injury Severity Score (ISS) and MAIS scores were calculated to measure severity of injury</a:t>
              </a:r>
            </a:p>
            <a:p>
              <a:pPr marL="514350" marR="0" lvl="0" indent="-51435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The ICD-10-CM injury diagnosis matrix was used to categorize injuries by nature of injury and body region</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Statistical analyses</a:t>
              </a:r>
            </a:p>
            <a:p>
              <a:pPr marL="514350" marR="0" lvl="0" indent="-51435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Descriptive </a:t>
              </a:r>
              <a:r>
                <a:rPr lang="en-US" sz="3200" dirty="0">
                  <a:solidFill>
                    <a:prstClr val="black"/>
                  </a:solidFill>
                  <a:latin typeface="Arial" panose="020B0604020202020204" pitchFamily="34" charset="0"/>
                  <a:ea typeface="Tahoma" panose="020B0604030504040204" pitchFamily="34" charset="0"/>
                  <a:cs typeface="Arial" panose="020B0604020202020204" pitchFamily="34" charset="0"/>
                </a:rPr>
                <a:t>frequencies were reported for all variables</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a:p>
              <a:pPr marL="514350" marR="0" lvl="0" indent="-51435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sz="3200" dirty="0">
                  <a:solidFill>
                    <a:prstClr val="black"/>
                  </a:solidFill>
                  <a:latin typeface="Arial" panose="020B0604020202020204" pitchFamily="34" charset="0"/>
                  <a:ea typeface="Tahoma" panose="020B0604030504040204" pitchFamily="34" charset="0"/>
                  <a:cs typeface="Arial" panose="020B0604020202020204" pitchFamily="34" charset="0"/>
                </a:rPr>
                <a:t>Fisher’s exact tests were used to assess differences between MAIS groups by AIS body region</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a:p>
              <a:pPr marL="514350" marR="0" lvl="0" indent="-51435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3200" b="0" i="1"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P</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 values were adjusted for multiple comparisons with the Holm-Bonferroni method to control for the family-wise error rate at an alpha level of .05</a:t>
              </a:r>
            </a:p>
          </p:txBody>
        </p:sp>
      </p:grpSp>
      <p:grpSp>
        <p:nvGrpSpPr>
          <p:cNvPr id="39" name="Group 38">
            <a:extLst>
              <a:ext uri="{FF2B5EF4-FFF2-40B4-BE49-F238E27FC236}">
                <a16:creationId xmlns:a16="http://schemas.microsoft.com/office/drawing/2014/main" id="{DB4C53D5-EBCA-DA34-9ADA-0567EA61382C}"/>
              </a:ext>
            </a:extLst>
          </p:cNvPr>
          <p:cNvGrpSpPr/>
          <p:nvPr/>
        </p:nvGrpSpPr>
        <p:grpSpPr>
          <a:xfrm>
            <a:off x="13883114" y="5629992"/>
            <a:ext cx="16100982" cy="25546514"/>
            <a:chOff x="17630950" y="16739037"/>
            <a:chExt cx="9896659" cy="18198537"/>
          </a:xfrm>
        </p:grpSpPr>
        <p:sp>
          <p:nvSpPr>
            <p:cNvPr id="40" name="Rectangle 39">
              <a:extLst>
                <a:ext uri="{FF2B5EF4-FFF2-40B4-BE49-F238E27FC236}">
                  <a16:creationId xmlns:a16="http://schemas.microsoft.com/office/drawing/2014/main" id="{93C936DF-48E5-5BB3-38AF-E3872CB07D17}"/>
                </a:ext>
              </a:extLst>
            </p:cNvPr>
            <p:cNvSpPr/>
            <p:nvPr/>
          </p:nvSpPr>
          <p:spPr>
            <a:xfrm>
              <a:off x="17630950" y="17449011"/>
              <a:ext cx="9896659" cy="1748856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a:solidFill>
                  <a:schemeClr val="bg1"/>
                </a:solidFill>
              </a:endParaRPr>
            </a:p>
          </p:txBody>
        </p:sp>
        <p:sp>
          <p:nvSpPr>
            <p:cNvPr id="41" name="Rectangle 40">
              <a:extLst>
                <a:ext uri="{FF2B5EF4-FFF2-40B4-BE49-F238E27FC236}">
                  <a16:creationId xmlns:a16="http://schemas.microsoft.com/office/drawing/2014/main" id="{45FA527E-E7B5-2C4C-18E9-957611DFB276}"/>
                </a:ext>
              </a:extLst>
            </p:cNvPr>
            <p:cNvSpPr/>
            <p:nvPr/>
          </p:nvSpPr>
          <p:spPr>
            <a:xfrm>
              <a:off x="17630950" y="16739037"/>
              <a:ext cx="9869188" cy="534140"/>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n-US" sz="3600" b="0" i="0" u="none" strike="noStrike" kern="1200" cap="none" spc="0" normalizeH="0" baseline="0" noProof="0" dirty="0">
                  <a:ln>
                    <a:noFill/>
                  </a:ln>
                  <a:solidFill>
                    <a:prstClr val="black"/>
                  </a:solidFill>
                  <a:effectLst/>
                  <a:uLnTx/>
                  <a:uFillTx/>
                  <a:latin typeface="Arial Black" panose="020B0A04020102020204" pitchFamily="34" charset="0"/>
                  <a:ea typeface="Tahoma" panose="020B0604030504040204" pitchFamily="34" charset="0"/>
                  <a:cs typeface="Tahoma" panose="020B0604030504040204" pitchFamily="34" charset="0"/>
                </a:rPr>
                <a:t>Results</a:t>
              </a:r>
              <a:endParaRPr lang="en-US" sz="2026" dirty="0">
                <a:solidFill>
                  <a:schemeClr val="tx1"/>
                </a:solidFill>
                <a:latin typeface="Arial Black" panose="020B0A04020102020204" pitchFamily="34" charset="0"/>
                <a:ea typeface="Tahoma" panose="020B0604030504040204" pitchFamily="34" charset="0"/>
                <a:cs typeface="Tahoma" panose="020B0604030504040204" pitchFamily="34" charset="0"/>
              </a:endParaRPr>
            </a:p>
          </p:txBody>
        </p:sp>
      </p:grpSp>
      <p:grpSp>
        <p:nvGrpSpPr>
          <p:cNvPr id="43" name="Group 42">
            <a:extLst>
              <a:ext uri="{FF2B5EF4-FFF2-40B4-BE49-F238E27FC236}">
                <a16:creationId xmlns:a16="http://schemas.microsoft.com/office/drawing/2014/main" id="{C329102F-B84A-7AB6-8B7B-4E1B59BDC417}"/>
              </a:ext>
            </a:extLst>
          </p:cNvPr>
          <p:cNvGrpSpPr/>
          <p:nvPr/>
        </p:nvGrpSpPr>
        <p:grpSpPr>
          <a:xfrm>
            <a:off x="30452700" y="5646531"/>
            <a:ext cx="13096648" cy="10052798"/>
            <a:chOff x="17904869" y="16742036"/>
            <a:chExt cx="9306844" cy="7183380"/>
          </a:xfrm>
        </p:grpSpPr>
        <p:sp>
          <p:nvSpPr>
            <p:cNvPr id="44" name="Rectangle 43">
              <a:extLst>
                <a:ext uri="{FF2B5EF4-FFF2-40B4-BE49-F238E27FC236}">
                  <a16:creationId xmlns:a16="http://schemas.microsoft.com/office/drawing/2014/main" id="{24423152-35CA-4B76-5DBD-48056992F6AA}"/>
                </a:ext>
              </a:extLst>
            </p:cNvPr>
            <p:cNvSpPr/>
            <p:nvPr/>
          </p:nvSpPr>
          <p:spPr>
            <a:xfrm>
              <a:off x="17904869" y="17442381"/>
              <a:ext cx="9287443" cy="648303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a:solidFill>
                  <a:schemeClr val="bg1"/>
                </a:solidFill>
              </a:endParaRPr>
            </a:p>
          </p:txBody>
        </p:sp>
        <p:sp>
          <p:nvSpPr>
            <p:cNvPr id="45" name="Rectangle 44">
              <a:extLst>
                <a:ext uri="{FF2B5EF4-FFF2-40B4-BE49-F238E27FC236}">
                  <a16:creationId xmlns:a16="http://schemas.microsoft.com/office/drawing/2014/main" id="{ADDC8166-D54E-01FD-348D-479967CA7A49}"/>
                </a:ext>
              </a:extLst>
            </p:cNvPr>
            <p:cNvSpPr/>
            <p:nvPr/>
          </p:nvSpPr>
          <p:spPr>
            <a:xfrm>
              <a:off x="17924270" y="16742036"/>
              <a:ext cx="9287443" cy="533208"/>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n-US" sz="3600" b="0" i="0" u="none" strike="noStrike" kern="1200" cap="none" spc="0" normalizeH="0" baseline="0" noProof="0" dirty="0">
                  <a:ln>
                    <a:noFill/>
                  </a:ln>
                  <a:solidFill>
                    <a:prstClr val="black"/>
                  </a:solidFill>
                  <a:effectLst/>
                  <a:uLnTx/>
                  <a:uFillTx/>
                  <a:latin typeface="Arial Black" panose="020B0A04020102020204" pitchFamily="34" charset="0"/>
                  <a:ea typeface="Tahoma" panose="020B0604030504040204" pitchFamily="34" charset="0"/>
                  <a:cs typeface="Tahoma" panose="020B0604030504040204" pitchFamily="34" charset="0"/>
                </a:rPr>
                <a:t>Results</a:t>
              </a:r>
              <a:endParaRPr lang="en-US" sz="2026" dirty="0">
                <a:solidFill>
                  <a:schemeClr val="tx1"/>
                </a:solidFill>
                <a:latin typeface="Arial Black" panose="020B0A04020102020204" pitchFamily="34" charset="0"/>
                <a:ea typeface="Tahoma" panose="020B0604030504040204" pitchFamily="34" charset="0"/>
                <a:cs typeface="Tahoma" panose="020B0604030504040204" pitchFamily="34" charset="0"/>
              </a:endParaRPr>
            </a:p>
          </p:txBody>
        </p:sp>
        <p:sp>
          <p:nvSpPr>
            <p:cNvPr id="46" name="TextBox 45">
              <a:extLst>
                <a:ext uri="{FF2B5EF4-FFF2-40B4-BE49-F238E27FC236}">
                  <a16:creationId xmlns:a16="http://schemas.microsoft.com/office/drawing/2014/main" id="{C5CB7346-7C44-2A0E-93C3-9A4AFC7383AB}"/>
                </a:ext>
              </a:extLst>
            </p:cNvPr>
            <p:cNvSpPr txBox="1"/>
            <p:nvPr/>
          </p:nvSpPr>
          <p:spPr>
            <a:xfrm>
              <a:off x="18037188" y="17630994"/>
              <a:ext cx="9022793" cy="6245911"/>
            </a:xfrm>
            <a:prstGeom prst="rect">
              <a:avLst/>
            </a:prstGeom>
            <a:noFill/>
            <a:ln>
              <a:noFill/>
            </a:ln>
          </p:spPr>
          <p:txBody>
            <a:bodyPr wrap="square" rtlCol="0">
              <a:spAutoFit/>
            </a:bodyPr>
            <a:lstStyle/>
            <a:p>
              <a:pPr marL="514350" marR="0" lvl="0" indent="-51435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Of </a:t>
              </a:r>
              <a:r>
                <a:rPr kumimoji="0" lang="en-US" sz="3200" b="0" i="0" u="none" strike="noStrike" kern="1200" cap="none" spc="0" normalizeH="0" baseline="0" noProof="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the </a:t>
              </a:r>
              <a:r>
                <a:rPr kumimoji="0" lang="en-US" sz="3200" b="0" i="1" u="none" strike="noStrike" kern="1200" cap="none" spc="0" normalizeH="0" baseline="0" noProof="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N</a:t>
              </a:r>
              <a:r>
                <a:rPr kumimoji="0" lang="en-US" sz="3200" b="0" u="none" strike="noStrike" kern="1200" cap="none" spc="0" normalizeH="0" baseline="0" noProof="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 </a:t>
              </a:r>
              <a:r>
                <a:rPr kumimoji="0" lang="en-US" sz="3200" b="0" i="0" u="none" strike="noStrike" kern="1200" cap="none" spc="0" normalizeH="0" baseline="0" noProof="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 367 </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service members in this sample, the median age was </a:t>
              </a:r>
              <a:r>
                <a:rPr kumimoji="0" lang="en-US" sz="3200" b="0" i="0" u="none" strike="noStrike" kern="1200" cap="none" spc="0" normalizeH="0" baseline="0" noProof="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27 years (18–56), </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most were male (89.9%), in the Army (94.5%), junior enlisted (65.7%) with a median ISS of 1 </a:t>
              </a:r>
              <a:r>
                <a:rPr kumimoji="0" lang="en-US" sz="3200" b="0" i="0" u="none" strike="noStrike" kern="1200" cap="none" spc="0" normalizeH="0" baseline="0" noProof="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(1–29</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 and were RTD </a:t>
              </a:r>
              <a:r>
                <a:rPr lang="en-US" sz="3200" dirty="0">
                  <a:solidFill>
                    <a:prstClr val="black"/>
                  </a:solidFill>
                  <a:latin typeface="Arial" panose="020B0604020202020204" pitchFamily="34" charset="0"/>
                  <a:ea typeface="Tahoma" panose="020B0604030504040204" pitchFamily="34" charset="0"/>
                  <a:cs typeface="Arial" panose="020B0604020202020204" pitchFamily="34" charset="0"/>
                </a:rPr>
                <a:t>(86.6%) after injury</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a:p>
              <a:pPr marL="514350" marR="0" lvl="0" indent="-51435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Approximately 48.5% of service members had a traumatic brain injury (TBI), predominantly mild, and </a:t>
              </a:r>
              <a:r>
                <a:rPr lang="en-US" sz="3200" dirty="0">
                  <a:solidFill>
                    <a:prstClr val="black"/>
                  </a:solidFill>
                  <a:latin typeface="Arial" panose="020B0604020202020204" pitchFamily="34" charset="0"/>
                  <a:ea typeface="Tahoma" panose="020B0604030504040204" pitchFamily="34" charset="0"/>
                  <a:cs typeface="Arial" panose="020B0604020202020204" pitchFamily="34" charset="0"/>
                </a:rPr>
                <a:t>33.8% had an auditory injury, predominantly tinnitus</a:t>
              </a:r>
            </a:p>
            <a:p>
              <a:pPr marL="514350" marR="0" lvl="0" indent="-51435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Those who did not </a:t>
              </a:r>
              <a:r>
                <a:rPr lang="en-US" sz="3200" dirty="0">
                  <a:solidFill>
                    <a:prstClr val="black"/>
                  </a:solidFill>
                  <a:latin typeface="Arial" panose="020B0604020202020204" pitchFamily="34" charset="0"/>
                  <a:ea typeface="Tahoma" panose="020B0604030504040204" pitchFamily="34" charset="0"/>
                  <a:cs typeface="Arial" panose="020B0604020202020204" pitchFamily="34" charset="0"/>
                </a:rPr>
                <a:t>RTD were SIQ (6.8%), evacuated (5.2%), or placed </a:t>
              </a:r>
              <a:r>
                <a:rPr lang="en-US" sz="3200">
                  <a:solidFill>
                    <a:prstClr val="black"/>
                  </a:solidFill>
                  <a:latin typeface="Arial" panose="020B0604020202020204" pitchFamily="34" charset="0"/>
                  <a:ea typeface="Tahoma" panose="020B0604030504040204" pitchFamily="34" charset="0"/>
                  <a:cs typeface="Arial" panose="020B0604020202020204" pitchFamily="34" charset="0"/>
                </a:rPr>
                <a:t>on LIMDU (</a:t>
              </a:r>
              <a:r>
                <a:rPr lang="en-US" sz="3200" dirty="0">
                  <a:solidFill>
                    <a:prstClr val="black"/>
                  </a:solidFill>
                  <a:latin typeface="Arial" panose="020B0604020202020204" pitchFamily="34" charset="0"/>
                  <a:ea typeface="Tahoma" panose="020B0604030504040204" pitchFamily="34" charset="0"/>
                  <a:cs typeface="Arial" panose="020B0604020202020204" pitchFamily="34" charset="0"/>
                </a:rPr>
                <a:t>1.4%)</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a:p>
              <a:pPr marL="514350" marR="0" lvl="0" indent="-51435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Most of the 710 injuries were</a:t>
              </a:r>
              <a:r>
                <a:rPr lang="en-US" sz="3200" dirty="0">
                  <a:solidFill>
                    <a:prstClr val="black"/>
                  </a:solidFill>
                  <a:latin typeface="Arial" panose="020B0604020202020204" pitchFamily="34" charset="0"/>
                  <a:ea typeface="Tahoma" panose="020B0604030504040204" pitchFamily="34" charset="0"/>
                  <a:cs typeface="Arial" panose="020B0604020202020204" pitchFamily="34" charset="0"/>
                </a:rPr>
                <a:t> minor (92.3%) and to the head (79.3%), followed by the extremities (13.5%)</a:t>
              </a:r>
            </a:p>
            <a:p>
              <a:pPr marL="514350" marR="0" lvl="0" indent="-51435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sz="3200" dirty="0">
                  <a:solidFill>
                    <a:prstClr val="black"/>
                  </a:solidFill>
                  <a:latin typeface="Arial" panose="020B0604020202020204" pitchFamily="34" charset="0"/>
                  <a:ea typeface="Tahoma" panose="020B0604030504040204" pitchFamily="34" charset="0"/>
                  <a:cs typeface="Arial" panose="020B0604020202020204" pitchFamily="34" charset="0"/>
                </a:rPr>
                <a:t>The extremities had the most variety of injury types (8 of the 12 nature of injury categories were present)</a:t>
              </a:r>
            </a:p>
            <a:p>
              <a:pPr marL="514350" marR="0" lvl="0" indent="-51435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sz="3200" dirty="0">
                  <a:solidFill>
                    <a:prstClr val="black"/>
                  </a:solidFill>
                  <a:latin typeface="Arial" panose="020B0604020202020204" pitchFamily="34" charset="0"/>
                  <a:ea typeface="Tahoma" panose="020B0604030504040204" pitchFamily="34" charset="0"/>
                  <a:cs typeface="Arial" panose="020B0604020202020204" pitchFamily="34" charset="0"/>
                </a:rPr>
                <a:t>Service members in the MAIS 2 </a:t>
              </a:r>
              <a:r>
                <a:rPr lang="en-US" sz="3200">
                  <a:solidFill>
                    <a:prstClr val="black"/>
                  </a:solidFill>
                  <a:latin typeface="Arial" panose="020B0604020202020204" pitchFamily="34" charset="0"/>
                  <a:ea typeface="Tahoma" panose="020B0604030504040204" pitchFamily="34" charset="0"/>
                  <a:cs typeface="Arial" panose="020B0604020202020204" pitchFamily="34" charset="0"/>
                </a:rPr>
                <a:t>(</a:t>
              </a:r>
              <a:r>
                <a:rPr lang="en-US" sz="3200" i="1">
                  <a:solidFill>
                    <a:prstClr val="black"/>
                  </a:solidFill>
                  <a:latin typeface="Arial" panose="020B0604020202020204" pitchFamily="34" charset="0"/>
                  <a:ea typeface="Tahoma" panose="020B0604030504040204" pitchFamily="34" charset="0"/>
                  <a:cs typeface="Arial" panose="020B0604020202020204" pitchFamily="34" charset="0"/>
                </a:rPr>
                <a:t>n</a:t>
              </a:r>
              <a:r>
                <a:rPr lang="en-US" sz="3200">
                  <a:solidFill>
                    <a:prstClr val="black"/>
                  </a:solidFill>
                  <a:latin typeface="Arial" panose="020B0604020202020204" pitchFamily="34" charset="0"/>
                  <a:ea typeface="Tahoma" panose="020B0604030504040204" pitchFamily="34" charset="0"/>
                  <a:cs typeface="Arial" panose="020B0604020202020204" pitchFamily="34" charset="0"/>
                </a:rPr>
                <a:t> = 24</a:t>
              </a:r>
              <a:r>
                <a:rPr lang="en-US" sz="3200" dirty="0">
                  <a:solidFill>
                    <a:prstClr val="black"/>
                  </a:solidFill>
                  <a:latin typeface="Arial" panose="020B0604020202020204" pitchFamily="34" charset="0"/>
                  <a:ea typeface="Tahoma" panose="020B0604030504040204" pitchFamily="34" charset="0"/>
                  <a:cs typeface="Arial" panose="020B0604020202020204" pitchFamily="34" charset="0"/>
                </a:rPr>
                <a:t>) versus MAIS 1 </a:t>
              </a:r>
              <a:r>
                <a:rPr lang="en-US" sz="3200">
                  <a:solidFill>
                    <a:prstClr val="black"/>
                  </a:solidFill>
                  <a:latin typeface="Arial" panose="020B0604020202020204" pitchFamily="34" charset="0"/>
                  <a:ea typeface="Tahoma" panose="020B0604030504040204" pitchFamily="34" charset="0"/>
                  <a:cs typeface="Arial" panose="020B0604020202020204" pitchFamily="34" charset="0"/>
                </a:rPr>
                <a:t>(</a:t>
              </a:r>
              <a:r>
                <a:rPr lang="en-US" sz="3200" i="1">
                  <a:solidFill>
                    <a:prstClr val="black"/>
                  </a:solidFill>
                  <a:latin typeface="Arial" panose="020B0604020202020204" pitchFamily="34" charset="0"/>
                  <a:ea typeface="Tahoma" panose="020B0604030504040204" pitchFamily="34" charset="0"/>
                  <a:cs typeface="Arial" panose="020B0604020202020204" pitchFamily="34" charset="0"/>
                </a:rPr>
                <a:t>n</a:t>
              </a:r>
              <a:r>
                <a:rPr lang="en-US" sz="3200">
                  <a:solidFill>
                    <a:prstClr val="black"/>
                  </a:solidFill>
                  <a:latin typeface="Arial" panose="020B0604020202020204" pitchFamily="34" charset="0"/>
                  <a:ea typeface="Tahoma" panose="020B0604030504040204" pitchFamily="34" charset="0"/>
                  <a:cs typeface="Arial" panose="020B0604020202020204" pitchFamily="34" charset="0"/>
                </a:rPr>
                <a:t> = 335</a:t>
              </a:r>
              <a:r>
                <a:rPr lang="en-US" sz="3200" dirty="0">
                  <a:solidFill>
                    <a:prstClr val="black"/>
                  </a:solidFill>
                  <a:latin typeface="Arial" panose="020B0604020202020204" pitchFamily="34" charset="0"/>
                  <a:ea typeface="Tahoma" panose="020B0604030504040204" pitchFamily="34" charset="0"/>
                  <a:cs typeface="Arial" panose="020B0604020202020204" pitchFamily="34" charset="0"/>
                </a:rPr>
                <a:t>) severity group had significantly higher proportions of thorax (45.8% vs. 1.5%) and spine injuries (20.8% vs. 4.2%), respectively</a:t>
              </a:r>
            </a:p>
          </p:txBody>
        </p:sp>
      </p:grpSp>
      <p:grpSp>
        <p:nvGrpSpPr>
          <p:cNvPr id="47" name="Group 46">
            <a:extLst>
              <a:ext uri="{FF2B5EF4-FFF2-40B4-BE49-F238E27FC236}">
                <a16:creationId xmlns:a16="http://schemas.microsoft.com/office/drawing/2014/main" id="{7DD49AF6-0D83-6A8A-D642-87FBB7A3D3EC}"/>
              </a:ext>
            </a:extLst>
          </p:cNvPr>
          <p:cNvGrpSpPr/>
          <p:nvPr/>
        </p:nvGrpSpPr>
        <p:grpSpPr>
          <a:xfrm>
            <a:off x="30452697" y="15962018"/>
            <a:ext cx="13069346" cy="8714676"/>
            <a:chOff x="17904868" y="16033436"/>
            <a:chExt cx="9287444" cy="6146034"/>
          </a:xfrm>
        </p:grpSpPr>
        <p:sp>
          <p:nvSpPr>
            <p:cNvPr id="48" name="Rectangle 47">
              <a:extLst>
                <a:ext uri="{FF2B5EF4-FFF2-40B4-BE49-F238E27FC236}">
                  <a16:creationId xmlns:a16="http://schemas.microsoft.com/office/drawing/2014/main" id="{B8318D6C-E308-7E1E-84AA-6F255E66E780}"/>
                </a:ext>
              </a:extLst>
            </p:cNvPr>
            <p:cNvSpPr/>
            <p:nvPr/>
          </p:nvSpPr>
          <p:spPr>
            <a:xfrm>
              <a:off x="17904869" y="16744767"/>
              <a:ext cx="9287443" cy="543470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a:solidFill>
                  <a:schemeClr val="bg1"/>
                </a:solidFill>
              </a:endParaRPr>
            </a:p>
          </p:txBody>
        </p:sp>
        <p:sp>
          <p:nvSpPr>
            <p:cNvPr id="49" name="Rectangle 48">
              <a:extLst>
                <a:ext uri="{FF2B5EF4-FFF2-40B4-BE49-F238E27FC236}">
                  <a16:creationId xmlns:a16="http://schemas.microsoft.com/office/drawing/2014/main" id="{49289085-F518-0B9D-035A-5F2E2FA4EA51}"/>
                </a:ext>
              </a:extLst>
            </p:cNvPr>
            <p:cNvSpPr/>
            <p:nvPr/>
          </p:nvSpPr>
          <p:spPr>
            <a:xfrm>
              <a:off x="17904868" y="16033436"/>
              <a:ext cx="9287443" cy="528803"/>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n-US" sz="3600" b="0" i="0" u="none" strike="noStrike" kern="1200" cap="none" spc="0" normalizeH="0" baseline="0" noProof="0" dirty="0">
                  <a:ln>
                    <a:noFill/>
                  </a:ln>
                  <a:solidFill>
                    <a:prstClr val="black"/>
                  </a:solidFill>
                  <a:effectLst/>
                  <a:uLnTx/>
                  <a:uFillTx/>
                  <a:latin typeface="Arial Black" panose="020B0A04020102020204" pitchFamily="34" charset="0"/>
                  <a:ea typeface="Tahoma" panose="020B0604030504040204" pitchFamily="34" charset="0"/>
                  <a:cs typeface="Tahoma" panose="020B0604030504040204" pitchFamily="34" charset="0"/>
                </a:rPr>
                <a:t>Conclusions</a:t>
              </a:r>
              <a:endParaRPr lang="en-US" sz="2026" dirty="0">
                <a:solidFill>
                  <a:schemeClr val="tx1"/>
                </a:solidFill>
                <a:latin typeface="Arial Black" panose="020B0A04020102020204" pitchFamily="34" charset="0"/>
                <a:ea typeface="Tahoma" panose="020B0604030504040204" pitchFamily="34" charset="0"/>
                <a:cs typeface="Tahoma" panose="020B0604030504040204" pitchFamily="34" charset="0"/>
              </a:endParaRPr>
            </a:p>
          </p:txBody>
        </p:sp>
        <p:sp>
          <p:nvSpPr>
            <p:cNvPr id="50" name="TextBox 49">
              <a:extLst>
                <a:ext uri="{FF2B5EF4-FFF2-40B4-BE49-F238E27FC236}">
                  <a16:creationId xmlns:a16="http://schemas.microsoft.com/office/drawing/2014/main" id="{909D1449-94CF-564C-B221-E46B33F8A0CD}"/>
                </a:ext>
              </a:extLst>
            </p:cNvPr>
            <p:cNvSpPr txBox="1"/>
            <p:nvPr/>
          </p:nvSpPr>
          <p:spPr>
            <a:xfrm>
              <a:off x="18037187" y="16835371"/>
              <a:ext cx="9022795" cy="5252846"/>
            </a:xfrm>
            <a:prstGeom prst="rect">
              <a:avLst/>
            </a:prstGeom>
            <a:noFill/>
            <a:ln>
              <a:noFill/>
            </a:ln>
          </p:spPr>
          <p:txBody>
            <a:bodyPr wrap="square" rtlCol="0">
              <a:spAutoFit/>
            </a:bodyPr>
            <a:lstStyle/>
            <a:p>
              <a:pPr marL="514350" marR="0" lvl="0" indent="-51435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Drone attacks resulted in a </a:t>
              </a:r>
              <a:r>
                <a:rPr kumimoji="0" lang="en-US" sz="3200" b="0" i="0" u="none" strike="noStrike" kern="1200" cap="none" spc="0" normalizeH="0" baseline="0" noProof="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“top down” versus “bottom up</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 wounding pattern, a significant shift from previous conflicts </a:t>
              </a:r>
              <a:r>
                <a:rPr kumimoji="0" lang="en-US" sz="3200" b="0" i="0" u="none" strike="noStrike" kern="1200" cap="none" spc="0" normalizeH="0" baseline="0" noProof="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involving improvised explosive devices</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a:p>
              <a:pPr marL="514350" lvl="0" indent="-514350">
                <a:spcAft>
                  <a:spcPts val="1200"/>
                </a:spcAft>
                <a:buFont typeface="Arial" panose="020B0604020202020204" pitchFamily="34" charset="0"/>
                <a:buChar char="•"/>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Results suggest planning for forward triage </a:t>
              </a:r>
              <a:r>
                <a:rPr kumimoji="0" lang="en-US" sz="3200" b="0" i="0" u="none" strike="noStrike" kern="1200" cap="none" spc="0" normalizeH="0" baseline="0" noProof="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of high-volume </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mild TBI and auditory injuries, while retaining rapid medical evacuation and forward surgical capabilities </a:t>
              </a:r>
              <a:r>
                <a:rPr kumimoji="0" lang="en-US" sz="3200" b="0" i="0" u="none" strike="noStrike" kern="1200" cap="none" spc="0" normalizeH="0" baseline="0" noProof="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for infrequent but severe </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injuries to the head and trunk body regions</a:t>
              </a:r>
            </a:p>
            <a:p>
              <a:pPr marL="514350" lvl="0" indent="-514350">
                <a:spcAft>
                  <a:spcPts val="1200"/>
                </a:spcAft>
                <a:buFont typeface="Arial" panose="020B0604020202020204" pitchFamily="34" charset="0"/>
                <a:buChar char="•"/>
                <a:defRPr/>
              </a:pPr>
              <a:r>
                <a:rPr lang="en-US" sz="3200" dirty="0">
                  <a:solidFill>
                    <a:prstClr val="black"/>
                  </a:solidFill>
                  <a:latin typeface="Arial" panose="020B0604020202020204" pitchFamily="34" charset="0"/>
                  <a:ea typeface="Tahoma" panose="020B0604030504040204" pitchFamily="34" charset="0"/>
                  <a:cs typeface="Arial" panose="020B0604020202020204" pitchFamily="34" charset="0"/>
                </a:rPr>
                <a:t>Although most were RTD, the high volume of TBI and diversity of other injuries indicate treatment of drone-related injuries in </a:t>
              </a:r>
              <a:r>
                <a:rPr lang="en-US" sz="3200">
                  <a:solidFill>
                    <a:prstClr val="black"/>
                  </a:solidFill>
                  <a:latin typeface="Arial" panose="020B0604020202020204" pitchFamily="34" charset="0"/>
                  <a:ea typeface="Tahoma" panose="020B0604030504040204" pitchFamily="34" charset="0"/>
                  <a:cs typeface="Arial" panose="020B0604020202020204" pitchFamily="34" charset="0"/>
                </a:rPr>
                <a:t>future large-scale </a:t>
              </a:r>
              <a:r>
                <a:rPr lang="en-US" sz="3200" dirty="0">
                  <a:solidFill>
                    <a:prstClr val="black"/>
                  </a:solidFill>
                  <a:latin typeface="Arial" panose="020B0604020202020204" pitchFamily="34" charset="0"/>
                  <a:ea typeface="Tahoma" panose="020B0604030504040204" pitchFamily="34" charset="0"/>
                  <a:cs typeface="Arial" panose="020B0604020202020204" pitchFamily="34" charset="0"/>
                </a:rPr>
                <a:t>combat operations may be complicated in resource-constrained environments with prolonged holding times</a:t>
              </a:r>
            </a:p>
            <a:p>
              <a:pPr marL="514350" lvl="0" indent="-514350">
                <a:spcAft>
                  <a:spcPts val="1200"/>
                </a:spcAft>
                <a:buFont typeface="Arial" panose="020B0604020202020204" pitchFamily="34" charset="0"/>
                <a:buChar char="•"/>
                <a:defRPr/>
              </a:pPr>
              <a:r>
                <a:rPr lang="en-US" sz="3200" dirty="0">
                  <a:solidFill>
                    <a:prstClr val="black"/>
                  </a:solidFill>
                  <a:latin typeface="Arial" panose="020B0604020202020204" pitchFamily="34" charset="0"/>
                  <a:ea typeface="Tahoma" panose="020B0604030504040204" pitchFamily="34" charset="0"/>
                  <a:cs typeface="Arial" panose="020B0604020202020204" pitchFamily="34" charset="0"/>
                </a:rPr>
                <a:t>Further research on wounding patterns from drone warfare is recommended, along with </a:t>
              </a:r>
              <a:r>
                <a:rPr lang="en-US" sz="3200">
                  <a:solidFill>
                    <a:prstClr val="black"/>
                  </a:solidFill>
                  <a:latin typeface="Arial" panose="020B0604020202020204" pitchFamily="34" charset="0"/>
                  <a:ea typeface="Tahoma" panose="020B0604030504040204" pitchFamily="34" charset="0"/>
                  <a:cs typeface="Arial" panose="020B0604020202020204" pitchFamily="34" charset="0"/>
                </a:rPr>
                <a:t>a reevaluation </a:t>
              </a:r>
              <a:r>
                <a:rPr lang="en-US" sz="3200" dirty="0">
                  <a:solidFill>
                    <a:prstClr val="black"/>
                  </a:solidFill>
                  <a:latin typeface="Arial" panose="020B0604020202020204" pitchFamily="34" charset="0"/>
                  <a:ea typeface="Tahoma" panose="020B0604030504040204" pitchFamily="34" charset="0"/>
                  <a:cs typeface="Arial" panose="020B0604020202020204" pitchFamily="34" charset="0"/>
                </a:rPr>
                <a:t>of modern body armor as drone warfare continues to evolve and increase in frequency</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p:txBody>
        </p:sp>
      </p:grpSp>
      <p:grpSp>
        <p:nvGrpSpPr>
          <p:cNvPr id="51" name="Group 50">
            <a:extLst>
              <a:ext uri="{FF2B5EF4-FFF2-40B4-BE49-F238E27FC236}">
                <a16:creationId xmlns:a16="http://schemas.microsoft.com/office/drawing/2014/main" id="{6470D13D-D97C-216E-1173-619330BC3DC3}"/>
              </a:ext>
            </a:extLst>
          </p:cNvPr>
          <p:cNvGrpSpPr/>
          <p:nvPr/>
        </p:nvGrpSpPr>
        <p:grpSpPr>
          <a:xfrm>
            <a:off x="30452697" y="24939383"/>
            <a:ext cx="13069342" cy="6219489"/>
            <a:chOff x="17904869" y="17107508"/>
            <a:chExt cx="9287443" cy="4385862"/>
          </a:xfrm>
        </p:grpSpPr>
        <p:sp>
          <p:nvSpPr>
            <p:cNvPr id="52" name="Rectangle 51">
              <a:extLst>
                <a:ext uri="{FF2B5EF4-FFF2-40B4-BE49-F238E27FC236}">
                  <a16:creationId xmlns:a16="http://schemas.microsoft.com/office/drawing/2014/main" id="{20BDA129-707E-B32B-7A0E-EE02958FAE72}"/>
                </a:ext>
              </a:extLst>
            </p:cNvPr>
            <p:cNvSpPr/>
            <p:nvPr/>
          </p:nvSpPr>
          <p:spPr>
            <a:xfrm>
              <a:off x="17904869" y="17816875"/>
              <a:ext cx="9287443" cy="367649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38" b="1">
                <a:solidFill>
                  <a:schemeClr val="bg1"/>
                </a:solidFill>
              </a:endParaRPr>
            </a:p>
          </p:txBody>
        </p:sp>
        <p:sp>
          <p:nvSpPr>
            <p:cNvPr id="53" name="Rectangle 52">
              <a:extLst>
                <a:ext uri="{FF2B5EF4-FFF2-40B4-BE49-F238E27FC236}">
                  <a16:creationId xmlns:a16="http://schemas.microsoft.com/office/drawing/2014/main" id="{1FD12DCA-FFED-7CFC-D6FA-CBA6380A70F0}"/>
                </a:ext>
              </a:extLst>
            </p:cNvPr>
            <p:cNvSpPr/>
            <p:nvPr/>
          </p:nvSpPr>
          <p:spPr>
            <a:xfrm>
              <a:off x="17904869" y="17107508"/>
              <a:ext cx="9287443" cy="528750"/>
            </a:xfrm>
            <a:prstGeom prst="rect">
              <a:avLst/>
            </a:prstGeom>
            <a:solidFill>
              <a:srgbClr val="E8B0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n-US" sz="3600" b="0" i="0" u="none" strike="noStrike" kern="1200" cap="none" spc="0" normalizeH="0" baseline="0" noProof="0" dirty="0">
                  <a:ln>
                    <a:noFill/>
                  </a:ln>
                  <a:solidFill>
                    <a:prstClr val="black"/>
                  </a:solidFill>
                  <a:effectLst/>
                  <a:uLnTx/>
                  <a:uFillTx/>
                  <a:latin typeface="Arial Black" panose="020B0A04020102020204" pitchFamily="34" charset="0"/>
                  <a:ea typeface="Tahoma" panose="020B0604030504040204" pitchFamily="34" charset="0"/>
                  <a:cs typeface="Tahoma" panose="020B0604030504040204" pitchFamily="34" charset="0"/>
                </a:rPr>
                <a:t>References</a:t>
              </a:r>
              <a:endParaRPr lang="en-US" sz="2026" dirty="0">
                <a:solidFill>
                  <a:schemeClr val="tx1"/>
                </a:solidFill>
                <a:latin typeface="Arial Black" panose="020B0A04020102020204" pitchFamily="34" charset="0"/>
                <a:ea typeface="Tahoma" panose="020B0604030504040204" pitchFamily="34" charset="0"/>
                <a:cs typeface="Tahoma" panose="020B0604030504040204" pitchFamily="34" charset="0"/>
              </a:endParaRPr>
            </a:p>
          </p:txBody>
        </p:sp>
        <p:sp>
          <p:nvSpPr>
            <p:cNvPr id="54" name="TextBox 53">
              <a:extLst>
                <a:ext uri="{FF2B5EF4-FFF2-40B4-BE49-F238E27FC236}">
                  <a16:creationId xmlns:a16="http://schemas.microsoft.com/office/drawing/2014/main" id="{1DFEDF28-AA95-9AD3-D602-B69E76B90EE2}"/>
                </a:ext>
              </a:extLst>
            </p:cNvPr>
            <p:cNvSpPr txBox="1"/>
            <p:nvPr/>
          </p:nvSpPr>
          <p:spPr>
            <a:xfrm>
              <a:off x="18037188" y="17952328"/>
              <a:ext cx="9022795" cy="3488886"/>
            </a:xfrm>
            <a:prstGeom prst="rect">
              <a:avLst/>
            </a:prstGeom>
            <a:noFill/>
            <a:ln>
              <a:noFill/>
            </a:ln>
          </p:spPr>
          <p:txBody>
            <a:bodyPr wrap="square" rtlCol="0">
              <a:spAutoFit/>
            </a:bodyPr>
            <a:lstStyle/>
            <a:p>
              <a:pPr marL="342900" marR="0" lvl="0" indent="-342900" algn="l" defTabSz="457200" rtl="0" eaLnBrk="1" fontAlgn="auto" latinLnBrk="0" hangingPunct="1">
                <a:lnSpc>
                  <a:spcPct val="100000"/>
                </a:lnSpc>
                <a:spcAft>
                  <a:spcPts val="300"/>
                </a:spcAft>
                <a:buClrTx/>
                <a:buSzTx/>
                <a:buFont typeface="+mj-lt"/>
                <a:buAutoNum type="arabicPeriod"/>
                <a:tabLst/>
                <a:defRPr/>
              </a:pPr>
              <a:r>
                <a:rPr lang="en-US" sz="2800" dirty="0">
                  <a:effectLst/>
                  <a:latin typeface="Arial Narrow" panose="020B0606020202030204" pitchFamily="34" charset="0"/>
                  <a:ea typeface="Aptos" panose="020B0004020202020204" pitchFamily="34" charset="0"/>
                  <a:cs typeface="Arial" panose="020B0604020202020204" pitchFamily="34" charset="0"/>
                </a:rPr>
                <a:t>Rogers JP, ed. </a:t>
              </a:r>
              <a:r>
                <a:rPr lang="en-US" sz="2800" i="1" dirty="0">
                  <a:effectLst/>
                  <a:latin typeface="Arial Narrow" panose="020B0606020202030204" pitchFamily="34" charset="0"/>
                  <a:ea typeface="Aptos" panose="020B0004020202020204" pitchFamily="34" charset="0"/>
                  <a:cs typeface="Arial" panose="020B0604020202020204" pitchFamily="34" charset="0"/>
                </a:rPr>
                <a:t>De Gruyter Handbook of Drone Warfare</a:t>
              </a:r>
              <a:r>
                <a:rPr lang="en-US" sz="2800" dirty="0">
                  <a:effectLst/>
                  <a:latin typeface="Arial Narrow" panose="020B0606020202030204" pitchFamily="34" charset="0"/>
                  <a:ea typeface="Aptos" panose="020B0004020202020204" pitchFamily="34" charset="0"/>
                  <a:cs typeface="Arial" panose="020B0604020202020204" pitchFamily="34" charset="0"/>
                </a:rPr>
                <a:t>. De Gruyter; 2024. doi:10.1515/9783110742039</a:t>
              </a:r>
              <a:endParaRPr kumimoji="0" lang="en-US" sz="2800" b="0" i="0" u="none" strike="noStrike" kern="100" cap="none" spc="0" normalizeH="0" baseline="0" noProof="0" dirty="0">
                <a:ln>
                  <a:noFill/>
                </a:ln>
                <a:solidFill>
                  <a:prstClr val="black"/>
                </a:solidFill>
                <a:effectLst/>
                <a:uLnTx/>
                <a:uFillTx/>
                <a:latin typeface="Arial Narrow" panose="020B0606020202030204" pitchFamily="34" charset="0"/>
                <a:ea typeface="Aptos" panose="020B0004020202020204" pitchFamily="34" charset="0"/>
                <a:cs typeface="Arial" panose="020B0604020202020204" pitchFamily="34" charset="0"/>
              </a:endParaRPr>
            </a:p>
            <a:p>
              <a:pPr marL="342900" marR="0" lvl="0" indent="-342900" algn="l" defTabSz="457200" rtl="0" eaLnBrk="1" fontAlgn="auto" latinLnBrk="0" hangingPunct="1">
                <a:lnSpc>
                  <a:spcPct val="100000"/>
                </a:lnSpc>
                <a:spcAft>
                  <a:spcPts val="300"/>
                </a:spcAft>
                <a:buClrTx/>
                <a:buSzTx/>
                <a:buFont typeface="+mj-lt"/>
                <a:buAutoNum type="arabicPeriod"/>
                <a:tabLst/>
                <a:defRPr/>
              </a:pPr>
              <a:r>
                <a:rPr kumimoji="0" lang="en-US" sz="2800" b="0" i="0" u="none" strike="noStrike" kern="1200" cap="none" spc="0" normalizeH="0" baseline="0" noProof="0" dirty="0">
                  <a:ln>
                    <a:noFill/>
                  </a:ln>
                  <a:solidFill>
                    <a:srgbClr val="000000"/>
                  </a:solidFill>
                  <a:effectLst/>
                  <a:uLnTx/>
                  <a:uFillTx/>
                  <a:latin typeface="Arial Narrow" panose="020B0606020202030204" pitchFamily="34" charset="0"/>
                  <a:ea typeface="Tahoma" panose="020B0604030504040204" pitchFamily="34" charset="0"/>
                  <a:cs typeface="Arial" panose="020B0604020202020204" pitchFamily="34" charset="0"/>
                </a:rPr>
                <a:t>U.S. forces launch Operation Epic Fury. U.S. Central Command. Published February 28, 2026. Accessed March 5, 2026. https://www.centcom.mil/MEDIA/PRESS-RELEASES/Press-Release-View/Article/4418396/us-forces-launch-operation-epic-fury/</a:t>
              </a:r>
              <a:endParaRPr kumimoji="0" lang="en-US" sz="2800" b="0" i="0" u="none" strike="noStrike" kern="100" cap="none" spc="0" normalizeH="0" baseline="0" noProof="0" dirty="0">
                <a:ln>
                  <a:noFill/>
                </a:ln>
                <a:solidFill>
                  <a:prstClr val="black"/>
                </a:solidFill>
                <a:effectLst/>
                <a:uLnTx/>
                <a:uFillTx/>
                <a:latin typeface="Arial Narrow" panose="020B0606020202030204" pitchFamily="34" charset="0"/>
                <a:ea typeface="Aptos" panose="020B0004020202020204" pitchFamily="34" charset="0"/>
                <a:cs typeface="Arial" panose="020B0604020202020204" pitchFamily="34" charset="0"/>
              </a:endParaRPr>
            </a:p>
            <a:p>
              <a:pPr marL="342900" marR="0" lvl="0" indent="-342900" algn="l" defTabSz="457200" rtl="0" eaLnBrk="1" fontAlgn="auto" latinLnBrk="0" hangingPunct="1">
                <a:lnSpc>
                  <a:spcPct val="100000"/>
                </a:lnSpc>
                <a:spcAft>
                  <a:spcPts val="300"/>
                </a:spcAft>
                <a:buClrTx/>
                <a:buSzTx/>
                <a:buFont typeface="+mj-lt"/>
                <a:buAutoNum type="arabicPeriod"/>
                <a:tabLst/>
                <a:defRPr/>
              </a:pPr>
              <a:r>
                <a:rPr lang="en-US" sz="2800" dirty="0">
                  <a:effectLst/>
                  <a:latin typeface="Arial Narrow" panose="020B0606020202030204" pitchFamily="34" charset="0"/>
                  <a:ea typeface="Aptos" panose="020B0004020202020204" pitchFamily="34" charset="0"/>
                  <a:cs typeface="Arial" panose="020B0604020202020204" pitchFamily="34" charset="0"/>
                </a:rPr>
                <a:t>Shertz M. FPV drone casualties in Ukraine: what limited data suggests—and what we still don’t know. </a:t>
              </a:r>
              <a:r>
                <a:rPr lang="en-US" sz="2800" i="1" dirty="0">
                  <a:effectLst/>
                  <a:latin typeface="Arial Narrow" panose="020B0606020202030204" pitchFamily="34" charset="0"/>
                  <a:ea typeface="Aptos" panose="020B0004020202020204" pitchFamily="34" charset="0"/>
                  <a:cs typeface="Arial" panose="020B0604020202020204" pitchFamily="34" charset="0"/>
                </a:rPr>
                <a:t>Crisis Medicine</a:t>
              </a:r>
              <a:r>
                <a:rPr lang="en-US" sz="2800" dirty="0">
                  <a:effectLst/>
                  <a:latin typeface="Arial Narrow" panose="020B0606020202030204" pitchFamily="34" charset="0"/>
                  <a:ea typeface="Aptos" panose="020B0004020202020204" pitchFamily="34" charset="0"/>
                  <a:cs typeface="Arial" panose="020B0604020202020204" pitchFamily="34" charset="0"/>
                </a:rPr>
                <a:t>. Published 2024. Accessed March 6, 2026. https://www.crisis-medicine.com/fpv-drone-casualties-in-ukraine/</a:t>
              </a:r>
            </a:p>
            <a:p>
              <a:pPr marL="342900" marR="0" lvl="0" indent="-342900" algn="l" defTabSz="457200" rtl="0" eaLnBrk="1" fontAlgn="auto" latinLnBrk="0" hangingPunct="1">
                <a:lnSpc>
                  <a:spcPct val="100000"/>
                </a:lnSpc>
                <a:spcAft>
                  <a:spcPts val="300"/>
                </a:spcAft>
                <a:buClrTx/>
                <a:buSzTx/>
                <a:buFont typeface="+mj-lt"/>
                <a:buAutoNum type="arabicPeriod"/>
                <a:tabLst/>
                <a:defRPr/>
              </a:pPr>
              <a:r>
                <a:rPr lang="en-US" sz="2800" dirty="0">
                  <a:effectLst/>
                  <a:latin typeface="Arial Narrow" panose="020B0606020202030204" pitchFamily="34" charset="0"/>
                  <a:ea typeface="Aptos" panose="020B0004020202020204" pitchFamily="34" charset="0"/>
                  <a:cs typeface="Arial" panose="020B0604020202020204" pitchFamily="34" charset="0"/>
                </a:rPr>
                <a:t>Eskridge SL, Macera CA, Galarneau MR, Holbrook TL, Woodruff SI, MacGregor AJ, et al. Injuries from combat explosions in Iraq: injury type, location, and severity. </a:t>
              </a:r>
              <a:r>
                <a:rPr lang="en-US" sz="2800" i="1" dirty="0">
                  <a:effectLst/>
                  <a:latin typeface="Arial Narrow" panose="020B0606020202030204" pitchFamily="34" charset="0"/>
                  <a:ea typeface="Aptos" panose="020B0004020202020204" pitchFamily="34" charset="0"/>
                  <a:cs typeface="Arial" panose="020B0604020202020204" pitchFamily="34" charset="0"/>
                </a:rPr>
                <a:t>Injury</a:t>
              </a:r>
              <a:r>
                <a:rPr lang="en-US" sz="2800" dirty="0">
                  <a:effectLst/>
                  <a:latin typeface="Arial Narrow" panose="020B0606020202030204" pitchFamily="34" charset="0"/>
                  <a:ea typeface="Aptos" panose="020B0004020202020204" pitchFamily="34" charset="0"/>
                  <a:cs typeface="Arial" panose="020B0604020202020204" pitchFamily="34" charset="0"/>
                </a:rPr>
                <a:t>. 2012;43(10):1678-1682. doi:10.1016/j.injury.2012.05.027</a:t>
              </a:r>
              <a:endParaRPr lang="en-US" sz="2800" kern="100" dirty="0">
                <a:effectLst/>
                <a:latin typeface="Arial Narrow" panose="020B0606020202030204" pitchFamily="34" charset="0"/>
                <a:ea typeface="Aptos" panose="020B0004020202020204" pitchFamily="34" charset="0"/>
                <a:cs typeface="Arial" panose="020B0604020202020204" pitchFamily="34" charset="0"/>
              </a:endParaRPr>
            </a:p>
          </p:txBody>
        </p:sp>
      </p:grpSp>
      <p:sp>
        <p:nvSpPr>
          <p:cNvPr id="23" name="TextBox 22">
            <a:extLst>
              <a:ext uri="{FF2B5EF4-FFF2-40B4-BE49-F238E27FC236}">
                <a16:creationId xmlns:a16="http://schemas.microsoft.com/office/drawing/2014/main" id="{07458A9F-DD53-627E-9A59-96DB50F1B1B9}"/>
              </a:ext>
            </a:extLst>
          </p:cNvPr>
          <p:cNvSpPr txBox="1"/>
          <p:nvPr/>
        </p:nvSpPr>
        <p:spPr>
          <a:xfrm>
            <a:off x="424313" y="6890584"/>
            <a:ext cx="12918734" cy="3354766"/>
          </a:xfrm>
          <a:prstGeom prst="rect">
            <a:avLst/>
          </a:prstGeom>
          <a:noFill/>
          <a:ln>
            <a:noFill/>
          </a:ln>
        </p:spPr>
        <p:txBody>
          <a:bodyPr wrap="square" rtlCol="0">
            <a:spAutoFit/>
          </a:bodyPr>
          <a:lstStyle/>
          <a:p>
            <a:pPr marL="342900" indent="-342900">
              <a:spcAft>
                <a:spcPts val="1200"/>
              </a:spcAft>
              <a:buFont typeface="Arial" panose="020B0604020202020204" pitchFamily="34" charset="0"/>
              <a:buChar char="•"/>
            </a:pPr>
            <a:r>
              <a:rPr lang="en-US" sz="3200" dirty="0">
                <a:solidFill>
                  <a:prstClr val="black"/>
                </a:solidFill>
                <a:latin typeface="Arial" panose="020B0604020202020204" pitchFamily="34" charset="0"/>
                <a:ea typeface="Tahoma" panose="020B0604030504040204" pitchFamily="34" charset="0"/>
                <a:cs typeface="Arial" panose="020B0604020202020204" pitchFamily="34" charset="0"/>
              </a:rPr>
              <a:t>The proliferation of drone warfare is a significant threat to U.S. forces</a:t>
            </a:r>
          </a:p>
          <a:p>
            <a:pPr marL="342900" indent="-342900">
              <a:spcAft>
                <a:spcPts val="1200"/>
              </a:spcAft>
              <a:buFont typeface="Arial" panose="020B0604020202020204" pitchFamily="34" charset="0"/>
              <a:buChar char="•"/>
            </a:pPr>
            <a:r>
              <a:rPr lang="en-US" sz="3200" dirty="0">
                <a:solidFill>
                  <a:prstClr val="black"/>
                </a:solidFill>
                <a:latin typeface="Arial" panose="020B0604020202020204" pitchFamily="34" charset="0"/>
                <a:ea typeface="Tahoma" panose="020B0604030504040204" pitchFamily="34" charset="0"/>
                <a:cs typeface="Arial" panose="020B0604020202020204" pitchFamily="34" charset="0"/>
              </a:rPr>
              <a:t>In February 2026</a:t>
            </a:r>
            <a:r>
              <a:rPr lang="en-US" sz="3200">
                <a:solidFill>
                  <a:prstClr val="black"/>
                </a:solidFill>
                <a:latin typeface="Arial" panose="020B0604020202020204" pitchFamily="34" charset="0"/>
                <a:ea typeface="Tahoma" panose="020B0604030504040204" pitchFamily="34" charset="0"/>
                <a:cs typeface="Arial" panose="020B0604020202020204" pitchFamily="34" charset="0"/>
              </a:rPr>
              <a:t>, U.S. Central Command </a:t>
            </a:r>
            <a:r>
              <a:rPr lang="en-US" sz="3200" dirty="0">
                <a:solidFill>
                  <a:prstClr val="black"/>
                </a:solidFill>
                <a:latin typeface="Arial" panose="020B0604020202020204" pitchFamily="34" charset="0"/>
                <a:ea typeface="Tahoma" panose="020B0604030504040204" pitchFamily="34" charset="0"/>
                <a:cs typeface="Arial" panose="020B0604020202020204" pitchFamily="34" charset="0"/>
              </a:rPr>
              <a:t>launched Operation Epic Fury against Iran, where drone and ballistic missile attacks have dominated the battlefield </a:t>
            </a:r>
          </a:p>
          <a:p>
            <a:pPr marL="342900" indent="-342900">
              <a:spcAft>
                <a:spcPts val="1200"/>
              </a:spcAft>
              <a:buFont typeface="Arial" panose="020B0604020202020204" pitchFamily="34" charset="0"/>
              <a:buChar char="•"/>
            </a:pPr>
            <a:r>
              <a:rPr lang="en-US" sz="3200" dirty="0">
                <a:solidFill>
                  <a:prstClr val="black"/>
                </a:solidFill>
                <a:latin typeface="Arial" panose="020B0604020202020204" pitchFamily="34" charset="0"/>
                <a:ea typeface="Tahoma" panose="020B0604030504040204" pitchFamily="34" charset="0"/>
                <a:cs typeface="Arial" panose="020B0604020202020204" pitchFamily="34" charset="0"/>
              </a:rPr>
              <a:t>Literature on drone-related injuries is sparse and primarily drawn from non-U.S. combat engagements</a:t>
            </a:r>
            <a:endParaRPr lang="en-US" sz="3200" dirty="0">
              <a:solidFill>
                <a:prstClr val="black"/>
              </a:solidFill>
              <a:latin typeface="Arial Narrow" panose="020B0606020202030204" pitchFamily="34" charset="0"/>
              <a:ea typeface="Open Sans" panose="020B0606030504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7A538E74-6607-16A4-0D45-1C83BA746B3F}"/>
              </a:ext>
            </a:extLst>
          </p:cNvPr>
          <p:cNvSpPr txBox="1"/>
          <p:nvPr/>
        </p:nvSpPr>
        <p:spPr>
          <a:xfrm>
            <a:off x="424313" y="12496327"/>
            <a:ext cx="13018600" cy="3847207"/>
          </a:xfrm>
          <a:prstGeom prst="rect">
            <a:avLst/>
          </a:prstGeom>
          <a:noFill/>
          <a:ln>
            <a:noFill/>
          </a:ln>
        </p:spPr>
        <p:txBody>
          <a:bodyPr wrap="square" rtlCol="0">
            <a:spAutoFit/>
          </a:bodyPr>
          <a:lstStyle/>
          <a:p>
            <a:pPr marL="514350" marR="0" lvl="0" indent="-514350" algn="l" defTabSz="457200" rtl="0" eaLnBrk="1" fontAlgn="auto" latinLnBrk="0" hangingPunct="1">
              <a:lnSpc>
                <a:spcPct val="100000"/>
              </a:lnSpc>
              <a:spcBef>
                <a:spcPts val="0"/>
              </a:spcBef>
              <a:spcAft>
                <a:spcPts val="1200"/>
              </a:spcAft>
              <a:buClrTx/>
              <a:buSzTx/>
              <a:buFont typeface="+mj-lt"/>
              <a:buAutoNum type="arabicPeriod"/>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Describe characteristics of U.S. service members with drone-related injuries </a:t>
            </a:r>
            <a:r>
              <a:rPr lang="en-US" sz="3200" dirty="0">
                <a:solidFill>
                  <a:prstClr val="black"/>
                </a:solidFill>
                <a:latin typeface="Arial" panose="020B0604020202020204" pitchFamily="34" charset="0"/>
                <a:ea typeface="Tahoma" panose="020B0604030504040204" pitchFamily="34" charset="0"/>
                <a:cs typeface="Arial" panose="020B0604020202020204" pitchFamily="34" charset="0"/>
              </a:rPr>
              <a:t>in</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 2023–2024</a:t>
            </a:r>
          </a:p>
          <a:p>
            <a:pPr marL="514350" lvl="0" indent="-514350">
              <a:spcAft>
                <a:spcPts val="1200"/>
              </a:spcAft>
              <a:buFont typeface="+mj-lt"/>
              <a:buAutoNum type="arabicPeriod"/>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Describe the distribution of drone-related injuries by nature and body region using the </a:t>
            </a:r>
            <a:r>
              <a:rPr lang="en-US" sz="3200" dirty="0">
                <a:solidFill>
                  <a:prstClr val="black"/>
                </a:solidFill>
                <a:latin typeface="Arial" panose="020B0604020202020204" pitchFamily="34" charset="0"/>
                <a:ea typeface="Tahoma" panose="020B0604030504040204" pitchFamily="34" charset="0"/>
                <a:cs typeface="Arial" panose="020B0604020202020204" pitchFamily="34" charset="0"/>
              </a:rPr>
              <a:t>ICD-10-CM injury diagnosis matrix </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a:p>
            <a:pPr marL="514350" lvl="0" indent="-514350">
              <a:spcAft>
                <a:spcPts val="1200"/>
              </a:spcAft>
              <a:buFont typeface="+mj-lt"/>
              <a:buAutoNum type="arabicPeriod"/>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Discuss differences in drone-related injury patterns by</a:t>
            </a:r>
            <a:r>
              <a:rPr lang="en-US" sz="3200" dirty="0">
                <a:solidFill>
                  <a:prstClr val="black"/>
                </a:solidFill>
                <a:latin typeface="Arial" panose="020B0604020202020204" pitchFamily="34" charset="0"/>
                <a:ea typeface="Tahoma" panose="020B0604030504040204" pitchFamily="34" charset="0"/>
                <a:cs typeface="Arial" panose="020B0604020202020204" pitchFamily="34" charset="0"/>
              </a:rPr>
              <a:t> Abbreviated Injury Score (AIS)</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 body region and Maximum Abbreviated Injury Score (MAIS)</a:t>
            </a:r>
          </a:p>
        </p:txBody>
      </p:sp>
      <p:pic>
        <p:nvPicPr>
          <p:cNvPr id="74" name="Picture 73">
            <a:extLst>
              <a:ext uri="{FF2B5EF4-FFF2-40B4-BE49-F238E27FC236}">
                <a16:creationId xmlns:a16="http://schemas.microsoft.com/office/drawing/2014/main" id="{85BACF5D-CD55-2357-3DED-2529F5F5F4D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4022134" y="8035577"/>
            <a:ext cx="15961116" cy="12565264"/>
          </a:xfrm>
          <a:prstGeom prst="rect">
            <a:avLst/>
          </a:prstGeom>
        </p:spPr>
      </p:pic>
      <p:sp>
        <p:nvSpPr>
          <p:cNvPr id="22" name="TextBox 21">
            <a:extLst>
              <a:ext uri="{FF2B5EF4-FFF2-40B4-BE49-F238E27FC236}">
                <a16:creationId xmlns:a16="http://schemas.microsoft.com/office/drawing/2014/main" id="{B3120566-B400-3AC7-4EC2-A618D8610B57}"/>
              </a:ext>
            </a:extLst>
          </p:cNvPr>
          <p:cNvSpPr txBox="1"/>
          <p:nvPr/>
        </p:nvSpPr>
        <p:spPr>
          <a:xfrm>
            <a:off x="14328755" y="6907063"/>
            <a:ext cx="15297824" cy="892552"/>
          </a:xfrm>
          <a:prstGeom prst="rect">
            <a:avLst/>
          </a:prstGeom>
          <a:noFill/>
          <a:ln>
            <a:noFill/>
          </a:ln>
        </p:spPr>
        <p:txBody>
          <a:bodyPr wrap="square" rtlCol="0">
            <a:spAutoFit/>
          </a:bodyPr>
          <a:lstStyle/>
          <a:p>
            <a:pPr marR="0" lvl="0" algn="l" defTabSz="457200" rtl="0" eaLnBrk="1" fontAlgn="auto" latinLnBrk="0" hangingPunct="1">
              <a:lnSpc>
                <a:spcPct val="100000"/>
              </a:lnSpc>
              <a:spcBef>
                <a:spcPts val="0"/>
              </a:spcBef>
              <a:spcAft>
                <a:spcPts val="1200"/>
              </a:spcAft>
              <a:buClrTx/>
              <a:buSzTx/>
              <a:tabLst/>
              <a:defRPr/>
            </a:pPr>
            <a:r>
              <a:rPr kumimoji="0" lang="en-US" sz="2600" b="1"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Figure 1.</a:t>
            </a: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 ICD-10-CM Injury Diagnosis Matrix Nature of Injury by Body Region and</a:t>
            </a:r>
            <a:r>
              <a:rPr lang="en-US" sz="2600" dirty="0">
                <a:solidFill>
                  <a:prstClr val="black"/>
                </a:solidFill>
                <a:latin typeface="Arial" panose="020B0604020202020204" pitchFamily="34" charset="0"/>
                <a:ea typeface="Tahoma" panose="020B0604030504040204" pitchFamily="34" charset="0"/>
                <a:cs typeface="Arial" panose="020B0604020202020204" pitchFamily="34" charset="0"/>
              </a:rPr>
              <a:t> Body </a:t>
            </a:r>
            <a:r>
              <a:rPr lang="en-US" sz="2600">
                <a:solidFill>
                  <a:prstClr val="black"/>
                </a:solidFill>
                <a:latin typeface="Arial" panose="020B0604020202020204" pitchFamily="34" charset="0"/>
                <a:ea typeface="Tahoma" panose="020B0604030504040204" pitchFamily="34" charset="0"/>
                <a:cs typeface="Arial" panose="020B0604020202020204" pitchFamily="34" charset="0"/>
              </a:rPr>
              <a:t>Regions With </a:t>
            </a:r>
            <a:r>
              <a:rPr lang="en-US" sz="2600" dirty="0">
                <a:solidFill>
                  <a:prstClr val="black"/>
                </a:solidFill>
                <a:latin typeface="Arial" panose="020B0604020202020204" pitchFamily="34" charset="0"/>
                <a:ea typeface="Tahoma" panose="020B0604030504040204" pitchFamily="34" charset="0"/>
                <a:cs typeface="Arial" panose="020B0604020202020204" pitchFamily="34" charset="0"/>
              </a:rPr>
              <a:t>Significant MAIS</a:t>
            </a: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 for Drone-Related Injuries Among U.S. Service Members</a:t>
            </a:r>
            <a:r>
              <a:rPr kumimoji="0" lang="en-US" sz="2600" b="0" i="0" u="none" strike="noStrike" kern="1200" cap="none" spc="0" normalizeH="0" baseline="0" noProof="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 2023–2024 (</a:t>
            </a:r>
            <a:r>
              <a:rPr kumimoji="0" lang="en-US" sz="2600" b="0" i="1" u="none" strike="noStrike" kern="1200" cap="none" spc="0" normalizeH="0" baseline="0" noProof="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N</a:t>
            </a:r>
            <a:r>
              <a:rPr kumimoji="0" lang="en-US" sz="2600" b="0" u="none" strike="noStrike" kern="1200" cap="none" spc="0" normalizeH="0" baseline="0" noProof="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 = </a:t>
            </a:r>
            <a:r>
              <a:rPr kumimoji="0" lang="en-US" sz="2600" b="0" i="0" u="none" strike="noStrike" kern="1200" cap="none" spc="0" normalizeH="0" baseline="0" noProof="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710</a:t>
            </a: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a:t>
            </a:r>
          </a:p>
        </p:txBody>
      </p:sp>
      <p:graphicFrame>
        <p:nvGraphicFramePr>
          <p:cNvPr id="25" name="Table 24">
            <a:extLst>
              <a:ext uri="{FF2B5EF4-FFF2-40B4-BE49-F238E27FC236}">
                <a16:creationId xmlns:a16="http://schemas.microsoft.com/office/drawing/2014/main" id="{02CC4D0E-B046-46A3-2976-F7EDF3A22421}"/>
              </a:ext>
            </a:extLst>
          </p:cNvPr>
          <p:cNvGraphicFramePr>
            <a:graphicFrameLocks noGrp="1"/>
          </p:cNvGraphicFramePr>
          <p:nvPr>
            <p:extLst>
              <p:ext uri="{D42A27DB-BD31-4B8C-83A1-F6EECF244321}">
                <p14:modId xmlns:p14="http://schemas.microsoft.com/office/powerpoint/2010/main" val="300749001"/>
              </p:ext>
            </p:extLst>
          </p:nvPr>
        </p:nvGraphicFramePr>
        <p:xfrm>
          <a:off x="14200201" y="22078177"/>
          <a:ext cx="15426378" cy="8916180"/>
        </p:xfrm>
        <a:graphic>
          <a:graphicData uri="http://schemas.openxmlformats.org/drawingml/2006/table">
            <a:tbl>
              <a:tblPr firstRow="1" bandRow="1">
                <a:tableStyleId>{073A0DAA-6AF3-43AB-8588-CEC1D06C72B9}</a:tableStyleId>
              </a:tblPr>
              <a:tblGrid>
                <a:gridCol w="4504384">
                  <a:extLst>
                    <a:ext uri="{9D8B030D-6E8A-4147-A177-3AD203B41FA5}">
                      <a16:colId xmlns:a16="http://schemas.microsoft.com/office/drawing/2014/main" val="1264930342"/>
                    </a:ext>
                  </a:extLst>
                </a:gridCol>
                <a:gridCol w="2857500">
                  <a:extLst>
                    <a:ext uri="{9D8B030D-6E8A-4147-A177-3AD203B41FA5}">
                      <a16:colId xmlns:a16="http://schemas.microsoft.com/office/drawing/2014/main" val="24951489"/>
                    </a:ext>
                  </a:extLst>
                </a:gridCol>
                <a:gridCol w="2724150">
                  <a:extLst>
                    <a:ext uri="{9D8B030D-6E8A-4147-A177-3AD203B41FA5}">
                      <a16:colId xmlns:a16="http://schemas.microsoft.com/office/drawing/2014/main" val="1014482929"/>
                    </a:ext>
                  </a:extLst>
                </a:gridCol>
                <a:gridCol w="2724150">
                  <a:extLst>
                    <a:ext uri="{9D8B030D-6E8A-4147-A177-3AD203B41FA5}">
                      <a16:colId xmlns:a16="http://schemas.microsoft.com/office/drawing/2014/main" val="3779253869"/>
                    </a:ext>
                  </a:extLst>
                </a:gridCol>
                <a:gridCol w="2616194">
                  <a:extLst>
                    <a:ext uri="{9D8B030D-6E8A-4147-A177-3AD203B41FA5}">
                      <a16:colId xmlns:a16="http://schemas.microsoft.com/office/drawing/2014/main" val="1500362069"/>
                    </a:ext>
                  </a:extLst>
                </a:gridCol>
              </a:tblGrid>
              <a:tr h="615542">
                <a:tc rowSpan="2">
                  <a:txBody>
                    <a:bodyPr/>
                    <a:lstStyle/>
                    <a:p>
                      <a:pPr marL="0" marR="0">
                        <a:lnSpc>
                          <a:spcPct val="100000"/>
                        </a:lnSpc>
                        <a:spcAft>
                          <a:spcPts val="400"/>
                        </a:spcAft>
                        <a:buNone/>
                      </a:pPr>
                      <a:r>
                        <a:rPr lang="en-US" sz="2600" b="1" kern="100" dirty="0">
                          <a:solidFill>
                            <a:schemeClr val="tx1"/>
                          </a:solidFill>
                          <a:effectLst/>
                          <a:latin typeface="Arial" panose="020B0604020202020204" pitchFamily="34" charset="0"/>
                          <a:cs typeface="Arial" panose="020B0604020202020204" pitchFamily="34" charset="0"/>
                        </a:rPr>
                        <a:t>Variable</a:t>
                      </a:r>
                      <a:endParaRPr lang="en-US" sz="2600" kern="100" dirty="0">
                        <a:solidFill>
                          <a:schemeClr val="tx1"/>
                        </a:solidFill>
                        <a:effectLst/>
                        <a:latin typeface="Arial" panose="020B0604020202020204" pitchFamily="34" charset="0"/>
                        <a:cs typeface="Arial" panose="020B0604020202020204" pitchFamily="34" charset="0"/>
                      </a:endParaRPr>
                    </a:p>
                  </a:txBody>
                  <a:tcPr anchor="b">
                    <a:solidFill>
                      <a:srgbClr val="A5A5A5"/>
                    </a:solidFill>
                  </a:tcPr>
                </a:tc>
                <a:tc rowSpan="2">
                  <a:txBody>
                    <a:bodyPr/>
                    <a:lstStyle/>
                    <a:p>
                      <a:pPr marL="0" marR="0" algn="ctr">
                        <a:lnSpc>
                          <a:spcPct val="100000"/>
                        </a:lnSpc>
                        <a:spcAft>
                          <a:spcPts val="400"/>
                        </a:spcAft>
                        <a:buNone/>
                      </a:pPr>
                      <a:r>
                        <a:rPr lang="en-US" sz="2600" b="1" kern="100">
                          <a:solidFill>
                            <a:schemeClr val="tx1"/>
                          </a:solidFill>
                          <a:effectLst/>
                          <a:latin typeface="Arial" panose="020B0604020202020204" pitchFamily="34" charset="0"/>
                          <a:cs typeface="Arial" panose="020B0604020202020204" pitchFamily="34" charset="0"/>
                        </a:rPr>
                        <a:t>Total*</a:t>
                      </a:r>
                      <a:endParaRPr lang="en-US" sz="2600" kern="100" dirty="0">
                        <a:solidFill>
                          <a:schemeClr val="tx1"/>
                        </a:solidFill>
                        <a:effectLst/>
                        <a:latin typeface="Arial" panose="020B0604020202020204" pitchFamily="34" charset="0"/>
                        <a:cs typeface="Arial" panose="020B0604020202020204" pitchFamily="34" charset="0"/>
                      </a:endParaRPr>
                    </a:p>
                    <a:p>
                      <a:pPr marL="0" marR="0" algn="ctr">
                        <a:lnSpc>
                          <a:spcPct val="100000"/>
                        </a:lnSpc>
                        <a:spcAft>
                          <a:spcPts val="400"/>
                        </a:spcAft>
                        <a:buNone/>
                      </a:pPr>
                      <a:r>
                        <a:rPr lang="en-US" sz="2600" b="1" kern="100">
                          <a:solidFill>
                            <a:schemeClr val="tx1"/>
                          </a:solidFill>
                          <a:effectLst/>
                          <a:latin typeface="Arial" panose="020B0604020202020204" pitchFamily="34" charset="0"/>
                          <a:cs typeface="Arial" panose="020B0604020202020204" pitchFamily="34" charset="0"/>
                        </a:rPr>
                        <a:t>(</a:t>
                      </a:r>
                      <a:r>
                        <a:rPr lang="en-US" sz="2600" b="1" i="1" kern="100">
                          <a:solidFill>
                            <a:schemeClr val="tx1"/>
                          </a:solidFill>
                          <a:effectLst/>
                          <a:latin typeface="Arial" panose="020B0604020202020204" pitchFamily="34" charset="0"/>
                          <a:cs typeface="Arial" panose="020B0604020202020204" pitchFamily="34" charset="0"/>
                        </a:rPr>
                        <a:t>N</a:t>
                      </a:r>
                      <a:r>
                        <a:rPr lang="en-US" sz="2600" b="1" i="0" kern="100">
                          <a:solidFill>
                            <a:schemeClr val="tx1"/>
                          </a:solidFill>
                          <a:effectLst/>
                          <a:latin typeface="Arial" panose="020B0604020202020204" pitchFamily="34" charset="0"/>
                          <a:cs typeface="Arial" panose="020B0604020202020204" pitchFamily="34" charset="0"/>
                        </a:rPr>
                        <a:t> </a:t>
                      </a:r>
                      <a:r>
                        <a:rPr lang="en-US" sz="2600" b="1" kern="100">
                          <a:solidFill>
                            <a:schemeClr val="tx1"/>
                          </a:solidFill>
                          <a:effectLst/>
                          <a:latin typeface="Arial" panose="020B0604020202020204" pitchFamily="34" charset="0"/>
                          <a:cs typeface="Arial" panose="020B0604020202020204" pitchFamily="34" charset="0"/>
                        </a:rPr>
                        <a:t>= 365</a:t>
                      </a:r>
                      <a:r>
                        <a:rPr lang="en-US" sz="2600" b="1" kern="100" dirty="0">
                          <a:solidFill>
                            <a:schemeClr val="tx1"/>
                          </a:solidFill>
                          <a:effectLst/>
                          <a:latin typeface="Arial" panose="020B0604020202020204" pitchFamily="34" charset="0"/>
                          <a:cs typeface="Arial" panose="020B0604020202020204" pitchFamily="34" charset="0"/>
                        </a:rPr>
                        <a:t>)</a:t>
                      </a:r>
                      <a:endParaRPr lang="en-US" sz="2600" kern="100" dirty="0">
                        <a:solidFill>
                          <a:schemeClr val="tx1"/>
                        </a:solidFill>
                        <a:effectLst/>
                        <a:latin typeface="Arial" panose="020B0604020202020204" pitchFamily="34" charset="0"/>
                        <a:cs typeface="Arial" panose="020B0604020202020204" pitchFamily="34" charset="0"/>
                      </a:endParaRPr>
                    </a:p>
                  </a:txBody>
                  <a:tcPr anchor="b">
                    <a:solidFill>
                      <a:srgbClr val="A5A5A5"/>
                    </a:solidFill>
                  </a:tcPr>
                </a:tc>
                <a:tc gridSpan="3">
                  <a:txBody>
                    <a:bodyPr/>
                    <a:lstStyle/>
                    <a:p>
                      <a:pPr algn="ctr"/>
                      <a:r>
                        <a:rPr lang="en-US" sz="2600" dirty="0">
                          <a:solidFill>
                            <a:schemeClr val="tx1"/>
                          </a:solidFill>
                          <a:latin typeface="Arial" panose="020B0604020202020204" pitchFamily="34" charset="0"/>
                          <a:cs typeface="Arial" panose="020B0604020202020204" pitchFamily="34" charset="0"/>
                        </a:rPr>
                        <a:t>Patient Group, </a:t>
                      </a:r>
                      <a:r>
                        <a:rPr lang="en-US" sz="2600" i="1" dirty="0">
                          <a:solidFill>
                            <a:schemeClr val="tx1"/>
                          </a:solidFill>
                          <a:latin typeface="Arial" panose="020B0604020202020204" pitchFamily="34" charset="0"/>
                          <a:cs typeface="Arial" panose="020B0604020202020204" pitchFamily="34" charset="0"/>
                        </a:rPr>
                        <a:t>n</a:t>
                      </a:r>
                      <a:r>
                        <a:rPr lang="en-US" sz="2600" dirty="0">
                          <a:solidFill>
                            <a:schemeClr val="tx1"/>
                          </a:solidFill>
                          <a:latin typeface="Arial" panose="020B0604020202020204" pitchFamily="34" charset="0"/>
                          <a:cs typeface="Arial" panose="020B0604020202020204" pitchFamily="34" charset="0"/>
                        </a:rPr>
                        <a:t> (%)</a:t>
                      </a:r>
                    </a:p>
                  </a:txBody>
                  <a:tcPr>
                    <a:solidFill>
                      <a:srgbClr val="A5A5A5"/>
                    </a:solidFill>
                  </a:tcPr>
                </a:tc>
                <a:tc hMerge="1">
                  <a:txBody>
                    <a:bodyPr/>
                    <a:lstStyle/>
                    <a:p>
                      <a:pPr algn="ctr"/>
                      <a:endParaRPr lang="en-US" sz="2600" dirty="0">
                        <a:latin typeface="Arial Narrow" panose="020B0606020202030204" pitchFamily="34" charset="0"/>
                        <a:cs typeface="Arial" panose="020B0604020202020204" pitchFamily="34" charset="0"/>
                      </a:endParaRPr>
                    </a:p>
                  </a:txBody>
                  <a:tcPr/>
                </a:tc>
                <a:tc hMerge="1">
                  <a:txBody>
                    <a:bodyPr/>
                    <a:lstStyle/>
                    <a:p>
                      <a:pPr algn="ctr"/>
                      <a:endParaRPr lang="en-US" sz="2600" dirty="0">
                        <a:latin typeface="Arial Narrow" panose="020B0606020202030204" pitchFamily="34" charset="0"/>
                        <a:cs typeface="Arial" panose="020B0604020202020204" pitchFamily="34" charset="0"/>
                      </a:endParaRPr>
                    </a:p>
                  </a:txBody>
                  <a:tcPr/>
                </a:tc>
                <a:extLst>
                  <a:ext uri="{0D108BD9-81ED-4DB2-BD59-A6C34878D82A}">
                    <a16:rowId xmlns:a16="http://schemas.microsoft.com/office/drawing/2014/main" val="3398397255"/>
                  </a:ext>
                </a:extLst>
              </a:tr>
              <a:tr h="552450">
                <a:tc vMerge="1">
                  <a:txBody>
                    <a:bodyPr/>
                    <a:lstStyle/>
                    <a:p>
                      <a:endParaRPr dirty="0"/>
                    </a:p>
                  </a:txBody>
                  <a:tcPr marL="68580" marR="68580" marT="0" marB="0" anchor="b"/>
                </a:tc>
                <a:tc vMerge="1">
                  <a:txBody>
                    <a:bodyPr/>
                    <a:lstStyle/>
                    <a:p>
                      <a:endParaRPr dirty="0"/>
                    </a:p>
                  </a:txBody>
                  <a:tcPr marL="68580" marR="68580" marT="0" marB="0" anchor="b"/>
                </a:tc>
                <a:tc>
                  <a:txBody>
                    <a:bodyPr/>
                    <a:lstStyle/>
                    <a:p>
                      <a:pPr marL="0" marR="0" algn="ctr">
                        <a:lnSpc>
                          <a:spcPct val="100000"/>
                        </a:lnSpc>
                        <a:spcAft>
                          <a:spcPts val="400"/>
                        </a:spcAft>
                        <a:buNone/>
                      </a:pPr>
                      <a:r>
                        <a:rPr lang="en-US" sz="2600" b="1" kern="100" dirty="0">
                          <a:effectLst/>
                          <a:latin typeface="Arial" panose="020B0604020202020204" pitchFamily="34" charset="0"/>
                          <a:ea typeface="Aptos" panose="020B0004020202020204" pitchFamily="34" charset="0"/>
                          <a:cs typeface="Arial" panose="020B0604020202020204" pitchFamily="34" charset="0"/>
                        </a:rPr>
                        <a:t>MAIS 1</a:t>
                      </a:r>
                      <a:endParaRPr lang="en-US" sz="2600" kern="100" dirty="0">
                        <a:effectLst/>
                        <a:latin typeface="Arial" panose="020B0604020202020204" pitchFamily="34" charset="0"/>
                        <a:ea typeface="Aptos" panose="020B0004020202020204" pitchFamily="34" charset="0"/>
                        <a:cs typeface="Arial" panose="020B0604020202020204" pitchFamily="34" charset="0"/>
                      </a:endParaRPr>
                    </a:p>
                    <a:p>
                      <a:pPr marL="0" marR="0" algn="ctr">
                        <a:lnSpc>
                          <a:spcPct val="100000"/>
                        </a:lnSpc>
                        <a:spcAft>
                          <a:spcPts val="400"/>
                        </a:spcAft>
                        <a:buNone/>
                      </a:pPr>
                      <a:r>
                        <a:rPr lang="en-US" sz="2600" b="1" kern="100">
                          <a:effectLst/>
                          <a:latin typeface="Arial" panose="020B0604020202020204" pitchFamily="34" charset="0"/>
                          <a:ea typeface="Aptos" panose="020B0004020202020204" pitchFamily="34" charset="0"/>
                          <a:cs typeface="Arial" panose="020B0604020202020204" pitchFamily="34" charset="0"/>
                        </a:rPr>
                        <a:t>(</a:t>
                      </a:r>
                      <a:r>
                        <a:rPr lang="en-US" sz="2600" b="1" i="1" kern="100">
                          <a:effectLst/>
                          <a:latin typeface="Arial" panose="020B0604020202020204" pitchFamily="34" charset="0"/>
                          <a:ea typeface="Aptos" panose="020B0004020202020204" pitchFamily="34" charset="0"/>
                          <a:cs typeface="Arial" panose="020B0604020202020204" pitchFamily="34" charset="0"/>
                        </a:rPr>
                        <a:t>n</a:t>
                      </a:r>
                      <a:r>
                        <a:rPr lang="en-US" sz="2600" b="1" i="0" kern="100">
                          <a:effectLst/>
                          <a:latin typeface="Arial" panose="020B0604020202020204" pitchFamily="34" charset="0"/>
                          <a:ea typeface="Aptos" panose="020B0004020202020204" pitchFamily="34" charset="0"/>
                          <a:cs typeface="Arial" panose="020B0604020202020204" pitchFamily="34" charset="0"/>
                        </a:rPr>
                        <a:t> </a:t>
                      </a:r>
                      <a:r>
                        <a:rPr lang="en-US" sz="2600" b="1" kern="100">
                          <a:effectLst/>
                          <a:latin typeface="Arial" panose="020B0604020202020204" pitchFamily="34" charset="0"/>
                          <a:ea typeface="Aptos" panose="020B0004020202020204" pitchFamily="34" charset="0"/>
                          <a:cs typeface="Arial" panose="020B0604020202020204" pitchFamily="34" charset="0"/>
                        </a:rPr>
                        <a:t>= 335</a:t>
                      </a:r>
                      <a:r>
                        <a:rPr lang="en-US" sz="2600" b="1" kern="100" dirty="0">
                          <a:effectLst/>
                          <a:latin typeface="Arial" panose="020B0604020202020204" pitchFamily="34" charset="0"/>
                          <a:ea typeface="Aptos" panose="020B0004020202020204" pitchFamily="34" charset="0"/>
                          <a:cs typeface="Arial" panose="020B0604020202020204" pitchFamily="34" charset="0"/>
                        </a:rPr>
                        <a:t>)</a:t>
                      </a:r>
                      <a:endParaRPr lang="en-US" sz="26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b">
                    <a:solidFill>
                      <a:srgbClr val="A5A5A5"/>
                    </a:solidFill>
                  </a:tcPr>
                </a:tc>
                <a:tc>
                  <a:txBody>
                    <a:bodyPr/>
                    <a:lstStyle/>
                    <a:p>
                      <a:pPr marL="0" marR="0" algn="ctr">
                        <a:lnSpc>
                          <a:spcPct val="100000"/>
                        </a:lnSpc>
                        <a:spcAft>
                          <a:spcPts val="400"/>
                        </a:spcAft>
                        <a:buNone/>
                      </a:pPr>
                      <a:r>
                        <a:rPr lang="en-US" sz="2600" b="1" kern="100" dirty="0">
                          <a:effectLst/>
                          <a:latin typeface="Arial" panose="020B0604020202020204" pitchFamily="34" charset="0"/>
                          <a:ea typeface="Aptos" panose="020B0004020202020204" pitchFamily="34" charset="0"/>
                          <a:cs typeface="Arial" panose="020B0604020202020204" pitchFamily="34" charset="0"/>
                        </a:rPr>
                        <a:t>MAIS 2</a:t>
                      </a:r>
                      <a:endParaRPr lang="en-US" sz="2600" kern="100" dirty="0">
                        <a:effectLst/>
                        <a:latin typeface="Arial" panose="020B0604020202020204" pitchFamily="34" charset="0"/>
                        <a:ea typeface="Aptos" panose="020B0004020202020204" pitchFamily="34" charset="0"/>
                        <a:cs typeface="Arial" panose="020B0604020202020204" pitchFamily="34" charset="0"/>
                      </a:endParaRPr>
                    </a:p>
                    <a:p>
                      <a:pPr marL="0" marR="0" algn="ctr">
                        <a:lnSpc>
                          <a:spcPct val="100000"/>
                        </a:lnSpc>
                        <a:spcAft>
                          <a:spcPts val="400"/>
                        </a:spcAft>
                        <a:buNone/>
                      </a:pPr>
                      <a:r>
                        <a:rPr lang="en-US" sz="2600" b="1" kern="100">
                          <a:effectLst/>
                          <a:latin typeface="Arial" panose="020B0604020202020204" pitchFamily="34" charset="0"/>
                          <a:ea typeface="Aptos" panose="020B0004020202020204" pitchFamily="34" charset="0"/>
                          <a:cs typeface="Arial" panose="020B0604020202020204" pitchFamily="34" charset="0"/>
                        </a:rPr>
                        <a:t>(</a:t>
                      </a:r>
                      <a:r>
                        <a:rPr lang="en-US" sz="2600" b="1" i="1" kern="100">
                          <a:effectLst/>
                          <a:latin typeface="Arial" panose="020B0604020202020204" pitchFamily="34" charset="0"/>
                          <a:ea typeface="Aptos" panose="020B0004020202020204" pitchFamily="34" charset="0"/>
                          <a:cs typeface="Arial" panose="020B0604020202020204" pitchFamily="34" charset="0"/>
                        </a:rPr>
                        <a:t>n</a:t>
                      </a:r>
                      <a:r>
                        <a:rPr lang="en-US" sz="2600" b="1" i="0" kern="100">
                          <a:effectLst/>
                          <a:latin typeface="Arial" panose="020B0604020202020204" pitchFamily="34" charset="0"/>
                          <a:ea typeface="Aptos" panose="020B0004020202020204" pitchFamily="34" charset="0"/>
                          <a:cs typeface="Arial" panose="020B0604020202020204" pitchFamily="34" charset="0"/>
                        </a:rPr>
                        <a:t> </a:t>
                      </a:r>
                      <a:r>
                        <a:rPr lang="en-US" sz="2600" b="1" kern="100">
                          <a:effectLst/>
                          <a:latin typeface="Arial" panose="020B0604020202020204" pitchFamily="34" charset="0"/>
                          <a:ea typeface="Aptos" panose="020B0004020202020204" pitchFamily="34" charset="0"/>
                          <a:cs typeface="Arial" panose="020B0604020202020204" pitchFamily="34" charset="0"/>
                        </a:rPr>
                        <a:t>= 24</a:t>
                      </a:r>
                      <a:r>
                        <a:rPr lang="en-US" sz="2600" b="1" kern="100" dirty="0">
                          <a:effectLst/>
                          <a:latin typeface="Arial" panose="020B0604020202020204" pitchFamily="34" charset="0"/>
                          <a:ea typeface="Aptos" panose="020B0004020202020204" pitchFamily="34" charset="0"/>
                          <a:cs typeface="Arial" panose="020B0604020202020204" pitchFamily="34" charset="0"/>
                        </a:rPr>
                        <a:t>)</a:t>
                      </a:r>
                      <a:endParaRPr lang="en-US" sz="26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b">
                    <a:solidFill>
                      <a:srgbClr val="A5A5A5"/>
                    </a:solidFill>
                  </a:tcPr>
                </a:tc>
                <a:tc>
                  <a:txBody>
                    <a:bodyPr/>
                    <a:lstStyle/>
                    <a:p>
                      <a:pPr marL="0" marR="0" algn="ctr">
                        <a:lnSpc>
                          <a:spcPct val="100000"/>
                        </a:lnSpc>
                        <a:spcAft>
                          <a:spcPts val="400"/>
                        </a:spcAft>
                        <a:buNone/>
                      </a:pPr>
                      <a:r>
                        <a:rPr lang="en-US" sz="2600" b="1" kern="100" dirty="0">
                          <a:effectLst/>
                          <a:latin typeface="Arial" panose="020B0604020202020204" pitchFamily="34" charset="0"/>
                          <a:ea typeface="Aptos" panose="020B0004020202020204" pitchFamily="34" charset="0"/>
                          <a:cs typeface="Arial" panose="020B0604020202020204" pitchFamily="34" charset="0"/>
                        </a:rPr>
                        <a:t>MAIS 3</a:t>
                      </a:r>
                      <a:r>
                        <a:rPr lang="en-US" sz="2600" b="1" kern="100" baseline="0" dirty="0">
                          <a:effectLst/>
                          <a:latin typeface="Arial" panose="020B0604020202020204" pitchFamily="34" charset="0"/>
                          <a:ea typeface="Aptos" panose="020B0004020202020204" pitchFamily="34" charset="0"/>
                          <a:cs typeface="Arial" panose="020B0604020202020204" pitchFamily="34" charset="0"/>
                        </a:rPr>
                        <a:t>+</a:t>
                      </a:r>
                      <a:endParaRPr lang="en-US" sz="2600" kern="100" baseline="0" dirty="0">
                        <a:effectLst/>
                        <a:latin typeface="Arial" panose="020B0604020202020204" pitchFamily="34" charset="0"/>
                        <a:ea typeface="Aptos" panose="020B0004020202020204" pitchFamily="34" charset="0"/>
                        <a:cs typeface="Arial" panose="020B0604020202020204" pitchFamily="34" charset="0"/>
                      </a:endParaRPr>
                    </a:p>
                    <a:p>
                      <a:pPr marL="0" marR="0" algn="ctr">
                        <a:lnSpc>
                          <a:spcPct val="100000"/>
                        </a:lnSpc>
                        <a:spcAft>
                          <a:spcPts val="400"/>
                        </a:spcAft>
                        <a:buNone/>
                      </a:pPr>
                      <a:r>
                        <a:rPr lang="en-US" sz="2600" b="1" kern="100">
                          <a:effectLst/>
                          <a:latin typeface="Arial" panose="020B0604020202020204" pitchFamily="34" charset="0"/>
                          <a:ea typeface="Aptos" panose="020B0004020202020204" pitchFamily="34" charset="0"/>
                          <a:cs typeface="Arial" panose="020B0604020202020204" pitchFamily="34" charset="0"/>
                        </a:rPr>
                        <a:t>(</a:t>
                      </a:r>
                      <a:r>
                        <a:rPr lang="en-US" sz="2600" b="1" i="1" kern="100">
                          <a:effectLst/>
                          <a:latin typeface="Arial" panose="020B0604020202020204" pitchFamily="34" charset="0"/>
                          <a:ea typeface="Aptos" panose="020B0004020202020204" pitchFamily="34" charset="0"/>
                          <a:cs typeface="Arial" panose="020B0604020202020204" pitchFamily="34" charset="0"/>
                        </a:rPr>
                        <a:t>n</a:t>
                      </a:r>
                      <a:r>
                        <a:rPr lang="en-US" sz="2600" b="1" i="0" kern="100">
                          <a:effectLst/>
                          <a:latin typeface="Arial" panose="020B0604020202020204" pitchFamily="34" charset="0"/>
                          <a:ea typeface="Aptos" panose="020B0004020202020204" pitchFamily="34" charset="0"/>
                          <a:cs typeface="Arial" panose="020B0604020202020204" pitchFamily="34" charset="0"/>
                        </a:rPr>
                        <a:t> </a:t>
                      </a:r>
                      <a:r>
                        <a:rPr lang="en-US" sz="2600" b="1" kern="100">
                          <a:effectLst/>
                          <a:latin typeface="Arial" panose="020B0604020202020204" pitchFamily="34" charset="0"/>
                          <a:ea typeface="Aptos" panose="020B0004020202020204" pitchFamily="34" charset="0"/>
                          <a:cs typeface="Arial" panose="020B0604020202020204" pitchFamily="34" charset="0"/>
                        </a:rPr>
                        <a:t>= 6</a:t>
                      </a:r>
                      <a:r>
                        <a:rPr lang="en-US" sz="2600" b="1" kern="100" dirty="0">
                          <a:effectLst/>
                          <a:latin typeface="Arial" panose="020B0604020202020204" pitchFamily="34" charset="0"/>
                          <a:ea typeface="Aptos" panose="020B0004020202020204" pitchFamily="34" charset="0"/>
                          <a:cs typeface="Arial" panose="020B0604020202020204" pitchFamily="34" charset="0"/>
                        </a:rPr>
                        <a:t>)</a:t>
                      </a:r>
                      <a:endParaRPr lang="en-US" sz="26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b">
                    <a:solidFill>
                      <a:srgbClr val="A5A5A5"/>
                    </a:solidFill>
                  </a:tcPr>
                </a:tc>
                <a:extLst>
                  <a:ext uri="{0D108BD9-81ED-4DB2-BD59-A6C34878D82A}">
                    <a16:rowId xmlns:a16="http://schemas.microsoft.com/office/drawing/2014/main" val="3156234496"/>
                  </a:ext>
                </a:extLst>
              </a:tr>
              <a:tr h="512223">
                <a:tc>
                  <a:txBody>
                    <a:bodyPr/>
                    <a:lstStyle/>
                    <a:p>
                      <a:pPr marL="0" marR="0">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Median ISS (range)</a:t>
                      </a:r>
                    </a:p>
                  </a:txBody>
                  <a:tcPr marL="68580" marR="68580" marT="0" marB="0"/>
                </a:tc>
                <a:tc>
                  <a:txBody>
                    <a:bodyPr/>
                    <a:lstStyle/>
                    <a:p>
                      <a:pPr marL="0" marR="0" algn="ctr">
                        <a:lnSpc>
                          <a:spcPct val="115000"/>
                        </a:lnSpc>
                        <a:spcAft>
                          <a:spcPts val="800"/>
                        </a:spcAft>
                        <a:buNone/>
                      </a:pPr>
                      <a:r>
                        <a:rPr lang="en-US" sz="2600" kern="100">
                          <a:effectLst/>
                          <a:latin typeface="Arial Narrow" panose="020B0606020202030204" pitchFamily="34" charset="0"/>
                          <a:ea typeface="Aptos" panose="020B0004020202020204" pitchFamily="34" charset="0"/>
                          <a:cs typeface="Times New Roman" panose="02020603050405020304" pitchFamily="18" charset="0"/>
                        </a:rPr>
                        <a:t>1 (1–29)</a:t>
                      </a:r>
                    </a:p>
                  </a:txBody>
                  <a:tcPr marL="68580" marR="68580" marT="0" marB="0"/>
                </a:tc>
                <a:tc>
                  <a:txBody>
                    <a:bodyPr/>
                    <a:lstStyle/>
                    <a:p>
                      <a:pPr marL="0" marR="0" algn="ctr">
                        <a:lnSpc>
                          <a:spcPct val="115000"/>
                        </a:lnSpc>
                        <a:spcAft>
                          <a:spcPts val="800"/>
                        </a:spcAft>
                        <a:buNone/>
                      </a:pPr>
                      <a:r>
                        <a:rPr lang="en-US" sz="2600" kern="100">
                          <a:effectLst/>
                          <a:latin typeface="Arial Narrow" panose="020B0606020202030204" pitchFamily="34" charset="0"/>
                          <a:ea typeface="Aptos" panose="020B0004020202020204" pitchFamily="34" charset="0"/>
                          <a:cs typeface="Times New Roman" panose="02020603050405020304" pitchFamily="18" charset="0"/>
                        </a:rPr>
                        <a:t>1 (1–3)</a:t>
                      </a:r>
                    </a:p>
                  </a:txBody>
                  <a:tcPr marL="68580" marR="68580" marT="0" marB="0"/>
                </a:tc>
                <a:tc>
                  <a:txBody>
                    <a:bodyPr/>
                    <a:lstStyle/>
                    <a:p>
                      <a:pPr marL="0" marR="0" algn="ctr">
                        <a:lnSpc>
                          <a:spcPct val="115000"/>
                        </a:lnSpc>
                        <a:spcAft>
                          <a:spcPts val="800"/>
                        </a:spcAft>
                        <a:buNone/>
                      </a:pPr>
                      <a:r>
                        <a:rPr lang="en-US" sz="2600" kern="100">
                          <a:effectLst/>
                          <a:latin typeface="Arial Narrow" panose="020B0606020202030204" pitchFamily="34" charset="0"/>
                          <a:ea typeface="Aptos" panose="020B0004020202020204" pitchFamily="34" charset="0"/>
                          <a:cs typeface="Times New Roman" panose="02020603050405020304" pitchFamily="18" charset="0"/>
                        </a:rPr>
                        <a:t>5 (4–6)</a:t>
                      </a:r>
                    </a:p>
                  </a:txBody>
                  <a:tcPr marL="68580" marR="68580" marT="0" marB="0"/>
                </a:tc>
                <a:tc>
                  <a:txBody>
                    <a:bodyPr/>
                    <a:lstStyle/>
                    <a:p>
                      <a:pPr marL="0" marR="0" algn="ctr">
                        <a:lnSpc>
                          <a:spcPct val="115000"/>
                        </a:lnSpc>
                        <a:spcAft>
                          <a:spcPts val="800"/>
                        </a:spcAft>
                        <a:buNone/>
                      </a:pPr>
                      <a:r>
                        <a:rPr lang="en-US" sz="2600" kern="100">
                          <a:effectLst/>
                          <a:latin typeface="Arial Narrow" panose="020B0606020202030204" pitchFamily="34" charset="0"/>
                          <a:ea typeface="Aptos" panose="020B0004020202020204" pitchFamily="34" charset="0"/>
                          <a:cs typeface="Times New Roman" panose="02020603050405020304" pitchFamily="18" charset="0"/>
                        </a:rPr>
                        <a:t>17.5 (9–29)</a:t>
                      </a:r>
                    </a:p>
                  </a:txBody>
                  <a:tcPr marL="68580" marR="68580" marT="0" marB="0"/>
                </a:tc>
                <a:extLst>
                  <a:ext uri="{0D108BD9-81ED-4DB2-BD59-A6C34878D82A}">
                    <a16:rowId xmlns:a16="http://schemas.microsoft.com/office/drawing/2014/main" val="1545301543"/>
                  </a:ext>
                </a:extLst>
              </a:tr>
              <a:tr h="495300">
                <a:tc>
                  <a:txBody>
                    <a:bodyPr/>
                    <a:lstStyle/>
                    <a:p>
                      <a:pPr marL="0" marR="0">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AIS body region of injury</a:t>
                      </a:r>
                      <a:r>
                        <a:rPr lang="en-US" sz="2600" kern="100" baseline="30000" dirty="0">
                          <a:effectLst/>
                          <a:latin typeface="Arial Narrow" panose="020B0606020202030204" pitchFamily="34" charset="0"/>
                          <a:ea typeface="Aptos" panose="020B0004020202020204" pitchFamily="34" charset="0"/>
                          <a:cs typeface="Times New Roman" panose="02020603050405020304" pitchFamily="18" charset="0"/>
                        </a:rPr>
                        <a:t>†</a:t>
                      </a:r>
                      <a:endParaRPr lang="en-US" sz="2600" kern="100" dirty="0">
                        <a:effectLst/>
                        <a:latin typeface="Arial Narrow" panose="020B0606020202030204" pitchFamily="34" charset="0"/>
                        <a:ea typeface="Aptos" panose="020B0004020202020204" pitchFamily="34" charset="0"/>
                        <a:cs typeface="Times New Roman" panose="02020603050405020304" pitchFamily="18" charset="0"/>
                      </a:endParaRPr>
                    </a:p>
                  </a:txBody>
                  <a:tcPr marL="68580" marR="68580" marT="0" marB="0">
                    <a:solidFill>
                      <a:srgbClr val="FFFFFF"/>
                    </a:solidFill>
                  </a:tcPr>
                </a:tc>
                <a:tc>
                  <a:txBody>
                    <a:bodyPr/>
                    <a:lstStyle/>
                    <a:p>
                      <a:pPr marL="0" marR="0" algn="ctr">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 </a:t>
                      </a:r>
                    </a:p>
                  </a:txBody>
                  <a:tcPr marL="68580" marR="68580" marT="0" marB="0">
                    <a:solidFill>
                      <a:srgbClr val="FFFFFF"/>
                    </a:solidFill>
                  </a:tcPr>
                </a:tc>
                <a:tc>
                  <a:txBody>
                    <a:bodyPr/>
                    <a:lstStyle/>
                    <a:p>
                      <a:pPr marL="0" marR="0" algn="ctr">
                        <a:lnSpc>
                          <a:spcPct val="115000"/>
                        </a:lnSpc>
                        <a:spcAft>
                          <a:spcPts val="800"/>
                        </a:spcAft>
                        <a:buNone/>
                      </a:pPr>
                      <a:r>
                        <a:rPr lang="en-US" sz="2600" kern="100">
                          <a:effectLst/>
                          <a:latin typeface="Arial Narrow" panose="020B0606020202030204" pitchFamily="34" charset="0"/>
                          <a:ea typeface="Aptos" panose="020B0004020202020204" pitchFamily="34" charset="0"/>
                          <a:cs typeface="Times New Roman" panose="02020603050405020304" pitchFamily="18" charset="0"/>
                        </a:rPr>
                        <a:t> </a:t>
                      </a:r>
                    </a:p>
                  </a:txBody>
                  <a:tcPr marL="68580" marR="68580" marT="0" marB="0">
                    <a:solidFill>
                      <a:srgbClr val="FFFFFF"/>
                    </a:solidFill>
                  </a:tcPr>
                </a:tc>
                <a:tc>
                  <a:txBody>
                    <a:bodyPr/>
                    <a:lstStyle/>
                    <a:p>
                      <a:pPr marL="0" marR="0" algn="ctr">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 </a:t>
                      </a:r>
                    </a:p>
                  </a:txBody>
                  <a:tcPr marL="68580" marR="68580" marT="0" marB="0">
                    <a:solidFill>
                      <a:srgbClr val="FFFFFF"/>
                    </a:solidFill>
                  </a:tcPr>
                </a:tc>
                <a:tc>
                  <a:txBody>
                    <a:bodyPr/>
                    <a:lstStyle/>
                    <a:p>
                      <a:pPr marL="0" marR="0" algn="ctr">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 </a:t>
                      </a:r>
                    </a:p>
                  </a:txBody>
                  <a:tcPr marL="68580" marR="68580" marT="0" marB="0">
                    <a:solidFill>
                      <a:srgbClr val="FFFFFF"/>
                    </a:solidFill>
                  </a:tcPr>
                </a:tc>
                <a:extLst>
                  <a:ext uri="{0D108BD9-81ED-4DB2-BD59-A6C34878D82A}">
                    <a16:rowId xmlns:a16="http://schemas.microsoft.com/office/drawing/2014/main" val="2117232959"/>
                  </a:ext>
                </a:extLst>
              </a:tr>
              <a:tr h="495300">
                <a:tc>
                  <a:txBody>
                    <a:bodyPr/>
                    <a:lstStyle/>
                    <a:p>
                      <a:pPr marL="0" marR="0">
                        <a:lnSpc>
                          <a:spcPct val="115000"/>
                        </a:lnSpc>
                        <a:spcAft>
                          <a:spcPts val="800"/>
                        </a:spcAft>
                        <a:buNone/>
                      </a:pPr>
                      <a:r>
                        <a:rPr lang="en-US" sz="2600" kern="100">
                          <a:effectLst/>
                          <a:latin typeface="Arial Narrow" panose="020B0606020202030204" pitchFamily="34" charset="0"/>
                          <a:ea typeface="Aptos" panose="020B0004020202020204" pitchFamily="34" charset="0"/>
                          <a:cs typeface="Times New Roman" panose="02020603050405020304" pitchFamily="18" charset="0"/>
                        </a:rPr>
                        <a:t>   Head</a:t>
                      </a:r>
                    </a:p>
                  </a:txBody>
                  <a:tcPr marL="68580" marR="68580" marT="0" marB="0"/>
                </a:tc>
                <a:tc>
                  <a:txBody>
                    <a:bodyPr/>
                    <a:lstStyle/>
                    <a:p>
                      <a:pPr marL="0" marR="0" algn="ctr">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310 (84.9)</a:t>
                      </a:r>
                    </a:p>
                  </a:txBody>
                  <a:tcPr marL="68580" marR="68580" marT="0" marB="0"/>
                </a:tc>
                <a:tc>
                  <a:txBody>
                    <a:bodyPr/>
                    <a:lstStyle/>
                    <a:p>
                      <a:pPr marL="0" marR="0" algn="ctr">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286 (85.4)</a:t>
                      </a:r>
                    </a:p>
                  </a:txBody>
                  <a:tcPr marL="68580" marR="68580" marT="0" marB="0"/>
                </a:tc>
                <a:tc>
                  <a:txBody>
                    <a:bodyPr/>
                    <a:lstStyle/>
                    <a:p>
                      <a:pPr marL="0" marR="0" algn="ctr">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20 (83.3)</a:t>
                      </a:r>
                    </a:p>
                  </a:txBody>
                  <a:tcPr marL="68580" marR="68580" marT="0" marB="0"/>
                </a:tc>
                <a:tc>
                  <a:txBody>
                    <a:bodyPr/>
                    <a:lstStyle/>
                    <a:p>
                      <a:pPr marL="0" marR="0" algn="ctr">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4 (66.7)</a:t>
                      </a:r>
                    </a:p>
                  </a:txBody>
                  <a:tcPr marL="68580" marR="68580" marT="0" marB="0"/>
                </a:tc>
                <a:extLst>
                  <a:ext uri="{0D108BD9-81ED-4DB2-BD59-A6C34878D82A}">
                    <a16:rowId xmlns:a16="http://schemas.microsoft.com/office/drawing/2014/main" val="2527237930"/>
                  </a:ext>
                </a:extLst>
              </a:tr>
              <a:tr h="419100">
                <a:tc>
                  <a:txBody>
                    <a:bodyPr/>
                    <a:lstStyle/>
                    <a:p>
                      <a:pPr marL="0" marR="0">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   Face</a:t>
                      </a:r>
                      <a:r>
                        <a:rPr lang="en-US" sz="2600" kern="100" baseline="30000" dirty="0">
                          <a:effectLst/>
                          <a:latin typeface="Arial Narrow" panose="020B0606020202030204" pitchFamily="34" charset="0"/>
                          <a:ea typeface="Aptos" panose="020B0004020202020204" pitchFamily="34" charset="0"/>
                          <a:cs typeface="Times New Roman" panose="02020603050405020304" pitchFamily="18" charset="0"/>
                        </a:rPr>
                        <a:t>‡</a:t>
                      </a:r>
                      <a:endParaRPr lang="en-US" sz="2600" kern="100" dirty="0">
                        <a:effectLst/>
                        <a:latin typeface="Arial Narrow" panose="020B0606020202030204" pitchFamily="34" charset="0"/>
                        <a:ea typeface="Aptos" panose="020B0004020202020204" pitchFamily="34" charset="0"/>
                        <a:cs typeface="Times New Roman" panose="02020603050405020304" pitchFamily="18" charset="0"/>
                      </a:endParaRPr>
                    </a:p>
                  </a:txBody>
                  <a:tcPr marL="68580" marR="68580" marT="0" marB="0">
                    <a:solidFill>
                      <a:srgbClr val="FFFFFF"/>
                    </a:solidFill>
                  </a:tcPr>
                </a:tc>
                <a:tc>
                  <a:txBody>
                    <a:bodyPr/>
                    <a:lstStyle/>
                    <a:p>
                      <a:pPr marL="0" marR="0" algn="ctr">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139 (38.1)</a:t>
                      </a:r>
                    </a:p>
                  </a:txBody>
                  <a:tcPr marL="68580" marR="68580" marT="0" marB="0">
                    <a:solidFill>
                      <a:srgbClr val="FFFFFF"/>
                    </a:solidFill>
                  </a:tcPr>
                </a:tc>
                <a:tc>
                  <a:txBody>
                    <a:bodyPr/>
                    <a:lstStyle/>
                    <a:p>
                      <a:pPr marL="0" marR="0" algn="ctr">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128 (38.2)</a:t>
                      </a:r>
                    </a:p>
                  </a:txBody>
                  <a:tcPr marL="68580" marR="68580" marT="0" marB="0">
                    <a:solidFill>
                      <a:srgbClr val="FFFFFF"/>
                    </a:solidFill>
                  </a:tcPr>
                </a:tc>
                <a:tc>
                  <a:txBody>
                    <a:bodyPr/>
                    <a:lstStyle/>
                    <a:p>
                      <a:pPr marL="0" marR="0" algn="ctr">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7 (29.1)</a:t>
                      </a:r>
                    </a:p>
                  </a:txBody>
                  <a:tcPr marL="68580" marR="68580" marT="0" marB="0">
                    <a:solidFill>
                      <a:srgbClr val="FFFFFF"/>
                    </a:solidFill>
                  </a:tcPr>
                </a:tc>
                <a:tc>
                  <a:txBody>
                    <a:bodyPr/>
                    <a:lstStyle/>
                    <a:p>
                      <a:pPr marL="0" marR="0" algn="ctr">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4 (66.7)</a:t>
                      </a:r>
                    </a:p>
                  </a:txBody>
                  <a:tcPr marL="68580" marR="68580" marT="0" marB="0">
                    <a:solidFill>
                      <a:srgbClr val="FFFFFF"/>
                    </a:solidFill>
                  </a:tcPr>
                </a:tc>
                <a:extLst>
                  <a:ext uri="{0D108BD9-81ED-4DB2-BD59-A6C34878D82A}">
                    <a16:rowId xmlns:a16="http://schemas.microsoft.com/office/drawing/2014/main" val="69621204"/>
                  </a:ext>
                </a:extLst>
              </a:tr>
              <a:tr h="419100">
                <a:tc>
                  <a:txBody>
                    <a:bodyPr/>
                    <a:lstStyle/>
                    <a:p>
                      <a:pPr marL="0" marR="0">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   Neck</a:t>
                      </a:r>
                    </a:p>
                  </a:txBody>
                  <a:tcPr marL="68580" marR="68580" marT="0" marB="0"/>
                </a:tc>
                <a:tc>
                  <a:txBody>
                    <a:bodyPr/>
                    <a:lstStyle/>
                    <a:p>
                      <a:pPr marL="0" marR="0" algn="ctr">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3 (0.8)</a:t>
                      </a:r>
                    </a:p>
                  </a:txBody>
                  <a:tcPr marL="68580" marR="68580" marT="0" marB="0"/>
                </a:tc>
                <a:tc>
                  <a:txBody>
                    <a:bodyPr/>
                    <a:lstStyle/>
                    <a:p>
                      <a:pPr marL="0" marR="0" algn="ctr">
                        <a:lnSpc>
                          <a:spcPct val="115000"/>
                        </a:lnSpc>
                        <a:spcAft>
                          <a:spcPts val="800"/>
                        </a:spcAft>
                        <a:buNone/>
                      </a:pPr>
                      <a:r>
                        <a:rPr lang="en-US" sz="2600" kern="100">
                          <a:effectLst/>
                          <a:latin typeface="Arial Narrow" panose="020B0606020202030204" pitchFamily="34" charset="0"/>
                          <a:ea typeface="Aptos" panose="020B0004020202020204" pitchFamily="34" charset="0"/>
                          <a:cs typeface="Times New Roman" panose="02020603050405020304" pitchFamily="18" charset="0"/>
                        </a:rPr>
                        <a:t>3 (0.9)</a:t>
                      </a:r>
                    </a:p>
                  </a:txBody>
                  <a:tcPr marL="68580" marR="68580" marT="0" marB="0"/>
                </a:tc>
                <a:tc>
                  <a:txBody>
                    <a:bodyPr/>
                    <a:lstStyle/>
                    <a:p>
                      <a:pPr marL="0" marR="0" algn="ctr">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0</a:t>
                      </a:r>
                    </a:p>
                  </a:txBody>
                  <a:tcPr marL="68580" marR="68580" marT="0" marB="0"/>
                </a:tc>
                <a:tc>
                  <a:txBody>
                    <a:bodyPr/>
                    <a:lstStyle/>
                    <a:p>
                      <a:pPr marL="0" marR="0" algn="ctr">
                        <a:lnSpc>
                          <a:spcPct val="115000"/>
                        </a:lnSpc>
                        <a:spcAft>
                          <a:spcPts val="800"/>
                        </a:spcAft>
                        <a:buNone/>
                      </a:pPr>
                      <a:r>
                        <a:rPr lang="en-US" sz="2600" kern="100">
                          <a:effectLst/>
                          <a:latin typeface="Arial Narrow" panose="020B0606020202030204" pitchFamily="34" charset="0"/>
                          <a:ea typeface="Aptos" panose="020B0004020202020204" pitchFamily="34" charset="0"/>
                          <a:cs typeface="Times New Roman" panose="02020603050405020304" pitchFamily="18" charset="0"/>
                        </a:rPr>
                        <a:t>0</a:t>
                      </a:r>
                    </a:p>
                  </a:txBody>
                  <a:tcPr marL="68580" marR="68580" marT="0" marB="0"/>
                </a:tc>
                <a:extLst>
                  <a:ext uri="{0D108BD9-81ED-4DB2-BD59-A6C34878D82A}">
                    <a16:rowId xmlns:a16="http://schemas.microsoft.com/office/drawing/2014/main" val="3904986797"/>
                  </a:ext>
                </a:extLst>
              </a:tr>
              <a:tr h="419100">
                <a:tc>
                  <a:txBody>
                    <a:bodyPr/>
                    <a:lstStyle/>
                    <a:p>
                      <a:pPr marL="0" marR="0">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   Thorax</a:t>
                      </a:r>
                    </a:p>
                  </a:txBody>
                  <a:tcPr marL="68580" marR="68580" marT="0" marB="0">
                    <a:solidFill>
                      <a:srgbClr val="FFFFFF"/>
                    </a:solidFill>
                  </a:tcPr>
                </a:tc>
                <a:tc>
                  <a:txBody>
                    <a:bodyPr/>
                    <a:lstStyle/>
                    <a:p>
                      <a:pPr marL="0" marR="0" algn="ctr">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16 (4.4)</a:t>
                      </a:r>
                    </a:p>
                  </a:txBody>
                  <a:tcPr marL="68580" marR="68580" marT="0" marB="0">
                    <a:solidFill>
                      <a:srgbClr val="FFFFFF"/>
                    </a:solidFill>
                  </a:tcPr>
                </a:tc>
                <a:tc>
                  <a:txBody>
                    <a:bodyPr/>
                    <a:lstStyle/>
                    <a:p>
                      <a:pPr marL="0" marR="0" algn="ctr">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5 (1.5)</a:t>
                      </a:r>
                      <a:r>
                        <a:rPr lang="en-US" sz="2600" kern="100" baseline="30000" dirty="0">
                          <a:effectLst/>
                          <a:latin typeface="Arial Narrow" panose="020B0606020202030204" pitchFamily="34" charset="0"/>
                          <a:ea typeface="Aptos" panose="020B0004020202020204" pitchFamily="34" charset="0"/>
                          <a:cs typeface="Times New Roman" panose="02020603050405020304" pitchFamily="18" charset="0"/>
                        </a:rPr>
                        <a:t>§</a:t>
                      </a:r>
                    </a:p>
                  </a:txBody>
                  <a:tcPr marL="68580" marR="68580" marT="0" marB="0">
                    <a:solidFill>
                      <a:srgbClr val="FFFFFF"/>
                    </a:solidFill>
                  </a:tcPr>
                </a:tc>
                <a:tc>
                  <a:txBody>
                    <a:bodyPr/>
                    <a:lstStyle/>
                    <a:p>
                      <a:pPr marL="0" marR="0" algn="ctr">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11 (45.8)</a:t>
                      </a:r>
                      <a:r>
                        <a:rPr lang="en-US" sz="2600" kern="100" baseline="30000" dirty="0">
                          <a:effectLst/>
                          <a:latin typeface="Arial Narrow" panose="020B0606020202030204" pitchFamily="34" charset="0"/>
                          <a:ea typeface="Aptos" panose="020B0004020202020204" pitchFamily="34" charset="0"/>
                          <a:cs typeface="Times New Roman" panose="02020603050405020304" pitchFamily="18" charset="0"/>
                        </a:rPr>
                        <a:t>§</a:t>
                      </a:r>
                      <a:endParaRPr lang="en-US" sz="2600" kern="100" dirty="0">
                        <a:effectLst/>
                        <a:latin typeface="Arial Narrow" panose="020B0606020202030204" pitchFamily="34" charset="0"/>
                        <a:ea typeface="Aptos" panose="020B0004020202020204" pitchFamily="34" charset="0"/>
                        <a:cs typeface="Times New Roman" panose="02020603050405020304" pitchFamily="18" charset="0"/>
                      </a:endParaRPr>
                    </a:p>
                  </a:txBody>
                  <a:tcPr marL="68580" marR="68580" marT="0" marB="0">
                    <a:solidFill>
                      <a:srgbClr val="FFFFFF"/>
                    </a:solidFill>
                  </a:tcPr>
                </a:tc>
                <a:tc>
                  <a:txBody>
                    <a:bodyPr/>
                    <a:lstStyle/>
                    <a:p>
                      <a:pPr marL="0" marR="0" algn="ctr">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0</a:t>
                      </a:r>
                    </a:p>
                  </a:txBody>
                  <a:tcPr marL="68580" marR="68580" marT="0" marB="0">
                    <a:solidFill>
                      <a:srgbClr val="FFFFFF"/>
                    </a:solidFill>
                  </a:tcPr>
                </a:tc>
                <a:extLst>
                  <a:ext uri="{0D108BD9-81ED-4DB2-BD59-A6C34878D82A}">
                    <a16:rowId xmlns:a16="http://schemas.microsoft.com/office/drawing/2014/main" val="3322941298"/>
                  </a:ext>
                </a:extLst>
              </a:tr>
              <a:tr h="419100">
                <a:tc>
                  <a:txBody>
                    <a:bodyPr/>
                    <a:lstStyle/>
                    <a:p>
                      <a:pPr marL="0" marR="0">
                        <a:lnSpc>
                          <a:spcPct val="115000"/>
                        </a:lnSpc>
                        <a:spcAft>
                          <a:spcPts val="800"/>
                        </a:spcAft>
                        <a:buNone/>
                      </a:pPr>
                      <a:r>
                        <a:rPr lang="en-US" sz="2600" kern="100">
                          <a:effectLst/>
                          <a:latin typeface="Arial Narrow" panose="020B0606020202030204" pitchFamily="34" charset="0"/>
                          <a:ea typeface="Aptos" panose="020B0004020202020204" pitchFamily="34" charset="0"/>
                          <a:cs typeface="Times New Roman" panose="02020603050405020304" pitchFamily="18" charset="0"/>
                        </a:rPr>
                        <a:t>   Abdomen</a:t>
                      </a:r>
                    </a:p>
                  </a:txBody>
                  <a:tcPr marL="68580" marR="68580" marT="0" marB="0"/>
                </a:tc>
                <a:tc>
                  <a:txBody>
                    <a:bodyPr/>
                    <a:lstStyle/>
                    <a:p>
                      <a:pPr marL="0" marR="0" algn="ctr">
                        <a:lnSpc>
                          <a:spcPct val="115000"/>
                        </a:lnSpc>
                        <a:spcAft>
                          <a:spcPts val="800"/>
                        </a:spcAft>
                        <a:buNone/>
                      </a:pPr>
                      <a:r>
                        <a:rPr lang="en-US" sz="2600" kern="100">
                          <a:effectLst/>
                          <a:latin typeface="Arial Narrow" panose="020B0606020202030204" pitchFamily="34" charset="0"/>
                          <a:ea typeface="Aptos" panose="020B0004020202020204" pitchFamily="34" charset="0"/>
                          <a:cs typeface="Times New Roman" panose="02020603050405020304" pitchFamily="18" charset="0"/>
                        </a:rPr>
                        <a:t>2 (0.5)</a:t>
                      </a:r>
                    </a:p>
                  </a:txBody>
                  <a:tcPr marL="68580" marR="68580" marT="0" marB="0"/>
                </a:tc>
                <a:tc>
                  <a:txBody>
                    <a:bodyPr/>
                    <a:lstStyle/>
                    <a:p>
                      <a:pPr marL="0" marR="0" algn="ctr">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0</a:t>
                      </a:r>
                    </a:p>
                  </a:txBody>
                  <a:tcPr marL="68580" marR="68580" marT="0" marB="0"/>
                </a:tc>
                <a:tc>
                  <a:txBody>
                    <a:bodyPr/>
                    <a:lstStyle/>
                    <a:p>
                      <a:pPr marL="0" marR="0" algn="ctr">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0</a:t>
                      </a:r>
                    </a:p>
                  </a:txBody>
                  <a:tcPr marL="68580" marR="68580" marT="0" marB="0"/>
                </a:tc>
                <a:tc>
                  <a:txBody>
                    <a:bodyPr/>
                    <a:lstStyle/>
                    <a:p>
                      <a:pPr marL="0" marR="0" algn="ctr">
                        <a:lnSpc>
                          <a:spcPct val="115000"/>
                        </a:lnSpc>
                        <a:spcAft>
                          <a:spcPts val="800"/>
                        </a:spcAft>
                        <a:buNone/>
                      </a:pPr>
                      <a:r>
                        <a:rPr lang="en-US" sz="2600" kern="100">
                          <a:effectLst/>
                          <a:latin typeface="Arial Narrow" panose="020B0606020202030204" pitchFamily="34" charset="0"/>
                          <a:ea typeface="Aptos" panose="020B0004020202020204" pitchFamily="34" charset="0"/>
                          <a:cs typeface="Times New Roman" panose="02020603050405020304" pitchFamily="18" charset="0"/>
                        </a:rPr>
                        <a:t>2 (33.3)</a:t>
                      </a:r>
                    </a:p>
                  </a:txBody>
                  <a:tcPr marL="68580" marR="68580" marT="0" marB="0"/>
                </a:tc>
                <a:extLst>
                  <a:ext uri="{0D108BD9-81ED-4DB2-BD59-A6C34878D82A}">
                    <a16:rowId xmlns:a16="http://schemas.microsoft.com/office/drawing/2014/main" val="1314109849"/>
                  </a:ext>
                </a:extLst>
              </a:tr>
              <a:tr h="419100">
                <a:tc>
                  <a:txBody>
                    <a:bodyPr/>
                    <a:lstStyle/>
                    <a:p>
                      <a:pPr marL="0" marR="0">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   Spine</a:t>
                      </a:r>
                    </a:p>
                  </a:txBody>
                  <a:tcPr marL="68580" marR="68580" marT="0" marB="0">
                    <a:solidFill>
                      <a:srgbClr val="FFFFFF"/>
                    </a:solidFill>
                  </a:tcPr>
                </a:tc>
                <a:tc>
                  <a:txBody>
                    <a:bodyPr/>
                    <a:lstStyle/>
                    <a:p>
                      <a:pPr marL="0" marR="0" algn="ctr">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20 (5.4)</a:t>
                      </a:r>
                    </a:p>
                  </a:txBody>
                  <a:tcPr marL="68580" marR="68580" marT="0" marB="0">
                    <a:solidFill>
                      <a:srgbClr val="FFFFFF"/>
                    </a:solidFill>
                  </a:tcPr>
                </a:tc>
                <a:tc>
                  <a:txBody>
                    <a:bodyPr/>
                    <a:lstStyle/>
                    <a:p>
                      <a:pPr marL="0" marR="0" algn="ctr">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14 (4.2)</a:t>
                      </a:r>
                      <a:r>
                        <a:rPr lang="en-US" sz="2600" kern="100" baseline="30000" dirty="0">
                          <a:effectLst/>
                          <a:latin typeface="Arial Narrow" panose="020B0606020202030204" pitchFamily="34" charset="0"/>
                          <a:ea typeface="Aptos" panose="020B0004020202020204" pitchFamily="34" charset="0"/>
                          <a:cs typeface="Times New Roman" panose="02020603050405020304" pitchFamily="18" charset="0"/>
                        </a:rPr>
                        <a:t>§</a:t>
                      </a:r>
                      <a:endParaRPr lang="en-US" sz="2600" kern="100" dirty="0">
                        <a:effectLst/>
                        <a:latin typeface="Arial Narrow" panose="020B0606020202030204" pitchFamily="34" charset="0"/>
                        <a:ea typeface="Aptos" panose="020B0004020202020204" pitchFamily="34" charset="0"/>
                        <a:cs typeface="Times New Roman" panose="02020603050405020304" pitchFamily="18" charset="0"/>
                      </a:endParaRPr>
                    </a:p>
                  </a:txBody>
                  <a:tcPr marL="68580" marR="68580" marT="0" marB="0">
                    <a:solidFill>
                      <a:srgbClr val="FFFFFF"/>
                    </a:solidFill>
                  </a:tcPr>
                </a:tc>
                <a:tc>
                  <a:txBody>
                    <a:bodyPr/>
                    <a:lstStyle/>
                    <a:p>
                      <a:pPr marL="0" marR="0" algn="ctr">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5 (20.8)</a:t>
                      </a:r>
                      <a:r>
                        <a:rPr lang="en-US" sz="2600" kern="100" baseline="30000" dirty="0">
                          <a:effectLst/>
                          <a:latin typeface="Arial Narrow" panose="020B0606020202030204" pitchFamily="34" charset="0"/>
                          <a:ea typeface="Aptos" panose="020B0004020202020204" pitchFamily="34" charset="0"/>
                          <a:cs typeface="Times New Roman" panose="02020603050405020304" pitchFamily="18" charset="0"/>
                        </a:rPr>
                        <a:t>§</a:t>
                      </a:r>
                      <a:endParaRPr lang="en-US" sz="2600" kern="100" dirty="0">
                        <a:effectLst/>
                        <a:latin typeface="Arial Narrow" panose="020B0606020202030204" pitchFamily="34" charset="0"/>
                        <a:ea typeface="Aptos" panose="020B0004020202020204" pitchFamily="34" charset="0"/>
                        <a:cs typeface="Times New Roman" panose="02020603050405020304" pitchFamily="18" charset="0"/>
                      </a:endParaRPr>
                    </a:p>
                  </a:txBody>
                  <a:tcPr marL="68580" marR="68580" marT="0" marB="0">
                    <a:solidFill>
                      <a:srgbClr val="FFFFFF"/>
                    </a:solidFill>
                  </a:tcPr>
                </a:tc>
                <a:tc>
                  <a:txBody>
                    <a:bodyPr/>
                    <a:lstStyle/>
                    <a:p>
                      <a:pPr marL="0" marR="0" algn="ctr">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1 (16.7)</a:t>
                      </a:r>
                    </a:p>
                  </a:txBody>
                  <a:tcPr marL="68580" marR="68580" marT="0" marB="0">
                    <a:solidFill>
                      <a:srgbClr val="FFFFFF"/>
                    </a:solidFill>
                  </a:tcPr>
                </a:tc>
                <a:extLst>
                  <a:ext uri="{0D108BD9-81ED-4DB2-BD59-A6C34878D82A}">
                    <a16:rowId xmlns:a16="http://schemas.microsoft.com/office/drawing/2014/main" val="145465240"/>
                  </a:ext>
                </a:extLst>
              </a:tr>
              <a:tr h="419100">
                <a:tc>
                  <a:txBody>
                    <a:bodyPr/>
                    <a:lstStyle/>
                    <a:p>
                      <a:pPr marL="0" marR="0">
                        <a:lnSpc>
                          <a:spcPct val="115000"/>
                        </a:lnSpc>
                        <a:spcAft>
                          <a:spcPts val="800"/>
                        </a:spcAft>
                        <a:buNone/>
                      </a:pPr>
                      <a:r>
                        <a:rPr lang="en-US" sz="2600" kern="100">
                          <a:effectLst/>
                          <a:latin typeface="Arial Narrow" panose="020B0606020202030204" pitchFamily="34" charset="0"/>
                          <a:ea typeface="Aptos" panose="020B0004020202020204" pitchFamily="34" charset="0"/>
                          <a:cs typeface="Times New Roman" panose="02020603050405020304" pitchFamily="18" charset="0"/>
                        </a:rPr>
                        <a:t>   Upper extremity</a:t>
                      </a:r>
                    </a:p>
                  </a:txBody>
                  <a:tcPr marL="68580" marR="68580" marT="0" marB="0"/>
                </a:tc>
                <a:tc>
                  <a:txBody>
                    <a:bodyPr/>
                    <a:lstStyle/>
                    <a:p>
                      <a:pPr marL="0" marR="0" algn="ctr">
                        <a:lnSpc>
                          <a:spcPct val="115000"/>
                        </a:lnSpc>
                        <a:spcAft>
                          <a:spcPts val="800"/>
                        </a:spcAft>
                        <a:buNone/>
                      </a:pPr>
                      <a:r>
                        <a:rPr lang="en-US" sz="2600" kern="100">
                          <a:effectLst/>
                          <a:latin typeface="Arial Narrow" panose="020B0606020202030204" pitchFamily="34" charset="0"/>
                          <a:ea typeface="Aptos" panose="020B0004020202020204" pitchFamily="34" charset="0"/>
                          <a:cs typeface="Times New Roman" panose="02020603050405020304" pitchFamily="18" charset="0"/>
                        </a:rPr>
                        <a:t>25 (6.8)</a:t>
                      </a:r>
                    </a:p>
                  </a:txBody>
                  <a:tcPr marL="68580" marR="68580" marT="0" marB="0"/>
                </a:tc>
                <a:tc>
                  <a:txBody>
                    <a:bodyPr/>
                    <a:lstStyle/>
                    <a:p>
                      <a:pPr marL="0" marR="0" algn="ctr">
                        <a:lnSpc>
                          <a:spcPct val="115000"/>
                        </a:lnSpc>
                        <a:spcAft>
                          <a:spcPts val="800"/>
                        </a:spcAft>
                        <a:buNone/>
                      </a:pPr>
                      <a:r>
                        <a:rPr lang="en-US" sz="2600" kern="100">
                          <a:effectLst/>
                          <a:latin typeface="Arial Narrow" panose="020B0606020202030204" pitchFamily="34" charset="0"/>
                          <a:ea typeface="Aptos" panose="020B0004020202020204" pitchFamily="34" charset="0"/>
                          <a:cs typeface="Times New Roman" panose="02020603050405020304" pitchFamily="18" charset="0"/>
                        </a:rPr>
                        <a:t>23 (6.8)</a:t>
                      </a:r>
                    </a:p>
                  </a:txBody>
                  <a:tcPr marL="68580" marR="68580" marT="0" marB="0"/>
                </a:tc>
                <a:tc>
                  <a:txBody>
                    <a:bodyPr/>
                    <a:lstStyle/>
                    <a:p>
                      <a:pPr marL="0" marR="0" algn="ctr">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1 (4.2)</a:t>
                      </a:r>
                    </a:p>
                  </a:txBody>
                  <a:tcPr marL="68580" marR="68580" marT="0" marB="0"/>
                </a:tc>
                <a:tc>
                  <a:txBody>
                    <a:bodyPr/>
                    <a:lstStyle/>
                    <a:p>
                      <a:pPr marL="0" marR="0" algn="ctr">
                        <a:lnSpc>
                          <a:spcPct val="115000"/>
                        </a:lnSpc>
                        <a:spcAft>
                          <a:spcPts val="800"/>
                        </a:spcAft>
                        <a:buNone/>
                      </a:pPr>
                      <a:r>
                        <a:rPr lang="en-US" sz="2600" kern="100">
                          <a:effectLst/>
                          <a:latin typeface="Arial Narrow" panose="020B0606020202030204" pitchFamily="34" charset="0"/>
                          <a:ea typeface="Aptos" panose="020B0004020202020204" pitchFamily="34" charset="0"/>
                          <a:cs typeface="Times New Roman" panose="02020603050405020304" pitchFamily="18" charset="0"/>
                        </a:rPr>
                        <a:t>1 (16.7)</a:t>
                      </a:r>
                    </a:p>
                  </a:txBody>
                  <a:tcPr marL="68580" marR="68580" marT="0" marB="0"/>
                </a:tc>
                <a:extLst>
                  <a:ext uri="{0D108BD9-81ED-4DB2-BD59-A6C34878D82A}">
                    <a16:rowId xmlns:a16="http://schemas.microsoft.com/office/drawing/2014/main" val="1137517311"/>
                  </a:ext>
                </a:extLst>
              </a:tr>
              <a:tr h="502920">
                <a:tc>
                  <a:txBody>
                    <a:bodyPr/>
                    <a:lstStyle/>
                    <a:p>
                      <a:pPr marL="0" marR="0">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   Lower extremity</a:t>
                      </a:r>
                    </a:p>
                  </a:txBody>
                  <a:tcPr marL="68580" marR="68580" marT="0" marB="0">
                    <a:solidFill>
                      <a:srgbClr val="FFFFFF"/>
                    </a:solidFill>
                  </a:tcPr>
                </a:tc>
                <a:tc>
                  <a:txBody>
                    <a:bodyPr/>
                    <a:lstStyle/>
                    <a:p>
                      <a:pPr marL="0" marR="0" algn="ctr">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37 (10.1)</a:t>
                      </a:r>
                    </a:p>
                  </a:txBody>
                  <a:tcPr marL="68580" marR="68580" marT="0" marB="0">
                    <a:solidFill>
                      <a:srgbClr val="FFFFFF"/>
                    </a:solidFill>
                  </a:tcPr>
                </a:tc>
                <a:tc>
                  <a:txBody>
                    <a:bodyPr/>
                    <a:lstStyle/>
                    <a:p>
                      <a:pPr marL="0" marR="0" algn="ctr">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31 (9.2)</a:t>
                      </a:r>
                    </a:p>
                  </a:txBody>
                  <a:tcPr marL="68580" marR="68580" marT="0" marB="0">
                    <a:solidFill>
                      <a:srgbClr val="FFFFFF"/>
                    </a:solidFill>
                  </a:tcPr>
                </a:tc>
                <a:tc>
                  <a:txBody>
                    <a:bodyPr/>
                    <a:lstStyle/>
                    <a:p>
                      <a:pPr marL="0" marR="0" algn="ctr">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4 (16.7)</a:t>
                      </a:r>
                    </a:p>
                  </a:txBody>
                  <a:tcPr marL="68580" marR="68580" marT="0" marB="0">
                    <a:solidFill>
                      <a:srgbClr val="FFFFFF"/>
                    </a:solidFill>
                  </a:tcPr>
                </a:tc>
                <a:tc>
                  <a:txBody>
                    <a:bodyPr/>
                    <a:lstStyle/>
                    <a:p>
                      <a:pPr marL="0" marR="0" algn="ctr">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2 (33.3)</a:t>
                      </a:r>
                    </a:p>
                  </a:txBody>
                  <a:tcPr marL="68580" marR="68580" marT="0" marB="0">
                    <a:solidFill>
                      <a:srgbClr val="FFFFFF"/>
                    </a:solidFill>
                  </a:tcPr>
                </a:tc>
                <a:extLst>
                  <a:ext uri="{0D108BD9-81ED-4DB2-BD59-A6C34878D82A}">
                    <a16:rowId xmlns:a16="http://schemas.microsoft.com/office/drawing/2014/main" val="1766377128"/>
                  </a:ext>
                </a:extLst>
              </a:tr>
              <a:tr h="533400">
                <a:tc>
                  <a:txBody>
                    <a:bodyPr/>
                    <a:lstStyle/>
                    <a:p>
                      <a:pPr marL="0" marR="0">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   External</a:t>
                      </a:r>
                    </a:p>
                  </a:txBody>
                  <a:tcPr marL="68580" marR="68580" marT="0" marB="0"/>
                </a:tc>
                <a:tc>
                  <a:txBody>
                    <a:bodyPr/>
                    <a:lstStyle/>
                    <a:p>
                      <a:pPr marL="0" marR="0" algn="ctr">
                        <a:lnSpc>
                          <a:spcPct val="115000"/>
                        </a:lnSpc>
                        <a:spcAft>
                          <a:spcPts val="800"/>
                        </a:spcAft>
                        <a:buNone/>
                      </a:pPr>
                      <a:r>
                        <a:rPr lang="en-US" sz="2600" kern="100">
                          <a:effectLst/>
                          <a:latin typeface="Arial Narrow" panose="020B0606020202030204" pitchFamily="34" charset="0"/>
                          <a:ea typeface="Aptos" panose="020B0004020202020204" pitchFamily="34" charset="0"/>
                          <a:cs typeface="Times New Roman" panose="02020603050405020304" pitchFamily="18" charset="0"/>
                        </a:rPr>
                        <a:t>9 (2.5)</a:t>
                      </a:r>
                    </a:p>
                  </a:txBody>
                  <a:tcPr marL="68580" marR="68580" marT="0" marB="0"/>
                </a:tc>
                <a:tc>
                  <a:txBody>
                    <a:bodyPr/>
                    <a:lstStyle/>
                    <a:p>
                      <a:pPr marL="0" marR="0" algn="ctr">
                        <a:lnSpc>
                          <a:spcPct val="115000"/>
                        </a:lnSpc>
                        <a:spcAft>
                          <a:spcPts val="800"/>
                        </a:spcAft>
                        <a:buNone/>
                      </a:pPr>
                      <a:r>
                        <a:rPr lang="en-US" sz="2600" kern="100">
                          <a:effectLst/>
                          <a:latin typeface="Arial Narrow" panose="020B0606020202030204" pitchFamily="34" charset="0"/>
                          <a:ea typeface="Aptos" panose="020B0004020202020204" pitchFamily="34" charset="0"/>
                          <a:cs typeface="Times New Roman" panose="02020603050405020304" pitchFamily="18" charset="0"/>
                        </a:rPr>
                        <a:t>8 (2.4)</a:t>
                      </a:r>
                    </a:p>
                  </a:txBody>
                  <a:tcPr marL="68580" marR="68580" marT="0" marB="0"/>
                </a:tc>
                <a:tc>
                  <a:txBody>
                    <a:bodyPr/>
                    <a:lstStyle/>
                    <a:p>
                      <a:pPr marL="0" marR="0" algn="ctr">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0</a:t>
                      </a:r>
                    </a:p>
                  </a:txBody>
                  <a:tcPr marL="68580" marR="68580" marT="0" marB="0"/>
                </a:tc>
                <a:tc>
                  <a:txBody>
                    <a:bodyPr/>
                    <a:lstStyle/>
                    <a:p>
                      <a:pPr marL="0" marR="0" algn="ctr">
                        <a:lnSpc>
                          <a:spcPct val="115000"/>
                        </a:lnSpc>
                        <a:spcAft>
                          <a:spcPts val="800"/>
                        </a:spcAft>
                        <a:buNone/>
                      </a:pPr>
                      <a:r>
                        <a:rPr lang="en-US" sz="2600" kern="100" dirty="0">
                          <a:effectLst/>
                          <a:latin typeface="Arial Narrow" panose="020B0606020202030204" pitchFamily="34" charset="0"/>
                          <a:ea typeface="Aptos" panose="020B0004020202020204" pitchFamily="34" charset="0"/>
                          <a:cs typeface="Times New Roman" panose="02020603050405020304" pitchFamily="18" charset="0"/>
                        </a:rPr>
                        <a:t>1 (16.7)</a:t>
                      </a:r>
                    </a:p>
                  </a:txBody>
                  <a:tcPr marL="68580" marR="68580" marT="0" marB="0"/>
                </a:tc>
                <a:extLst>
                  <a:ext uri="{0D108BD9-81ED-4DB2-BD59-A6C34878D82A}">
                    <a16:rowId xmlns:a16="http://schemas.microsoft.com/office/drawing/2014/main" val="1738234016"/>
                  </a:ext>
                </a:extLst>
              </a:tr>
              <a:tr h="2403615">
                <a:tc gridSpan="5">
                  <a:txBody>
                    <a:bodyPr/>
                    <a:lstStyle/>
                    <a:p>
                      <a:r>
                        <a:rPr lang="en-US" sz="2000" dirty="0">
                          <a:solidFill>
                            <a:schemeClr val="tx1"/>
                          </a:solidFill>
                          <a:latin typeface="Arial Narrow" panose="020B0606020202030204" pitchFamily="34" charset="0"/>
                          <a:cs typeface="Arial" panose="020B0604020202020204" pitchFamily="34" charset="0"/>
                        </a:rPr>
                        <a:t>AIS, Abbreviated Injury Scale; ISS, Injury Severity Score; MAIS, Maximum Abbreviated </a:t>
                      </a:r>
                      <a:r>
                        <a:rPr lang="en-US" sz="2000">
                          <a:solidFill>
                            <a:schemeClr val="tx1"/>
                          </a:solidFill>
                          <a:latin typeface="Arial Narrow" panose="020B0606020202030204" pitchFamily="34" charset="0"/>
                          <a:cs typeface="Arial" panose="020B0604020202020204" pitchFamily="34" charset="0"/>
                        </a:rPr>
                        <a:t>Injury Scale</a:t>
                      </a:r>
                      <a:endParaRPr lang="en-US" sz="2000" dirty="0">
                        <a:solidFill>
                          <a:schemeClr val="tx1"/>
                        </a:solidFill>
                        <a:latin typeface="Arial Narrow" panose="020B0606020202030204" pitchFamily="34" charset="0"/>
                        <a:cs typeface="Arial" panose="020B0604020202020204" pitchFamily="34" charset="0"/>
                      </a:endParaRPr>
                    </a:p>
                    <a:p>
                      <a:r>
                        <a:rPr lang="en-US" sz="2000" baseline="0" dirty="0">
                          <a:solidFill>
                            <a:schemeClr val="tx1"/>
                          </a:solidFill>
                          <a:latin typeface="Arial Narrow" panose="020B0606020202030204" pitchFamily="34" charset="0"/>
                          <a:cs typeface="Arial" panose="020B0604020202020204" pitchFamily="34" charset="0"/>
                        </a:rPr>
                        <a:t>*</a:t>
                      </a:r>
                      <a:r>
                        <a:rPr lang="en-US" sz="2000" dirty="0">
                          <a:solidFill>
                            <a:schemeClr val="tx1"/>
                          </a:solidFill>
                          <a:latin typeface="Arial Narrow" panose="020B0606020202030204" pitchFamily="34" charset="0"/>
                          <a:cs typeface="Arial" panose="020B0604020202020204" pitchFamily="34" charset="0"/>
                        </a:rPr>
                        <a:t>Two service members with an AIS severity score of 9 (unspecified) were excluded </a:t>
                      </a:r>
                      <a:r>
                        <a:rPr lang="en-US" sz="2000">
                          <a:solidFill>
                            <a:schemeClr val="tx1"/>
                          </a:solidFill>
                          <a:latin typeface="Arial Narrow" panose="020B0606020202030204" pitchFamily="34" charset="0"/>
                          <a:cs typeface="Arial" panose="020B0604020202020204" pitchFamily="34" charset="0"/>
                        </a:rPr>
                        <a:t>from analysis</a:t>
                      </a:r>
                      <a:endParaRPr lang="en-US" sz="2000" dirty="0">
                        <a:solidFill>
                          <a:schemeClr val="tx1"/>
                        </a:solidFill>
                        <a:latin typeface="Arial Narrow" panose="020B0606020202030204" pitchFamily="34" charset="0"/>
                        <a:cs typeface="Arial" panose="020B0604020202020204" pitchFamily="34" charset="0"/>
                      </a:endParaRPr>
                    </a:p>
                    <a:p>
                      <a:r>
                        <a:rPr lang="en-US" sz="2000" baseline="30000" dirty="0">
                          <a:solidFill>
                            <a:schemeClr val="tx1"/>
                          </a:solidFill>
                          <a:latin typeface="Arial Narrow" panose="020B0606020202030204" pitchFamily="34" charset="0"/>
                          <a:cs typeface="Arial" panose="020B0604020202020204" pitchFamily="34" charset="0"/>
                        </a:rPr>
                        <a:t>†</a:t>
                      </a:r>
                      <a:r>
                        <a:rPr lang="en-US" sz="2000" dirty="0">
                          <a:solidFill>
                            <a:schemeClr val="tx1"/>
                          </a:solidFill>
                          <a:latin typeface="Arial Narrow" panose="020B0606020202030204" pitchFamily="34" charset="0"/>
                          <a:cs typeface="Arial" panose="020B0604020202020204" pitchFamily="34" charset="0"/>
                        </a:rPr>
                        <a:t>Percentages are calculated based on the number of service members with an injury in each AIS body region relative to the total number of service members in the corresponding </a:t>
                      </a:r>
                      <a:r>
                        <a:rPr lang="en-US" sz="2000">
                          <a:solidFill>
                            <a:schemeClr val="tx1"/>
                          </a:solidFill>
                          <a:latin typeface="Arial Narrow" panose="020B0606020202030204" pitchFamily="34" charset="0"/>
                          <a:cs typeface="Arial" panose="020B0604020202020204" pitchFamily="34" charset="0"/>
                        </a:rPr>
                        <a:t>MAIS group</a:t>
                      </a:r>
                      <a:endParaRPr lang="en-US" sz="2000" dirty="0">
                        <a:solidFill>
                          <a:schemeClr val="tx1"/>
                        </a:solidFill>
                        <a:latin typeface="Arial Narrow" panose="020B0606020202030204" pitchFamily="34" charset="0"/>
                        <a:cs typeface="Arial" panose="020B0604020202020204" pitchFamily="34" charset="0"/>
                      </a:endParaRPr>
                    </a:p>
                    <a:p>
                      <a:r>
                        <a:rPr lang="en-US" sz="2000" baseline="30000" dirty="0">
                          <a:solidFill>
                            <a:schemeClr val="tx1"/>
                          </a:solidFill>
                          <a:latin typeface="Arial Narrow" panose="020B0606020202030204" pitchFamily="34" charset="0"/>
                          <a:cs typeface="Arial" panose="020B0604020202020204" pitchFamily="34" charset="0"/>
                        </a:rPr>
                        <a:t>‡</a:t>
                      </a:r>
                      <a:r>
                        <a:rPr lang="en-US" sz="2000" dirty="0">
                          <a:solidFill>
                            <a:schemeClr val="tx1"/>
                          </a:solidFill>
                          <a:latin typeface="Arial Narrow" panose="020B0606020202030204" pitchFamily="34" charset="0"/>
                          <a:cs typeface="Arial" panose="020B0604020202020204" pitchFamily="34" charset="0"/>
                        </a:rPr>
                        <a:t>AIS Face includes 122 patients with auditory </a:t>
                      </a:r>
                      <a:r>
                        <a:rPr lang="en-US" sz="2000">
                          <a:solidFill>
                            <a:schemeClr val="tx1"/>
                          </a:solidFill>
                          <a:latin typeface="Arial Narrow" panose="020B0606020202030204" pitchFamily="34" charset="0"/>
                          <a:cs typeface="Arial" panose="020B0604020202020204" pitchFamily="34" charset="0"/>
                        </a:rPr>
                        <a:t>injuries only</a:t>
                      </a:r>
                      <a:endParaRPr lang="en-US" sz="2000" dirty="0">
                        <a:solidFill>
                          <a:schemeClr val="tx1"/>
                        </a:solidFill>
                        <a:latin typeface="Arial Narrow" panose="020B0606020202030204" pitchFamily="34" charset="0"/>
                        <a:cs typeface="Arial" panose="020B0604020202020204" pitchFamily="34" charset="0"/>
                      </a:endParaRPr>
                    </a:p>
                    <a:p>
                      <a:r>
                        <a:rPr lang="en-US" sz="2000" baseline="30000" dirty="0">
                          <a:solidFill>
                            <a:schemeClr val="tx1"/>
                          </a:solidFill>
                          <a:latin typeface="Arial Narrow" panose="020B0606020202030204" pitchFamily="34" charset="0"/>
                          <a:cs typeface="Arial" panose="020B0604020202020204" pitchFamily="34" charset="0"/>
                        </a:rPr>
                        <a:t>§</a:t>
                      </a:r>
                      <a:r>
                        <a:rPr lang="en-US" sz="2000" dirty="0">
                          <a:solidFill>
                            <a:schemeClr val="tx1"/>
                          </a:solidFill>
                          <a:latin typeface="Arial Narrow" panose="020B0606020202030204" pitchFamily="34" charset="0"/>
                          <a:cs typeface="Arial" panose="020B0604020202020204" pitchFamily="34" charset="0"/>
                        </a:rPr>
                        <a:t>Statistically significant difference between minor and moderate MAIS patient groups as determined by Fisher’s exact test with Holm-Bonferroni method for multiple comparisons (</a:t>
                      </a:r>
                      <a:r>
                        <a:rPr lang="en-US" sz="2000" i="1" dirty="0">
                          <a:solidFill>
                            <a:schemeClr val="tx1"/>
                          </a:solidFill>
                          <a:latin typeface="Arial Narrow" panose="020B0606020202030204" pitchFamily="34" charset="0"/>
                          <a:cs typeface="Arial" panose="020B0604020202020204" pitchFamily="34" charset="0"/>
                        </a:rPr>
                        <a:t>p</a:t>
                      </a:r>
                      <a:r>
                        <a:rPr lang="en-US" sz="2000" dirty="0">
                          <a:solidFill>
                            <a:schemeClr val="tx1"/>
                          </a:solidFill>
                          <a:latin typeface="Arial Narrow" panose="020B0606020202030204" pitchFamily="34" charset="0"/>
                          <a:cs typeface="Arial" panose="020B0604020202020204" pitchFamily="34" charset="0"/>
                        </a:rPr>
                        <a:t> </a:t>
                      </a:r>
                      <a:r>
                        <a:rPr lang="en-US" sz="2000">
                          <a:solidFill>
                            <a:schemeClr val="tx1"/>
                          </a:solidFill>
                          <a:latin typeface="Arial Narrow" panose="020B0606020202030204" pitchFamily="34" charset="0"/>
                          <a:cs typeface="Arial" panose="020B0604020202020204" pitchFamily="34" charset="0"/>
                        </a:rPr>
                        <a:t>&lt; .05)</a:t>
                      </a:r>
                      <a:endParaRPr lang="en-US" sz="2000" dirty="0">
                        <a:solidFill>
                          <a:schemeClr val="tx1"/>
                        </a:solidFill>
                        <a:latin typeface="Arial Narrow" panose="020B0606020202030204" pitchFamily="34" charset="0"/>
                        <a:cs typeface="Arial" panose="020B0604020202020204" pitchFamily="34" charset="0"/>
                      </a:endParaRPr>
                    </a:p>
                  </a:txBody>
                  <a:tcPr>
                    <a:solidFill>
                      <a:srgbClr val="A5A5A5"/>
                    </a:solidFill>
                  </a:tcPr>
                </a:tc>
                <a:tc hMerge="1">
                  <a:txBody>
                    <a:bodyPr/>
                    <a:lstStyle/>
                    <a:p>
                      <a:pPr marL="0" marR="0" algn="ctr">
                        <a:lnSpc>
                          <a:spcPct val="100000"/>
                        </a:lnSpc>
                        <a:spcAft>
                          <a:spcPts val="0"/>
                        </a:spcAft>
                        <a:buNone/>
                      </a:pPr>
                      <a:endParaRPr lang="en-US" sz="2600" kern="100" dirty="0">
                        <a:effectLst/>
                        <a:latin typeface="Arial Narrow" panose="020B0606020202030204" pitchFamily="34" charset="0"/>
                        <a:ea typeface="Aptos" panose="020B0004020202020204" pitchFamily="34" charset="0"/>
                        <a:cs typeface="Times New Roman" panose="02020603050405020304" pitchFamily="18" charset="0"/>
                      </a:endParaRPr>
                    </a:p>
                  </a:txBody>
                  <a:tcPr marL="27305" marR="27305" marT="0" marB="0"/>
                </a:tc>
                <a:tc hMerge="1">
                  <a:txBody>
                    <a:bodyPr/>
                    <a:lstStyle/>
                    <a:p>
                      <a:pPr marL="0" marR="0" algn="ctr">
                        <a:lnSpc>
                          <a:spcPct val="100000"/>
                        </a:lnSpc>
                        <a:spcAft>
                          <a:spcPts val="0"/>
                        </a:spcAft>
                        <a:buNone/>
                      </a:pPr>
                      <a:endParaRPr lang="en-US" sz="2600" kern="100">
                        <a:effectLst/>
                        <a:latin typeface="Arial Narrow" panose="020B0606020202030204" pitchFamily="34" charset="0"/>
                        <a:ea typeface="Aptos" panose="020B0004020202020204" pitchFamily="34" charset="0"/>
                        <a:cs typeface="Times New Roman" panose="02020603050405020304" pitchFamily="18" charset="0"/>
                      </a:endParaRPr>
                    </a:p>
                  </a:txBody>
                  <a:tcPr marL="27305" marR="27305" marT="0" marB="0"/>
                </a:tc>
                <a:tc hMerge="1">
                  <a:txBody>
                    <a:bodyPr/>
                    <a:lstStyle/>
                    <a:p>
                      <a:pPr marL="0" marR="0" algn="ctr">
                        <a:lnSpc>
                          <a:spcPct val="100000"/>
                        </a:lnSpc>
                        <a:spcAft>
                          <a:spcPts val="0"/>
                        </a:spcAft>
                        <a:buNone/>
                      </a:pPr>
                      <a:endParaRPr lang="en-US" sz="2600" kern="100">
                        <a:effectLst/>
                        <a:latin typeface="Arial Narrow" panose="020B0606020202030204" pitchFamily="34" charset="0"/>
                        <a:ea typeface="Aptos" panose="020B0004020202020204" pitchFamily="34" charset="0"/>
                        <a:cs typeface="Times New Roman" panose="02020603050405020304" pitchFamily="18" charset="0"/>
                      </a:endParaRPr>
                    </a:p>
                  </a:txBody>
                  <a:tcPr marL="27305" marR="27305" marT="0" marB="0"/>
                </a:tc>
                <a:tc hMerge="1">
                  <a:txBody>
                    <a:bodyPr/>
                    <a:lstStyle/>
                    <a:p>
                      <a:pPr marL="0" marR="0" algn="ctr">
                        <a:lnSpc>
                          <a:spcPct val="100000"/>
                        </a:lnSpc>
                        <a:spcAft>
                          <a:spcPts val="0"/>
                        </a:spcAft>
                        <a:buNone/>
                      </a:pPr>
                      <a:endParaRPr lang="en-US" sz="2600" kern="100">
                        <a:effectLst/>
                        <a:latin typeface="Arial Narrow" panose="020B0606020202030204" pitchFamily="34" charset="0"/>
                        <a:ea typeface="Aptos" panose="020B0004020202020204" pitchFamily="34" charset="0"/>
                        <a:cs typeface="Times New Roman" panose="02020603050405020304" pitchFamily="18" charset="0"/>
                      </a:endParaRPr>
                    </a:p>
                  </a:txBody>
                  <a:tcPr marL="27305" marR="27305" marT="0" marB="0"/>
                </a:tc>
                <a:extLst>
                  <a:ext uri="{0D108BD9-81ED-4DB2-BD59-A6C34878D82A}">
                    <a16:rowId xmlns:a16="http://schemas.microsoft.com/office/drawing/2014/main" val="3918556381"/>
                  </a:ext>
                </a:extLst>
              </a:tr>
            </a:tbl>
          </a:graphicData>
        </a:graphic>
      </p:graphicFrame>
      <p:sp>
        <p:nvSpPr>
          <p:cNvPr id="26" name="TextBox 25">
            <a:extLst>
              <a:ext uri="{FF2B5EF4-FFF2-40B4-BE49-F238E27FC236}">
                <a16:creationId xmlns:a16="http://schemas.microsoft.com/office/drawing/2014/main" id="{951B31BF-32A7-F26E-0E01-198C627D3232}"/>
              </a:ext>
            </a:extLst>
          </p:cNvPr>
          <p:cNvSpPr txBox="1"/>
          <p:nvPr/>
        </p:nvSpPr>
        <p:spPr>
          <a:xfrm>
            <a:off x="14200201" y="21499691"/>
            <a:ext cx="15426378" cy="492443"/>
          </a:xfrm>
          <a:prstGeom prst="rect">
            <a:avLst/>
          </a:prstGeom>
          <a:noFill/>
          <a:ln>
            <a:noFill/>
          </a:ln>
        </p:spPr>
        <p:txBody>
          <a:bodyPr wrap="square" rtlCol="0">
            <a:spAutoFit/>
          </a:bodyPr>
          <a:lstStyle/>
          <a:p>
            <a:pPr marR="0" lvl="0" algn="l" defTabSz="457200" rtl="0" eaLnBrk="1" fontAlgn="auto" latinLnBrk="0" hangingPunct="1">
              <a:lnSpc>
                <a:spcPct val="100000"/>
              </a:lnSpc>
              <a:spcBef>
                <a:spcPts val="0"/>
              </a:spcBef>
              <a:spcAft>
                <a:spcPts val="1200"/>
              </a:spcAft>
              <a:buClrTx/>
              <a:buSzTx/>
              <a:tabLst/>
              <a:defRPr/>
            </a:pPr>
            <a:r>
              <a:rPr kumimoji="0" lang="en-US" sz="2600" b="1"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Table 1.</a:t>
            </a: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 Distribution of U.S. Service Members With </a:t>
            </a:r>
            <a:r>
              <a:rPr kumimoji="0" lang="en-US" sz="2600" b="0" i="0" u="none" strike="noStrike" kern="1200" cap="none" spc="0" normalizeH="0" baseline="0" noProof="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Drone-Related Injuries, </a:t>
            </a: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by MAIS Group, 2023–2024</a:t>
            </a:r>
          </a:p>
        </p:txBody>
      </p:sp>
      <p:sp>
        <p:nvSpPr>
          <p:cNvPr id="20" name="TextBox 19">
            <a:extLst>
              <a:ext uri="{FF2B5EF4-FFF2-40B4-BE49-F238E27FC236}">
                <a16:creationId xmlns:a16="http://schemas.microsoft.com/office/drawing/2014/main" id="{5B861970-1224-7027-26F2-E33015F4C4AA}"/>
              </a:ext>
            </a:extLst>
          </p:cNvPr>
          <p:cNvSpPr txBox="1"/>
          <p:nvPr/>
        </p:nvSpPr>
        <p:spPr>
          <a:xfrm>
            <a:off x="14389034" y="20526563"/>
            <a:ext cx="15022286" cy="366126"/>
          </a:xfrm>
          <a:prstGeom prst="rect">
            <a:avLst/>
          </a:prstGeom>
          <a:noFill/>
          <a:ln>
            <a:noFill/>
          </a:ln>
        </p:spPr>
        <p:txBody>
          <a:bodyPr wrap="square" rtlCol="0">
            <a:spAutoFit/>
          </a:bodyPr>
          <a:lstStyle/>
          <a:p>
            <a:pPr marL="0" marR="0" algn="ctr">
              <a:lnSpc>
                <a:spcPct val="107000"/>
              </a:lnSpc>
              <a:spcBef>
                <a:spcPts val="0"/>
              </a:spcBef>
              <a:spcAft>
                <a:spcPts val="800"/>
              </a:spcAft>
            </a:pPr>
            <a:r>
              <a:rPr lang="en-US" sz="1800" kern="100" dirty="0">
                <a:solidFill>
                  <a:srgbClr val="919192"/>
                </a:solidFill>
                <a:effectLst/>
                <a:latin typeface="Arial Narrow" panose="020B0606020202030204" pitchFamily="34" charset="0"/>
                <a:ea typeface="Aptos" panose="020B0004020202020204" pitchFamily="34" charset="0"/>
                <a:cs typeface="Times New Roman" panose="02020603050405020304" pitchFamily="18" charset="0"/>
              </a:rPr>
              <a:t>Created </a:t>
            </a:r>
            <a:r>
              <a:rPr lang="en-US" sz="1800" kern="100">
                <a:solidFill>
                  <a:srgbClr val="919192"/>
                </a:solidFill>
                <a:effectLst/>
                <a:latin typeface="Arial Narrow" panose="020B0606020202030204" pitchFamily="34" charset="0"/>
                <a:ea typeface="Aptos" panose="020B0004020202020204" pitchFamily="34" charset="0"/>
                <a:cs typeface="Times New Roman" panose="02020603050405020304" pitchFamily="18" charset="0"/>
              </a:rPr>
              <a:t>using GenAI</a:t>
            </a:r>
            <a:r>
              <a:rPr lang="en-US" sz="1800" kern="100" dirty="0">
                <a:solidFill>
                  <a:srgbClr val="919192"/>
                </a:solidFill>
                <a:effectLst/>
                <a:latin typeface="Arial Narrow" panose="020B0606020202030204" pitchFamily="34" charset="0"/>
                <a:ea typeface="Aptos" panose="020B0004020202020204" pitchFamily="34" charset="0"/>
                <a:cs typeface="Times New Roman" panose="02020603050405020304" pitchFamily="18" charset="0"/>
              </a:rPr>
              <a:t>.mil and Microsoft Paint Application</a:t>
            </a:r>
          </a:p>
        </p:txBody>
      </p:sp>
    </p:spTree>
    <p:extLst>
      <p:ext uri="{BB962C8B-B14F-4D97-AF65-F5344CB8AC3E}">
        <p14:creationId xmlns:p14="http://schemas.microsoft.com/office/powerpoint/2010/main" val="185185275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B71D6BF9C3D724FAE86FCC40BC72497" ma:contentTypeVersion="11" ma:contentTypeDescription="Create a new document." ma:contentTypeScope="" ma:versionID="41648f7d16bd0910caf3e3cda36eff13">
  <xsd:schema xmlns:xsd="http://www.w3.org/2001/XMLSchema" xmlns:xs="http://www.w3.org/2001/XMLSchema" xmlns:p="http://schemas.microsoft.com/office/2006/metadata/properties" xmlns:ns3="213d8a20-1a72-48ed-970f-ee3b186a246b" targetNamespace="http://schemas.microsoft.com/office/2006/metadata/properties" ma:root="true" ma:fieldsID="2ad489d7ffa78d3719aaffb075c8dab1" ns3:_="">
    <xsd:import namespace="213d8a20-1a72-48ed-970f-ee3b186a246b"/>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_activity" minOccurs="0"/>
                <xsd:element ref="ns3:MediaServiceSystemTags"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3d8a20-1a72-48ed-970f-ee3b186a246b"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_activity" ma:index="13" nillable="true" ma:displayName="_activity" ma:hidden="true" ma:internalName="_activity">
      <xsd:simpleType>
        <xsd:restriction base="dms:Note"/>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213d8a20-1a72-48ed-970f-ee3b186a246b" xsi:nil="true"/>
  </documentManagement>
</p:properties>
</file>

<file path=customXml/itemProps1.xml><?xml version="1.0" encoding="utf-8"?>
<ds:datastoreItem xmlns:ds="http://schemas.openxmlformats.org/officeDocument/2006/customXml" ds:itemID="{1B96CD43-49B8-4325-BB8E-6CEBA059E48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3d8a20-1a72-48ed-970f-ee3b186a246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10274AF-A983-4C2F-80AA-E9DD940C3359}">
  <ds:schemaRefs>
    <ds:schemaRef ds:uri="http://schemas.microsoft.com/sharepoint/v3/contenttype/forms"/>
  </ds:schemaRefs>
</ds:datastoreItem>
</file>

<file path=customXml/itemProps3.xml><?xml version="1.0" encoding="utf-8"?>
<ds:datastoreItem xmlns:ds="http://schemas.openxmlformats.org/officeDocument/2006/customXml" ds:itemID="{25BBAC62-DFC2-45A4-8EEA-0A891975AE42}">
  <ds:schemaRefs>
    <ds:schemaRef ds:uri="http://purl.org/dc/dcmitype/"/>
    <ds:schemaRef ds:uri="http://purl.org/dc/terms/"/>
    <ds:schemaRef ds:uri="http://purl.org/dc/elements/1.1/"/>
    <ds:schemaRef ds:uri="http://schemas.microsoft.com/office/infopath/2007/PartnerControls"/>
    <ds:schemaRef ds:uri="http://schemas.microsoft.com/office/2006/metadata/properties"/>
    <ds:schemaRef ds:uri="http://schemas.microsoft.com/office/2006/documentManagement/types"/>
    <ds:schemaRef ds:uri="213d8a20-1a72-48ed-970f-ee3b186a246b"/>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76a3f6ad-3d9b-49ad-9486-10bfd8fef73e}" enabled="1" method="Privileged" siteId="{8903a443-af33-4ed4-acf5-ee613bcb2f59}" removed="0"/>
</clbl:labelList>
</file>

<file path=docProps/app.xml><?xml version="1.0" encoding="utf-8"?>
<Properties xmlns="http://schemas.openxmlformats.org/officeDocument/2006/extended-properties" xmlns:vt="http://schemas.openxmlformats.org/officeDocument/2006/docPropsVTypes">
  <Template>Office Theme</Template>
  <TotalTime>6886</TotalTime>
  <Words>1526</Words>
  <Application>Microsoft Office PowerPoint</Application>
  <PresentationFormat>Custom</PresentationFormat>
  <Paragraphs>117</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Aptos</vt:lpstr>
      <vt:lpstr>Aptos Display</vt:lpstr>
      <vt:lpstr>Arial</vt:lpstr>
      <vt:lpstr>Arial Black</vt:lpstr>
      <vt:lpstr>Arial Narrow</vt:lpstr>
      <vt:lpstr>Impact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Lamkin, Tommy E CIV USN NMRC (USA)</dc:creator>
  <cp:lastModifiedBy>Boltz, Jessamyn E CTR USN NAVHLTHRSCHCEN SAN (USA)</cp:lastModifiedBy>
  <cp:revision>25</cp:revision>
  <dcterms:created xsi:type="dcterms:W3CDTF">2026-03-13T15:35:13Z</dcterms:created>
  <dcterms:modified xsi:type="dcterms:W3CDTF">2026-06-29T23:23:03Z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0x0101000B71D6BF9C3D724FAE86FCC40BC72497</vt:lpwstr>
  </property>
</Properties>
</file>