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Lst>
  <p:sldSz cx="30279975" cy="42808525"/>
  <p:notesSz cx="6797675" cy="9928225"/>
  <p:defaultTextStyle>
    <a:defPPr>
      <a:defRPr lang="en-GB"/>
    </a:defPPr>
    <a:lvl1pPr algn="l" rtl="0" eaLnBrk="0" fontAlgn="base" hangingPunct="0">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32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32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32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32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3483">
          <p15:clr>
            <a:srgbClr val="A4A3A4"/>
          </p15:clr>
        </p15:guide>
        <p15:guide id="2" pos="9537">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4526D-4CDC-67E7-6992-8F7FCCCD50CA}" name="Sian Huish" initials="SH" userId="S::Sian.Huish@nhsbt.nhs.uk::0e3232cc-4ab2-44a1-a4cf-2f33cd67a042" providerId="AD"/>
  <p188:author id="{2FD05C7C-83C0-EC89-950B-D5F66E628011}" name="Melanie Munro" initials="MM" userId="S::Melanie.Munro@nhsbt.nhs.uk::3baee706-a0c0-4b66-a9a7-5bcd18780a5c" providerId="AD"/>
  <p188:author id="{B5E9FDAE-1E08-7D83-BEB9-EB7A2A96ABF9}" name="M. Ellington" initials="ME" userId="S::me529@cam.ac.uk::fc0f6d80-c3b5-4f47-83d0-bcd45ae421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C7BD"/>
    <a:srgbClr val="BBE0E3"/>
    <a:srgbClr val="0072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58"/>
    <p:restoredTop sz="94675"/>
  </p:normalViewPr>
  <p:slideViewPr>
    <p:cSldViewPr>
      <p:cViewPr varScale="1">
        <p:scale>
          <a:sx n="19" d="100"/>
          <a:sy n="19" d="100"/>
        </p:scale>
        <p:origin x="3544" y="304"/>
      </p:cViewPr>
      <p:guideLst>
        <p:guide orient="horz" pos="13483"/>
        <p:guide pos="95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microsoft.com/office/2018/10/relationships/authors" Target="authors.xml"/><Relationship Id="rId5" Type="http://schemas.openxmlformats.org/officeDocument/2006/relationships/slideMaster" Target="slideMasters/slideMaster1.xml"/><Relationship Id="rId1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theme" Target="theme/theme1.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2E0C431D-C05E-D946-9766-35A02E21152D}" authorId="{B5E9FDAE-1E08-7D83-BEB9-EB7A2A96ABF9}" created="2026-07-16T13:48:41.389">
    <ac:deMkLst xmlns:ac="http://schemas.microsoft.com/office/drawing/2013/main/command">
      <pc:docMk xmlns:pc="http://schemas.microsoft.com/office/powerpoint/2013/main/command"/>
      <pc:sldMk xmlns:pc="http://schemas.microsoft.com/office/powerpoint/2013/main/command" cId="0" sldId="256"/>
      <ac:picMk id="9" creationId="{75EC20A2-EDFA-4A39-C8F2-8F84BD671421}"/>
    </ac:deMkLst>
    <p188:txBody>
      <a:bodyPr/>
      <a:lstStyle/>
      <a:p>
        <a:r>
          <a:rPr lang="en-US"/>
          <a:t>Have text Ryan for permission to use this image - waiting for reply</a:t>
        </a:r>
      </a:p>
    </p188:txBody>
  </p188:cm>
  <p188:cm id="{80B7036E-E96F-B940-84C4-56C3B609D042}" authorId="{B5E9FDAE-1E08-7D83-BEB9-EB7A2A96ABF9}" created="2026-07-16T13:50:20.356">
    <ac:txMkLst xmlns:ac="http://schemas.microsoft.com/office/drawing/2013/main/command">
      <pc:docMk xmlns:pc="http://schemas.microsoft.com/office/powerpoint/2013/main/command"/>
      <pc:sldMk xmlns:pc="http://schemas.microsoft.com/office/powerpoint/2013/main/command" cId="0" sldId="256"/>
      <ac:spMk id="2055" creationId="{11CF4A12-5208-EA2E-A685-F95480F98108}"/>
      <ac:txMk cp="728" len="4">
        <ac:context len="890" hash="2198690705"/>
      </ac:txMk>
    </ac:txMkLst>
    <p188:pos x="9558164" y="8689281"/>
    <p188:txBody>
      <a:bodyPr/>
      <a:lstStyle/>
      <a:p>
        <a:r>
          <a:rPr lang="en-US"/>
          <a:t>is there a range / tolerance here @lucy?</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84600" y="7005638"/>
            <a:ext cx="22710775" cy="1490345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3784600" y="22483763"/>
            <a:ext cx="22710775" cy="103362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Rectangle 4">
            <a:extLst>
              <a:ext uri="{FF2B5EF4-FFF2-40B4-BE49-F238E27FC236}">
                <a16:creationId xmlns:a16="http://schemas.microsoft.com/office/drawing/2014/main" id="{12DAE263-3CF0-2FE6-4DEB-26080976977D}"/>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760A3C33-93BB-9363-E6FB-3C7999E310C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CDACD239-6A5B-A470-FABB-377DF0F6E4C1}"/>
              </a:ext>
            </a:extLst>
          </p:cNvPr>
          <p:cNvSpPr>
            <a:spLocks noGrp="1" noChangeArrowheads="1"/>
          </p:cNvSpPr>
          <p:nvPr>
            <p:ph type="sldNum" sz="quarter" idx="12"/>
          </p:nvPr>
        </p:nvSpPr>
        <p:spPr>
          <a:ln/>
        </p:spPr>
        <p:txBody>
          <a:bodyPr/>
          <a:lstStyle>
            <a:lvl1pPr>
              <a:defRPr/>
            </a:lvl1pPr>
          </a:lstStyle>
          <a:p>
            <a:pPr>
              <a:defRPr/>
            </a:pPr>
            <a:fld id="{1A89C2AB-F0E3-4839-800E-F137521A7B3A}" type="slidenum">
              <a:rPr lang="en-GB" altLang="en-US"/>
              <a:pPr>
                <a:defRPr/>
              </a:pPr>
              <a:t>‹#›</a:t>
            </a:fld>
            <a:endParaRPr lang="en-GB" altLang="en-US"/>
          </a:p>
        </p:txBody>
      </p:sp>
    </p:spTree>
    <p:extLst>
      <p:ext uri="{BB962C8B-B14F-4D97-AF65-F5344CB8AC3E}">
        <p14:creationId xmlns:p14="http://schemas.microsoft.com/office/powerpoint/2010/main" val="3600904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2C52E95-3A4F-6270-55EC-1B8B52876C68}"/>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B8047002-065E-B607-4D34-03BF46043061}"/>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3857EEC3-AFB1-5047-4081-B5B4809F1BCC}"/>
              </a:ext>
            </a:extLst>
          </p:cNvPr>
          <p:cNvSpPr>
            <a:spLocks noGrp="1" noChangeArrowheads="1"/>
          </p:cNvSpPr>
          <p:nvPr>
            <p:ph type="sldNum" sz="quarter" idx="12"/>
          </p:nvPr>
        </p:nvSpPr>
        <p:spPr>
          <a:ln/>
        </p:spPr>
        <p:txBody>
          <a:bodyPr/>
          <a:lstStyle>
            <a:lvl1pPr>
              <a:defRPr/>
            </a:lvl1pPr>
          </a:lstStyle>
          <a:p>
            <a:pPr>
              <a:defRPr/>
            </a:pPr>
            <a:fld id="{6725CAD6-4149-4A08-AF0C-441AD9E4DC6C}" type="slidenum">
              <a:rPr lang="en-GB" altLang="en-US"/>
              <a:pPr>
                <a:defRPr/>
              </a:pPr>
              <a:t>‹#›</a:t>
            </a:fld>
            <a:endParaRPr lang="en-GB" altLang="en-US"/>
          </a:p>
        </p:txBody>
      </p:sp>
    </p:spTree>
    <p:extLst>
      <p:ext uri="{BB962C8B-B14F-4D97-AF65-F5344CB8AC3E}">
        <p14:creationId xmlns:p14="http://schemas.microsoft.com/office/powerpoint/2010/main" val="4062231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53538" y="1714500"/>
            <a:ext cx="6811962" cy="36525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514475" y="1714500"/>
            <a:ext cx="20286663" cy="36525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1C1BFCA7-265E-B82D-DB21-E7F21CEB9125}"/>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31F51D31-2238-2646-43C9-00BBBF92A7B5}"/>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DA78C39B-EC71-A114-B894-1320F8DB6343}"/>
              </a:ext>
            </a:extLst>
          </p:cNvPr>
          <p:cNvSpPr>
            <a:spLocks noGrp="1" noChangeArrowheads="1"/>
          </p:cNvSpPr>
          <p:nvPr>
            <p:ph type="sldNum" sz="quarter" idx="12"/>
          </p:nvPr>
        </p:nvSpPr>
        <p:spPr>
          <a:ln/>
        </p:spPr>
        <p:txBody>
          <a:bodyPr/>
          <a:lstStyle>
            <a:lvl1pPr>
              <a:defRPr/>
            </a:lvl1pPr>
          </a:lstStyle>
          <a:p>
            <a:pPr>
              <a:defRPr/>
            </a:pPr>
            <a:fld id="{5A15C77B-A256-4B5F-BE5A-DAAD8B10456B}" type="slidenum">
              <a:rPr lang="en-GB" altLang="en-US"/>
              <a:pPr>
                <a:defRPr/>
              </a:pPr>
              <a:t>‹#›</a:t>
            </a:fld>
            <a:endParaRPr lang="en-GB" altLang="en-US"/>
          </a:p>
        </p:txBody>
      </p:sp>
    </p:spTree>
    <p:extLst>
      <p:ext uri="{BB962C8B-B14F-4D97-AF65-F5344CB8AC3E}">
        <p14:creationId xmlns:p14="http://schemas.microsoft.com/office/powerpoint/2010/main" val="893593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9587286-581D-50C0-0765-E8B5E2FF0B6B}"/>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520E7473-BE46-37BC-D6A5-049FDF25AFAA}"/>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F493A36A-F1CD-DD48-DD8C-CF2C230F3431}"/>
              </a:ext>
            </a:extLst>
          </p:cNvPr>
          <p:cNvSpPr>
            <a:spLocks noGrp="1" noChangeArrowheads="1"/>
          </p:cNvSpPr>
          <p:nvPr>
            <p:ph type="sldNum" sz="quarter" idx="12"/>
          </p:nvPr>
        </p:nvSpPr>
        <p:spPr>
          <a:ln/>
        </p:spPr>
        <p:txBody>
          <a:bodyPr/>
          <a:lstStyle>
            <a:lvl1pPr>
              <a:defRPr/>
            </a:lvl1pPr>
          </a:lstStyle>
          <a:p>
            <a:pPr>
              <a:defRPr/>
            </a:pPr>
            <a:fld id="{34990BCC-7D61-48A5-9F0B-1893F21E71EF}" type="slidenum">
              <a:rPr lang="en-GB" altLang="en-US"/>
              <a:pPr>
                <a:defRPr/>
              </a:pPr>
              <a:t>‹#›</a:t>
            </a:fld>
            <a:endParaRPr lang="en-GB" altLang="en-US"/>
          </a:p>
        </p:txBody>
      </p:sp>
    </p:spTree>
    <p:extLst>
      <p:ext uri="{BB962C8B-B14F-4D97-AF65-F5344CB8AC3E}">
        <p14:creationId xmlns:p14="http://schemas.microsoft.com/office/powerpoint/2010/main" val="446193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338" y="10672763"/>
            <a:ext cx="26117550" cy="1780698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2065338" y="28648025"/>
            <a:ext cx="26117550" cy="9364663"/>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58164E08-3C8E-08E5-FFD2-917A47F84922}"/>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5A144121-6CD9-8F72-A4A6-1DB097C47951}"/>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9579C0BA-CA18-044E-5B33-2943111394A2}"/>
              </a:ext>
            </a:extLst>
          </p:cNvPr>
          <p:cNvSpPr>
            <a:spLocks noGrp="1" noChangeArrowheads="1"/>
          </p:cNvSpPr>
          <p:nvPr>
            <p:ph type="sldNum" sz="quarter" idx="12"/>
          </p:nvPr>
        </p:nvSpPr>
        <p:spPr>
          <a:ln/>
        </p:spPr>
        <p:txBody>
          <a:bodyPr/>
          <a:lstStyle>
            <a:lvl1pPr>
              <a:defRPr/>
            </a:lvl1pPr>
          </a:lstStyle>
          <a:p>
            <a:pPr>
              <a:defRPr/>
            </a:pPr>
            <a:fld id="{2F419DB9-C4DE-4675-BDCD-A2CCF17143AD}" type="slidenum">
              <a:rPr lang="en-GB" altLang="en-US"/>
              <a:pPr>
                <a:defRPr/>
              </a:pPr>
              <a:t>‹#›</a:t>
            </a:fld>
            <a:endParaRPr lang="en-GB" altLang="en-US"/>
          </a:p>
        </p:txBody>
      </p:sp>
    </p:spTree>
    <p:extLst>
      <p:ext uri="{BB962C8B-B14F-4D97-AF65-F5344CB8AC3E}">
        <p14:creationId xmlns:p14="http://schemas.microsoft.com/office/powerpoint/2010/main" val="4178163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514475" y="9988550"/>
            <a:ext cx="13549313" cy="28251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5216188" y="9988550"/>
            <a:ext cx="13549312" cy="28251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4C93ABFF-733A-5D6C-94C5-19A4A6805059}"/>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D3D768D7-C33C-34CE-E561-92C4C5F86960}"/>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BAC232DB-2709-02E0-9588-740355D26B3D}"/>
              </a:ext>
            </a:extLst>
          </p:cNvPr>
          <p:cNvSpPr>
            <a:spLocks noGrp="1" noChangeArrowheads="1"/>
          </p:cNvSpPr>
          <p:nvPr>
            <p:ph type="sldNum" sz="quarter" idx="12"/>
          </p:nvPr>
        </p:nvSpPr>
        <p:spPr>
          <a:ln/>
        </p:spPr>
        <p:txBody>
          <a:bodyPr/>
          <a:lstStyle>
            <a:lvl1pPr>
              <a:defRPr/>
            </a:lvl1pPr>
          </a:lstStyle>
          <a:p>
            <a:pPr>
              <a:defRPr/>
            </a:pPr>
            <a:fld id="{C905B08A-228A-4323-AD7A-FBEC463CA864}" type="slidenum">
              <a:rPr lang="en-GB" altLang="en-US"/>
              <a:pPr>
                <a:defRPr/>
              </a:pPr>
              <a:t>‹#›</a:t>
            </a:fld>
            <a:endParaRPr lang="en-GB" altLang="en-US"/>
          </a:p>
        </p:txBody>
      </p:sp>
    </p:spTree>
    <p:extLst>
      <p:ext uri="{BB962C8B-B14F-4D97-AF65-F5344CB8AC3E}">
        <p14:creationId xmlns:p14="http://schemas.microsoft.com/office/powerpoint/2010/main" val="2374663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975" y="2279650"/>
            <a:ext cx="26115963" cy="8274050"/>
          </a:xfrm>
        </p:spPr>
        <p:txBody>
          <a:bodyPr/>
          <a:lstStyle/>
          <a:p>
            <a:r>
              <a:rPr lang="en-US"/>
              <a:t>Click to edit Master title style</a:t>
            </a:r>
            <a:endParaRPr lang="en-GB"/>
          </a:p>
        </p:txBody>
      </p:sp>
      <p:sp>
        <p:nvSpPr>
          <p:cNvPr id="3" name="Text Placeholder 2"/>
          <p:cNvSpPr>
            <a:spLocks noGrp="1"/>
          </p:cNvSpPr>
          <p:nvPr>
            <p:ph type="body" idx="1"/>
          </p:nvPr>
        </p:nvSpPr>
        <p:spPr>
          <a:xfrm>
            <a:off x="2085975" y="10493375"/>
            <a:ext cx="12809538" cy="5143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085975" y="15636875"/>
            <a:ext cx="12809538" cy="22999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5328900" y="10493375"/>
            <a:ext cx="12873038" cy="5143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5328900" y="15636875"/>
            <a:ext cx="12873038" cy="22999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CC572967-09AC-B4D9-5C63-9F0C41C32D7A}"/>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a:extLst>
              <a:ext uri="{FF2B5EF4-FFF2-40B4-BE49-F238E27FC236}">
                <a16:creationId xmlns:a16="http://schemas.microsoft.com/office/drawing/2014/main" id="{B6593286-96AE-65BB-1665-CA90BA7EAFC4}"/>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a:extLst>
              <a:ext uri="{FF2B5EF4-FFF2-40B4-BE49-F238E27FC236}">
                <a16:creationId xmlns:a16="http://schemas.microsoft.com/office/drawing/2014/main" id="{812466F3-3DB0-DB34-35FD-AA75569B4548}"/>
              </a:ext>
            </a:extLst>
          </p:cNvPr>
          <p:cNvSpPr>
            <a:spLocks noGrp="1" noChangeArrowheads="1"/>
          </p:cNvSpPr>
          <p:nvPr>
            <p:ph type="sldNum" sz="quarter" idx="12"/>
          </p:nvPr>
        </p:nvSpPr>
        <p:spPr>
          <a:ln/>
        </p:spPr>
        <p:txBody>
          <a:bodyPr/>
          <a:lstStyle>
            <a:lvl1pPr>
              <a:defRPr/>
            </a:lvl1pPr>
          </a:lstStyle>
          <a:p>
            <a:pPr>
              <a:defRPr/>
            </a:pPr>
            <a:fld id="{B1F232F2-34D1-47D4-B956-6EFAF2EEB3D0}" type="slidenum">
              <a:rPr lang="en-GB" altLang="en-US"/>
              <a:pPr>
                <a:defRPr/>
              </a:pPr>
              <a:t>‹#›</a:t>
            </a:fld>
            <a:endParaRPr lang="en-GB" altLang="en-US"/>
          </a:p>
        </p:txBody>
      </p:sp>
    </p:spTree>
    <p:extLst>
      <p:ext uri="{BB962C8B-B14F-4D97-AF65-F5344CB8AC3E}">
        <p14:creationId xmlns:p14="http://schemas.microsoft.com/office/powerpoint/2010/main" val="279556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7513327F-DE75-1527-5543-FD62DE331A19}"/>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a:extLst>
              <a:ext uri="{FF2B5EF4-FFF2-40B4-BE49-F238E27FC236}">
                <a16:creationId xmlns:a16="http://schemas.microsoft.com/office/drawing/2014/main" id="{468C20AE-9683-5C9C-9AF9-A0F6BA70535D}"/>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8CC38D5D-E747-B2C9-9AD2-21580FEE01C7}"/>
              </a:ext>
            </a:extLst>
          </p:cNvPr>
          <p:cNvSpPr>
            <a:spLocks noGrp="1" noChangeArrowheads="1"/>
          </p:cNvSpPr>
          <p:nvPr>
            <p:ph type="sldNum" sz="quarter" idx="12"/>
          </p:nvPr>
        </p:nvSpPr>
        <p:spPr>
          <a:ln/>
        </p:spPr>
        <p:txBody>
          <a:bodyPr/>
          <a:lstStyle>
            <a:lvl1pPr>
              <a:defRPr/>
            </a:lvl1pPr>
          </a:lstStyle>
          <a:p>
            <a:pPr>
              <a:defRPr/>
            </a:pPr>
            <a:fld id="{687868E7-029C-430B-835D-7542EC5C196E}" type="slidenum">
              <a:rPr lang="en-GB" altLang="en-US"/>
              <a:pPr>
                <a:defRPr/>
              </a:pPr>
              <a:t>‹#›</a:t>
            </a:fld>
            <a:endParaRPr lang="en-GB" altLang="en-US"/>
          </a:p>
        </p:txBody>
      </p:sp>
    </p:spTree>
    <p:extLst>
      <p:ext uri="{BB962C8B-B14F-4D97-AF65-F5344CB8AC3E}">
        <p14:creationId xmlns:p14="http://schemas.microsoft.com/office/powerpoint/2010/main" val="2164477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D253303-D5A6-71C5-203C-86372EBDB97C}"/>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a:extLst>
              <a:ext uri="{FF2B5EF4-FFF2-40B4-BE49-F238E27FC236}">
                <a16:creationId xmlns:a16="http://schemas.microsoft.com/office/drawing/2014/main" id="{11BE26CF-9E8A-3739-DC2A-D83DD89A6FC8}"/>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a:extLst>
              <a:ext uri="{FF2B5EF4-FFF2-40B4-BE49-F238E27FC236}">
                <a16:creationId xmlns:a16="http://schemas.microsoft.com/office/drawing/2014/main" id="{F1A17DA1-3DD1-8C5F-9051-0523FA431265}"/>
              </a:ext>
            </a:extLst>
          </p:cNvPr>
          <p:cNvSpPr>
            <a:spLocks noGrp="1" noChangeArrowheads="1"/>
          </p:cNvSpPr>
          <p:nvPr>
            <p:ph type="sldNum" sz="quarter" idx="12"/>
          </p:nvPr>
        </p:nvSpPr>
        <p:spPr>
          <a:ln/>
        </p:spPr>
        <p:txBody>
          <a:bodyPr/>
          <a:lstStyle>
            <a:lvl1pPr>
              <a:defRPr/>
            </a:lvl1pPr>
          </a:lstStyle>
          <a:p>
            <a:pPr>
              <a:defRPr/>
            </a:pPr>
            <a:fld id="{FE4F1948-C06B-4A76-B87B-A5AC9E95C1B8}" type="slidenum">
              <a:rPr lang="en-GB" altLang="en-US"/>
              <a:pPr>
                <a:defRPr/>
              </a:pPr>
              <a:t>‹#›</a:t>
            </a:fld>
            <a:endParaRPr lang="en-GB" altLang="en-US"/>
          </a:p>
        </p:txBody>
      </p:sp>
    </p:spTree>
    <p:extLst>
      <p:ext uri="{BB962C8B-B14F-4D97-AF65-F5344CB8AC3E}">
        <p14:creationId xmlns:p14="http://schemas.microsoft.com/office/powerpoint/2010/main" val="1714063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975" y="2854325"/>
            <a:ext cx="9766300" cy="998855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12873038" y="6164263"/>
            <a:ext cx="15328900" cy="30421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2085975" y="12842875"/>
            <a:ext cx="9766300" cy="237918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2603ED33-36CB-A24F-3DEA-8F7623F0B8C1}"/>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E7B2270C-BD13-A446-9C40-D4C0AE4E6749}"/>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784CC78E-090A-37E6-C2B9-1DB03404583B}"/>
              </a:ext>
            </a:extLst>
          </p:cNvPr>
          <p:cNvSpPr>
            <a:spLocks noGrp="1" noChangeArrowheads="1"/>
          </p:cNvSpPr>
          <p:nvPr>
            <p:ph type="sldNum" sz="quarter" idx="12"/>
          </p:nvPr>
        </p:nvSpPr>
        <p:spPr>
          <a:ln/>
        </p:spPr>
        <p:txBody>
          <a:bodyPr/>
          <a:lstStyle>
            <a:lvl1pPr>
              <a:defRPr/>
            </a:lvl1pPr>
          </a:lstStyle>
          <a:p>
            <a:pPr>
              <a:defRPr/>
            </a:pPr>
            <a:fld id="{80E9A20D-2226-49AE-9CDF-C8C17787CC8F}" type="slidenum">
              <a:rPr lang="en-GB" altLang="en-US"/>
              <a:pPr>
                <a:defRPr/>
              </a:pPr>
              <a:t>‹#›</a:t>
            </a:fld>
            <a:endParaRPr lang="en-GB" altLang="en-US"/>
          </a:p>
        </p:txBody>
      </p:sp>
    </p:spTree>
    <p:extLst>
      <p:ext uri="{BB962C8B-B14F-4D97-AF65-F5344CB8AC3E}">
        <p14:creationId xmlns:p14="http://schemas.microsoft.com/office/powerpoint/2010/main" val="3801120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975" y="2854325"/>
            <a:ext cx="9766300" cy="998855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12873038" y="6164263"/>
            <a:ext cx="15328900" cy="304212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085975" y="12842875"/>
            <a:ext cx="9766300" cy="237918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70B0145C-B9C7-F5D3-5D01-C3237D18ADCC}"/>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EB85AB06-FAF0-05E4-F330-66994A5F1A16}"/>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BF5970AA-7CCE-1A81-39B3-9C581ACF59E1}"/>
              </a:ext>
            </a:extLst>
          </p:cNvPr>
          <p:cNvSpPr>
            <a:spLocks noGrp="1" noChangeArrowheads="1"/>
          </p:cNvSpPr>
          <p:nvPr>
            <p:ph type="sldNum" sz="quarter" idx="12"/>
          </p:nvPr>
        </p:nvSpPr>
        <p:spPr>
          <a:ln/>
        </p:spPr>
        <p:txBody>
          <a:bodyPr/>
          <a:lstStyle>
            <a:lvl1pPr>
              <a:defRPr/>
            </a:lvl1pPr>
          </a:lstStyle>
          <a:p>
            <a:pPr>
              <a:defRPr/>
            </a:pPr>
            <a:fld id="{4B5F1EDB-93E2-4A2F-B617-00571EE4AA45}" type="slidenum">
              <a:rPr lang="en-GB" altLang="en-US"/>
              <a:pPr>
                <a:defRPr/>
              </a:pPr>
              <a:t>‹#›</a:t>
            </a:fld>
            <a:endParaRPr lang="en-GB" altLang="en-US"/>
          </a:p>
        </p:txBody>
      </p:sp>
    </p:spTree>
    <p:extLst>
      <p:ext uri="{BB962C8B-B14F-4D97-AF65-F5344CB8AC3E}">
        <p14:creationId xmlns:p14="http://schemas.microsoft.com/office/powerpoint/2010/main" val="3446621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562B65C-CF90-E854-23D7-12899A70F4A1}"/>
              </a:ext>
            </a:extLst>
          </p:cNvPr>
          <p:cNvSpPr>
            <a:spLocks noGrp="1" noChangeArrowheads="1"/>
          </p:cNvSpPr>
          <p:nvPr>
            <p:ph type="title"/>
          </p:nvPr>
        </p:nvSpPr>
        <p:spPr bwMode="auto">
          <a:xfrm>
            <a:off x="1514475" y="1714500"/>
            <a:ext cx="27251025" cy="713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17643" tIns="208822" rIns="417643" bIns="208822"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EC0AF8FE-EC09-2CDF-9C40-1DF21CD4E672}"/>
              </a:ext>
            </a:extLst>
          </p:cNvPr>
          <p:cNvSpPr>
            <a:spLocks noGrp="1" noChangeArrowheads="1"/>
          </p:cNvSpPr>
          <p:nvPr>
            <p:ph type="body" idx="1"/>
          </p:nvPr>
        </p:nvSpPr>
        <p:spPr bwMode="auto">
          <a:xfrm>
            <a:off x="1514475" y="9988550"/>
            <a:ext cx="27251025" cy="2825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17643" tIns="208822" rIns="417643" bIns="208822"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E81F2604-0586-B562-6048-66B00AEE8F99}"/>
              </a:ext>
            </a:extLst>
          </p:cNvPr>
          <p:cNvSpPr>
            <a:spLocks noGrp="1" noChangeArrowheads="1"/>
          </p:cNvSpPr>
          <p:nvPr>
            <p:ph type="dt" sz="half" idx="2"/>
          </p:nvPr>
        </p:nvSpPr>
        <p:spPr bwMode="auto">
          <a:xfrm>
            <a:off x="1514475" y="38984238"/>
            <a:ext cx="7064375" cy="2971800"/>
          </a:xfrm>
          <a:prstGeom prst="rect">
            <a:avLst/>
          </a:prstGeom>
          <a:noFill/>
          <a:ln>
            <a:noFill/>
          </a:ln>
          <a:effectLst/>
        </p:spPr>
        <p:txBody>
          <a:bodyPr vert="horz" wrap="square" lIns="417643" tIns="208822" rIns="417643" bIns="208822" numCol="1" anchor="t" anchorCtr="0" compatLnSpc="1">
            <a:prstTxWarp prst="textNoShape">
              <a:avLst/>
            </a:prstTxWarp>
          </a:bodyPr>
          <a:lstStyle>
            <a:lvl1pPr defTabSz="4176713" eaLnBrk="1" hangingPunct="1">
              <a:defRPr sz="6400"/>
            </a:lvl1pPr>
          </a:lstStyle>
          <a:p>
            <a:pPr>
              <a:defRPr/>
            </a:pPr>
            <a:endParaRPr lang="en-GB" altLang="en-US"/>
          </a:p>
        </p:txBody>
      </p:sp>
      <p:sp>
        <p:nvSpPr>
          <p:cNvPr id="1029" name="Rectangle 5">
            <a:extLst>
              <a:ext uri="{FF2B5EF4-FFF2-40B4-BE49-F238E27FC236}">
                <a16:creationId xmlns:a16="http://schemas.microsoft.com/office/drawing/2014/main" id="{4F9E486B-6BBC-CD2D-5D88-95EFA0FD64A3}"/>
              </a:ext>
            </a:extLst>
          </p:cNvPr>
          <p:cNvSpPr>
            <a:spLocks noGrp="1" noChangeArrowheads="1"/>
          </p:cNvSpPr>
          <p:nvPr>
            <p:ph type="ftr" sz="quarter" idx="3"/>
          </p:nvPr>
        </p:nvSpPr>
        <p:spPr bwMode="auto">
          <a:xfrm>
            <a:off x="10345738" y="38984238"/>
            <a:ext cx="9588500" cy="2971800"/>
          </a:xfrm>
          <a:prstGeom prst="rect">
            <a:avLst/>
          </a:prstGeom>
          <a:noFill/>
          <a:ln>
            <a:noFill/>
          </a:ln>
          <a:effectLst/>
        </p:spPr>
        <p:txBody>
          <a:bodyPr vert="horz" wrap="square" lIns="417643" tIns="208822" rIns="417643" bIns="208822" numCol="1" anchor="t" anchorCtr="0" compatLnSpc="1">
            <a:prstTxWarp prst="textNoShape">
              <a:avLst/>
            </a:prstTxWarp>
          </a:bodyPr>
          <a:lstStyle>
            <a:lvl1pPr algn="ctr" defTabSz="4176713" eaLnBrk="1" hangingPunct="1">
              <a:defRPr sz="6400"/>
            </a:lvl1pPr>
          </a:lstStyle>
          <a:p>
            <a:pPr>
              <a:defRPr/>
            </a:pPr>
            <a:endParaRPr lang="en-GB" altLang="en-US"/>
          </a:p>
        </p:txBody>
      </p:sp>
      <p:sp>
        <p:nvSpPr>
          <p:cNvPr id="1030" name="Rectangle 6">
            <a:extLst>
              <a:ext uri="{FF2B5EF4-FFF2-40B4-BE49-F238E27FC236}">
                <a16:creationId xmlns:a16="http://schemas.microsoft.com/office/drawing/2014/main" id="{B8B52CA1-F104-5E40-C520-0571EEA49717}"/>
              </a:ext>
            </a:extLst>
          </p:cNvPr>
          <p:cNvSpPr>
            <a:spLocks noGrp="1" noChangeArrowheads="1"/>
          </p:cNvSpPr>
          <p:nvPr>
            <p:ph type="sldNum" sz="quarter" idx="4"/>
          </p:nvPr>
        </p:nvSpPr>
        <p:spPr bwMode="auto">
          <a:xfrm>
            <a:off x="21701125" y="38984238"/>
            <a:ext cx="7064375" cy="2971800"/>
          </a:xfrm>
          <a:prstGeom prst="rect">
            <a:avLst/>
          </a:prstGeom>
          <a:noFill/>
          <a:ln>
            <a:noFill/>
          </a:ln>
          <a:effectLst/>
        </p:spPr>
        <p:txBody>
          <a:bodyPr vert="horz" wrap="square" lIns="417643" tIns="208822" rIns="417643" bIns="208822" numCol="1" anchor="t" anchorCtr="0" compatLnSpc="1">
            <a:prstTxWarp prst="textNoShape">
              <a:avLst/>
            </a:prstTxWarp>
          </a:bodyPr>
          <a:lstStyle>
            <a:lvl1pPr algn="r" defTabSz="4176713" eaLnBrk="1" hangingPunct="1">
              <a:defRPr sz="6400"/>
            </a:lvl1pPr>
          </a:lstStyle>
          <a:p>
            <a:pPr>
              <a:defRPr/>
            </a:pPr>
            <a:fld id="{B5B4D52B-2486-4D85-9CFE-315AB3284471}"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713" rtl="0" eaLnBrk="0" fontAlgn="base" hangingPunct="0">
        <a:spcBef>
          <a:spcPct val="0"/>
        </a:spcBef>
        <a:spcAft>
          <a:spcPct val="0"/>
        </a:spcAft>
        <a:defRPr sz="20100" kern="1200">
          <a:solidFill>
            <a:schemeClr val="tx2"/>
          </a:solidFill>
          <a:latin typeface="+mj-lt"/>
          <a:ea typeface="+mj-ea"/>
          <a:cs typeface="+mj-cs"/>
        </a:defRPr>
      </a:lvl1pPr>
      <a:lvl2pPr algn="ctr" defTabSz="4176713" rtl="0" eaLnBrk="0" fontAlgn="base" hangingPunct="0">
        <a:spcBef>
          <a:spcPct val="0"/>
        </a:spcBef>
        <a:spcAft>
          <a:spcPct val="0"/>
        </a:spcAft>
        <a:defRPr sz="20100">
          <a:solidFill>
            <a:schemeClr val="tx2"/>
          </a:solidFill>
          <a:latin typeface="Arial" panose="020B0604020202020204" pitchFamily="34" charset="0"/>
          <a:cs typeface="Arial" panose="020B0604020202020204" pitchFamily="34" charset="0"/>
        </a:defRPr>
      </a:lvl2pPr>
      <a:lvl3pPr algn="ctr" defTabSz="4176713" rtl="0" eaLnBrk="0" fontAlgn="base" hangingPunct="0">
        <a:spcBef>
          <a:spcPct val="0"/>
        </a:spcBef>
        <a:spcAft>
          <a:spcPct val="0"/>
        </a:spcAft>
        <a:defRPr sz="20100">
          <a:solidFill>
            <a:schemeClr val="tx2"/>
          </a:solidFill>
          <a:latin typeface="Arial" panose="020B0604020202020204" pitchFamily="34" charset="0"/>
          <a:cs typeface="Arial" panose="020B0604020202020204" pitchFamily="34" charset="0"/>
        </a:defRPr>
      </a:lvl3pPr>
      <a:lvl4pPr algn="ctr" defTabSz="4176713" rtl="0" eaLnBrk="0" fontAlgn="base" hangingPunct="0">
        <a:spcBef>
          <a:spcPct val="0"/>
        </a:spcBef>
        <a:spcAft>
          <a:spcPct val="0"/>
        </a:spcAft>
        <a:defRPr sz="20100">
          <a:solidFill>
            <a:schemeClr val="tx2"/>
          </a:solidFill>
          <a:latin typeface="Arial" panose="020B0604020202020204" pitchFamily="34" charset="0"/>
          <a:cs typeface="Arial" panose="020B0604020202020204" pitchFamily="34" charset="0"/>
        </a:defRPr>
      </a:lvl4pPr>
      <a:lvl5pPr algn="ctr" defTabSz="4176713" rtl="0" eaLnBrk="0" fontAlgn="base" hangingPunct="0">
        <a:spcBef>
          <a:spcPct val="0"/>
        </a:spcBef>
        <a:spcAft>
          <a:spcPct val="0"/>
        </a:spcAft>
        <a:defRPr sz="20100">
          <a:solidFill>
            <a:schemeClr val="tx2"/>
          </a:solidFill>
          <a:latin typeface="Arial" panose="020B0604020202020204" pitchFamily="34" charset="0"/>
          <a:cs typeface="Arial" panose="020B0604020202020204" pitchFamily="34" charset="0"/>
        </a:defRPr>
      </a:lvl5pPr>
      <a:lvl6pPr marL="457200" algn="ctr" defTabSz="4176713" rtl="0" fontAlgn="base">
        <a:spcBef>
          <a:spcPct val="0"/>
        </a:spcBef>
        <a:spcAft>
          <a:spcPct val="0"/>
        </a:spcAft>
        <a:defRPr sz="20100">
          <a:solidFill>
            <a:schemeClr val="tx2"/>
          </a:solidFill>
          <a:latin typeface="Arial" panose="020B0604020202020204" pitchFamily="34" charset="0"/>
          <a:cs typeface="Arial" panose="020B0604020202020204" pitchFamily="34" charset="0"/>
        </a:defRPr>
      </a:lvl6pPr>
      <a:lvl7pPr marL="914400" algn="ctr" defTabSz="4176713" rtl="0" fontAlgn="base">
        <a:spcBef>
          <a:spcPct val="0"/>
        </a:spcBef>
        <a:spcAft>
          <a:spcPct val="0"/>
        </a:spcAft>
        <a:defRPr sz="20100">
          <a:solidFill>
            <a:schemeClr val="tx2"/>
          </a:solidFill>
          <a:latin typeface="Arial" panose="020B0604020202020204" pitchFamily="34" charset="0"/>
          <a:cs typeface="Arial" panose="020B0604020202020204" pitchFamily="34" charset="0"/>
        </a:defRPr>
      </a:lvl7pPr>
      <a:lvl8pPr marL="1371600" algn="ctr" defTabSz="4176713" rtl="0" fontAlgn="base">
        <a:spcBef>
          <a:spcPct val="0"/>
        </a:spcBef>
        <a:spcAft>
          <a:spcPct val="0"/>
        </a:spcAft>
        <a:defRPr sz="20100">
          <a:solidFill>
            <a:schemeClr val="tx2"/>
          </a:solidFill>
          <a:latin typeface="Arial" panose="020B0604020202020204" pitchFamily="34" charset="0"/>
          <a:cs typeface="Arial" panose="020B0604020202020204" pitchFamily="34" charset="0"/>
        </a:defRPr>
      </a:lvl8pPr>
      <a:lvl9pPr marL="1828800" algn="ctr" defTabSz="4176713" rtl="0" fontAlgn="base">
        <a:spcBef>
          <a:spcPct val="0"/>
        </a:spcBef>
        <a:spcAft>
          <a:spcPct val="0"/>
        </a:spcAft>
        <a:defRPr sz="20100">
          <a:solidFill>
            <a:schemeClr val="tx2"/>
          </a:solidFill>
          <a:latin typeface="Arial" panose="020B0604020202020204" pitchFamily="34" charset="0"/>
          <a:cs typeface="Arial" panose="020B0604020202020204" pitchFamily="34" charset="0"/>
        </a:defRPr>
      </a:lvl9pPr>
    </p:titleStyle>
    <p:bodyStyle>
      <a:lvl1pPr marL="1566863" indent="-1566863" algn="l" defTabSz="4176713" rtl="0" eaLnBrk="0" fontAlgn="base" hangingPunct="0">
        <a:spcBef>
          <a:spcPct val="20000"/>
        </a:spcBef>
        <a:spcAft>
          <a:spcPct val="0"/>
        </a:spcAft>
        <a:buChar char="•"/>
        <a:defRPr sz="14600" kern="1200">
          <a:solidFill>
            <a:schemeClr val="tx1"/>
          </a:solidFill>
          <a:latin typeface="+mn-lt"/>
          <a:ea typeface="+mn-ea"/>
          <a:cs typeface="+mn-cs"/>
        </a:defRPr>
      </a:lvl1pPr>
      <a:lvl2pPr marL="3394075" indent="-1306513" algn="l" defTabSz="4176713" rtl="0" eaLnBrk="0" fontAlgn="base" hangingPunct="0">
        <a:spcBef>
          <a:spcPct val="20000"/>
        </a:spcBef>
        <a:spcAft>
          <a:spcPct val="0"/>
        </a:spcAft>
        <a:buChar char="–"/>
        <a:defRPr sz="12800" kern="1200">
          <a:solidFill>
            <a:schemeClr val="tx1"/>
          </a:solidFill>
          <a:latin typeface="+mn-lt"/>
          <a:ea typeface="+mn-ea"/>
          <a:cs typeface="+mn-cs"/>
        </a:defRPr>
      </a:lvl2pPr>
      <a:lvl3pPr marL="5221288" indent="-1044575" algn="l" defTabSz="4176713" rtl="0" eaLnBrk="0" fontAlgn="base" hangingPunct="0">
        <a:spcBef>
          <a:spcPct val="20000"/>
        </a:spcBef>
        <a:spcAft>
          <a:spcPct val="0"/>
        </a:spcAft>
        <a:buChar char="•"/>
        <a:defRPr sz="11000" kern="1200">
          <a:solidFill>
            <a:schemeClr val="tx1"/>
          </a:solidFill>
          <a:latin typeface="+mn-lt"/>
          <a:ea typeface="+mn-ea"/>
          <a:cs typeface="+mn-cs"/>
        </a:defRPr>
      </a:lvl3pPr>
      <a:lvl4pPr marL="7308850" indent="-1044575" algn="l" defTabSz="4176713" rtl="0" eaLnBrk="0" fontAlgn="base" hangingPunct="0">
        <a:spcBef>
          <a:spcPct val="20000"/>
        </a:spcBef>
        <a:spcAft>
          <a:spcPct val="0"/>
        </a:spcAft>
        <a:buChar char="–"/>
        <a:defRPr sz="9100" kern="1200">
          <a:solidFill>
            <a:schemeClr val="tx1"/>
          </a:solidFill>
          <a:latin typeface="+mn-lt"/>
          <a:ea typeface="+mn-ea"/>
          <a:cs typeface="+mn-cs"/>
        </a:defRPr>
      </a:lvl4pPr>
      <a:lvl5pPr marL="9396413" indent="-1042988" algn="l" defTabSz="4176713" rtl="0" eaLnBrk="0" fontAlgn="base" hangingPunct="0">
        <a:spcBef>
          <a:spcPct val="20000"/>
        </a:spcBef>
        <a:spcAft>
          <a:spcPct val="0"/>
        </a:spcAft>
        <a:buChar char="»"/>
        <a:defRPr sz="9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microsoft.com/office/2018/10/relationships/comments" Target="../comments/modernComment_100_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a:extLst>
              <a:ext uri="{FF2B5EF4-FFF2-40B4-BE49-F238E27FC236}">
                <a16:creationId xmlns:a16="http://schemas.microsoft.com/office/drawing/2014/main" id="{314BA231-1673-B352-983C-F3A7FEA9B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517" b="20419"/>
          <a:stretch>
            <a:fillRect/>
          </a:stretch>
        </p:blipFill>
        <p:spPr bwMode="auto">
          <a:xfrm>
            <a:off x="-20315" y="1060415"/>
            <a:ext cx="30476825" cy="676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9">
            <a:extLst>
              <a:ext uri="{FF2B5EF4-FFF2-40B4-BE49-F238E27FC236}">
                <a16:creationId xmlns:a16="http://schemas.microsoft.com/office/drawing/2014/main" id="{09C1B809-6FEE-D5D5-2526-2363D2C820A7}"/>
              </a:ext>
            </a:extLst>
          </p:cNvPr>
          <p:cNvSpPr txBox="1">
            <a:spLocks noChangeArrowheads="1"/>
          </p:cNvSpPr>
          <p:nvPr/>
        </p:nvSpPr>
        <p:spPr bwMode="auto">
          <a:xfrm>
            <a:off x="735335" y="582485"/>
            <a:ext cx="1864995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50000"/>
              </a:spcBef>
              <a:buFontTx/>
              <a:buNone/>
            </a:pPr>
            <a:r>
              <a:rPr lang="en-GB" altLang="en-US" sz="6000" b="1" dirty="0">
                <a:solidFill>
                  <a:srgbClr val="0072C6"/>
                </a:solidFill>
              </a:rPr>
              <a:t>Feasibility of Using Spray Drying to Produce Dried Cryoprecipitate</a:t>
            </a:r>
          </a:p>
        </p:txBody>
      </p:sp>
      <p:sp>
        <p:nvSpPr>
          <p:cNvPr id="2052" name="Text Box 10">
            <a:extLst>
              <a:ext uri="{FF2B5EF4-FFF2-40B4-BE49-F238E27FC236}">
                <a16:creationId xmlns:a16="http://schemas.microsoft.com/office/drawing/2014/main" id="{315BEF62-DE4C-63F3-3539-F4FEB0FD7A5B}"/>
              </a:ext>
            </a:extLst>
          </p:cNvPr>
          <p:cNvSpPr txBox="1">
            <a:spLocks noChangeArrowheads="1"/>
          </p:cNvSpPr>
          <p:nvPr/>
        </p:nvSpPr>
        <p:spPr bwMode="auto">
          <a:xfrm>
            <a:off x="735335" y="2610548"/>
            <a:ext cx="22105762" cy="187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3200" b="1" dirty="0">
                <a:solidFill>
                  <a:srgbClr val="0072C6"/>
                </a:solidFill>
              </a:rPr>
              <a:t>M Ellington,</a:t>
            </a:r>
            <a:r>
              <a:rPr lang="en-GB" altLang="en-US" sz="3200" b="1" baseline="30000" dirty="0">
                <a:solidFill>
                  <a:srgbClr val="0072C6"/>
                </a:solidFill>
              </a:rPr>
              <a:t>1,2,3</a:t>
            </a:r>
            <a:r>
              <a:rPr lang="en-GB" altLang="en-US" sz="3200" b="1" dirty="0">
                <a:solidFill>
                  <a:srgbClr val="0072C6"/>
                </a:solidFill>
              </a:rPr>
              <a:t> L Bower</a:t>
            </a:r>
            <a:r>
              <a:rPr lang="en-GB" altLang="en-US" sz="3200" b="1" baseline="30000" dirty="0">
                <a:solidFill>
                  <a:srgbClr val="0072C6"/>
                </a:solidFill>
              </a:rPr>
              <a:t>1</a:t>
            </a:r>
            <a:r>
              <a:rPr lang="en-GB" altLang="en-US" sz="3200" b="1" dirty="0">
                <a:solidFill>
                  <a:srgbClr val="0072C6"/>
                </a:solidFill>
              </a:rPr>
              <a:t>, S Huish</a:t>
            </a:r>
            <a:r>
              <a:rPr lang="en-GB" altLang="en-US" sz="3200" b="1" baseline="30000" dirty="0">
                <a:solidFill>
                  <a:srgbClr val="0072C6"/>
                </a:solidFill>
              </a:rPr>
              <a:t>1</a:t>
            </a:r>
            <a:r>
              <a:rPr lang="en-GB" altLang="en-US" sz="3200" b="1" dirty="0">
                <a:solidFill>
                  <a:srgbClr val="0072C6"/>
                </a:solidFill>
              </a:rPr>
              <a:t>, T Woolley,</a:t>
            </a:r>
            <a:r>
              <a:rPr lang="en-GB" altLang="en-US" sz="3200" b="1" baseline="30000" dirty="0">
                <a:solidFill>
                  <a:srgbClr val="0072C6"/>
                </a:solidFill>
              </a:rPr>
              <a:t>4</a:t>
            </a:r>
            <a:r>
              <a:rPr lang="en-GB" altLang="en-US" sz="3200" b="1" dirty="0">
                <a:solidFill>
                  <a:srgbClr val="0072C6"/>
                </a:solidFill>
              </a:rPr>
              <a:t> E Barnard,</a:t>
            </a:r>
            <a:r>
              <a:rPr lang="en-GB" altLang="en-US" sz="3200" b="1" baseline="30000" dirty="0">
                <a:solidFill>
                  <a:srgbClr val="0072C6"/>
                </a:solidFill>
              </a:rPr>
              <a:t>2</a:t>
            </a:r>
            <a:r>
              <a:rPr lang="en-GB" altLang="en-US" sz="3200" b="1" dirty="0">
                <a:solidFill>
                  <a:srgbClr val="0072C6"/>
                </a:solidFill>
              </a:rPr>
              <a:t> L Green,</a:t>
            </a:r>
            <a:r>
              <a:rPr lang="en-GB" altLang="en-US" sz="3200" b="1" baseline="30000" dirty="0">
                <a:solidFill>
                  <a:srgbClr val="0072C6"/>
                </a:solidFill>
              </a:rPr>
              <a:t>5</a:t>
            </a:r>
            <a:r>
              <a:rPr lang="en-GB" altLang="en-US" sz="3200" b="1" dirty="0">
                <a:solidFill>
                  <a:srgbClr val="0072C6"/>
                </a:solidFill>
              </a:rPr>
              <a:t> R Cardigan</a:t>
            </a:r>
            <a:r>
              <a:rPr lang="en-GB" altLang="en-US" sz="3200" b="1" baseline="30000" dirty="0">
                <a:solidFill>
                  <a:srgbClr val="0072C6"/>
                </a:solidFill>
              </a:rPr>
              <a:t>1,5</a:t>
            </a:r>
            <a:r>
              <a:rPr lang="en-GB" altLang="en-US" sz="3200" b="1" dirty="0">
                <a:solidFill>
                  <a:srgbClr val="0072C6"/>
                </a:solidFill>
              </a:rPr>
              <a:t> </a:t>
            </a:r>
            <a:br>
              <a:rPr lang="en-GB" altLang="en-US" sz="3200" dirty="0">
                <a:solidFill>
                  <a:srgbClr val="0072C6"/>
                </a:solidFill>
              </a:rPr>
            </a:br>
            <a:r>
              <a:rPr lang="en-GB" altLang="en-US" sz="2800" dirty="0">
                <a:solidFill>
                  <a:srgbClr val="0072C6"/>
                </a:solidFill>
              </a:rPr>
              <a:t>1. NHS Blood and Transplant, Cambridge, UK. 2. Academic Department of Military Emergency Medicine, Royal Centre for Defence Medicine, Birmingham, UK 3. Department of Haematology, University of Cambridge, UK 4. Centre for Defence Medicine (Research and Clinical Innovation), Birmingham, UK. 5.  NHS Blood and Transplant, UK.</a:t>
            </a:r>
          </a:p>
        </p:txBody>
      </p:sp>
      <p:sp>
        <p:nvSpPr>
          <p:cNvPr id="2053" name="Text Box 11">
            <a:extLst>
              <a:ext uri="{FF2B5EF4-FFF2-40B4-BE49-F238E27FC236}">
                <a16:creationId xmlns:a16="http://schemas.microsoft.com/office/drawing/2014/main" id="{3767A674-481B-305B-4305-8A2D6E593C9F}"/>
              </a:ext>
            </a:extLst>
          </p:cNvPr>
          <p:cNvSpPr txBox="1">
            <a:spLocks noChangeArrowheads="1"/>
          </p:cNvSpPr>
          <p:nvPr/>
        </p:nvSpPr>
        <p:spPr bwMode="auto">
          <a:xfrm>
            <a:off x="974819" y="6492958"/>
            <a:ext cx="7150874"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5400" b="1" dirty="0">
                <a:solidFill>
                  <a:srgbClr val="0072C6"/>
                </a:solidFill>
              </a:rPr>
              <a:t>Background</a:t>
            </a:r>
          </a:p>
          <a:p>
            <a:pPr algn="just" eaLnBrk="1" hangingPunct="1">
              <a:spcBef>
                <a:spcPct val="50000"/>
              </a:spcBef>
              <a:buFontTx/>
              <a:buNone/>
            </a:pPr>
            <a:r>
              <a:rPr lang="en-GB" altLang="en-US" sz="3600" dirty="0"/>
              <a:t>Haemorrhage is the leading cause of preventable death in military trauma.</a:t>
            </a:r>
            <a:r>
              <a:rPr lang="en-GB" altLang="en-US" sz="3600" baseline="30000" dirty="0"/>
              <a:t>1</a:t>
            </a:r>
            <a:r>
              <a:rPr lang="en-GB" altLang="en-US" sz="3600" dirty="0"/>
              <a:t> By hospital arrival, up to 40% of haemorrhaging trauma patients have an Acute Traumatic Coagulopathy (ATC).</a:t>
            </a:r>
            <a:r>
              <a:rPr lang="en-GB" altLang="en-US" sz="3600" baseline="30000" dirty="0"/>
              <a:t>2</a:t>
            </a:r>
            <a:r>
              <a:rPr lang="en-GB" altLang="en-US" sz="3600" dirty="0"/>
              <a:t> This proportion will likely increase with prolonged MEDEVAC timelines in future conflicts.</a:t>
            </a:r>
          </a:p>
        </p:txBody>
      </p:sp>
      <p:sp>
        <p:nvSpPr>
          <p:cNvPr id="2054" name="Text Box 12">
            <a:extLst>
              <a:ext uri="{FF2B5EF4-FFF2-40B4-BE49-F238E27FC236}">
                <a16:creationId xmlns:a16="http://schemas.microsoft.com/office/drawing/2014/main" id="{DE63C749-945C-CC49-3E6A-9232AF102E5C}"/>
              </a:ext>
            </a:extLst>
          </p:cNvPr>
          <p:cNvSpPr txBox="1">
            <a:spLocks noChangeArrowheads="1"/>
          </p:cNvSpPr>
          <p:nvPr/>
        </p:nvSpPr>
        <p:spPr bwMode="auto">
          <a:xfrm>
            <a:off x="15971683" y="6564632"/>
            <a:ext cx="12888913"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42925" indent="-542925"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722313"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en-GB" altLang="en-US" sz="5400" b="1" dirty="0">
                <a:solidFill>
                  <a:srgbClr val="0072C6"/>
                </a:solidFill>
              </a:rPr>
              <a:t>Results</a:t>
            </a:r>
          </a:p>
          <a:p>
            <a:pPr marL="0" indent="0" algn="just" eaLnBrk="1" hangingPunct="1">
              <a:spcBef>
                <a:spcPct val="50000"/>
              </a:spcBef>
              <a:buSzPct val="150000"/>
              <a:buNone/>
            </a:pPr>
            <a:r>
              <a:rPr lang="en-GB" altLang="en-US" sz="3600" dirty="0"/>
              <a:t>SDC units rehydrated in a mean time of 6 minutes. Coagulation parameters were within +/- 20% pre to post drying, except </a:t>
            </a:r>
            <a:r>
              <a:rPr lang="en-GB" altLang="en-US" sz="3600" dirty="0" err="1"/>
              <a:t>vWF</a:t>
            </a:r>
            <a:r>
              <a:rPr lang="en-GB" altLang="en-US" sz="3600" dirty="0"/>
              <a:t> activity (~50 %) (table 1), mirroring percentage losses seen in Spray Dried Plasma.</a:t>
            </a:r>
            <a:r>
              <a:rPr lang="en-GB" altLang="en-US" sz="3600" baseline="30000" dirty="0"/>
              <a:t>4</a:t>
            </a:r>
            <a:r>
              <a:rPr lang="en-GB" altLang="en-US" sz="3600" dirty="0"/>
              <a:t> </a:t>
            </a:r>
          </a:p>
        </p:txBody>
      </p:sp>
      <p:sp>
        <p:nvSpPr>
          <p:cNvPr id="2055" name="Text Box 13">
            <a:extLst>
              <a:ext uri="{FF2B5EF4-FFF2-40B4-BE49-F238E27FC236}">
                <a16:creationId xmlns:a16="http://schemas.microsoft.com/office/drawing/2014/main" id="{11CF4A12-5208-EA2E-A685-F95480F98108}"/>
              </a:ext>
            </a:extLst>
          </p:cNvPr>
          <p:cNvSpPr txBox="1">
            <a:spLocks noChangeArrowheads="1"/>
          </p:cNvSpPr>
          <p:nvPr/>
        </p:nvSpPr>
        <p:spPr bwMode="auto">
          <a:xfrm>
            <a:off x="974819" y="21526122"/>
            <a:ext cx="13392793" cy="11172289"/>
          </a:xfrm>
          <a:prstGeom prst="rect">
            <a:avLst/>
          </a:prstGeom>
          <a:noFill/>
          <a:ln>
            <a:noFill/>
          </a:ln>
          <a:effectLst/>
        </p:spPr>
        <p:txBody>
          <a:bodyPr wrap="square">
            <a:spAutoFit/>
          </a:bodyPr>
          <a:lstStyle>
            <a:lvl1pPr marL="542925" indent="-542925"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922338" indent="-742950"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defRPr/>
            </a:pPr>
            <a:r>
              <a:rPr lang="en-GB" altLang="en-US" sz="5400" b="1" dirty="0">
                <a:solidFill>
                  <a:srgbClr val="0072C6"/>
                </a:solidFill>
              </a:rPr>
              <a:t>Methods</a:t>
            </a:r>
          </a:p>
          <a:p>
            <a:pPr marL="0" indent="0" algn="just" eaLnBrk="1" hangingPunct="1">
              <a:spcBef>
                <a:spcPct val="50000"/>
              </a:spcBef>
              <a:buNone/>
              <a:defRPr/>
            </a:pPr>
            <a:r>
              <a:rPr lang="en-GB" altLang="en-US" sz="3600" dirty="0"/>
              <a:t>Cryoprecipitate pools of 7 single units (n=10) were manufactured to ensure sufficient volume to meet the requirements of the drying system and pre-drying sampling (275 ± 10 mL). Units were sampled, and then added to the pre-treatment container and spray dried in around 35 minutes using Frontline ODP</a:t>
            </a:r>
            <a:r>
              <a:rPr lang="en-GB" altLang="en-US" sz="3600" baseline="30000" dirty="0"/>
              <a:t>TM </a:t>
            </a:r>
            <a:r>
              <a:rPr lang="en-GB" altLang="en-US" sz="3600" dirty="0"/>
              <a:t>(On Demand Plasma) system from </a:t>
            </a:r>
            <a:r>
              <a:rPr lang="en-GB" altLang="en-US" sz="3600" dirty="0" err="1"/>
              <a:t>Velico</a:t>
            </a:r>
            <a:r>
              <a:rPr lang="en-GB" altLang="en-US" sz="3600" dirty="0"/>
              <a:t>® Medical (MA, USA). After storage for 1 week at 4 ±2 </a:t>
            </a:r>
            <a:r>
              <a:rPr lang="en-GB" altLang="en-US" sz="3600" baseline="30000" dirty="0" err="1"/>
              <a:t>o</a:t>
            </a:r>
            <a:r>
              <a:rPr lang="en-GB" altLang="en-US" sz="3600" dirty="0" err="1"/>
              <a:t>C</a:t>
            </a:r>
            <a:r>
              <a:rPr lang="en-GB" altLang="en-US" sz="3600" dirty="0"/>
              <a:t>, units were subsequently rehydrated (Sterile Water for Injection, 200mL), sampled and tested for coagulation factor activity using a coagulometer (ACL Top 550, WERFEN, UK).</a:t>
            </a:r>
          </a:p>
          <a:p>
            <a:pPr marL="0" indent="0" algn="just" eaLnBrk="1" hangingPunct="1">
              <a:spcBef>
                <a:spcPct val="50000"/>
              </a:spcBef>
              <a:buNone/>
              <a:defRPr/>
            </a:pPr>
            <a:r>
              <a:rPr lang="en-GB" altLang="en-US" sz="3600" dirty="0"/>
              <a:t>Storage study: 12 additional pooled SDC units were manufactured and stored at 4°C for &lt;2 weeks (fresh)(n=3), 4°C and 22°C for 6 months (n=3 each) and 40°C for 1 month (n=1) and 6 months (n=2) in a paired study design. Units were rehydrated and sampled as above and tested for a range of coagulation parameters.</a:t>
            </a:r>
          </a:p>
          <a:p>
            <a:pPr marL="0" indent="0" algn="just" eaLnBrk="1" hangingPunct="1">
              <a:spcBef>
                <a:spcPct val="50000"/>
              </a:spcBef>
              <a:buNone/>
              <a:defRPr/>
            </a:pPr>
            <a:endParaRPr lang="en-GB" altLang="en-US" sz="3600" dirty="0"/>
          </a:p>
        </p:txBody>
      </p:sp>
      <p:sp>
        <p:nvSpPr>
          <p:cNvPr id="2094" name="Text Box 60">
            <a:extLst>
              <a:ext uri="{FF2B5EF4-FFF2-40B4-BE49-F238E27FC236}">
                <a16:creationId xmlns:a16="http://schemas.microsoft.com/office/drawing/2014/main" id="{C8CAC539-EB80-E823-AF9A-29EA9103FC91}"/>
              </a:ext>
            </a:extLst>
          </p:cNvPr>
          <p:cNvSpPr txBox="1">
            <a:spLocks noChangeArrowheads="1"/>
          </p:cNvSpPr>
          <p:nvPr/>
        </p:nvSpPr>
        <p:spPr bwMode="auto">
          <a:xfrm>
            <a:off x="15692081" y="30676478"/>
            <a:ext cx="13728026" cy="8740163"/>
          </a:xfrm>
          <a:prstGeom prst="rect">
            <a:avLst/>
          </a:prstGeom>
          <a:solidFill>
            <a:srgbClr val="E1C7BD"/>
          </a:solidFill>
          <a:ln>
            <a:noFill/>
          </a:ln>
          <a:effectLst/>
        </p:spPr>
        <p:txBody>
          <a:bodyPr wrap="square" lIns="378000" tIns="370800" rIns="342000" bIns="334800">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defRPr/>
            </a:pPr>
            <a:r>
              <a:rPr lang="en-GB" altLang="en-US" sz="5400" b="1" dirty="0">
                <a:solidFill>
                  <a:srgbClr val="0072C6"/>
                </a:solidFill>
              </a:rPr>
              <a:t>Conclusions</a:t>
            </a:r>
          </a:p>
          <a:p>
            <a:pPr marL="571500" indent="-571500" algn="just" eaLnBrk="1" hangingPunct="1">
              <a:spcBef>
                <a:spcPct val="50000"/>
              </a:spcBef>
              <a:defRPr/>
            </a:pPr>
            <a:r>
              <a:rPr lang="en-GB" altLang="en-US" sz="3600" dirty="0"/>
              <a:t>Production of Spray Dried Cryoprecipitate is feasible using the Frontline ODP</a:t>
            </a:r>
            <a:r>
              <a:rPr lang="en-GB" altLang="en-US" sz="3600" baseline="30000" dirty="0"/>
              <a:t>TM</a:t>
            </a:r>
            <a:r>
              <a:rPr lang="en-GB" altLang="en-US" sz="3600" dirty="0"/>
              <a:t> system from </a:t>
            </a:r>
            <a:r>
              <a:rPr lang="en-GB" altLang="en-US" sz="3600" dirty="0" err="1"/>
              <a:t>Velico</a:t>
            </a:r>
            <a:r>
              <a:rPr lang="en-GB" altLang="en-US" sz="3600" dirty="0"/>
              <a:t>® Medical.</a:t>
            </a:r>
          </a:p>
          <a:p>
            <a:pPr marL="571500" indent="-571500" algn="just" eaLnBrk="1" hangingPunct="1">
              <a:spcBef>
                <a:spcPct val="50000"/>
              </a:spcBef>
              <a:defRPr/>
            </a:pPr>
            <a:r>
              <a:rPr lang="en-GB" altLang="en-US" sz="3600" dirty="0"/>
              <a:t>Spray Dried Cryoprecipitate appears to have adequate coagulation factor preservation post – reconstitution.</a:t>
            </a:r>
          </a:p>
          <a:p>
            <a:pPr marL="571500" indent="-571500" algn="just" eaLnBrk="1" hangingPunct="1">
              <a:spcBef>
                <a:spcPct val="50000"/>
              </a:spcBef>
              <a:defRPr/>
            </a:pPr>
            <a:r>
              <a:rPr lang="en-GB" altLang="en-US" sz="3600" dirty="0"/>
              <a:t>Spray Dried Cryoprecipitate has significant logistical benefits over conventional thawed cryoprecipitate. </a:t>
            </a:r>
          </a:p>
          <a:p>
            <a:pPr marL="571500" indent="-571500" algn="just" eaLnBrk="1" hangingPunct="1">
              <a:spcBef>
                <a:spcPct val="50000"/>
              </a:spcBef>
              <a:defRPr/>
            </a:pPr>
            <a:r>
              <a:rPr lang="en-GB" altLang="en-US" sz="3600" dirty="0"/>
              <a:t>Spray Dried Cryoprecipitate appears stable when stored for up to 6 months at 4</a:t>
            </a:r>
            <a:r>
              <a:rPr lang="en-GB" altLang="en-US" sz="3600" baseline="30000" dirty="0"/>
              <a:t>O</a:t>
            </a:r>
            <a:r>
              <a:rPr lang="en-GB" altLang="en-US" sz="3600" dirty="0"/>
              <a:t>C. </a:t>
            </a:r>
          </a:p>
          <a:p>
            <a:pPr marL="571500" indent="-571500" algn="just" eaLnBrk="1" hangingPunct="1">
              <a:spcBef>
                <a:spcPct val="50000"/>
              </a:spcBef>
              <a:defRPr/>
            </a:pPr>
            <a:r>
              <a:rPr lang="en-GB" altLang="en-US" sz="3600" dirty="0"/>
              <a:t>Further work is now warranted to develop this novel blood component.</a:t>
            </a:r>
          </a:p>
        </p:txBody>
      </p:sp>
      <p:sp>
        <p:nvSpPr>
          <p:cNvPr id="2057" name="Text Box 65">
            <a:extLst>
              <a:ext uri="{FF2B5EF4-FFF2-40B4-BE49-F238E27FC236}">
                <a16:creationId xmlns:a16="http://schemas.microsoft.com/office/drawing/2014/main" id="{9A775CDC-6B73-0662-25CB-8345BAFA815C}"/>
              </a:ext>
            </a:extLst>
          </p:cNvPr>
          <p:cNvSpPr txBox="1">
            <a:spLocks noChangeArrowheads="1"/>
          </p:cNvSpPr>
          <p:nvPr/>
        </p:nvSpPr>
        <p:spPr bwMode="auto">
          <a:xfrm>
            <a:off x="16632240" y="10882541"/>
            <a:ext cx="1191193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GB" altLang="en-US" sz="2800" u="sng" dirty="0"/>
              <a:t>Table 1. Changes in coagulation factors in SDC pre to post drying. Data are mean (SD). N=10 </a:t>
            </a:r>
          </a:p>
        </p:txBody>
      </p:sp>
      <p:pic>
        <p:nvPicPr>
          <p:cNvPr id="2058" name="Picture 68">
            <a:extLst>
              <a:ext uri="{FF2B5EF4-FFF2-40B4-BE49-F238E27FC236}">
                <a16:creationId xmlns:a16="http://schemas.microsoft.com/office/drawing/2014/main" id="{C022AB79-E691-BCAD-3733-849E0C0459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77092" y="944387"/>
            <a:ext cx="4048771" cy="1133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9" name="Picture 55">
            <a:extLst>
              <a:ext uri="{FF2B5EF4-FFF2-40B4-BE49-F238E27FC236}">
                <a16:creationId xmlns:a16="http://schemas.microsoft.com/office/drawing/2014/main" id="{F18F845E-7F72-08D4-A728-6B49888B65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20474" y="7396079"/>
            <a:ext cx="7256428" cy="4735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1">
            <a:extLst>
              <a:ext uri="{FF2B5EF4-FFF2-40B4-BE49-F238E27FC236}">
                <a16:creationId xmlns:a16="http://schemas.microsoft.com/office/drawing/2014/main" id="{C4CEF3BB-B4FA-3965-8C3A-AD1F39769858}"/>
              </a:ext>
            </a:extLst>
          </p:cNvPr>
          <p:cNvSpPr txBox="1">
            <a:spLocks noChangeArrowheads="1"/>
          </p:cNvSpPr>
          <p:nvPr/>
        </p:nvSpPr>
        <p:spPr bwMode="auto">
          <a:xfrm>
            <a:off x="974819" y="18644087"/>
            <a:ext cx="13394377" cy="2777683"/>
          </a:xfrm>
          <a:prstGeom prst="rect">
            <a:avLst/>
          </a:prstGeom>
          <a:noFill/>
          <a:ln>
            <a:noFill/>
          </a:ln>
          <a:effec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defRPr/>
            </a:pPr>
            <a:r>
              <a:rPr lang="en-GB" altLang="en-US" sz="5400" b="1" dirty="0">
                <a:solidFill>
                  <a:srgbClr val="0072C6"/>
                </a:solidFill>
              </a:rPr>
              <a:t>Aims</a:t>
            </a:r>
            <a:endParaRPr lang="en-GB" altLang="en-US" sz="3600" dirty="0"/>
          </a:p>
          <a:p>
            <a:pPr algn="just" eaLnBrk="1" hangingPunct="1">
              <a:spcBef>
                <a:spcPts val="1500"/>
              </a:spcBef>
              <a:buNone/>
              <a:defRPr/>
            </a:pPr>
            <a:r>
              <a:rPr lang="en-GB" altLang="en-US" sz="3600" dirty="0"/>
              <a:t>Assess the feasibility of using </a:t>
            </a:r>
            <a:r>
              <a:rPr lang="en-GB" altLang="en-US" sz="3600" dirty="0" err="1"/>
              <a:t>Velico</a:t>
            </a:r>
            <a:r>
              <a:rPr lang="en-GB" altLang="en-US" sz="3600" dirty="0"/>
              <a:t>® On Demand Plasma Spray drying technology to produce Spray Dried Cryoprecipitate (SDC).</a:t>
            </a:r>
          </a:p>
        </p:txBody>
      </p:sp>
      <p:sp>
        <p:nvSpPr>
          <p:cNvPr id="2212" name="Text Box 65">
            <a:extLst>
              <a:ext uri="{FF2B5EF4-FFF2-40B4-BE49-F238E27FC236}">
                <a16:creationId xmlns:a16="http://schemas.microsoft.com/office/drawing/2014/main" id="{1DD2229B-87C5-A3E0-FAE5-0DD7328E1A75}"/>
              </a:ext>
            </a:extLst>
          </p:cNvPr>
          <p:cNvSpPr txBox="1">
            <a:spLocks noChangeArrowheads="1"/>
          </p:cNvSpPr>
          <p:nvPr/>
        </p:nvSpPr>
        <p:spPr bwMode="auto">
          <a:xfrm>
            <a:off x="974818" y="39479587"/>
            <a:ext cx="1342203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GB" altLang="en-US" sz="3200" dirty="0"/>
              <a:t>Figure 1. Spray Dried Cryoprecipitate units manufactured using the </a:t>
            </a:r>
            <a:r>
              <a:rPr lang="en-GB" altLang="en-US" sz="3200" dirty="0" err="1"/>
              <a:t>Velico</a:t>
            </a:r>
            <a:r>
              <a:rPr lang="en-GB" altLang="en-US" sz="3200" dirty="0"/>
              <a:t>® Frontline ODP</a:t>
            </a:r>
            <a:r>
              <a:rPr lang="en-GB" altLang="en-US" sz="3200" baseline="30000" dirty="0"/>
              <a:t>TM</a:t>
            </a:r>
            <a:r>
              <a:rPr lang="en-GB" altLang="en-US" sz="3200" dirty="0"/>
              <a:t> system.</a:t>
            </a:r>
          </a:p>
        </p:txBody>
      </p:sp>
      <p:sp>
        <p:nvSpPr>
          <p:cNvPr id="2214" name="Text Box 11">
            <a:extLst>
              <a:ext uri="{FF2B5EF4-FFF2-40B4-BE49-F238E27FC236}">
                <a16:creationId xmlns:a16="http://schemas.microsoft.com/office/drawing/2014/main" id="{24BD65B0-8CC6-9984-D7E4-9EDC73FE883F}"/>
              </a:ext>
            </a:extLst>
          </p:cNvPr>
          <p:cNvSpPr txBox="1">
            <a:spLocks noChangeArrowheads="1"/>
          </p:cNvSpPr>
          <p:nvPr/>
        </p:nvSpPr>
        <p:spPr bwMode="auto">
          <a:xfrm>
            <a:off x="974819" y="12679267"/>
            <a:ext cx="1341505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None/>
            </a:pPr>
            <a:r>
              <a:rPr lang="en-GB" altLang="en-US" sz="3600" dirty="0"/>
              <a:t>Fibrinogen is the key mediator of ATC, and </a:t>
            </a:r>
            <a:r>
              <a:rPr lang="en-GB" altLang="en-US" sz="3600" dirty="0" err="1"/>
              <a:t>hypofibrinogenaemic</a:t>
            </a:r>
            <a:r>
              <a:rPr lang="en-GB" altLang="en-US" sz="3600" dirty="0"/>
              <a:t> trauma patients have a 4-fold higher mortality than those with normal fibrinogen.</a:t>
            </a:r>
            <a:r>
              <a:rPr lang="en-GB" altLang="en-US" sz="3600" baseline="30000" dirty="0"/>
              <a:t>3</a:t>
            </a:r>
            <a:r>
              <a:rPr lang="en-GB" altLang="en-US" sz="3600" dirty="0"/>
              <a:t> </a:t>
            </a:r>
            <a:endParaRPr lang="en-GB" sz="3600" dirty="0">
              <a:latin typeface="+mn-lt"/>
              <a:ea typeface="Calibri" panose="020F0502020204030204" pitchFamily="34" charset="0"/>
            </a:endParaRPr>
          </a:p>
          <a:p>
            <a:pPr algn="just" eaLnBrk="1" hangingPunct="1">
              <a:spcBef>
                <a:spcPct val="50000"/>
              </a:spcBef>
              <a:buNone/>
            </a:pPr>
            <a:r>
              <a:rPr lang="en-GB" sz="3600" dirty="0">
                <a:latin typeface="+mn-lt"/>
                <a:ea typeface="Calibri" panose="020F0502020204030204" pitchFamily="34" charset="0"/>
              </a:rPr>
              <a:t>Cryoprecipitate is a plasma-derived blood component used for replacing fibrinogen in bleeding trauma patients. However, thawed cryoprecipitate is logistically burdensome, associated with a delay in provision, and high wastage. A dried cryoprecipitate that could be quickly rehydrated for early (including prehospital) administration could therefore provide significant benefit.</a:t>
            </a:r>
            <a:endParaRPr lang="en-GB" altLang="en-US" sz="3600" dirty="0">
              <a:latin typeface="+mn-lt"/>
            </a:endParaRPr>
          </a:p>
          <a:p>
            <a:pPr algn="just" eaLnBrk="1" hangingPunct="1">
              <a:spcBef>
                <a:spcPct val="50000"/>
              </a:spcBef>
              <a:buFontTx/>
              <a:buNone/>
            </a:pPr>
            <a:r>
              <a:rPr lang="en-GB" altLang="en-US" sz="3600" dirty="0"/>
              <a:t> </a:t>
            </a:r>
          </a:p>
        </p:txBody>
      </p:sp>
      <p:sp>
        <p:nvSpPr>
          <p:cNvPr id="2216" name="Text Box 11">
            <a:extLst>
              <a:ext uri="{FF2B5EF4-FFF2-40B4-BE49-F238E27FC236}">
                <a16:creationId xmlns:a16="http://schemas.microsoft.com/office/drawing/2014/main" id="{DD02CC7C-8E58-FC8C-6EF4-BD413C7031C5}"/>
              </a:ext>
            </a:extLst>
          </p:cNvPr>
          <p:cNvSpPr txBox="1">
            <a:spLocks noChangeArrowheads="1"/>
          </p:cNvSpPr>
          <p:nvPr/>
        </p:nvSpPr>
        <p:spPr bwMode="auto">
          <a:xfrm>
            <a:off x="260794" y="41260285"/>
            <a:ext cx="1479887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algn="ctr" eaLnBrk="1" hangingPunct="1">
              <a:spcBef>
                <a:spcPts val="0"/>
              </a:spcBef>
              <a:buFontTx/>
              <a:buNone/>
            </a:pPr>
            <a:r>
              <a:rPr lang="en-GB" altLang="en-US" sz="2400" b="1" dirty="0">
                <a:solidFill>
                  <a:srgbClr val="0072C6"/>
                </a:solidFill>
              </a:rPr>
              <a:t>Acknowledgements</a:t>
            </a:r>
            <a:endParaRPr lang="en-GB" altLang="en-US" sz="2400" dirty="0"/>
          </a:p>
          <a:p>
            <a:pPr algn="ctr" eaLnBrk="1" hangingPunct="1">
              <a:spcBef>
                <a:spcPts val="0"/>
              </a:spcBef>
              <a:buFontTx/>
              <a:buNone/>
            </a:pPr>
            <a:r>
              <a:rPr lang="en-GB" altLang="en-US" sz="2000" dirty="0"/>
              <a:t>We would like to thank the MoD for funding this work, and </a:t>
            </a:r>
            <a:r>
              <a:rPr lang="en-GB" altLang="en-US" sz="2000" dirty="0" err="1"/>
              <a:t>Velico</a:t>
            </a:r>
            <a:r>
              <a:rPr lang="en-GB" altLang="en-US" sz="2000" dirty="0"/>
              <a:t> Medical for technical support . Development of Velico Medical's FrontlineODP™ System is funded by Biomedical Advanced Research and Development Authority (BARDA), under Contract No. 75A50121C00059 </a:t>
            </a:r>
          </a:p>
        </p:txBody>
      </p:sp>
      <p:pic>
        <p:nvPicPr>
          <p:cNvPr id="1026" name="Picture 2">
            <a:extLst>
              <a:ext uri="{FF2B5EF4-FFF2-40B4-BE49-F238E27FC236}">
                <a16:creationId xmlns:a16="http://schemas.microsoft.com/office/drawing/2014/main" id="{21FE95C3-FA65-C3D3-A8EA-2D8E9BA995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01135" y="375519"/>
            <a:ext cx="2815915" cy="25030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3747664-5083-97C5-98B9-1CE424CD73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40428" y="2718974"/>
            <a:ext cx="3385435" cy="1633532"/>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11">
            <a:extLst>
              <a:ext uri="{FF2B5EF4-FFF2-40B4-BE49-F238E27FC236}">
                <a16:creationId xmlns:a16="http://schemas.microsoft.com/office/drawing/2014/main" id="{B46614E6-A8C5-D2F5-792A-1FA0FEA506B7}"/>
              </a:ext>
            </a:extLst>
          </p:cNvPr>
          <p:cNvSpPr txBox="1">
            <a:spLocks noChangeArrowheads="1"/>
          </p:cNvSpPr>
          <p:nvPr/>
        </p:nvSpPr>
        <p:spPr bwMode="auto">
          <a:xfrm>
            <a:off x="15756308" y="19802909"/>
            <a:ext cx="1366379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marL="0" indent="0" algn="just" eaLnBrk="1" hangingPunct="1">
              <a:spcBef>
                <a:spcPct val="50000"/>
              </a:spcBef>
              <a:buSzPct val="150000"/>
              <a:buNone/>
            </a:pPr>
            <a:r>
              <a:rPr lang="en-GB" altLang="en-US" sz="3600" dirty="0"/>
              <a:t>Storage of SDC for 6 months at 4°C showed minimal decreases in key coagulation parameters, compared to fresh SDC. Greater losses were seen at 22°C (6 months) and 40°C (1 month and 6 months). </a:t>
            </a:r>
          </a:p>
        </p:txBody>
      </p:sp>
      <p:sp>
        <p:nvSpPr>
          <p:cNvPr id="25" name="Text Box 65">
            <a:extLst>
              <a:ext uri="{FF2B5EF4-FFF2-40B4-BE49-F238E27FC236}">
                <a16:creationId xmlns:a16="http://schemas.microsoft.com/office/drawing/2014/main" id="{DA80E75F-E860-DA02-1F39-F4094F00415D}"/>
              </a:ext>
            </a:extLst>
          </p:cNvPr>
          <p:cNvSpPr txBox="1">
            <a:spLocks noChangeArrowheads="1"/>
          </p:cNvSpPr>
          <p:nvPr/>
        </p:nvSpPr>
        <p:spPr bwMode="auto">
          <a:xfrm>
            <a:off x="16580147" y="23286581"/>
            <a:ext cx="1191193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2800" u="sng" dirty="0"/>
              <a:t>Table 2. Coagulation factors in SDC during storage. Units were stored at 4, 22 and 40 degrees for 1 and 6 months. Data are mean and (SD).</a:t>
            </a:r>
            <a:endParaRPr lang="en-GB" altLang="en-US" sz="2800" dirty="0"/>
          </a:p>
        </p:txBody>
      </p:sp>
      <p:pic>
        <p:nvPicPr>
          <p:cNvPr id="9" name="Picture 8">
            <a:extLst>
              <a:ext uri="{FF2B5EF4-FFF2-40B4-BE49-F238E27FC236}">
                <a16:creationId xmlns:a16="http://schemas.microsoft.com/office/drawing/2014/main" id="{75EC20A2-EDFA-4A39-C8F2-8F84BD671421}"/>
              </a:ext>
            </a:extLst>
          </p:cNvPr>
          <p:cNvPicPr>
            <a:picLocks noChangeAspect="1"/>
          </p:cNvPicPr>
          <p:nvPr/>
        </p:nvPicPr>
        <p:blipFill>
          <a:blip r:embed="rId8">
            <a:extLst>
              <a:ext uri="{28A0092B-C50C-407E-A947-70E740481C1C}">
                <a14:useLocalDpi xmlns:a14="http://schemas.microsoft.com/office/drawing/2010/main" val="0"/>
              </a:ext>
            </a:extLst>
          </a:blip>
          <a:srcRect t="26067"/>
          <a:stretch>
            <a:fillRect/>
          </a:stretch>
        </p:blipFill>
        <p:spPr>
          <a:xfrm>
            <a:off x="963834" y="31945159"/>
            <a:ext cx="13392793" cy="7446080"/>
          </a:xfrm>
          <a:prstGeom prst="rect">
            <a:avLst/>
          </a:prstGeom>
        </p:spPr>
      </p:pic>
      <p:sp>
        <p:nvSpPr>
          <p:cNvPr id="2" name="Text Box 11">
            <a:extLst>
              <a:ext uri="{FF2B5EF4-FFF2-40B4-BE49-F238E27FC236}">
                <a16:creationId xmlns:a16="http://schemas.microsoft.com/office/drawing/2014/main" id="{82414D54-6AD0-EB43-91C3-349B9778A25C}"/>
              </a:ext>
            </a:extLst>
          </p:cNvPr>
          <p:cNvSpPr txBox="1">
            <a:spLocks noChangeArrowheads="1"/>
          </p:cNvSpPr>
          <p:nvPr/>
        </p:nvSpPr>
        <p:spPr bwMode="auto">
          <a:xfrm>
            <a:off x="15133958" y="39865955"/>
            <a:ext cx="14798874"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176713">
              <a:spcBef>
                <a:spcPct val="20000"/>
              </a:spcBef>
              <a:buChar char="•"/>
              <a:defRPr sz="14600">
                <a:solidFill>
                  <a:schemeClr val="tx1"/>
                </a:solidFill>
                <a:latin typeface="Arial" panose="020B0604020202020204" pitchFamily="34" charset="0"/>
                <a:cs typeface="Arial" panose="020B0604020202020204" pitchFamily="34" charset="0"/>
              </a:defRPr>
            </a:lvl1pPr>
            <a:lvl2pPr marL="3394075" indent="-1306513" defTabSz="4176713">
              <a:spcBef>
                <a:spcPct val="20000"/>
              </a:spcBef>
              <a:buChar char="–"/>
              <a:defRPr sz="12800">
                <a:solidFill>
                  <a:schemeClr val="tx1"/>
                </a:solidFill>
                <a:latin typeface="Arial" panose="020B0604020202020204" pitchFamily="34" charset="0"/>
                <a:cs typeface="Arial" panose="020B0604020202020204" pitchFamily="34" charset="0"/>
              </a:defRPr>
            </a:lvl2pPr>
            <a:lvl3pPr marL="5221288" indent="-1044575" defTabSz="4176713">
              <a:spcBef>
                <a:spcPct val="20000"/>
              </a:spcBef>
              <a:buChar char="•"/>
              <a:defRPr sz="11000">
                <a:solidFill>
                  <a:schemeClr val="tx1"/>
                </a:solidFill>
                <a:latin typeface="Arial" panose="020B0604020202020204" pitchFamily="34" charset="0"/>
                <a:cs typeface="Arial" panose="020B0604020202020204" pitchFamily="34" charset="0"/>
              </a:defRPr>
            </a:lvl3pPr>
            <a:lvl4pPr marL="7308850" indent="-1044575" defTabSz="4176713">
              <a:spcBef>
                <a:spcPct val="20000"/>
              </a:spcBef>
              <a:buChar char="–"/>
              <a:defRPr sz="9100">
                <a:solidFill>
                  <a:schemeClr val="tx1"/>
                </a:solidFill>
                <a:latin typeface="Arial" panose="020B0604020202020204" pitchFamily="34" charset="0"/>
                <a:cs typeface="Arial" panose="020B0604020202020204" pitchFamily="34" charset="0"/>
              </a:defRPr>
            </a:lvl4pPr>
            <a:lvl5pPr marL="9396413" indent="-1042988" defTabSz="4176713">
              <a:spcBef>
                <a:spcPct val="20000"/>
              </a:spcBef>
              <a:buChar char="»"/>
              <a:defRPr sz="9100">
                <a:solidFill>
                  <a:schemeClr val="tx1"/>
                </a:solidFill>
                <a:latin typeface="Arial" panose="020B0604020202020204" pitchFamily="34" charset="0"/>
                <a:cs typeface="Arial" panose="020B0604020202020204" pitchFamily="34" charset="0"/>
              </a:defRPr>
            </a:lvl5pPr>
            <a:lvl6pPr marL="98536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6pPr>
            <a:lvl7pPr marL="103108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7pPr>
            <a:lvl8pPr marL="107680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8pPr>
            <a:lvl9pPr marL="11225213" indent="-1042988" defTabSz="4176713" eaLnBrk="0" fontAlgn="base" hangingPunct="0">
              <a:spcBef>
                <a:spcPct val="20000"/>
              </a:spcBef>
              <a:spcAft>
                <a:spcPct val="0"/>
              </a:spcAft>
              <a:buChar char="»"/>
              <a:defRPr sz="9100">
                <a:solidFill>
                  <a:schemeClr val="tx1"/>
                </a:solidFill>
                <a:latin typeface="Arial" panose="020B0604020202020204" pitchFamily="34" charset="0"/>
                <a:cs typeface="Arial" panose="020B0604020202020204" pitchFamily="34" charset="0"/>
              </a:defRPr>
            </a:lvl9pPr>
          </a:lstStyle>
          <a:p>
            <a:pPr algn="ctr" eaLnBrk="1" hangingPunct="1">
              <a:spcBef>
                <a:spcPts val="0"/>
              </a:spcBef>
              <a:buFontTx/>
              <a:buNone/>
            </a:pPr>
            <a:r>
              <a:rPr lang="en-GB" altLang="en-US" sz="2000" b="1" dirty="0">
                <a:solidFill>
                  <a:srgbClr val="0072C6"/>
                </a:solidFill>
              </a:rPr>
              <a:t>References</a:t>
            </a:r>
            <a:endParaRPr lang="en-GB" altLang="en-US" sz="2000" dirty="0"/>
          </a:p>
          <a:p>
            <a:pPr marL="457200" indent="-457200" algn="ctr" eaLnBrk="1" hangingPunct="1">
              <a:spcBef>
                <a:spcPts val="0"/>
              </a:spcBef>
              <a:buFontTx/>
              <a:buAutoNum type="arabicPeriod"/>
            </a:pPr>
            <a:r>
              <a:rPr lang="en-GB" sz="2000" dirty="0"/>
              <a:t>Pusateri AE, Butler FK, Shackelford SA, Sperry JL, Moore EE, Cap AP, et al. The need for dried plasma – a national issue. Transfusion. 2019/04/01;59(S2)</a:t>
            </a:r>
          </a:p>
          <a:p>
            <a:pPr marL="457200" indent="-457200" algn="ctr" eaLnBrk="1" hangingPunct="1">
              <a:spcBef>
                <a:spcPts val="0"/>
              </a:spcBef>
              <a:buFontTx/>
              <a:buAutoNum type="arabicPeriod"/>
            </a:pPr>
            <a:r>
              <a:rPr lang="en-GB" sz="2000" dirty="0"/>
              <a:t> Moore EE, Moore HB, </a:t>
            </a:r>
            <a:r>
              <a:rPr lang="en-GB" sz="2000" dirty="0" err="1"/>
              <a:t>Kornblith</a:t>
            </a:r>
            <a:r>
              <a:rPr lang="en-GB" sz="2000" dirty="0"/>
              <a:t> LZ, Neal MD, Hoffman M, Mutch NJ, et al. Trauma-induced coagulopathy. Nature reviews Disease primers. 2021;7(1):30 </a:t>
            </a:r>
          </a:p>
          <a:p>
            <a:pPr marL="457200" indent="-457200" algn="ctr" eaLnBrk="1" hangingPunct="1">
              <a:spcBef>
                <a:spcPts val="0"/>
              </a:spcBef>
              <a:buFontTx/>
              <a:buAutoNum type="arabicPeriod"/>
            </a:pPr>
            <a:r>
              <a:rPr lang="en-GB" sz="2000" dirty="0"/>
              <a:t>McQuilten ZK, Wood EM, Bailey M, Cameron PA, Cooper DJ. Fibrinogen is an independent predictor of mortality in major trauma patients: a five-year statewide cohort study. Injury. 2017;48(5):1074-81 </a:t>
            </a:r>
          </a:p>
          <a:p>
            <a:pPr marL="457200" indent="-457200" algn="ctr" eaLnBrk="1" hangingPunct="1">
              <a:spcBef>
                <a:spcPts val="0"/>
              </a:spcBef>
              <a:buFontTx/>
              <a:buAutoNum type="arabicPeriod"/>
            </a:pPr>
            <a:r>
              <a:rPr lang="en-GB" sz="2000" dirty="0"/>
              <a:t>Bower L, Huish S, Oleniacz K, Ellington M, Robbins MJ, Woolley T, Sohn J, Green L, Cardigan R. Spray dried plasma manufactured from apheresis and whole blood derived plasma. Transfusion.</a:t>
            </a:r>
          </a:p>
          <a:p>
            <a:pPr marL="457200" indent="-457200" algn="ctr" eaLnBrk="1" hangingPunct="1">
              <a:spcBef>
                <a:spcPts val="0"/>
              </a:spcBef>
              <a:buFontTx/>
              <a:buAutoNum type="arabicPeriod"/>
            </a:pPr>
            <a:endParaRPr lang="en-GB" altLang="en-US" sz="2400" dirty="0"/>
          </a:p>
        </p:txBody>
      </p:sp>
      <p:pic>
        <p:nvPicPr>
          <p:cNvPr id="5" name="Picture 4">
            <a:extLst>
              <a:ext uri="{FF2B5EF4-FFF2-40B4-BE49-F238E27FC236}">
                <a16:creationId xmlns:a16="http://schemas.microsoft.com/office/drawing/2014/main" id="{B225E691-4A4A-9B60-1342-1782FAAFBD84}"/>
              </a:ext>
            </a:extLst>
          </p:cNvPr>
          <p:cNvPicPr>
            <a:picLocks noChangeAspect="1"/>
          </p:cNvPicPr>
          <p:nvPr/>
        </p:nvPicPr>
        <p:blipFill>
          <a:blip r:embed="rId9"/>
          <a:srcRect l="17592" t="50390" r="54388" b="27535"/>
          <a:stretch>
            <a:fillRect/>
          </a:stretch>
        </p:blipFill>
        <p:spPr>
          <a:xfrm>
            <a:off x="15723576" y="11876426"/>
            <a:ext cx="14376323" cy="6370276"/>
          </a:xfrm>
          <a:prstGeom prst="rect">
            <a:avLst/>
          </a:prstGeom>
        </p:spPr>
      </p:pic>
      <p:pic>
        <p:nvPicPr>
          <p:cNvPr id="10" name="Picture 9">
            <a:extLst>
              <a:ext uri="{FF2B5EF4-FFF2-40B4-BE49-F238E27FC236}">
                <a16:creationId xmlns:a16="http://schemas.microsoft.com/office/drawing/2014/main" id="{7318800D-175A-ABC9-B3F6-A356F2767D99}"/>
              </a:ext>
            </a:extLst>
          </p:cNvPr>
          <p:cNvPicPr>
            <a:picLocks noChangeAspect="1"/>
          </p:cNvPicPr>
          <p:nvPr/>
        </p:nvPicPr>
        <p:blipFill>
          <a:blip r:embed="rId10"/>
          <a:srcRect l="19159" t="39185" r="44572" b="34352"/>
          <a:stretch>
            <a:fillRect/>
          </a:stretch>
        </p:blipFill>
        <p:spPr>
          <a:xfrm>
            <a:off x="15641357" y="24561822"/>
            <a:ext cx="14116254" cy="5793522"/>
          </a:xfrm>
          <a:prstGeom prst="rect">
            <a:avLst/>
          </a:prstGeom>
        </p:spPr>
      </p:pic>
    </p:spTree>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en-GB" altLang="en-US" sz="32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en-GB" altLang="en-US" sz="32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8706AE3D09F8D0429FCA2A40A1ACA5B7" ma:contentTypeVersion="5" ma:contentTypeDescription="Create a new document." ma:contentTypeScope="" ma:versionID="a8ee7800ef807ab351814e124eff1c10">
  <xsd:schema xmlns:xsd="http://www.w3.org/2001/XMLSchema" xmlns:xs="http://www.w3.org/2001/XMLSchema" xmlns:p="http://schemas.microsoft.com/office/2006/metadata/properties" xmlns:ns2="c940888e-1b50-45a2-b537-a527494ddb26" xmlns:ns3="3b0ff876-29ee-4bfb-abfd-1ce8750b20e6" targetNamespace="http://schemas.microsoft.com/office/2006/metadata/properties" ma:root="true" ma:fieldsID="5a97f68373817c82b5113812fd945d36" ns2:_="" ns3:_="">
    <xsd:import namespace="c940888e-1b50-45a2-b537-a527494ddb26"/>
    <xsd:import namespace="3b0ff876-29ee-4bfb-abfd-1ce8750b20e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40888e-1b50-45a2-b537-a527494ddb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0ff876-29ee-4bfb-abfd-1ce8750b20e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2832FD-5935-4E7F-BD74-AF5620829D35}">
  <ds:schemaRefs>
    <ds:schemaRef ds:uri="http://schemas.microsoft.com/sharepoint/v3/contenttype/forms"/>
  </ds:schemaRefs>
</ds:datastoreItem>
</file>

<file path=customXml/itemProps2.xml><?xml version="1.0" encoding="utf-8"?>
<ds:datastoreItem xmlns:ds="http://schemas.openxmlformats.org/officeDocument/2006/customXml" ds:itemID="{5761063E-417E-405B-A2DD-B572C34688FE}">
  <ds:schemaRef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terms/"/>
    <ds:schemaRef ds:uri="c940888e-1b50-45a2-b537-a527494ddb26"/>
    <ds:schemaRef ds:uri="3b0ff876-29ee-4bfb-abfd-1ce8750b20e6"/>
    <ds:schemaRef ds:uri="http://www.w3.org/XML/1998/namespace"/>
    <ds:schemaRef ds:uri="http://purl.org/dc/dcmitype/"/>
    <ds:schemaRef ds:uri="http://purl.org/dc/elements/1.1/"/>
  </ds:schemaRefs>
</ds:datastoreItem>
</file>

<file path=customXml/itemProps3.xml><?xml version="1.0" encoding="utf-8"?>
<ds:datastoreItem xmlns:ds="http://schemas.openxmlformats.org/officeDocument/2006/customXml" ds:itemID="{E5D7D892-468C-4A28-B0C6-5C1E50B78E5E}">
  <ds:schemaRefs>
    <ds:schemaRef ds:uri="http://schemas.microsoft.com/office/2006/metadata/longProperties"/>
  </ds:schemaRefs>
</ds:datastoreItem>
</file>

<file path=customXml/itemProps4.xml><?xml version="1.0" encoding="utf-8"?>
<ds:datastoreItem xmlns:ds="http://schemas.openxmlformats.org/officeDocument/2006/customXml" ds:itemID="{E7035E9F-DEF8-4FB7-9F5B-5779CE65C4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40888e-1b50-45a2-b537-a527494ddb26"/>
    <ds:schemaRef ds:uri="3b0ff876-29ee-4bfb-abfd-1ce8750b20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12345</TotalTime>
  <Words>874</Words>
  <Application>Microsoft Macintosh PowerPoint</Application>
  <PresentationFormat>Custom</PresentationFormat>
  <Paragraphs>31</Paragraphs>
  <Slides>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Default Design</vt:lpstr>
      <vt:lpstr>PowerPoint Presentation</vt:lpstr>
    </vt:vector>
  </TitlesOfParts>
  <Company>NHS Blood and Transplant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Vermond</dc:creator>
  <cp:lastModifiedBy>M. Ellington</cp:lastModifiedBy>
  <cp:revision>108</cp:revision>
  <cp:lastPrinted>2024-06-13T09:06:11Z</cp:lastPrinted>
  <dcterms:created xsi:type="dcterms:W3CDTF">2015-03-05T16:51:12Z</dcterms:created>
  <dcterms:modified xsi:type="dcterms:W3CDTF">2026-07-17T14:41:19Z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SharedWithUsers">
    <vt:lpwstr>Willcox Mick;Ho Lorna</vt:lpwstr>
  </property>
  <property fmtid="{D5CDD505-2E9C-101B-9397-08002B2CF9AE}" pid="3" name="SharedWithUsers">
    <vt:lpwstr>1608;#Willcox Mick;#418;#Ho Lorna</vt:lpwstr>
  </property>
</Properties>
</file>