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6"/>
  </p:notesMasterIdLst>
  <p:sldIdLst>
    <p:sldId id="274" r:id="rId5"/>
  </p:sldIdLst>
  <p:sldSz cx="512064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BAD9D5-7627-EAAC-C117-F65537EF2A78}" name="Tali Schneider" initials="TS" userId="S::tschnei2@usf.edu::4b50f5a8-2e4d-4f83-ad83-f5b30fc7b1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76"/>
    <a:srgbClr val="ADC6E5"/>
    <a:srgbClr val="A1B6CF"/>
    <a:srgbClr val="00244A"/>
    <a:srgbClr val="DCE6F2"/>
    <a:srgbClr val="F2F2F2"/>
    <a:srgbClr val="9AACC2"/>
    <a:srgbClr val="003773"/>
    <a:srgbClr val="002449"/>
    <a:srgbClr val="73B5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79" autoAdjust="0"/>
    <p:restoredTop sz="93020" autoAdjust="0"/>
  </p:normalViewPr>
  <p:slideViewPr>
    <p:cSldViewPr snapToGrid="0">
      <p:cViewPr>
        <p:scale>
          <a:sx n="33" d="100"/>
          <a:sy n="33" d="100"/>
        </p:scale>
        <p:origin x="3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z, Noel (university Of Utah, The)" userId="4dbd3fa7-f18e-42c3-9b71-638f3b45b8f5" providerId="ADAL" clId="{AD05E220-B899-44B2-90F9-348B8F1B5CAD}"/>
    <pc:docChg chg="undo custSel addSld delSld modSld">
      <pc:chgData name="Diaz, Noel (university Of Utah, The)" userId="4dbd3fa7-f18e-42c3-9b71-638f3b45b8f5" providerId="ADAL" clId="{AD05E220-B899-44B2-90F9-348B8F1B5CAD}" dt="2026-07-22T22:22:38.294" v="120" actId="1076"/>
      <pc:docMkLst>
        <pc:docMk/>
      </pc:docMkLst>
      <pc:sldChg chg="addSp delSp modSp mod">
        <pc:chgData name="Diaz, Noel (university Of Utah, The)" userId="4dbd3fa7-f18e-42c3-9b71-638f3b45b8f5" providerId="ADAL" clId="{AD05E220-B899-44B2-90F9-348B8F1B5CAD}" dt="2026-07-22T22:22:38.294" v="120" actId="1076"/>
        <pc:sldMkLst>
          <pc:docMk/>
          <pc:sldMk cId="3939586260" sldId="274"/>
        </pc:sldMkLst>
        <pc:spChg chg="mod">
          <ac:chgData name="Diaz, Noel (university Of Utah, The)" userId="4dbd3fa7-f18e-42c3-9b71-638f3b45b8f5" providerId="ADAL" clId="{AD05E220-B899-44B2-90F9-348B8F1B5CAD}" dt="2026-07-22T22:14:56.281" v="83" actId="12788"/>
          <ac:spMkLst>
            <pc:docMk/>
            <pc:sldMk cId="3939586260" sldId="274"/>
            <ac:spMk id="4" creationId="{D469055E-2435-4AAE-30B3-DFE64D1DC1CE}"/>
          </ac:spMkLst>
        </pc:spChg>
        <pc:spChg chg="mod">
          <ac:chgData name="Diaz, Noel (university Of Utah, The)" userId="4dbd3fa7-f18e-42c3-9b71-638f3b45b8f5" providerId="ADAL" clId="{AD05E220-B899-44B2-90F9-348B8F1B5CAD}" dt="2026-07-22T22:22:20.170" v="115" actId="12788"/>
          <ac:spMkLst>
            <pc:docMk/>
            <pc:sldMk cId="3939586260" sldId="274"/>
            <ac:spMk id="5" creationId="{3B33B0B2-10B3-8748-A6E6-33DD019087AD}"/>
          </ac:spMkLst>
        </pc:spChg>
        <pc:spChg chg="mod">
          <ac:chgData name="Diaz, Noel (university Of Utah, The)" userId="4dbd3fa7-f18e-42c3-9b71-638f3b45b8f5" providerId="ADAL" clId="{AD05E220-B899-44B2-90F9-348B8F1B5CAD}" dt="2026-07-22T22:19:00.221" v="112" actId="1076"/>
          <ac:spMkLst>
            <pc:docMk/>
            <pc:sldMk cId="3939586260" sldId="274"/>
            <ac:spMk id="10" creationId="{2DC4C81C-9275-AA12-138B-7A679372A513}"/>
          </ac:spMkLst>
        </pc:spChg>
        <pc:spChg chg="mod">
          <ac:chgData name="Diaz, Noel (university Of Utah, The)" userId="4dbd3fa7-f18e-42c3-9b71-638f3b45b8f5" providerId="ADAL" clId="{AD05E220-B899-44B2-90F9-348B8F1B5CAD}" dt="2026-07-20T19:20:49.978" v="9" actId="164"/>
          <ac:spMkLst>
            <pc:docMk/>
            <pc:sldMk cId="3939586260" sldId="274"/>
            <ac:spMk id="18" creationId="{A388D50E-31BA-5111-2BC7-5F3E620FC402}"/>
          </ac:spMkLst>
        </pc:spChg>
        <pc:spChg chg="add del">
          <ac:chgData name="Diaz, Noel (university Of Utah, The)" userId="4dbd3fa7-f18e-42c3-9b71-638f3b45b8f5" providerId="ADAL" clId="{AD05E220-B899-44B2-90F9-348B8F1B5CAD}" dt="2026-07-22T22:10:24.354" v="57" actId="22"/>
          <ac:spMkLst>
            <pc:docMk/>
            <pc:sldMk cId="3939586260" sldId="274"/>
            <ac:spMk id="1122" creationId="{4D01B97D-6F8D-D3BC-C956-F03B30254CC9}"/>
          </ac:spMkLst>
        </pc:spChg>
        <pc:spChg chg="mod">
          <ac:chgData name="Diaz, Noel (university Of Utah, The)" userId="4dbd3fa7-f18e-42c3-9b71-638f3b45b8f5" providerId="ADAL" clId="{AD05E220-B899-44B2-90F9-348B8F1B5CAD}" dt="2026-07-22T22:22:24.731" v="116" actId="12788"/>
          <ac:spMkLst>
            <pc:docMk/>
            <pc:sldMk cId="3939586260" sldId="274"/>
            <ac:spMk id="1147" creationId="{7C86EAF0-3F63-8CBF-3AC6-37D4C11D29B2}"/>
          </ac:spMkLst>
        </pc:spChg>
        <pc:spChg chg="mod">
          <ac:chgData name="Diaz, Noel (university Of Utah, The)" userId="4dbd3fa7-f18e-42c3-9b71-638f3b45b8f5" providerId="ADAL" clId="{AD05E220-B899-44B2-90F9-348B8F1B5CAD}" dt="2026-07-22T22:22:30.236" v="117" actId="12788"/>
          <ac:spMkLst>
            <pc:docMk/>
            <pc:sldMk cId="3939586260" sldId="274"/>
            <ac:spMk id="1148" creationId="{1A1E5E2C-2B7D-51F7-61CD-66DF4DF0C6E7}"/>
          </ac:spMkLst>
        </pc:spChg>
        <pc:spChg chg="mod">
          <ac:chgData name="Diaz, Noel (university Of Utah, The)" userId="4dbd3fa7-f18e-42c3-9b71-638f3b45b8f5" providerId="ADAL" clId="{AD05E220-B899-44B2-90F9-348B8F1B5CAD}" dt="2026-07-20T18:55:11.223" v="0" actId="20577"/>
          <ac:spMkLst>
            <pc:docMk/>
            <pc:sldMk cId="3939586260" sldId="274"/>
            <ac:spMk id="1244" creationId="{53315A14-915C-11AE-71CE-59858417F666}"/>
          </ac:spMkLst>
        </pc:spChg>
        <pc:spChg chg="mod">
          <ac:chgData name="Diaz, Noel (university Of Utah, The)" userId="4dbd3fa7-f18e-42c3-9b71-638f3b45b8f5" providerId="ADAL" clId="{AD05E220-B899-44B2-90F9-348B8F1B5CAD}" dt="2026-07-20T20:28:51.214" v="50" actId="207"/>
          <ac:spMkLst>
            <pc:docMk/>
            <pc:sldMk cId="3939586260" sldId="274"/>
            <ac:spMk id="1511" creationId="{724C7F4D-DC8D-2F4E-F923-E62960C6DA52}"/>
          </ac:spMkLst>
        </pc:spChg>
        <pc:grpChg chg="add mod">
          <ac:chgData name="Diaz, Noel (university Of Utah, The)" userId="4dbd3fa7-f18e-42c3-9b71-638f3b45b8f5" providerId="ADAL" clId="{AD05E220-B899-44B2-90F9-348B8F1B5CAD}" dt="2026-07-20T19:20:49.978" v="9" actId="164"/>
          <ac:grpSpMkLst>
            <pc:docMk/>
            <pc:sldMk cId="3939586260" sldId="274"/>
            <ac:grpSpMk id="13" creationId="{FE0791B8-D8C4-C2E8-8A1D-8D8FA59B13F4}"/>
          </ac:grpSpMkLst>
        </pc:grpChg>
        <pc:grpChg chg="add mod">
          <ac:chgData name="Diaz, Noel (university Of Utah, The)" userId="4dbd3fa7-f18e-42c3-9b71-638f3b45b8f5" providerId="ADAL" clId="{AD05E220-B899-44B2-90F9-348B8F1B5CAD}" dt="2026-07-20T19:27:25.593" v="45" actId="164"/>
          <ac:grpSpMkLst>
            <pc:docMk/>
            <pc:sldMk cId="3939586260" sldId="274"/>
            <ac:grpSpMk id="20" creationId="{85438ACF-A615-9CB4-8FA3-EBE857B3ABC6}"/>
          </ac:grpSpMkLst>
        </pc:grpChg>
        <pc:picChg chg="mod">
          <ac:chgData name="Diaz, Noel (university Of Utah, The)" userId="4dbd3fa7-f18e-42c3-9b71-638f3b45b8f5" providerId="ADAL" clId="{AD05E220-B899-44B2-90F9-348B8F1B5CAD}" dt="2026-07-20T19:20:49.978" v="9" actId="164"/>
          <ac:picMkLst>
            <pc:docMk/>
            <pc:sldMk cId="3939586260" sldId="274"/>
            <ac:picMk id="3" creationId="{1922C11D-2AF7-83BA-C379-8B3B64B4B087}"/>
          </ac:picMkLst>
        </pc:picChg>
        <pc:picChg chg="mod">
          <ac:chgData name="Diaz, Noel (university Of Utah, The)" userId="4dbd3fa7-f18e-42c3-9b71-638f3b45b8f5" providerId="ADAL" clId="{AD05E220-B899-44B2-90F9-348B8F1B5CAD}" dt="2026-07-22T22:22:38.294" v="120" actId="1076"/>
          <ac:picMkLst>
            <pc:docMk/>
            <pc:sldMk cId="3939586260" sldId="274"/>
            <ac:picMk id="9" creationId="{139A06E9-77C2-10B8-A2F5-ABD81AE2DC5E}"/>
          </ac:picMkLst>
        </pc:picChg>
        <pc:picChg chg="mod">
          <ac:chgData name="Diaz, Noel (university Of Utah, The)" userId="4dbd3fa7-f18e-42c3-9b71-638f3b45b8f5" providerId="ADAL" clId="{AD05E220-B899-44B2-90F9-348B8F1B5CAD}" dt="2026-07-20T19:20:49.978" v="9" actId="164"/>
          <ac:picMkLst>
            <pc:docMk/>
            <pc:sldMk cId="3939586260" sldId="274"/>
            <ac:picMk id="12" creationId="{A8715FDC-D502-474D-3904-07C8A1E6513C}"/>
          </ac:picMkLst>
        </pc:picChg>
        <pc:picChg chg="mod">
          <ac:chgData name="Diaz, Noel (university Of Utah, The)" userId="4dbd3fa7-f18e-42c3-9b71-638f3b45b8f5" providerId="ADAL" clId="{AD05E220-B899-44B2-90F9-348B8F1B5CAD}" dt="2026-07-22T22:22:35.509" v="119" actId="1076"/>
          <ac:picMkLst>
            <pc:docMk/>
            <pc:sldMk cId="3939586260" sldId="274"/>
            <ac:picMk id="14" creationId="{C19F0D46-1186-4064-223B-5CF81D97058E}"/>
          </ac:picMkLst>
        </pc:picChg>
        <pc:picChg chg="mod">
          <ac:chgData name="Diaz, Noel (university Of Utah, The)" userId="4dbd3fa7-f18e-42c3-9b71-638f3b45b8f5" providerId="ADAL" clId="{AD05E220-B899-44B2-90F9-348B8F1B5CAD}" dt="2026-07-20T19:20:49.978" v="9" actId="164"/>
          <ac:picMkLst>
            <pc:docMk/>
            <pc:sldMk cId="3939586260" sldId="274"/>
            <ac:picMk id="15" creationId="{CD3638B7-1AAB-0C00-BA64-4A4D3B25927B}"/>
          </ac:picMkLst>
        </pc:picChg>
        <pc:picChg chg="mod">
          <ac:chgData name="Diaz, Noel (university Of Utah, The)" userId="4dbd3fa7-f18e-42c3-9b71-638f3b45b8f5" providerId="ADAL" clId="{AD05E220-B899-44B2-90F9-348B8F1B5CAD}" dt="2026-07-20T19:20:49.978" v="9" actId="164"/>
          <ac:picMkLst>
            <pc:docMk/>
            <pc:sldMk cId="3939586260" sldId="274"/>
            <ac:picMk id="16" creationId="{47A3A086-EE0B-96E8-D45D-49DF23A43F2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302790-9CCD-4BA7-9F75-E4AC98B45AFB}"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0962B63C-7C4A-4DD4-AC3D-B0BF6709B7DC}">
      <dgm:prSet custT="1"/>
      <dgm:spPr/>
      <dgm:t>
        <a:bodyPr/>
        <a:lstStyle/>
        <a:p>
          <a:r>
            <a:rPr lang="en-US" sz="4000" b="1" kern="1200" dirty="0">
              <a:solidFill>
                <a:srgbClr val="064477"/>
              </a:solidFill>
              <a:latin typeface="+mn-lt"/>
              <a:ea typeface="+mn-ea"/>
              <a:cs typeface="+mn-cs"/>
            </a:rPr>
            <a:t>Complex history mild to moderate TBI</a:t>
          </a:r>
        </a:p>
      </dgm:t>
    </dgm:pt>
    <dgm:pt modelId="{065913A2-6A84-4DC4-ADE5-2826F0C6B98F}" type="parTrans" cxnId="{EBCC06FB-D0C2-4CE1-BC5F-0CDD56B15FB8}">
      <dgm:prSet/>
      <dgm:spPr/>
      <dgm:t>
        <a:bodyPr/>
        <a:lstStyle/>
        <a:p>
          <a:endParaRPr lang="en-US" sz="4000">
            <a:latin typeface="+mn-lt"/>
          </a:endParaRPr>
        </a:p>
      </dgm:t>
    </dgm:pt>
    <dgm:pt modelId="{6186E54F-8B8B-4189-9AB5-2B6A729BB54B}" type="sibTrans" cxnId="{EBCC06FB-D0C2-4CE1-BC5F-0CDD56B15FB8}">
      <dgm:prSet/>
      <dgm:spPr/>
      <dgm:t>
        <a:bodyPr/>
        <a:lstStyle/>
        <a:p>
          <a:endParaRPr lang="en-US" sz="4000">
            <a:latin typeface="+mn-lt"/>
          </a:endParaRPr>
        </a:p>
      </dgm:t>
    </dgm:pt>
    <dgm:pt modelId="{309BE16E-F9FA-4177-9E8C-F278AC9EB2AB}">
      <dgm:prSet custT="1"/>
      <dgm:spPr/>
      <dgm:t>
        <a:bodyPr/>
        <a:lstStyle/>
        <a:p>
          <a:r>
            <a:rPr lang="en-US" sz="4400" b="1" dirty="0">
              <a:solidFill>
                <a:srgbClr val="064477"/>
              </a:solidFill>
              <a:latin typeface="+mn-lt"/>
            </a:rPr>
            <a:t>Integrated Inpatient Rehabilitation:</a:t>
          </a:r>
          <a:r>
            <a:rPr lang="en-US" sz="4400" b="0" dirty="0">
              <a:solidFill>
                <a:srgbClr val="064477"/>
              </a:solidFill>
              <a:latin typeface="+mn-lt"/>
            </a:rPr>
            <a:t> </a:t>
          </a:r>
        </a:p>
        <a:p>
          <a:r>
            <a:rPr lang="en-US" sz="4000" b="0" dirty="0">
              <a:solidFill>
                <a:srgbClr val="064477"/>
              </a:solidFill>
              <a:latin typeface="+mn-lt"/>
            </a:rPr>
            <a:t>Evidence-based, interdisciplinary model delivering patient-centered assessment, coordinated care, and peer support.</a:t>
          </a:r>
        </a:p>
      </dgm:t>
    </dgm:pt>
    <dgm:pt modelId="{EC653074-05B4-4EEC-9B72-91B9D47191BD}" type="parTrans" cxnId="{5DA7E00F-81E9-43D1-8079-8B1366292853}">
      <dgm:prSet/>
      <dgm:spPr/>
      <dgm:t>
        <a:bodyPr/>
        <a:lstStyle/>
        <a:p>
          <a:endParaRPr lang="en-US" sz="4000">
            <a:latin typeface="+mn-lt"/>
          </a:endParaRPr>
        </a:p>
      </dgm:t>
    </dgm:pt>
    <dgm:pt modelId="{D6C486FB-A768-4DD9-85FA-36750670937F}" type="sibTrans" cxnId="{5DA7E00F-81E9-43D1-8079-8B1366292853}">
      <dgm:prSet/>
      <dgm:spPr/>
      <dgm:t>
        <a:bodyPr/>
        <a:lstStyle/>
        <a:p>
          <a:endParaRPr lang="en-US" sz="4000">
            <a:latin typeface="+mn-lt"/>
          </a:endParaRPr>
        </a:p>
      </dgm:t>
    </dgm:pt>
    <dgm:pt modelId="{80B990C1-9B78-4182-AE93-04D37E8A3D25}">
      <dgm:prSet custT="1"/>
      <dgm:spPr>
        <a:gradFill flip="none" rotWithShape="1">
          <a:gsLst>
            <a:gs pos="100000">
              <a:srgbClr val="4B9ECA"/>
            </a:gs>
            <a:gs pos="0">
              <a:schemeClr val="accent1">
                <a:lumMod val="30000"/>
                <a:lumOff val="70000"/>
              </a:schemeClr>
            </a:gs>
          </a:gsLst>
          <a:path path="circle">
            <a:fillToRect l="50000" t="50000" r="50000" b="50000"/>
          </a:path>
          <a:tileRect/>
        </a:gradFill>
        <a:effectLst>
          <a:outerShdw blurRad="50800" dist="38100" dir="5400000" algn="t" rotWithShape="0">
            <a:prstClr val="black">
              <a:alpha val="40000"/>
            </a:prstClr>
          </a:outerShdw>
        </a:effectLst>
      </dgm:spPr>
      <dgm:t>
        <a:bodyPr/>
        <a:lstStyle/>
        <a:p>
          <a:r>
            <a:rPr lang="en-US" sz="4000" b="1" kern="1200" dirty="0">
              <a:solidFill>
                <a:srgbClr val="064477"/>
              </a:solidFill>
              <a:latin typeface="+mn-lt"/>
              <a:ea typeface="+mn-ea"/>
              <a:cs typeface="+mn-cs"/>
            </a:rPr>
            <a:t>Improve higher-level functioning, well-being, and brain health. </a:t>
          </a:r>
        </a:p>
      </dgm:t>
    </dgm:pt>
    <dgm:pt modelId="{8F911986-D7D1-4AA0-B36E-A659B350A0EE}" type="parTrans" cxnId="{358B49B7-D186-410A-9591-030831ECE1D2}">
      <dgm:prSet/>
      <dgm:spPr/>
      <dgm:t>
        <a:bodyPr/>
        <a:lstStyle/>
        <a:p>
          <a:endParaRPr lang="en-US" sz="4000">
            <a:latin typeface="+mn-lt"/>
          </a:endParaRPr>
        </a:p>
      </dgm:t>
    </dgm:pt>
    <dgm:pt modelId="{2EF6FA86-5799-4CDB-BE3D-D7EF92B388FB}" type="sibTrans" cxnId="{358B49B7-D186-410A-9591-030831ECE1D2}">
      <dgm:prSet/>
      <dgm:spPr/>
      <dgm:t>
        <a:bodyPr/>
        <a:lstStyle/>
        <a:p>
          <a:endParaRPr lang="en-US" sz="4000">
            <a:latin typeface="+mn-lt"/>
          </a:endParaRPr>
        </a:p>
      </dgm:t>
    </dgm:pt>
    <dgm:pt modelId="{24763498-1FAD-49D2-AFC0-1A6D09219B03}" type="pres">
      <dgm:prSet presAssocID="{20302790-9CCD-4BA7-9F75-E4AC98B45AFB}" presName="Name0" presStyleCnt="0">
        <dgm:presLayoutVars>
          <dgm:dir/>
          <dgm:animOne val="branch"/>
          <dgm:animLvl val="lvl"/>
        </dgm:presLayoutVars>
      </dgm:prSet>
      <dgm:spPr/>
    </dgm:pt>
    <dgm:pt modelId="{FC053FA0-43DE-405D-B19B-A9943DAC6C17}" type="pres">
      <dgm:prSet presAssocID="{0962B63C-7C4A-4DD4-AC3D-B0BF6709B7DC}" presName="chaos" presStyleCnt="0"/>
      <dgm:spPr/>
    </dgm:pt>
    <dgm:pt modelId="{5F8F74D9-2906-4F90-9181-B0508C80B3A9}" type="pres">
      <dgm:prSet presAssocID="{0962B63C-7C4A-4DD4-AC3D-B0BF6709B7DC}" presName="parTx1" presStyleLbl="revTx" presStyleIdx="0" presStyleCnt="2"/>
      <dgm:spPr/>
    </dgm:pt>
    <dgm:pt modelId="{7393716D-1AE0-474E-A499-B521263B8C9B}" type="pres">
      <dgm:prSet presAssocID="{0962B63C-7C4A-4DD4-AC3D-B0BF6709B7DC}" presName="c1" presStyleLbl="node1" presStyleIdx="0" presStyleCnt="19" custLinFactNeighborX="45244" custLinFactNeighborY="-1931"/>
      <dgm:spPr>
        <a:solidFill>
          <a:srgbClr val="198EC3"/>
        </a:solidFill>
        <a:effectLst>
          <a:outerShdw blurRad="50800" dist="38100" dir="5400000" algn="t" rotWithShape="0">
            <a:prstClr val="black">
              <a:alpha val="40000"/>
            </a:prstClr>
          </a:outerShdw>
        </a:effectLst>
      </dgm:spPr>
    </dgm:pt>
    <dgm:pt modelId="{7A58096D-DA3D-48F3-94D5-5CA53AE8D8F4}" type="pres">
      <dgm:prSet presAssocID="{0962B63C-7C4A-4DD4-AC3D-B0BF6709B7DC}" presName="c2" presStyleLbl="node1" presStyleIdx="1" presStyleCnt="19" custLinFactNeighborX="28704" custLinFactNeighborY="4784"/>
      <dgm:spPr>
        <a:solidFill>
          <a:srgbClr val="1F91C6"/>
        </a:solidFill>
        <a:effectLst>
          <a:outerShdw blurRad="50800" dist="38100" dir="5400000" algn="t" rotWithShape="0">
            <a:prstClr val="black">
              <a:alpha val="40000"/>
            </a:prstClr>
          </a:outerShdw>
        </a:effectLst>
      </dgm:spPr>
    </dgm:pt>
    <dgm:pt modelId="{DF0896E2-8552-44E0-88BC-781F2669B818}" type="pres">
      <dgm:prSet presAssocID="{0962B63C-7C4A-4DD4-AC3D-B0BF6709B7DC}" presName="c3" presStyleLbl="node1" presStyleIdx="2" presStyleCnt="19" custLinFactNeighborX="-15958" custLinFactNeighborY="24271"/>
      <dgm:spPr>
        <a:solidFill>
          <a:srgbClr val="2595C7"/>
        </a:solidFill>
        <a:effectLst>
          <a:outerShdw blurRad="50800" dist="38100" dir="5400000" algn="t" rotWithShape="0">
            <a:prstClr val="black">
              <a:alpha val="40000"/>
            </a:prstClr>
          </a:outerShdw>
        </a:effectLst>
      </dgm:spPr>
    </dgm:pt>
    <dgm:pt modelId="{62BB99B8-74D7-4B2D-80B9-ED46344E8D87}" type="pres">
      <dgm:prSet presAssocID="{0962B63C-7C4A-4DD4-AC3D-B0BF6709B7DC}" presName="c4" presStyleLbl="node1" presStyleIdx="3" presStyleCnt="19" custLinFactNeighborX="-28930" custLinFactNeighborY="57157"/>
      <dgm:spPr>
        <a:solidFill>
          <a:srgbClr val="2B98C9"/>
        </a:solidFill>
        <a:effectLst>
          <a:outerShdw blurRad="50800" dist="38100" dir="5400000" algn="t" rotWithShape="0">
            <a:prstClr val="black">
              <a:alpha val="40000"/>
            </a:prstClr>
          </a:outerShdw>
        </a:effectLst>
      </dgm:spPr>
    </dgm:pt>
    <dgm:pt modelId="{460401E8-992A-461F-924B-4452CF607A92}" type="pres">
      <dgm:prSet presAssocID="{0962B63C-7C4A-4DD4-AC3D-B0BF6709B7DC}" presName="c5" presStyleLbl="node1" presStyleIdx="4" presStyleCnt="19" custLinFactNeighborX="25751" custLinFactNeighborY="56392"/>
      <dgm:spPr>
        <a:solidFill>
          <a:srgbClr val="309AC9"/>
        </a:solidFill>
        <a:effectLst>
          <a:outerShdw blurRad="50800" dist="38100" dir="5400000" algn="t" rotWithShape="0">
            <a:prstClr val="black">
              <a:alpha val="40000"/>
            </a:prstClr>
          </a:outerShdw>
        </a:effectLst>
      </dgm:spPr>
    </dgm:pt>
    <dgm:pt modelId="{5C5E7115-794D-4678-86BC-AACB341A019B}" type="pres">
      <dgm:prSet presAssocID="{0962B63C-7C4A-4DD4-AC3D-B0BF6709B7DC}" presName="c6" presStyleLbl="node1" presStyleIdx="5" presStyleCnt="19" custLinFactNeighborX="-54623" custLinFactNeighborY="55991"/>
      <dgm:spPr>
        <a:solidFill>
          <a:srgbClr val="369CCC"/>
        </a:solidFill>
        <a:effectLst>
          <a:outerShdw blurRad="50800" dist="38100" dir="5400000" algn="t" rotWithShape="0">
            <a:prstClr val="black">
              <a:alpha val="40000"/>
            </a:prstClr>
          </a:outerShdw>
        </a:effectLst>
      </dgm:spPr>
    </dgm:pt>
    <dgm:pt modelId="{8C6B6D56-9259-46E1-BA3B-5AD9F535DA54}" type="pres">
      <dgm:prSet presAssocID="{0962B63C-7C4A-4DD4-AC3D-B0BF6709B7DC}" presName="c7" presStyleLbl="node1" presStyleIdx="6" presStyleCnt="19" custLinFactNeighborX="-34558" custLinFactNeighborY="13557"/>
      <dgm:spPr>
        <a:solidFill>
          <a:srgbClr val="3BA0CC"/>
        </a:solidFill>
        <a:effectLst>
          <a:outerShdw blurRad="50800" dist="38100" dir="5400000" algn="t" rotWithShape="0">
            <a:prstClr val="black">
              <a:alpha val="40000"/>
            </a:prstClr>
          </a:outerShdw>
        </a:effectLst>
      </dgm:spPr>
    </dgm:pt>
    <dgm:pt modelId="{62DFD847-21BE-4339-922C-129B42179804}" type="pres">
      <dgm:prSet presAssocID="{0962B63C-7C4A-4DD4-AC3D-B0BF6709B7DC}" presName="c8" presStyleLbl="node1" presStyleIdx="7" presStyleCnt="19" custLinFactX="-140623" custLinFactNeighborX="-200000" custLinFactNeighborY="25755"/>
      <dgm:spPr>
        <a:solidFill>
          <a:srgbClr val="41A3CF"/>
        </a:solidFill>
        <a:effectLst>
          <a:outerShdw blurRad="50800" dist="38100" dir="5400000" algn="t" rotWithShape="0">
            <a:prstClr val="black">
              <a:alpha val="40000"/>
            </a:prstClr>
          </a:outerShdw>
        </a:effectLst>
      </dgm:spPr>
    </dgm:pt>
    <dgm:pt modelId="{368F17B0-8ED9-4275-8E40-5BCCB7080370}" type="pres">
      <dgm:prSet presAssocID="{0962B63C-7C4A-4DD4-AC3D-B0BF6709B7DC}" presName="c9" presStyleLbl="node1" presStyleIdx="8" presStyleCnt="19" custLinFactX="-100000" custLinFactNeighborX="-106929" custLinFactNeighborY="-90709"/>
      <dgm:spPr>
        <a:solidFill>
          <a:srgbClr val="47A6CF"/>
        </a:solidFill>
        <a:effectLst>
          <a:outerShdw blurRad="50800" dist="38100" dir="5400000" algn="t" rotWithShape="0">
            <a:prstClr val="black">
              <a:alpha val="40000"/>
            </a:prstClr>
          </a:outerShdw>
        </a:effectLst>
      </dgm:spPr>
    </dgm:pt>
    <dgm:pt modelId="{0F6BDAF4-898D-4FB1-8917-FF5CDA3D3449}" type="pres">
      <dgm:prSet presAssocID="{0962B63C-7C4A-4DD4-AC3D-B0BF6709B7DC}" presName="c10" presStyleLbl="node1" presStyleIdx="9" presStyleCnt="19" custLinFactNeighborX="-10473" custLinFactNeighborY="-2898"/>
      <dgm:spPr>
        <a:solidFill>
          <a:srgbClr val="4CA8D1"/>
        </a:solidFill>
        <a:effectLst>
          <a:outerShdw blurRad="50800" dist="38100" dir="5400000" algn="t" rotWithShape="0">
            <a:prstClr val="black">
              <a:alpha val="40000"/>
            </a:prstClr>
          </a:outerShdw>
        </a:effectLst>
      </dgm:spPr>
    </dgm:pt>
    <dgm:pt modelId="{0544C66D-ABD3-4705-8235-033062FB40AF}" type="pres">
      <dgm:prSet presAssocID="{0962B63C-7C4A-4DD4-AC3D-B0BF6709B7DC}" presName="c11" presStyleLbl="node1" presStyleIdx="10" presStyleCnt="19" custLinFactX="12421" custLinFactNeighborX="100000" custLinFactNeighborY="-16693"/>
      <dgm:spPr>
        <a:solidFill>
          <a:srgbClr val="52ABD3"/>
        </a:solidFill>
        <a:effectLst>
          <a:outerShdw blurRad="50800" dist="38100" dir="5400000" algn="t" rotWithShape="0">
            <a:prstClr val="black">
              <a:alpha val="40000"/>
            </a:prstClr>
          </a:outerShdw>
        </a:effectLst>
      </dgm:spPr>
    </dgm:pt>
    <dgm:pt modelId="{6A70647B-D2F4-4689-8309-0D77D2E043D9}" type="pres">
      <dgm:prSet presAssocID="{0962B63C-7C4A-4DD4-AC3D-B0BF6709B7DC}" presName="c12" presStyleLbl="node1" presStyleIdx="11" presStyleCnt="19" custLinFactNeighborX="91354" custLinFactNeighborY="-18542"/>
      <dgm:spPr>
        <a:solidFill>
          <a:srgbClr val="58AED4"/>
        </a:solidFill>
        <a:effectLst>
          <a:outerShdw blurRad="50800" dist="38100" dir="5400000" algn="t" rotWithShape="0">
            <a:prstClr val="black">
              <a:alpha val="40000"/>
            </a:prstClr>
          </a:outerShdw>
        </a:effectLst>
      </dgm:spPr>
    </dgm:pt>
    <dgm:pt modelId="{F4CD0B9E-D38A-4418-84CB-79982AD054D6}" type="pres">
      <dgm:prSet presAssocID="{0962B63C-7C4A-4DD4-AC3D-B0BF6709B7DC}" presName="c13" presStyleLbl="node1" presStyleIdx="12" presStyleCnt="19" custLinFactNeighborX="48468" custLinFactNeighborY="-44697"/>
      <dgm:spPr>
        <a:solidFill>
          <a:srgbClr val="5EB1D6"/>
        </a:solidFill>
        <a:effectLst>
          <a:outerShdw blurRad="50800" dist="38100" dir="5400000" algn="t" rotWithShape="0">
            <a:prstClr val="black">
              <a:alpha val="40000"/>
            </a:prstClr>
          </a:outerShdw>
        </a:effectLst>
      </dgm:spPr>
    </dgm:pt>
    <dgm:pt modelId="{AF76C088-5C95-4180-83BC-9A7965F043B5}" type="pres">
      <dgm:prSet presAssocID="{0962B63C-7C4A-4DD4-AC3D-B0BF6709B7DC}" presName="c14" presStyleLbl="node1" presStyleIdx="13" presStyleCnt="19" custLinFactX="-200000" custLinFactY="-187508" custLinFactNeighborX="-256675" custLinFactNeighborY="-200000"/>
      <dgm:spPr>
        <a:noFill/>
        <a:ln>
          <a:noFill/>
        </a:ln>
        <a:effectLst>
          <a:outerShdw blurRad="50800" dist="38100" dir="5400000" algn="t" rotWithShape="0">
            <a:prstClr val="black">
              <a:alpha val="40000"/>
            </a:prstClr>
          </a:outerShdw>
        </a:effectLst>
      </dgm:spPr>
    </dgm:pt>
    <dgm:pt modelId="{00CB9EB4-81EF-41E0-A97A-CC53E03CD906}" type="pres">
      <dgm:prSet presAssocID="{0962B63C-7C4A-4DD4-AC3D-B0BF6709B7DC}" presName="c15" presStyleLbl="node1" presStyleIdx="14" presStyleCnt="19"/>
      <dgm:spPr>
        <a:solidFill>
          <a:srgbClr val="69B5D9"/>
        </a:solidFill>
        <a:effectLst>
          <a:outerShdw blurRad="50800" dist="38100" dir="5400000" algn="t" rotWithShape="0">
            <a:prstClr val="black">
              <a:alpha val="40000"/>
            </a:prstClr>
          </a:outerShdw>
        </a:effectLst>
      </dgm:spPr>
    </dgm:pt>
    <dgm:pt modelId="{553590C2-9482-49F3-9CB2-B9116A951820}" type="pres">
      <dgm:prSet presAssocID="{0962B63C-7C4A-4DD4-AC3D-B0BF6709B7DC}" presName="c16" presStyleLbl="node1" presStyleIdx="15" presStyleCnt="19" custLinFactY="-136912" custLinFactNeighborX="-95314" custLinFactNeighborY="-200000"/>
      <dgm:spPr>
        <a:solidFill>
          <a:srgbClr val="6EB8D9"/>
        </a:solidFill>
        <a:effectLst>
          <a:outerShdw blurRad="50800" dist="38100" dir="5400000" algn="t" rotWithShape="0">
            <a:prstClr val="black">
              <a:alpha val="40000"/>
            </a:prstClr>
          </a:outerShdw>
        </a:effectLst>
      </dgm:spPr>
    </dgm:pt>
    <dgm:pt modelId="{0F4E7631-9716-4278-A33D-385C8DAA3530}" type="pres">
      <dgm:prSet presAssocID="{0962B63C-7C4A-4DD4-AC3D-B0BF6709B7DC}" presName="c17" presStyleLbl="node1" presStyleIdx="16" presStyleCnt="19" custLinFactNeighborX="-37008" custLinFactNeighborY="-37463"/>
      <dgm:spPr>
        <a:solidFill>
          <a:srgbClr val="74BBDC"/>
        </a:solidFill>
        <a:effectLst>
          <a:outerShdw blurRad="50800" dist="38100" dir="5400000" algn="t" rotWithShape="0">
            <a:prstClr val="black">
              <a:alpha val="40000"/>
            </a:prstClr>
          </a:outerShdw>
        </a:effectLst>
      </dgm:spPr>
    </dgm:pt>
    <dgm:pt modelId="{1F558DDA-CC88-4170-BE13-278914AC69A8}" type="pres">
      <dgm:prSet presAssocID="{0962B63C-7C4A-4DD4-AC3D-B0BF6709B7DC}" presName="c18" presStyleLbl="node1" presStyleIdx="17" presStyleCnt="19" custLinFactNeighborX="-90969" custLinFactNeighborY="-66948"/>
      <dgm:spPr>
        <a:solidFill>
          <a:srgbClr val="7ABEDD"/>
        </a:solidFill>
        <a:effectLst>
          <a:outerShdw blurRad="50800" dist="38100" dir="5400000" algn="t" rotWithShape="0">
            <a:prstClr val="black">
              <a:alpha val="40000"/>
            </a:prstClr>
          </a:outerShdw>
        </a:effectLst>
      </dgm:spPr>
    </dgm:pt>
    <dgm:pt modelId="{F3F55464-65D7-40D5-831C-5B69D11CD5F8}" type="pres">
      <dgm:prSet presAssocID="{6186E54F-8B8B-4189-9AB5-2B6A729BB54B}" presName="chevronComposite1" presStyleCnt="0"/>
      <dgm:spPr/>
    </dgm:pt>
    <dgm:pt modelId="{71EA5A48-7C8F-40BF-921A-C20FEE661285}" type="pres">
      <dgm:prSet presAssocID="{6186E54F-8B8B-4189-9AB5-2B6A729BB54B}" presName="chevron1" presStyleLbl="sibTrans2D1" presStyleIdx="0" presStyleCnt="2" custLinFactNeighborX="-17829" custLinFactNeighborY="-3835"/>
      <dgm:spPr>
        <a:solidFill>
          <a:srgbClr val="007DB5"/>
        </a:solidFill>
        <a:effectLst>
          <a:outerShdw blurRad="50800" dist="114300" dir="10800000" algn="r" rotWithShape="0">
            <a:prstClr val="black">
              <a:alpha val="40000"/>
            </a:prstClr>
          </a:outerShdw>
        </a:effectLst>
      </dgm:spPr>
    </dgm:pt>
    <dgm:pt modelId="{DDBEA294-E8BA-432A-8F4A-518D39FAA743}" type="pres">
      <dgm:prSet presAssocID="{6186E54F-8B8B-4189-9AB5-2B6A729BB54B}" presName="spChevron1" presStyleCnt="0"/>
      <dgm:spPr/>
    </dgm:pt>
    <dgm:pt modelId="{8AD7D770-5AFC-4E8D-8488-60C7EEC8BFE3}" type="pres">
      <dgm:prSet presAssocID="{309BE16E-F9FA-4177-9E8C-F278AC9EB2AB}" presName="middle" presStyleCnt="0"/>
      <dgm:spPr/>
    </dgm:pt>
    <dgm:pt modelId="{13080B65-7A84-4C3C-8DFD-A6963568786C}" type="pres">
      <dgm:prSet presAssocID="{309BE16E-F9FA-4177-9E8C-F278AC9EB2AB}" presName="parTxMid" presStyleLbl="revTx" presStyleIdx="1" presStyleCnt="2" custScaleX="121000" custScaleY="121000" custLinFactNeighborX="-7146"/>
      <dgm:spPr/>
    </dgm:pt>
    <dgm:pt modelId="{9849969B-3646-4C24-9771-C4B11DA5D07B}" type="pres">
      <dgm:prSet presAssocID="{309BE16E-F9FA-4177-9E8C-F278AC9EB2AB}" presName="spMid" presStyleCnt="0"/>
      <dgm:spPr/>
    </dgm:pt>
    <dgm:pt modelId="{8C076497-5750-4239-B89D-E9EA541853D3}" type="pres">
      <dgm:prSet presAssocID="{D6C486FB-A768-4DD9-85FA-36750670937F}" presName="chevronComposite1" presStyleCnt="0"/>
      <dgm:spPr/>
    </dgm:pt>
    <dgm:pt modelId="{64BDBD2E-EAE7-4155-A45D-166A0F117392}" type="pres">
      <dgm:prSet presAssocID="{D6C486FB-A768-4DD9-85FA-36750670937F}" presName="chevron1" presStyleLbl="sibTrans2D1" presStyleIdx="1" presStyleCnt="2" custLinFactNeighborX="-20899" custLinFactNeighborY="-2606"/>
      <dgm:spPr>
        <a:solidFill>
          <a:srgbClr val="4AA0DF"/>
        </a:solidFill>
        <a:effectLst>
          <a:outerShdw blurRad="50800" dist="114300" dir="10800000" algn="r" rotWithShape="0">
            <a:prstClr val="black">
              <a:alpha val="40000"/>
            </a:prstClr>
          </a:outerShdw>
        </a:effectLst>
      </dgm:spPr>
    </dgm:pt>
    <dgm:pt modelId="{A85CE27C-BA0E-4657-B45C-91B4FB76A0EE}" type="pres">
      <dgm:prSet presAssocID="{D6C486FB-A768-4DD9-85FA-36750670937F}" presName="spChevron1" presStyleCnt="0"/>
      <dgm:spPr/>
    </dgm:pt>
    <dgm:pt modelId="{977D1CA0-E996-4D49-9D19-D9F04D74F028}" type="pres">
      <dgm:prSet presAssocID="{80B990C1-9B78-4182-AE93-04D37E8A3D25}" presName="last" presStyleCnt="0"/>
      <dgm:spPr/>
    </dgm:pt>
    <dgm:pt modelId="{C470A4A6-D2E7-446A-A12C-12FEF46CCAF1}" type="pres">
      <dgm:prSet presAssocID="{80B990C1-9B78-4182-AE93-04D37E8A3D25}" presName="circleTx" presStyleLbl="node1" presStyleIdx="18" presStyleCnt="19" custLinFactNeighborX="-9340"/>
      <dgm:spPr/>
    </dgm:pt>
    <dgm:pt modelId="{5587CDBD-608D-414C-8A88-3AA87572FC4A}" type="pres">
      <dgm:prSet presAssocID="{80B990C1-9B78-4182-AE93-04D37E8A3D25}" presName="spN" presStyleCnt="0"/>
      <dgm:spPr/>
    </dgm:pt>
  </dgm:ptLst>
  <dgm:cxnLst>
    <dgm:cxn modelId="{5DA7E00F-81E9-43D1-8079-8B1366292853}" srcId="{20302790-9CCD-4BA7-9F75-E4AC98B45AFB}" destId="{309BE16E-F9FA-4177-9E8C-F278AC9EB2AB}" srcOrd="1" destOrd="0" parTransId="{EC653074-05B4-4EEC-9B72-91B9D47191BD}" sibTransId="{D6C486FB-A768-4DD9-85FA-36750670937F}"/>
    <dgm:cxn modelId="{7E494310-5F32-4364-9ACF-98F8D793B0DA}" type="presOf" srcId="{20302790-9CCD-4BA7-9F75-E4AC98B45AFB}" destId="{24763498-1FAD-49D2-AFC0-1A6D09219B03}" srcOrd="0" destOrd="0" presId="urn:microsoft.com/office/officeart/2009/3/layout/RandomtoResultProcess"/>
    <dgm:cxn modelId="{B2F9F913-6482-4577-929B-16D4408DB167}" type="presOf" srcId="{0962B63C-7C4A-4DD4-AC3D-B0BF6709B7DC}" destId="{5F8F74D9-2906-4F90-9181-B0508C80B3A9}" srcOrd="0" destOrd="0" presId="urn:microsoft.com/office/officeart/2009/3/layout/RandomtoResultProcess"/>
    <dgm:cxn modelId="{358B49B7-D186-410A-9591-030831ECE1D2}" srcId="{20302790-9CCD-4BA7-9F75-E4AC98B45AFB}" destId="{80B990C1-9B78-4182-AE93-04D37E8A3D25}" srcOrd="2" destOrd="0" parTransId="{8F911986-D7D1-4AA0-B36E-A659B350A0EE}" sibTransId="{2EF6FA86-5799-4CDB-BE3D-D7EF92B388FB}"/>
    <dgm:cxn modelId="{BD7FEAB8-54A8-4C52-9A02-B642EE9C2061}" type="presOf" srcId="{80B990C1-9B78-4182-AE93-04D37E8A3D25}" destId="{C470A4A6-D2E7-446A-A12C-12FEF46CCAF1}" srcOrd="0" destOrd="0" presId="urn:microsoft.com/office/officeart/2009/3/layout/RandomtoResultProcess"/>
    <dgm:cxn modelId="{B1F17CDA-FD02-4DBB-91AA-F061BF09BF9D}" type="presOf" srcId="{309BE16E-F9FA-4177-9E8C-F278AC9EB2AB}" destId="{13080B65-7A84-4C3C-8DFD-A6963568786C}" srcOrd="0" destOrd="0" presId="urn:microsoft.com/office/officeart/2009/3/layout/RandomtoResultProcess"/>
    <dgm:cxn modelId="{EBCC06FB-D0C2-4CE1-BC5F-0CDD56B15FB8}" srcId="{20302790-9CCD-4BA7-9F75-E4AC98B45AFB}" destId="{0962B63C-7C4A-4DD4-AC3D-B0BF6709B7DC}" srcOrd="0" destOrd="0" parTransId="{065913A2-6A84-4DC4-ADE5-2826F0C6B98F}" sibTransId="{6186E54F-8B8B-4189-9AB5-2B6A729BB54B}"/>
    <dgm:cxn modelId="{B4A6F7E1-82EE-4244-B595-DB1121E3CE84}" type="presParOf" srcId="{24763498-1FAD-49D2-AFC0-1A6D09219B03}" destId="{FC053FA0-43DE-405D-B19B-A9943DAC6C17}" srcOrd="0" destOrd="0" presId="urn:microsoft.com/office/officeart/2009/3/layout/RandomtoResultProcess"/>
    <dgm:cxn modelId="{90C241E9-A6A9-42CE-8313-1C427464541F}" type="presParOf" srcId="{FC053FA0-43DE-405D-B19B-A9943DAC6C17}" destId="{5F8F74D9-2906-4F90-9181-B0508C80B3A9}" srcOrd="0" destOrd="0" presId="urn:microsoft.com/office/officeart/2009/3/layout/RandomtoResultProcess"/>
    <dgm:cxn modelId="{EF5A0A5D-0068-4F0E-8686-29D9ED4C1D11}" type="presParOf" srcId="{FC053FA0-43DE-405D-B19B-A9943DAC6C17}" destId="{7393716D-1AE0-474E-A499-B521263B8C9B}" srcOrd="1" destOrd="0" presId="urn:microsoft.com/office/officeart/2009/3/layout/RandomtoResultProcess"/>
    <dgm:cxn modelId="{5D3680A2-2589-4C3D-A74F-F7E8F71D02FB}" type="presParOf" srcId="{FC053FA0-43DE-405D-B19B-A9943DAC6C17}" destId="{7A58096D-DA3D-48F3-94D5-5CA53AE8D8F4}" srcOrd="2" destOrd="0" presId="urn:microsoft.com/office/officeart/2009/3/layout/RandomtoResultProcess"/>
    <dgm:cxn modelId="{28D57156-63E3-4E99-96C8-F3A88B4D200D}" type="presParOf" srcId="{FC053FA0-43DE-405D-B19B-A9943DAC6C17}" destId="{DF0896E2-8552-44E0-88BC-781F2669B818}" srcOrd="3" destOrd="0" presId="urn:microsoft.com/office/officeart/2009/3/layout/RandomtoResultProcess"/>
    <dgm:cxn modelId="{A5391F9F-7B45-4C35-B3EF-ADA5BD2928EC}" type="presParOf" srcId="{FC053FA0-43DE-405D-B19B-A9943DAC6C17}" destId="{62BB99B8-74D7-4B2D-80B9-ED46344E8D87}" srcOrd="4" destOrd="0" presId="urn:microsoft.com/office/officeart/2009/3/layout/RandomtoResultProcess"/>
    <dgm:cxn modelId="{6E02378D-B90B-4423-B72C-D2215623C42F}" type="presParOf" srcId="{FC053FA0-43DE-405D-B19B-A9943DAC6C17}" destId="{460401E8-992A-461F-924B-4452CF607A92}" srcOrd="5" destOrd="0" presId="urn:microsoft.com/office/officeart/2009/3/layout/RandomtoResultProcess"/>
    <dgm:cxn modelId="{5D4E6F8E-E24C-4FE3-B16F-6DD3EDE70D01}" type="presParOf" srcId="{FC053FA0-43DE-405D-B19B-A9943DAC6C17}" destId="{5C5E7115-794D-4678-86BC-AACB341A019B}" srcOrd="6" destOrd="0" presId="urn:microsoft.com/office/officeart/2009/3/layout/RandomtoResultProcess"/>
    <dgm:cxn modelId="{FF4380DC-66C2-4A29-ABB4-A7FED5154270}" type="presParOf" srcId="{FC053FA0-43DE-405D-B19B-A9943DAC6C17}" destId="{8C6B6D56-9259-46E1-BA3B-5AD9F535DA54}" srcOrd="7" destOrd="0" presId="urn:microsoft.com/office/officeart/2009/3/layout/RandomtoResultProcess"/>
    <dgm:cxn modelId="{9193B233-845B-4740-9ED4-7395041D02A9}" type="presParOf" srcId="{FC053FA0-43DE-405D-B19B-A9943DAC6C17}" destId="{62DFD847-21BE-4339-922C-129B42179804}" srcOrd="8" destOrd="0" presId="urn:microsoft.com/office/officeart/2009/3/layout/RandomtoResultProcess"/>
    <dgm:cxn modelId="{E5AF7E7B-6392-4CA7-8672-8309E9DFE586}" type="presParOf" srcId="{FC053FA0-43DE-405D-B19B-A9943DAC6C17}" destId="{368F17B0-8ED9-4275-8E40-5BCCB7080370}" srcOrd="9" destOrd="0" presId="urn:microsoft.com/office/officeart/2009/3/layout/RandomtoResultProcess"/>
    <dgm:cxn modelId="{662E4481-0B28-4569-90BD-7095B89F062C}" type="presParOf" srcId="{FC053FA0-43DE-405D-B19B-A9943DAC6C17}" destId="{0F6BDAF4-898D-4FB1-8917-FF5CDA3D3449}" srcOrd="10" destOrd="0" presId="urn:microsoft.com/office/officeart/2009/3/layout/RandomtoResultProcess"/>
    <dgm:cxn modelId="{08EA5068-FDD6-47D7-BE94-0AE226309694}" type="presParOf" srcId="{FC053FA0-43DE-405D-B19B-A9943DAC6C17}" destId="{0544C66D-ABD3-4705-8235-033062FB40AF}" srcOrd="11" destOrd="0" presId="urn:microsoft.com/office/officeart/2009/3/layout/RandomtoResultProcess"/>
    <dgm:cxn modelId="{B110C1A4-893D-4CEF-A7EA-06F992DEA546}" type="presParOf" srcId="{FC053FA0-43DE-405D-B19B-A9943DAC6C17}" destId="{6A70647B-D2F4-4689-8309-0D77D2E043D9}" srcOrd="12" destOrd="0" presId="urn:microsoft.com/office/officeart/2009/3/layout/RandomtoResultProcess"/>
    <dgm:cxn modelId="{7FCF5E75-1267-4FE4-A467-DCE851B60AAD}" type="presParOf" srcId="{FC053FA0-43DE-405D-B19B-A9943DAC6C17}" destId="{F4CD0B9E-D38A-4418-84CB-79982AD054D6}" srcOrd="13" destOrd="0" presId="urn:microsoft.com/office/officeart/2009/3/layout/RandomtoResultProcess"/>
    <dgm:cxn modelId="{44433AA3-3C4C-47BC-A82E-1D03AB2BE926}" type="presParOf" srcId="{FC053FA0-43DE-405D-B19B-A9943DAC6C17}" destId="{AF76C088-5C95-4180-83BC-9A7965F043B5}" srcOrd="14" destOrd="0" presId="urn:microsoft.com/office/officeart/2009/3/layout/RandomtoResultProcess"/>
    <dgm:cxn modelId="{1996C3AE-40A0-4BDE-8D1B-7FF7234A03DC}" type="presParOf" srcId="{FC053FA0-43DE-405D-B19B-A9943DAC6C17}" destId="{00CB9EB4-81EF-41E0-A97A-CC53E03CD906}" srcOrd="15" destOrd="0" presId="urn:microsoft.com/office/officeart/2009/3/layout/RandomtoResultProcess"/>
    <dgm:cxn modelId="{55E3A61F-E3C8-4A37-9A83-2017D20A85EA}" type="presParOf" srcId="{FC053FA0-43DE-405D-B19B-A9943DAC6C17}" destId="{553590C2-9482-49F3-9CB2-B9116A951820}" srcOrd="16" destOrd="0" presId="urn:microsoft.com/office/officeart/2009/3/layout/RandomtoResultProcess"/>
    <dgm:cxn modelId="{5D4BA1E2-34CA-4BBA-95D4-5BB967B6FBE5}" type="presParOf" srcId="{FC053FA0-43DE-405D-B19B-A9943DAC6C17}" destId="{0F4E7631-9716-4278-A33D-385C8DAA3530}" srcOrd="17" destOrd="0" presId="urn:microsoft.com/office/officeart/2009/3/layout/RandomtoResultProcess"/>
    <dgm:cxn modelId="{8F0898A0-2025-4F46-93DF-417C07518E55}" type="presParOf" srcId="{FC053FA0-43DE-405D-B19B-A9943DAC6C17}" destId="{1F558DDA-CC88-4170-BE13-278914AC69A8}" srcOrd="18" destOrd="0" presId="urn:microsoft.com/office/officeart/2009/3/layout/RandomtoResultProcess"/>
    <dgm:cxn modelId="{40BB52BF-A0C7-4730-9E9A-EF6A83E9074B}" type="presParOf" srcId="{24763498-1FAD-49D2-AFC0-1A6D09219B03}" destId="{F3F55464-65D7-40D5-831C-5B69D11CD5F8}" srcOrd="1" destOrd="0" presId="urn:microsoft.com/office/officeart/2009/3/layout/RandomtoResultProcess"/>
    <dgm:cxn modelId="{ADFB3FB1-D938-425A-995D-AE955E5BB963}" type="presParOf" srcId="{F3F55464-65D7-40D5-831C-5B69D11CD5F8}" destId="{71EA5A48-7C8F-40BF-921A-C20FEE661285}" srcOrd="0" destOrd="0" presId="urn:microsoft.com/office/officeart/2009/3/layout/RandomtoResultProcess"/>
    <dgm:cxn modelId="{6C6A22DA-EF80-488B-979D-18D4E8DC0C64}" type="presParOf" srcId="{F3F55464-65D7-40D5-831C-5B69D11CD5F8}" destId="{DDBEA294-E8BA-432A-8F4A-518D39FAA743}" srcOrd="1" destOrd="0" presId="urn:microsoft.com/office/officeart/2009/3/layout/RandomtoResultProcess"/>
    <dgm:cxn modelId="{1B015FD5-44C2-4D0E-B258-CEB4DE26D995}" type="presParOf" srcId="{24763498-1FAD-49D2-AFC0-1A6D09219B03}" destId="{8AD7D770-5AFC-4E8D-8488-60C7EEC8BFE3}" srcOrd="2" destOrd="0" presId="urn:microsoft.com/office/officeart/2009/3/layout/RandomtoResultProcess"/>
    <dgm:cxn modelId="{FFDF583D-B505-439B-8B5D-A7F7BC496516}" type="presParOf" srcId="{8AD7D770-5AFC-4E8D-8488-60C7EEC8BFE3}" destId="{13080B65-7A84-4C3C-8DFD-A6963568786C}" srcOrd="0" destOrd="0" presId="urn:microsoft.com/office/officeart/2009/3/layout/RandomtoResultProcess"/>
    <dgm:cxn modelId="{53F4E9D7-F153-4BDE-BF83-4CE4F1983441}" type="presParOf" srcId="{8AD7D770-5AFC-4E8D-8488-60C7EEC8BFE3}" destId="{9849969B-3646-4C24-9771-C4B11DA5D07B}" srcOrd="1" destOrd="0" presId="urn:microsoft.com/office/officeart/2009/3/layout/RandomtoResultProcess"/>
    <dgm:cxn modelId="{30164FE1-30FF-4CA0-AD1A-2AA1EAF3E6C8}" type="presParOf" srcId="{24763498-1FAD-49D2-AFC0-1A6D09219B03}" destId="{8C076497-5750-4239-B89D-E9EA541853D3}" srcOrd="3" destOrd="0" presId="urn:microsoft.com/office/officeart/2009/3/layout/RandomtoResultProcess"/>
    <dgm:cxn modelId="{CB90BD8E-DCE4-4891-BC43-5D02EDCCCC15}" type="presParOf" srcId="{8C076497-5750-4239-B89D-E9EA541853D3}" destId="{64BDBD2E-EAE7-4155-A45D-166A0F117392}" srcOrd="0" destOrd="0" presId="urn:microsoft.com/office/officeart/2009/3/layout/RandomtoResultProcess"/>
    <dgm:cxn modelId="{AFC0A85C-C764-4DA0-8809-7D5224981F99}" type="presParOf" srcId="{8C076497-5750-4239-B89D-E9EA541853D3}" destId="{A85CE27C-BA0E-4657-B45C-91B4FB76A0EE}" srcOrd="1" destOrd="0" presId="urn:microsoft.com/office/officeart/2009/3/layout/RandomtoResultProcess"/>
    <dgm:cxn modelId="{8E0E6789-FE0B-4CFF-941D-EE294E4583D2}" type="presParOf" srcId="{24763498-1FAD-49D2-AFC0-1A6D09219B03}" destId="{977D1CA0-E996-4D49-9D19-D9F04D74F028}" srcOrd="4" destOrd="0" presId="urn:microsoft.com/office/officeart/2009/3/layout/RandomtoResultProcess"/>
    <dgm:cxn modelId="{D42242D8-3EE9-460C-99C4-7B0780E42BBD}" type="presParOf" srcId="{977D1CA0-E996-4D49-9D19-D9F04D74F028}" destId="{C470A4A6-D2E7-446A-A12C-12FEF46CCAF1}" srcOrd="0" destOrd="0" presId="urn:microsoft.com/office/officeart/2009/3/layout/RandomtoResultProcess"/>
    <dgm:cxn modelId="{632822F0-6019-4683-A0CB-B93FE0841528}" type="presParOf" srcId="{977D1CA0-E996-4D49-9D19-D9F04D74F028}" destId="{5587CDBD-608D-414C-8A88-3AA87572FC4A}"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F74D9-2906-4F90-9181-B0508C80B3A9}">
      <dsp:nvSpPr>
        <dsp:cNvPr id="0" name=""/>
        <dsp:cNvSpPr/>
      </dsp:nvSpPr>
      <dsp:spPr>
        <a:xfrm>
          <a:off x="338428" y="3820290"/>
          <a:ext cx="5006097" cy="1649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rgbClr val="064477"/>
              </a:solidFill>
              <a:latin typeface="+mn-lt"/>
              <a:ea typeface="+mn-ea"/>
              <a:cs typeface="+mn-cs"/>
            </a:rPr>
            <a:t>Complex history mild to moderate TBI</a:t>
          </a:r>
        </a:p>
      </dsp:txBody>
      <dsp:txXfrm>
        <a:off x="338428" y="3820290"/>
        <a:ext cx="5006097" cy="1649736"/>
      </dsp:txXfrm>
    </dsp:sp>
    <dsp:sp modelId="{7393716D-1AE0-474E-A499-B521263B8C9B}">
      <dsp:nvSpPr>
        <dsp:cNvPr id="0" name=""/>
        <dsp:cNvSpPr/>
      </dsp:nvSpPr>
      <dsp:spPr>
        <a:xfrm>
          <a:off x="512907" y="3310853"/>
          <a:ext cx="398212" cy="398212"/>
        </a:xfrm>
        <a:prstGeom prst="ellipse">
          <a:avLst/>
        </a:prstGeom>
        <a:solidFill>
          <a:srgbClr val="198EC3"/>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7A58096D-DA3D-48F3-94D5-5CA53AE8D8F4}">
      <dsp:nvSpPr>
        <dsp:cNvPr id="0" name=""/>
        <dsp:cNvSpPr/>
      </dsp:nvSpPr>
      <dsp:spPr>
        <a:xfrm>
          <a:off x="725791" y="2780096"/>
          <a:ext cx="398212" cy="398212"/>
        </a:xfrm>
        <a:prstGeom prst="ellipse">
          <a:avLst/>
        </a:prstGeom>
        <a:solidFill>
          <a:srgbClr val="1F91C6"/>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DF0896E2-8552-44E0-88BC-781F2669B818}">
      <dsp:nvSpPr>
        <dsp:cNvPr id="0" name=""/>
        <dsp:cNvSpPr/>
      </dsp:nvSpPr>
      <dsp:spPr>
        <a:xfrm>
          <a:off x="1180626" y="3024423"/>
          <a:ext cx="625762" cy="625762"/>
        </a:xfrm>
        <a:prstGeom prst="ellipse">
          <a:avLst/>
        </a:prstGeom>
        <a:solidFill>
          <a:srgbClr val="2595C7"/>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62BB99B8-74D7-4B2D-80B9-ED46344E8D87}">
      <dsp:nvSpPr>
        <dsp:cNvPr id="0" name=""/>
        <dsp:cNvSpPr/>
      </dsp:nvSpPr>
      <dsp:spPr>
        <a:xfrm>
          <a:off x="1722779" y="2486904"/>
          <a:ext cx="398212" cy="398212"/>
        </a:xfrm>
        <a:prstGeom prst="ellipse">
          <a:avLst/>
        </a:prstGeom>
        <a:solidFill>
          <a:srgbClr val="2B98C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460401E8-992A-461F-924B-4452CF607A92}">
      <dsp:nvSpPr>
        <dsp:cNvPr id="0" name=""/>
        <dsp:cNvSpPr/>
      </dsp:nvSpPr>
      <dsp:spPr>
        <a:xfrm>
          <a:off x="2665272" y="2260859"/>
          <a:ext cx="398212" cy="398212"/>
        </a:xfrm>
        <a:prstGeom prst="ellipse">
          <a:avLst/>
        </a:prstGeom>
        <a:solidFill>
          <a:srgbClr val="309AC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5C5E7115-794D-4678-86BC-AACB341A019B}">
      <dsp:nvSpPr>
        <dsp:cNvPr id="0" name=""/>
        <dsp:cNvSpPr/>
      </dsp:nvSpPr>
      <dsp:spPr>
        <a:xfrm>
          <a:off x="3237208" y="2649510"/>
          <a:ext cx="398212" cy="398212"/>
        </a:xfrm>
        <a:prstGeom prst="ellipse">
          <a:avLst/>
        </a:prstGeom>
        <a:solidFill>
          <a:srgbClr val="369CCC"/>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8C6B6D56-9259-46E1-BA3B-5AD9F535DA54}">
      <dsp:nvSpPr>
        <dsp:cNvPr id="0" name=""/>
        <dsp:cNvSpPr/>
      </dsp:nvSpPr>
      <dsp:spPr>
        <a:xfrm>
          <a:off x="3795970" y="2790130"/>
          <a:ext cx="625762" cy="625762"/>
        </a:xfrm>
        <a:prstGeom prst="ellipse">
          <a:avLst/>
        </a:prstGeom>
        <a:solidFill>
          <a:srgbClr val="3BA0CC"/>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62DFD847-21BE-4339-922C-129B42179804}">
      <dsp:nvSpPr>
        <dsp:cNvPr id="0" name=""/>
        <dsp:cNvSpPr/>
      </dsp:nvSpPr>
      <dsp:spPr>
        <a:xfrm>
          <a:off x="3436314" y="3421102"/>
          <a:ext cx="398212" cy="398212"/>
        </a:xfrm>
        <a:prstGeom prst="ellipse">
          <a:avLst/>
        </a:prstGeom>
        <a:solidFill>
          <a:srgbClr val="41A3CF"/>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368F17B0-8ED9-4275-8E40-5BCCB7080370}">
      <dsp:nvSpPr>
        <dsp:cNvPr id="0" name=""/>
        <dsp:cNvSpPr/>
      </dsp:nvSpPr>
      <dsp:spPr>
        <a:xfrm>
          <a:off x="4303199" y="3570575"/>
          <a:ext cx="398212" cy="398212"/>
        </a:xfrm>
        <a:prstGeom prst="ellipse">
          <a:avLst/>
        </a:prstGeom>
        <a:solidFill>
          <a:srgbClr val="47A6CF"/>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0F6BDAF4-898D-4FB1-8917-FF5CDA3D3449}">
      <dsp:nvSpPr>
        <dsp:cNvPr id="0" name=""/>
        <dsp:cNvSpPr/>
      </dsp:nvSpPr>
      <dsp:spPr>
        <a:xfrm>
          <a:off x="2120989" y="2731370"/>
          <a:ext cx="1023974" cy="1023974"/>
        </a:xfrm>
        <a:prstGeom prst="ellipse">
          <a:avLst/>
        </a:prstGeom>
        <a:solidFill>
          <a:srgbClr val="4CA8D1"/>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0544C66D-ABD3-4705-8235-033062FB40AF}">
      <dsp:nvSpPr>
        <dsp:cNvPr id="0" name=""/>
        <dsp:cNvSpPr/>
      </dsp:nvSpPr>
      <dsp:spPr>
        <a:xfrm>
          <a:off x="501665" y="4813061"/>
          <a:ext cx="398212" cy="398212"/>
        </a:xfrm>
        <a:prstGeom prst="ellipse">
          <a:avLst/>
        </a:prstGeom>
        <a:solidFill>
          <a:srgbClr val="52ABD3"/>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6A70647B-D2F4-4689-8309-0D77D2E043D9}">
      <dsp:nvSpPr>
        <dsp:cNvPr id="0" name=""/>
        <dsp:cNvSpPr/>
      </dsp:nvSpPr>
      <dsp:spPr>
        <a:xfrm>
          <a:off x="960148" y="5265253"/>
          <a:ext cx="625762" cy="625762"/>
        </a:xfrm>
        <a:prstGeom prst="ellipse">
          <a:avLst/>
        </a:prstGeom>
        <a:solidFill>
          <a:srgbClr val="58AED4"/>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4CD0B9E-D38A-4418-84CB-79982AD054D6}">
      <dsp:nvSpPr>
        <dsp:cNvPr id="0" name=""/>
        <dsp:cNvSpPr/>
      </dsp:nvSpPr>
      <dsp:spPr>
        <a:xfrm>
          <a:off x="1665890" y="5420448"/>
          <a:ext cx="910199" cy="910199"/>
        </a:xfrm>
        <a:prstGeom prst="ellipse">
          <a:avLst/>
        </a:prstGeom>
        <a:solidFill>
          <a:srgbClr val="5EB1D6"/>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AF76C088-5C95-4180-83BC-9A7965F043B5}">
      <dsp:nvSpPr>
        <dsp:cNvPr id="0" name=""/>
        <dsp:cNvSpPr/>
      </dsp:nvSpPr>
      <dsp:spPr>
        <a:xfrm>
          <a:off x="576943" y="5008922"/>
          <a:ext cx="398212" cy="398212"/>
        </a:xfrm>
        <a:prstGeom prst="ellipse">
          <a:avLst/>
        </a:prstGeom>
        <a:noFill/>
        <a:ln w="12700" cap="flat" cmpd="sng" algn="ctr">
          <a:no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00CB9EB4-81EF-41E0-A97A-CC53E03CD906}">
      <dsp:nvSpPr>
        <dsp:cNvPr id="0" name=""/>
        <dsp:cNvSpPr/>
      </dsp:nvSpPr>
      <dsp:spPr>
        <a:xfrm>
          <a:off x="2618478" y="5827280"/>
          <a:ext cx="625762" cy="625762"/>
        </a:xfrm>
        <a:prstGeom prst="ellipse">
          <a:avLst/>
        </a:prstGeom>
        <a:solidFill>
          <a:srgbClr val="69B5D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553590C2-9482-49F3-9CB2-B9116A951820}">
      <dsp:nvSpPr>
        <dsp:cNvPr id="0" name=""/>
        <dsp:cNvSpPr/>
      </dsp:nvSpPr>
      <dsp:spPr>
        <a:xfrm>
          <a:off x="2796423" y="5266151"/>
          <a:ext cx="398212" cy="398212"/>
        </a:xfrm>
        <a:prstGeom prst="ellipse">
          <a:avLst/>
        </a:prstGeom>
        <a:solidFill>
          <a:srgbClr val="6EB8D9"/>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0F4E7631-9716-4278-A33D-385C8DAA3530}">
      <dsp:nvSpPr>
        <dsp:cNvPr id="0" name=""/>
        <dsp:cNvSpPr/>
      </dsp:nvSpPr>
      <dsp:spPr>
        <a:xfrm>
          <a:off x="3340876" y="5374792"/>
          <a:ext cx="910199" cy="910199"/>
        </a:xfrm>
        <a:prstGeom prst="ellipse">
          <a:avLst/>
        </a:prstGeom>
        <a:solidFill>
          <a:srgbClr val="74BBDC"/>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1F558DDA-CC88-4170-BE13-278914AC69A8}">
      <dsp:nvSpPr>
        <dsp:cNvPr id="0" name=""/>
        <dsp:cNvSpPr/>
      </dsp:nvSpPr>
      <dsp:spPr>
        <a:xfrm>
          <a:off x="4334967" y="5073846"/>
          <a:ext cx="625762" cy="625762"/>
        </a:xfrm>
        <a:prstGeom prst="ellipse">
          <a:avLst/>
        </a:prstGeom>
        <a:solidFill>
          <a:srgbClr val="7ABEDD"/>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71EA5A48-7C8F-40BF-921A-C20FEE661285}">
      <dsp:nvSpPr>
        <dsp:cNvPr id="0" name=""/>
        <dsp:cNvSpPr/>
      </dsp:nvSpPr>
      <dsp:spPr>
        <a:xfrm>
          <a:off x="5202322" y="2737066"/>
          <a:ext cx="1837774" cy="3508511"/>
        </a:xfrm>
        <a:prstGeom prst="chevron">
          <a:avLst>
            <a:gd name="adj" fmla="val 62310"/>
          </a:avLst>
        </a:prstGeom>
        <a:solidFill>
          <a:srgbClr val="007DB5"/>
        </a:solidFill>
        <a:ln>
          <a:noFill/>
        </a:ln>
        <a:effectLst>
          <a:outerShdw blurRad="50800" dist="114300" dir="10800000" algn="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13080B65-7A84-4C3C-8DFD-A6963568786C}">
      <dsp:nvSpPr>
        <dsp:cNvPr id="0" name=""/>
        <dsp:cNvSpPr/>
      </dsp:nvSpPr>
      <dsp:spPr>
        <a:xfrm>
          <a:off x="7009588" y="2504931"/>
          <a:ext cx="6064655" cy="424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rgbClr val="064477"/>
              </a:solidFill>
              <a:latin typeface="+mn-lt"/>
            </a:rPr>
            <a:t>Integrated Inpatient Rehabilitation:</a:t>
          </a:r>
          <a:r>
            <a:rPr lang="en-US" sz="4400" b="0" kern="1200" dirty="0">
              <a:solidFill>
                <a:srgbClr val="064477"/>
              </a:solidFill>
              <a:latin typeface="+mn-lt"/>
            </a:rPr>
            <a:t> </a:t>
          </a:r>
        </a:p>
        <a:p>
          <a:pPr marL="0" lvl="0" indent="0" algn="ctr" defTabSz="1955800">
            <a:lnSpc>
              <a:spcPct val="90000"/>
            </a:lnSpc>
            <a:spcBef>
              <a:spcPct val="0"/>
            </a:spcBef>
            <a:spcAft>
              <a:spcPct val="35000"/>
            </a:spcAft>
            <a:buNone/>
          </a:pPr>
          <a:r>
            <a:rPr lang="en-US" sz="4000" b="0" kern="1200" dirty="0">
              <a:solidFill>
                <a:srgbClr val="064477"/>
              </a:solidFill>
              <a:latin typeface="+mn-lt"/>
            </a:rPr>
            <a:t>Evidence-based, interdisciplinary model delivering patient-centered assessment, coordinated care, and peer support.</a:t>
          </a:r>
        </a:p>
      </dsp:txBody>
      <dsp:txXfrm>
        <a:off x="7009588" y="2504931"/>
        <a:ext cx="6064655" cy="4245258"/>
      </dsp:txXfrm>
    </dsp:sp>
    <dsp:sp modelId="{64BDBD2E-EAE7-4155-A45D-166A0F117392}">
      <dsp:nvSpPr>
        <dsp:cNvPr id="0" name=""/>
        <dsp:cNvSpPr/>
      </dsp:nvSpPr>
      <dsp:spPr>
        <a:xfrm>
          <a:off x="13048332" y="2780186"/>
          <a:ext cx="1837774" cy="3508511"/>
        </a:xfrm>
        <a:prstGeom prst="chevron">
          <a:avLst>
            <a:gd name="adj" fmla="val 62310"/>
          </a:avLst>
        </a:prstGeom>
        <a:solidFill>
          <a:srgbClr val="4AA0DF"/>
        </a:solidFill>
        <a:ln>
          <a:noFill/>
        </a:ln>
        <a:effectLst>
          <a:outerShdw blurRad="50800" dist="114300" dir="10800000" algn="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C470A4A6-D2E7-446A-A12C-12FEF46CCAF1}">
      <dsp:nvSpPr>
        <dsp:cNvPr id="0" name=""/>
        <dsp:cNvSpPr/>
      </dsp:nvSpPr>
      <dsp:spPr>
        <a:xfrm>
          <a:off x="15072756" y="2581667"/>
          <a:ext cx="4260295" cy="4260295"/>
        </a:xfrm>
        <a:prstGeom prst="ellipse">
          <a:avLst/>
        </a:prstGeom>
        <a:gradFill flip="none" rotWithShape="1">
          <a:gsLst>
            <a:gs pos="100000">
              <a:srgbClr val="4B9ECA"/>
            </a:gs>
            <a:gs pos="0">
              <a:schemeClr val="accent1">
                <a:lumMod val="30000"/>
                <a:lumOff val="70000"/>
              </a:schemeClr>
            </a:gs>
          </a:gsLst>
          <a:path path="circle">
            <a:fillToRect l="50000" t="50000" r="50000" b="50000"/>
          </a:path>
          <a:tileRect/>
        </a:gra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rgbClr val="064477"/>
              </a:solidFill>
              <a:latin typeface="+mn-lt"/>
              <a:ea typeface="+mn-ea"/>
              <a:cs typeface="+mn-cs"/>
            </a:rPr>
            <a:t>Improve higher-level functioning, well-being, and brain health. </a:t>
          </a:r>
        </a:p>
      </dsp:txBody>
      <dsp:txXfrm>
        <a:off x="15696662" y="3205573"/>
        <a:ext cx="3012483" cy="3012483"/>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1F00F-053D-43CD-BE12-A3AFF6C8C476}" type="datetimeFigureOut">
              <a:rPr lang="en-US" smtClean="0"/>
              <a:t>7/22/2026</a:t>
            </a:fld>
            <a:endParaRPr lang="en-US" dirty="0"/>
          </a:p>
        </p:txBody>
      </p:sp>
      <p:sp>
        <p:nvSpPr>
          <p:cNvPr id="4" name="Slide Image Placeholder 3"/>
          <p:cNvSpPr>
            <a:spLocks noGrp="1" noRot="1" noChangeAspect="1"/>
          </p:cNvSpPr>
          <p:nvPr>
            <p:ph type="sldImg" idx="2"/>
          </p:nvPr>
        </p:nvSpPr>
        <p:spPr>
          <a:xfrm>
            <a:off x="1028700" y="1143000"/>
            <a:ext cx="48006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A0E3A5-56DD-4F70-9F71-1FDA0BCB254A}" type="slidenum">
              <a:rPr lang="en-US" smtClean="0"/>
              <a:t>‹#›</a:t>
            </a:fld>
            <a:endParaRPr lang="en-US" dirty="0"/>
          </a:p>
        </p:txBody>
      </p:sp>
    </p:spTree>
    <p:extLst>
      <p:ext uri="{BB962C8B-B14F-4D97-AF65-F5344CB8AC3E}">
        <p14:creationId xmlns:p14="http://schemas.microsoft.com/office/powerpoint/2010/main" val="2036245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EBE23-9129-A9D3-9AB6-4EDF5A8495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1C2D7-82B4-9BA6-BF17-0977BCC55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00981-FA1F-E65F-4A71-2369ECC9A1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BE8BA8-C0D4-5CBE-F42C-B827244948A3}"/>
              </a:ext>
            </a:extLst>
          </p:cNvPr>
          <p:cNvSpPr>
            <a:spLocks noGrp="1"/>
          </p:cNvSpPr>
          <p:nvPr>
            <p:ph type="sldNum" sz="quarter" idx="5"/>
          </p:nvPr>
        </p:nvSpPr>
        <p:spPr/>
        <p:txBody>
          <a:bodyPr/>
          <a:lstStyle/>
          <a:p>
            <a:fld id="{40A0E3A5-56DD-4F70-9F71-1FDA0BCB254A}" type="slidenum">
              <a:rPr lang="en-US" smtClean="0"/>
              <a:t>1</a:t>
            </a:fld>
            <a:endParaRPr lang="en-US" dirty="0"/>
          </a:p>
        </p:txBody>
      </p:sp>
    </p:spTree>
    <p:extLst>
      <p:ext uri="{BB962C8B-B14F-4D97-AF65-F5344CB8AC3E}">
        <p14:creationId xmlns:p14="http://schemas.microsoft.com/office/powerpoint/2010/main" val="1153516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5387342"/>
            <a:ext cx="38404800" cy="1146048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7289782"/>
            <a:ext cx="38404800" cy="7947658"/>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106778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3903986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752600"/>
            <a:ext cx="1104138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0" y="1752600"/>
            <a:ext cx="3248406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422116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1282075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8206745"/>
            <a:ext cx="44165520" cy="13693138"/>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0" y="22029425"/>
            <a:ext cx="44165520" cy="7200898"/>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136917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8763000"/>
            <a:ext cx="217627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8763000"/>
            <a:ext cx="217627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2101977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752603"/>
            <a:ext cx="4416552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2" y="8069582"/>
            <a:ext cx="21662705"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2" y="12024360"/>
            <a:ext cx="21662705"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0" y="8069582"/>
            <a:ext cx="21769390" cy="3954778"/>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0" y="12024360"/>
            <a:ext cx="2176939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207590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3059788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138879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2194560"/>
            <a:ext cx="16515395" cy="768096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0" y="4739642"/>
            <a:ext cx="25923240" cy="23393400"/>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2" y="9875520"/>
            <a:ext cx="16515395"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1093416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2194560"/>
            <a:ext cx="16515395" cy="768096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4739642"/>
            <a:ext cx="25923240" cy="23393400"/>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dirty="0"/>
              <a:t>Click icon to add picture</a:t>
            </a:r>
          </a:p>
        </p:txBody>
      </p:sp>
      <p:sp>
        <p:nvSpPr>
          <p:cNvPr id="4" name="Text Placeholder 3"/>
          <p:cNvSpPr>
            <a:spLocks noGrp="1"/>
          </p:cNvSpPr>
          <p:nvPr>
            <p:ph type="body" sz="half" idx="2"/>
          </p:nvPr>
        </p:nvSpPr>
        <p:spPr>
          <a:xfrm>
            <a:off x="3527112" y="9875520"/>
            <a:ext cx="16515395" cy="18295622"/>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F606B3E4-0F19-4CC0-8510-4AA573721481}"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120A5B-391F-41E4-A379-E7CD456156B5}" type="slidenum">
              <a:rPr lang="en-US" smtClean="0"/>
              <a:t>‹#›</a:t>
            </a:fld>
            <a:endParaRPr lang="en-US" dirty="0"/>
          </a:p>
        </p:txBody>
      </p:sp>
    </p:spTree>
    <p:extLst>
      <p:ext uri="{BB962C8B-B14F-4D97-AF65-F5344CB8AC3E}">
        <p14:creationId xmlns:p14="http://schemas.microsoft.com/office/powerpoint/2010/main" val="3534551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752603"/>
            <a:ext cx="4416552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8763000"/>
            <a:ext cx="4416552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0510482"/>
            <a:ext cx="11521440" cy="1752600"/>
          </a:xfrm>
          <a:prstGeom prst="rect">
            <a:avLst/>
          </a:prstGeom>
        </p:spPr>
        <p:txBody>
          <a:bodyPr vert="horz" lIns="91440" tIns="45720" rIns="91440" bIns="45720" rtlCol="0" anchor="ctr"/>
          <a:lstStyle>
            <a:lvl1pPr algn="l">
              <a:defRPr sz="5040">
                <a:solidFill>
                  <a:schemeClr val="tx1">
                    <a:tint val="75000"/>
                  </a:schemeClr>
                </a:solidFill>
              </a:defRPr>
            </a:lvl1pPr>
          </a:lstStyle>
          <a:p>
            <a:fld id="{F606B3E4-0F19-4CC0-8510-4AA573721481}" type="datetimeFigureOut">
              <a:rPr lang="en-US" smtClean="0"/>
              <a:t>7/22/2026</a:t>
            </a:fld>
            <a:endParaRPr lang="en-US" dirty="0"/>
          </a:p>
        </p:txBody>
      </p:sp>
      <p:sp>
        <p:nvSpPr>
          <p:cNvPr id="5" name="Footer Placeholder 4"/>
          <p:cNvSpPr>
            <a:spLocks noGrp="1"/>
          </p:cNvSpPr>
          <p:nvPr>
            <p:ph type="ftr" sz="quarter" idx="3"/>
          </p:nvPr>
        </p:nvSpPr>
        <p:spPr>
          <a:xfrm>
            <a:off x="16962120" y="30510482"/>
            <a:ext cx="17282160" cy="1752600"/>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164520" y="30510482"/>
            <a:ext cx="11521440" cy="1752600"/>
          </a:xfrm>
          <a:prstGeom prst="rect">
            <a:avLst/>
          </a:prstGeom>
        </p:spPr>
        <p:txBody>
          <a:bodyPr vert="horz" lIns="91440" tIns="45720" rIns="91440" bIns="45720" rtlCol="0" anchor="ctr"/>
          <a:lstStyle>
            <a:lvl1pPr algn="r">
              <a:defRPr sz="5040">
                <a:solidFill>
                  <a:schemeClr val="tx1">
                    <a:tint val="75000"/>
                  </a:schemeClr>
                </a:solidFill>
              </a:defRPr>
            </a:lvl1pPr>
          </a:lstStyle>
          <a:p>
            <a:fld id="{AF120A5B-391F-41E4-A379-E7CD456156B5}" type="slidenum">
              <a:rPr lang="en-US" smtClean="0"/>
              <a:t>‹#›</a:t>
            </a:fld>
            <a:endParaRPr lang="en-US" dirty="0"/>
          </a:p>
        </p:txBody>
      </p:sp>
    </p:spTree>
    <p:extLst>
      <p:ext uri="{BB962C8B-B14F-4D97-AF65-F5344CB8AC3E}">
        <p14:creationId xmlns:p14="http://schemas.microsoft.com/office/powerpoint/2010/main" val="28398773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svg"/><Relationship Id="rId13" Type="http://schemas.openxmlformats.org/officeDocument/2006/relationships/image" Target="../media/image6.svg"/><Relationship Id="rId18" Type="http://schemas.openxmlformats.org/officeDocument/2006/relationships/image" Target="../media/image11.png"/><Relationship Id="rId3" Type="http://schemas.openxmlformats.org/officeDocument/2006/relationships/diagramData" Target="../diagrams/data1.xml"/><Relationship Id="rId21" Type="http://schemas.openxmlformats.org/officeDocument/2006/relationships/image" Target="../media/image14.png"/><Relationship Id="rId7" Type="http://schemas.microsoft.com/office/2007/relationships/diagramDrawing" Target="../diagrams/drawing1.xml"/><Relationship Id="rId12" Type="http://schemas.openxmlformats.org/officeDocument/2006/relationships/image" Target="../media/image5.svg"/><Relationship Id="rId17"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4.tiff"/><Relationship Id="rId5" Type="http://schemas.openxmlformats.org/officeDocument/2006/relationships/diagramQuickStyle" Target="../diagrams/quickStyle1.xml"/><Relationship Id="rId15" Type="http://schemas.openxmlformats.org/officeDocument/2006/relationships/image" Target="../media/image8.svg"/><Relationship Id="rId10" Type="http://schemas.openxmlformats.org/officeDocument/2006/relationships/image" Target="../media/image3.svg"/><Relationship Id="rId19" Type="http://schemas.openxmlformats.org/officeDocument/2006/relationships/image" Target="../media/image12.jpg"/><Relationship Id="rId4" Type="http://schemas.openxmlformats.org/officeDocument/2006/relationships/diagramLayout" Target="../diagrams/layout1.xml"/><Relationship Id="rId9" Type="http://schemas.openxmlformats.org/officeDocument/2006/relationships/image" Target="../media/image2.svg"/><Relationship Id="rId1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0B15-D333-1E41-D833-A4F5457DCA51}"/>
            </a:ext>
          </a:extLst>
        </p:cNvPr>
        <p:cNvGrpSpPr/>
        <p:nvPr/>
      </p:nvGrpSpPr>
      <p:grpSpPr>
        <a:xfrm>
          <a:off x="0" y="0"/>
          <a:ext cx="0" cy="0"/>
          <a:chOff x="0" y="0"/>
          <a:chExt cx="0" cy="0"/>
        </a:xfrm>
      </p:grpSpPr>
      <p:graphicFrame>
        <p:nvGraphicFramePr>
          <p:cNvPr id="1157" name="Diagram 1156">
            <a:extLst>
              <a:ext uri="{FF2B5EF4-FFF2-40B4-BE49-F238E27FC236}">
                <a16:creationId xmlns:a16="http://schemas.microsoft.com/office/drawing/2014/main" id="{9A89D099-B1DD-A363-0888-3AC6169FE2A2}"/>
              </a:ext>
            </a:extLst>
          </p:cNvPr>
          <p:cNvGraphicFramePr/>
          <p:nvPr>
            <p:extLst>
              <p:ext uri="{D42A27DB-BD31-4B8C-83A1-F6EECF244321}">
                <p14:modId xmlns:p14="http://schemas.microsoft.com/office/powerpoint/2010/main" val="1125553956"/>
              </p:ext>
            </p:extLst>
          </p:nvPr>
        </p:nvGraphicFramePr>
        <p:xfrm>
          <a:off x="16504760" y="3199979"/>
          <a:ext cx="19985439" cy="9042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6" name="Rectangle 35">
            <a:extLst>
              <a:ext uri="{FF2B5EF4-FFF2-40B4-BE49-F238E27FC236}">
                <a16:creationId xmlns:a16="http://schemas.microsoft.com/office/drawing/2014/main" id="{A0D62708-AC69-749F-85A4-CB83E35D41CB}"/>
              </a:ext>
            </a:extLst>
          </p:cNvPr>
          <p:cNvSpPr/>
          <p:nvPr/>
        </p:nvSpPr>
        <p:spPr>
          <a:xfrm rot="16200000">
            <a:off x="27311160" y="9036938"/>
            <a:ext cx="32978796" cy="14811686"/>
          </a:xfrm>
          <a:prstGeom prst="rect">
            <a:avLst/>
          </a:prstGeom>
          <a:solidFill>
            <a:srgbClr val="ADC6E5"/>
          </a:solidFill>
          <a:ln w="38100">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cs typeface="Arial" panose="020B0604020202020204" pitchFamily="34" charset="0"/>
            </a:endParaRPr>
          </a:p>
        </p:txBody>
      </p:sp>
      <p:sp>
        <p:nvSpPr>
          <p:cNvPr id="11" name="Rectangle 10">
            <a:extLst>
              <a:ext uri="{FF2B5EF4-FFF2-40B4-BE49-F238E27FC236}">
                <a16:creationId xmlns:a16="http://schemas.microsoft.com/office/drawing/2014/main" id="{F54B761C-82EE-3D23-A0B0-8F6BBB2142E7}"/>
              </a:ext>
            </a:extLst>
          </p:cNvPr>
          <p:cNvSpPr/>
          <p:nvPr/>
        </p:nvSpPr>
        <p:spPr>
          <a:xfrm>
            <a:off x="8248" y="-46615"/>
            <a:ext cx="16459200" cy="32978794"/>
          </a:xfrm>
          <a:prstGeom prst="rect">
            <a:avLst/>
          </a:prstGeom>
          <a:solidFill>
            <a:srgbClr val="ADC6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cs typeface="Arial" panose="020B0604020202020204" pitchFamily="34" charset="0"/>
            </a:endParaRPr>
          </a:p>
        </p:txBody>
      </p:sp>
      <p:sp>
        <p:nvSpPr>
          <p:cNvPr id="23" name="Rectangle 2">
            <a:extLst>
              <a:ext uri="{FF2B5EF4-FFF2-40B4-BE49-F238E27FC236}">
                <a16:creationId xmlns:a16="http://schemas.microsoft.com/office/drawing/2014/main" id="{E527EE7B-0E1E-6A26-9FA7-355EDA1586A2}"/>
              </a:ext>
            </a:extLst>
          </p:cNvPr>
          <p:cNvSpPr>
            <a:spLocks noChangeArrowheads="1"/>
          </p:cNvSpPr>
          <p:nvPr/>
        </p:nvSpPr>
        <p:spPr bwMode="auto">
          <a:xfrm>
            <a:off x="16696518" y="10713016"/>
            <a:ext cx="193296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i="0" u="none" strike="noStrike" cap="none" normalizeH="0" baseline="0" dirty="0">
                <a:ln>
                  <a:noFill/>
                </a:ln>
                <a:solidFill>
                  <a:srgbClr val="00244A"/>
                </a:solidFill>
                <a:effectLst/>
                <a:ea typeface="Aptos" panose="020B0004020202020204" pitchFamily="34" charset="0"/>
                <a:cs typeface="Times New Roman" panose="02020603050405020304" pitchFamily="18" charset="0"/>
              </a:rPr>
              <a:t>IETP complementary and integrative health (CIH) service availability by site</a:t>
            </a:r>
          </a:p>
        </p:txBody>
      </p:sp>
      <p:sp>
        <p:nvSpPr>
          <p:cNvPr id="34" name="Rectangle 2">
            <a:extLst>
              <a:ext uri="{FF2B5EF4-FFF2-40B4-BE49-F238E27FC236}">
                <a16:creationId xmlns:a16="http://schemas.microsoft.com/office/drawing/2014/main" id="{71896530-C111-A4CA-E5F6-E5495CAAC7D2}"/>
              </a:ext>
            </a:extLst>
          </p:cNvPr>
          <p:cNvSpPr>
            <a:spLocks noChangeArrowheads="1"/>
          </p:cNvSpPr>
          <p:nvPr/>
        </p:nvSpPr>
        <p:spPr bwMode="auto">
          <a:xfrm>
            <a:off x="16946461" y="31838600"/>
            <a:ext cx="1956084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sz="2600" dirty="0"/>
              <a:t>Note. All IETP participants had equal opportunity for CIH integration in their care; </a:t>
            </a:r>
            <a:r>
              <a:rPr lang="en-US" sz="2600" kern="100" dirty="0">
                <a:solidFill>
                  <a:srgbClr val="000000"/>
                </a:solidFill>
                <a:latin typeface="Aptos"/>
              </a:rPr>
              <a:t>* </a:t>
            </a:r>
            <a:r>
              <a:rPr lang="en-US" sz="2600" dirty="0"/>
              <a:t>Available at Minneapolis VA in the Comprehensive Pain Center (chiropractic) and within Psychology Service (hypnosis), but not immediately available/provided within IETP; offered to participants </a:t>
            </a:r>
            <a:endParaRPr kumimoji="0" lang="en-US" altLang="en-US" sz="2600" b="0" i="0" u="none" strike="noStrike" cap="none" normalizeH="0" baseline="0" dirty="0">
              <a:ln>
                <a:noFill/>
              </a:ln>
              <a:solidFill>
                <a:schemeClr val="tx1"/>
              </a:solidFill>
              <a:effectLst/>
              <a:ea typeface="Aptos" panose="020B0004020202020204" pitchFamily="34" charset="0"/>
              <a:cs typeface="Times New Roman" panose="02020603050405020304" pitchFamily="18" charset="0"/>
            </a:endParaRPr>
          </a:p>
        </p:txBody>
      </p:sp>
      <p:graphicFrame>
        <p:nvGraphicFramePr>
          <p:cNvPr id="38" name="Table 37">
            <a:extLst>
              <a:ext uri="{FF2B5EF4-FFF2-40B4-BE49-F238E27FC236}">
                <a16:creationId xmlns:a16="http://schemas.microsoft.com/office/drawing/2014/main" id="{CD121310-9771-BCEB-5E11-0B1CF0199788}"/>
              </a:ext>
            </a:extLst>
          </p:cNvPr>
          <p:cNvGraphicFramePr>
            <a:graphicFrameLocks noGrp="1"/>
          </p:cNvGraphicFramePr>
          <p:nvPr>
            <p:extLst>
              <p:ext uri="{D42A27DB-BD31-4B8C-83A1-F6EECF244321}">
                <p14:modId xmlns:p14="http://schemas.microsoft.com/office/powerpoint/2010/main" val="42775619"/>
              </p:ext>
            </p:extLst>
          </p:nvPr>
        </p:nvGraphicFramePr>
        <p:xfrm>
          <a:off x="36727295" y="11590593"/>
          <a:ext cx="13972703" cy="8646160"/>
        </p:xfrm>
        <a:graphic>
          <a:graphicData uri="http://schemas.openxmlformats.org/drawingml/2006/table">
            <a:tbl>
              <a:tblPr firstRow="1" firstCol="1" bandRow="1">
                <a:effectLst>
                  <a:outerShdw blurRad="292100" dist="139700" dir="2700000" algn="tl" rotWithShape="0">
                    <a:prstClr val="black">
                      <a:alpha val="40000"/>
                    </a:prstClr>
                  </a:outerShdw>
                </a:effectLst>
                <a:tableStyleId>{5C22544A-7EE6-4342-B048-85BDC9FD1C3A}</a:tableStyleId>
              </a:tblPr>
              <a:tblGrid>
                <a:gridCol w="6954415">
                  <a:extLst>
                    <a:ext uri="{9D8B030D-6E8A-4147-A177-3AD203B41FA5}">
                      <a16:colId xmlns:a16="http://schemas.microsoft.com/office/drawing/2014/main" val="1153822191"/>
                    </a:ext>
                  </a:extLst>
                </a:gridCol>
                <a:gridCol w="3850105">
                  <a:extLst>
                    <a:ext uri="{9D8B030D-6E8A-4147-A177-3AD203B41FA5}">
                      <a16:colId xmlns:a16="http://schemas.microsoft.com/office/drawing/2014/main" val="957196093"/>
                    </a:ext>
                  </a:extLst>
                </a:gridCol>
                <a:gridCol w="3168183">
                  <a:extLst>
                    <a:ext uri="{9D8B030D-6E8A-4147-A177-3AD203B41FA5}">
                      <a16:colId xmlns:a16="http://schemas.microsoft.com/office/drawing/2014/main" val="451864397"/>
                    </a:ext>
                  </a:extLst>
                </a:gridCol>
              </a:tblGrid>
              <a:tr h="648791">
                <a:tc>
                  <a:txBody>
                    <a:bodyPr/>
                    <a:lstStyle/>
                    <a:p>
                      <a:pPr marL="0" marR="0">
                        <a:lnSpc>
                          <a:spcPct val="115000"/>
                        </a:lnSpc>
                        <a:spcAft>
                          <a:spcPts val="800"/>
                        </a:spcAft>
                        <a:buNone/>
                      </a:pPr>
                      <a:r>
                        <a:rPr lang="en-US" sz="4000" kern="100">
                          <a:solidFill>
                            <a:srgbClr val="F2F2F2"/>
                          </a:solidFill>
                          <a:effectLst/>
                        </a:rPr>
                        <a:t>Variable</a:t>
                      </a:r>
                      <a:endParaRPr lang="en-US" sz="4000" kern="10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a:solidFill>
                            <a:srgbClr val="F2F2F2"/>
                          </a:solidFill>
                          <a:effectLst/>
                        </a:rPr>
                        <a:t>M</a:t>
                      </a:r>
                      <a:endParaRPr lang="en-US" sz="4000" kern="10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solidFill>
                            <a:srgbClr val="F2F2F2"/>
                          </a:solidFill>
                          <a:effectLst/>
                        </a:rPr>
                        <a:t>SD</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extLst>
                  <a:ext uri="{0D108BD9-81ED-4DB2-BD59-A6C34878D82A}">
                    <a16:rowId xmlns:a16="http://schemas.microsoft.com/office/drawing/2014/main" val="4106172074"/>
                  </a:ext>
                </a:extLst>
              </a:tr>
              <a:tr h="648791">
                <a:tc>
                  <a:txBody>
                    <a:bodyPr/>
                    <a:lstStyle/>
                    <a:p>
                      <a:pPr marL="0" marR="0">
                        <a:lnSpc>
                          <a:spcPct val="115000"/>
                        </a:lnSpc>
                        <a:spcAft>
                          <a:spcPts val="800"/>
                        </a:spcAft>
                        <a:buNone/>
                      </a:pPr>
                      <a:r>
                        <a:rPr lang="en-US" sz="4000" kern="100">
                          <a:solidFill>
                            <a:srgbClr val="F2F2F2"/>
                          </a:solidFill>
                          <a:effectLst/>
                        </a:rPr>
                        <a:t>Age (Years)</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41.56</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5.53</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3811526228"/>
                  </a:ext>
                </a:extLst>
              </a:tr>
              <a:tr h="648791">
                <a:tc>
                  <a:txBody>
                    <a:bodyPr/>
                    <a:lstStyle/>
                    <a:p>
                      <a:pPr marL="0" marR="0">
                        <a:lnSpc>
                          <a:spcPct val="115000"/>
                        </a:lnSpc>
                        <a:spcAft>
                          <a:spcPts val="800"/>
                        </a:spcAft>
                        <a:buNone/>
                      </a:pPr>
                      <a:r>
                        <a:rPr lang="en-US" sz="4000" kern="100" dirty="0">
                          <a:solidFill>
                            <a:srgbClr val="F2F2F2"/>
                          </a:solidFill>
                          <a:effectLst/>
                        </a:rPr>
                        <a:t>Number of Concussions </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15.93</a:t>
                      </a:r>
                      <a:endParaRPr lang="en-US" sz="4000" kern="100" dirty="0">
                        <a:effectLst/>
                        <a:latin typeface="Aptos"/>
                        <a:ea typeface="Aptos" panose="020B0004020202020204" pitchFamily="34" charset="0"/>
                        <a:cs typeface="Times New Roman"/>
                      </a:endParaRPr>
                    </a:p>
                  </a:txBody>
                  <a:tcPr marL="68580" marR="68580" marT="0" marB="0">
                    <a:solidFill>
                      <a:srgbClr val="DCE6F2"/>
                    </a:solidFill>
                  </a:tcPr>
                </a:tc>
                <a:tc>
                  <a:txBody>
                    <a:bodyPr/>
                    <a:lstStyle/>
                    <a:p>
                      <a:pPr marL="0" marR="0" algn="r">
                        <a:lnSpc>
                          <a:spcPct val="115000"/>
                        </a:lnSpc>
                        <a:spcAft>
                          <a:spcPts val="800"/>
                        </a:spcAft>
                        <a:buNone/>
                      </a:pPr>
                      <a:r>
                        <a:rPr lang="en-US" sz="4000" kern="100" dirty="0">
                          <a:effectLst/>
                        </a:rPr>
                        <a:t>7.42</a:t>
                      </a:r>
                      <a:endParaRPr lang="en-US" sz="4000" kern="100" dirty="0">
                        <a:effectLst/>
                        <a:latin typeface="Aptos"/>
                        <a:ea typeface="Aptos" panose="020B0004020202020204" pitchFamily="34" charset="0"/>
                        <a:cs typeface="Times New Roman"/>
                      </a:endParaRPr>
                    </a:p>
                  </a:txBody>
                  <a:tcPr marL="68580" marR="68580" marT="0" marB="0">
                    <a:solidFill>
                      <a:srgbClr val="DCE6F2"/>
                    </a:solidFill>
                  </a:tcPr>
                </a:tc>
                <a:extLst>
                  <a:ext uri="{0D108BD9-81ED-4DB2-BD59-A6C34878D82A}">
                    <a16:rowId xmlns:a16="http://schemas.microsoft.com/office/drawing/2014/main" val="116101016"/>
                  </a:ext>
                </a:extLst>
              </a:tr>
              <a:tr h="648791">
                <a:tc>
                  <a:txBody>
                    <a:bodyPr/>
                    <a:lstStyle/>
                    <a:p>
                      <a:pPr marL="0" marR="0">
                        <a:lnSpc>
                          <a:spcPct val="115000"/>
                        </a:lnSpc>
                        <a:spcAft>
                          <a:spcPts val="800"/>
                        </a:spcAft>
                        <a:buNone/>
                      </a:pPr>
                      <a:r>
                        <a:rPr lang="en-US" sz="4000" kern="100">
                          <a:solidFill>
                            <a:srgbClr val="F2F2F2"/>
                          </a:solidFill>
                          <a:effectLst/>
                        </a:rPr>
                        <a:t>Number of Deployments</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7.39</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3.08</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3036954363"/>
                  </a:ext>
                </a:extLst>
              </a:tr>
              <a:tr h="648791">
                <a:tc>
                  <a:txBody>
                    <a:bodyPr/>
                    <a:lstStyle/>
                    <a:p>
                      <a:pPr marL="0" marR="0">
                        <a:lnSpc>
                          <a:spcPct val="115000"/>
                        </a:lnSpc>
                        <a:spcAft>
                          <a:spcPts val="800"/>
                        </a:spcAft>
                        <a:buNone/>
                      </a:pPr>
                      <a:r>
                        <a:rPr lang="en-US" sz="4000" kern="100">
                          <a:solidFill>
                            <a:srgbClr val="F2F2F2"/>
                          </a:solidFill>
                          <a:effectLst/>
                        </a:rPr>
                        <a:t>Adjusted Dose: CIH</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a:effectLst/>
                        </a:rPr>
                        <a:t>0.51</a:t>
                      </a:r>
                      <a:endParaRPr lang="en-US" sz="4000" kern="100">
                        <a:effectLst/>
                        <a:latin typeface="Aptos"/>
                        <a:ea typeface="Aptos" panose="020B0004020202020204" pitchFamily="34" charset="0"/>
                        <a:cs typeface="Times New Roman"/>
                      </a:endParaRPr>
                    </a:p>
                  </a:txBody>
                  <a:tcPr marL="68580" marR="68580" marT="0" marB="0">
                    <a:solidFill>
                      <a:srgbClr val="DCE6F2"/>
                    </a:solidFill>
                  </a:tcPr>
                </a:tc>
                <a:tc>
                  <a:txBody>
                    <a:bodyPr/>
                    <a:lstStyle/>
                    <a:p>
                      <a:pPr marL="0" marR="0" algn="r">
                        <a:lnSpc>
                          <a:spcPct val="115000"/>
                        </a:lnSpc>
                        <a:spcAft>
                          <a:spcPts val="800"/>
                        </a:spcAft>
                        <a:buNone/>
                      </a:pPr>
                      <a:r>
                        <a:rPr lang="en-US" sz="4000" kern="100">
                          <a:effectLst/>
                        </a:rPr>
                        <a:t>0.29</a:t>
                      </a:r>
                      <a:endParaRPr lang="en-US" sz="4000" kern="100">
                        <a:effectLst/>
                        <a:latin typeface="Aptos"/>
                        <a:ea typeface="Aptos" panose="020B0004020202020204" pitchFamily="34" charset="0"/>
                        <a:cs typeface="Times New Roman"/>
                      </a:endParaRPr>
                    </a:p>
                  </a:txBody>
                  <a:tcPr marL="68580" marR="68580" marT="0" marB="0">
                    <a:solidFill>
                      <a:srgbClr val="DCE6F2"/>
                    </a:solidFill>
                  </a:tcPr>
                </a:tc>
                <a:extLst>
                  <a:ext uri="{0D108BD9-81ED-4DB2-BD59-A6C34878D82A}">
                    <a16:rowId xmlns:a16="http://schemas.microsoft.com/office/drawing/2014/main" val="3570646777"/>
                  </a:ext>
                </a:extLst>
              </a:tr>
              <a:tr h="648791">
                <a:tc>
                  <a:txBody>
                    <a:bodyPr/>
                    <a:lstStyle/>
                    <a:p>
                      <a:pPr marL="0" marR="0">
                        <a:lnSpc>
                          <a:spcPct val="115000"/>
                        </a:lnSpc>
                        <a:spcAft>
                          <a:spcPts val="800"/>
                        </a:spcAft>
                        <a:buNone/>
                      </a:pPr>
                      <a:r>
                        <a:rPr lang="en-US" sz="4000" kern="100">
                          <a:solidFill>
                            <a:srgbClr val="F2F2F2"/>
                          </a:solidFill>
                          <a:effectLst/>
                        </a:rPr>
                        <a:t>Adjusted Dose: Other Services</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2.28</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0.72</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1143109713"/>
                  </a:ext>
                </a:extLst>
              </a:tr>
              <a:tr h="648791">
                <a:tc>
                  <a:txBody>
                    <a:bodyPr/>
                    <a:lstStyle/>
                    <a:p>
                      <a:pPr marL="0" marR="0">
                        <a:lnSpc>
                          <a:spcPct val="115000"/>
                        </a:lnSpc>
                        <a:spcAft>
                          <a:spcPts val="800"/>
                        </a:spcAft>
                        <a:buNone/>
                      </a:pPr>
                      <a:r>
                        <a:rPr lang="en-US" sz="4000" kern="100" dirty="0">
                          <a:solidFill>
                            <a:srgbClr val="F2F2F2"/>
                          </a:solidFill>
                          <a:effectLst/>
                        </a:rPr>
                        <a:t>Rehabilitation Days</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lnB w="19050" cap="flat" cmpd="sng" algn="ctr">
                      <a:solidFill>
                        <a:schemeClr val="tx1"/>
                      </a:solidFill>
                      <a:prstDash val="solid"/>
                      <a:round/>
                      <a:headEnd type="none" w="med" len="med"/>
                      <a:tailEnd type="none" w="med" len="med"/>
                    </a:lnB>
                    <a:solidFill>
                      <a:srgbClr val="003D76"/>
                    </a:solidFill>
                  </a:tcPr>
                </a:tc>
                <a:tc>
                  <a:txBody>
                    <a:bodyPr/>
                    <a:lstStyle/>
                    <a:p>
                      <a:pPr marL="0" marR="0" algn="r">
                        <a:lnSpc>
                          <a:spcPct val="115000"/>
                        </a:lnSpc>
                        <a:spcAft>
                          <a:spcPts val="800"/>
                        </a:spcAft>
                        <a:buNone/>
                      </a:pPr>
                      <a:r>
                        <a:rPr lang="en-US" sz="4000" kern="100" dirty="0">
                          <a:effectLst/>
                        </a:rPr>
                        <a:t>41.21</a:t>
                      </a:r>
                      <a:endParaRPr lang="en-US" sz="4000" kern="100">
                        <a:effectLst/>
                        <a:latin typeface="Aptos"/>
                        <a:ea typeface="Aptos" panose="020B0004020202020204" pitchFamily="34" charset="0"/>
                        <a:cs typeface="Times New Roman"/>
                      </a:endParaRPr>
                    </a:p>
                  </a:txBody>
                  <a:tcPr marL="68580" marR="68580" marT="0" marB="0">
                    <a:lnB w="19050" cap="flat" cmpd="sng" algn="ctr">
                      <a:solidFill>
                        <a:schemeClr val="tx1"/>
                      </a:solidFill>
                      <a:prstDash val="solid"/>
                      <a:round/>
                      <a:headEnd type="none" w="med" len="med"/>
                      <a:tailEnd type="none" w="med" len="med"/>
                    </a:lnB>
                    <a:solidFill>
                      <a:srgbClr val="DCE6F2"/>
                    </a:solidFill>
                  </a:tcPr>
                </a:tc>
                <a:tc>
                  <a:txBody>
                    <a:bodyPr/>
                    <a:lstStyle/>
                    <a:p>
                      <a:pPr marL="0" marR="0" algn="r">
                        <a:lnSpc>
                          <a:spcPct val="115000"/>
                        </a:lnSpc>
                        <a:spcAft>
                          <a:spcPts val="800"/>
                        </a:spcAft>
                        <a:buNone/>
                      </a:pPr>
                      <a:r>
                        <a:rPr lang="en-US" sz="4000" kern="100" dirty="0">
                          <a:effectLst/>
                        </a:rPr>
                        <a:t>19.58</a:t>
                      </a:r>
                      <a:endParaRPr lang="en-US" sz="4000" kern="100">
                        <a:effectLst/>
                        <a:latin typeface="Aptos"/>
                        <a:ea typeface="Aptos" panose="020B0004020202020204" pitchFamily="34" charset="0"/>
                        <a:cs typeface="Times New Roman"/>
                      </a:endParaRPr>
                    </a:p>
                  </a:txBody>
                  <a:tcPr marL="68580" marR="68580" marT="0" marB="0">
                    <a:lnB w="19050" cap="flat" cmpd="sng" algn="ctr">
                      <a:solidFill>
                        <a:schemeClr val="tx1"/>
                      </a:solidFill>
                      <a:prstDash val="solid"/>
                      <a:round/>
                      <a:headEnd type="none" w="med" len="med"/>
                      <a:tailEnd type="none" w="med" len="med"/>
                    </a:lnB>
                    <a:solidFill>
                      <a:srgbClr val="DCE6F2"/>
                    </a:solidFill>
                  </a:tcPr>
                </a:tc>
                <a:extLst>
                  <a:ext uri="{0D108BD9-81ED-4DB2-BD59-A6C34878D82A}">
                    <a16:rowId xmlns:a16="http://schemas.microsoft.com/office/drawing/2014/main" val="1958936667"/>
                  </a:ext>
                </a:extLst>
              </a:tr>
              <a:tr h="648791">
                <a:tc>
                  <a:txBody>
                    <a:bodyPr/>
                    <a:lstStyle/>
                    <a:p>
                      <a:pPr marL="0" marR="0">
                        <a:lnSpc>
                          <a:spcPct val="115000"/>
                        </a:lnSpc>
                        <a:spcAft>
                          <a:spcPts val="800"/>
                        </a:spcAft>
                        <a:buNone/>
                      </a:pPr>
                      <a:endParaRPr lang="en-US" sz="4000" kern="100" dirty="0">
                        <a:solidFill>
                          <a:srgbClr val="F2F2F2"/>
                        </a:solidFill>
                        <a:effectLst/>
                        <a:latin typeface="Aptos"/>
                        <a:ea typeface="Aptos" panose="020B0004020202020204" pitchFamily="34" charset="0"/>
                        <a:cs typeface="Times New Roman"/>
                      </a:endParaRPr>
                    </a:p>
                  </a:txBody>
                  <a:tcPr marL="68580" marR="68580" marT="0" marB="0">
                    <a:lnT w="19050" cap="flat" cmpd="sng" algn="ctr">
                      <a:solidFill>
                        <a:schemeClr val="tx1"/>
                      </a:solidFill>
                      <a:prstDash val="solid"/>
                      <a:round/>
                      <a:headEnd type="none" w="med" len="med"/>
                      <a:tailEnd type="none" w="med" len="med"/>
                    </a:lnT>
                    <a:solidFill>
                      <a:srgbClr val="003D76"/>
                    </a:solidFill>
                  </a:tcPr>
                </a:tc>
                <a:tc>
                  <a:txBody>
                    <a:bodyPr/>
                    <a:lstStyle/>
                    <a:p>
                      <a:pPr marL="0" marR="0" algn="r">
                        <a:lnSpc>
                          <a:spcPct val="115000"/>
                        </a:lnSpc>
                        <a:spcAft>
                          <a:spcPts val="800"/>
                        </a:spcAft>
                        <a:buNone/>
                      </a:pPr>
                      <a:r>
                        <a:rPr lang="en-US" sz="4000" kern="100" dirty="0">
                          <a:solidFill>
                            <a:schemeClr val="bg1"/>
                          </a:solidFill>
                          <a:effectLst/>
                        </a:rPr>
                        <a:t>n</a:t>
                      </a:r>
                      <a:endParaRPr lang="en-US" sz="4000" kern="100" dirty="0">
                        <a:solidFill>
                          <a:schemeClr val="bg1"/>
                        </a:solidFill>
                        <a:effectLst/>
                        <a:latin typeface="Aptos"/>
                        <a:ea typeface="Aptos" panose="020B0004020202020204" pitchFamily="34" charset="0"/>
                        <a:cs typeface="Times New Roman"/>
                      </a:endParaRPr>
                    </a:p>
                  </a:txBody>
                  <a:tcPr marL="68580" marR="68580" marT="0" marB="0">
                    <a:lnT w="19050" cap="flat" cmpd="sng" algn="ctr">
                      <a:solidFill>
                        <a:schemeClr val="tx1"/>
                      </a:solidFill>
                      <a:prstDash val="solid"/>
                      <a:round/>
                      <a:headEnd type="none" w="med" len="med"/>
                      <a:tailEnd type="none" w="med" len="med"/>
                    </a:lnT>
                    <a:solidFill>
                      <a:srgbClr val="003D76"/>
                    </a:solidFill>
                  </a:tcPr>
                </a:tc>
                <a:tc>
                  <a:txBody>
                    <a:bodyPr/>
                    <a:lstStyle/>
                    <a:p>
                      <a:pPr marL="0" marR="0" algn="r">
                        <a:lnSpc>
                          <a:spcPct val="115000"/>
                        </a:lnSpc>
                        <a:spcAft>
                          <a:spcPts val="800"/>
                        </a:spcAft>
                        <a:buNone/>
                      </a:pPr>
                      <a:r>
                        <a:rPr lang="en-US" sz="4000" kern="100" dirty="0">
                          <a:solidFill>
                            <a:schemeClr val="bg1"/>
                          </a:solidFill>
                          <a:effectLst/>
                        </a:rPr>
                        <a:t>%</a:t>
                      </a:r>
                      <a:endParaRPr lang="en-US" sz="4000" kern="100" dirty="0">
                        <a:solidFill>
                          <a:schemeClr val="bg1"/>
                        </a:solidFill>
                        <a:effectLst/>
                        <a:latin typeface="Aptos"/>
                        <a:ea typeface="Aptos" panose="020B0004020202020204" pitchFamily="34" charset="0"/>
                        <a:cs typeface="Times New Roman"/>
                      </a:endParaRPr>
                    </a:p>
                  </a:txBody>
                  <a:tcPr marL="68580" marR="68580" marT="0" marB="0">
                    <a:lnT w="19050" cap="flat" cmpd="sng" algn="ctr">
                      <a:solidFill>
                        <a:schemeClr val="tx1"/>
                      </a:solidFill>
                      <a:prstDash val="solid"/>
                      <a:round/>
                      <a:headEnd type="none" w="med" len="med"/>
                      <a:tailEnd type="none" w="med" len="med"/>
                    </a:lnT>
                    <a:solidFill>
                      <a:srgbClr val="003D76"/>
                    </a:solidFill>
                  </a:tcPr>
                </a:tc>
                <a:extLst>
                  <a:ext uri="{0D108BD9-81ED-4DB2-BD59-A6C34878D82A}">
                    <a16:rowId xmlns:a16="http://schemas.microsoft.com/office/drawing/2014/main" val="2226147451"/>
                  </a:ext>
                </a:extLst>
              </a:tr>
              <a:tr h="648791">
                <a:tc>
                  <a:txBody>
                    <a:bodyPr/>
                    <a:lstStyle/>
                    <a:p>
                      <a:pPr marL="0" marR="0">
                        <a:lnSpc>
                          <a:spcPct val="115000"/>
                        </a:lnSpc>
                        <a:spcAft>
                          <a:spcPts val="800"/>
                        </a:spcAft>
                        <a:buNone/>
                      </a:pPr>
                      <a:r>
                        <a:rPr lang="en-US" sz="4000" kern="100">
                          <a:solidFill>
                            <a:srgbClr val="F2F2F2"/>
                          </a:solidFill>
                          <a:effectLst/>
                        </a:rPr>
                        <a:t>Race: White</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95</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71.43</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762009050"/>
                  </a:ext>
                </a:extLst>
              </a:tr>
              <a:tr h="648791">
                <a:tc>
                  <a:txBody>
                    <a:bodyPr/>
                    <a:lstStyle/>
                    <a:p>
                      <a:pPr marL="0" marR="0">
                        <a:lnSpc>
                          <a:spcPct val="115000"/>
                        </a:lnSpc>
                        <a:spcAft>
                          <a:spcPts val="800"/>
                        </a:spcAft>
                        <a:buNone/>
                      </a:pPr>
                      <a:r>
                        <a:rPr lang="en-US" sz="4000" kern="100">
                          <a:solidFill>
                            <a:srgbClr val="F2F2F2"/>
                          </a:solidFill>
                          <a:effectLst/>
                        </a:rPr>
                        <a:t>Ethnicity: Hispanic</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a:effectLst/>
                        </a:rPr>
                        <a:t>11</a:t>
                      </a:r>
                      <a:endParaRPr lang="en-US" sz="4000" kern="100">
                        <a:effectLst/>
                        <a:latin typeface="Aptos"/>
                        <a:ea typeface="Aptos" panose="020B0004020202020204" pitchFamily="34" charset="0"/>
                        <a:cs typeface="Times New Roman"/>
                      </a:endParaRPr>
                    </a:p>
                  </a:txBody>
                  <a:tcPr marL="68580" marR="68580" marT="0" marB="0">
                    <a:solidFill>
                      <a:srgbClr val="ADC6E5"/>
                    </a:solidFill>
                  </a:tcPr>
                </a:tc>
                <a:tc>
                  <a:txBody>
                    <a:bodyPr/>
                    <a:lstStyle/>
                    <a:p>
                      <a:pPr marL="0" marR="0" algn="r">
                        <a:lnSpc>
                          <a:spcPct val="115000"/>
                        </a:lnSpc>
                        <a:spcAft>
                          <a:spcPts val="800"/>
                        </a:spcAft>
                        <a:buNone/>
                      </a:pPr>
                      <a:r>
                        <a:rPr lang="en-US" sz="4000" kern="100">
                          <a:effectLst/>
                        </a:rPr>
                        <a:t>8.27</a:t>
                      </a:r>
                      <a:endParaRPr lang="en-US" sz="4000" kern="100">
                        <a:effectLst/>
                        <a:latin typeface="Aptos"/>
                        <a:ea typeface="Aptos" panose="020B0004020202020204" pitchFamily="34" charset="0"/>
                        <a:cs typeface="Times New Roman"/>
                      </a:endParaRPr>
                    </a:p>
                  </a:txBody>
                  <a:tcPr marL="68580" marR="68580" marT="0" marB="0">
                    <a:solidFill>
                      <a:srgbClr val="ADC6E5"/>
                    </a:solidFill>
                  </a:tcPr>
                </a:tc>
                <a:extLst>
                  <a:ext uri="{0D108BD9-81ED-4DB2-BD59-A6C34878D82A}">
                    <a16:rowId xmlns:a16="http://schemas.microsoft.com/office/drawing/2014/main" val="3251208992"/>
                  </a:ext>
                </a:extLst>
              </a:tr>
              <a:tr h="648791">
                <a:tc>
                  <a:txBody>
                    <a:bodyPr/>
                    <a:lstStyle/>
                    <a:p>
                      <a:pPr marL="0" marR="0">
                        <a:lnSpc>
                          <a:spcPct val="115000"/>
                        </a:lnSpc>
                        <a:spcAft>
                          <a:spcPts val="800"/>
                        </a:spcAft>
                        <a:buNone/>
                      </a:pPr>
                      <a:r>
                        <a:rPr lang="en-US" sz="4000" kern="100" dirty="0">
                          <a:solidFill>
                            <a:srgbClr val="F2F2F2"/>
                          </a:solidFill>
                          <a:effectLst/>
                        </a:rPr>
                        <a:t>Military Rank: Officer</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46</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34.59</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2087293680"/>
                  </a:ext>
                </a:extLst>
              </a:tr>
              <a:tr h="648791">
                <a:tc>
                  <a:txBody>
                    <a:bodyPr/>
                    <a:lstStyle/>
                    <a:p>
                      <a:pPr marL="0" marR="0">
                        <a:lnSpc>
                          <a:spcPct val="115000"/>
                        </a:lnSpc>
                        <a:spcAft>
                          <a:spcPts val="800"/>
                        </a:spcAft>
                        <a:buNone/>
                      </a:pPr>
                      <a:r>
                        <a:rPr lang="en-US" sz="4000" kern="100">
                          <a:solidFill>
                            <a:srgbClr val="F2F2F2"/>
                          </a:solidFill>
                          <a:effectLst/>
                        </a:rPr>
                        <a:t>Special Operations</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a:effectLst/>
                        </a:rPr>
                        <a:t>110</a:t>
                      </a:r>
                      <a:endParaRPr lang="en-US" sz="4000" kern="100">
                        <a:effectLst/>
                        <a:latin typeface="Aptos"/>
                        <a:ea typeface="Aptos" panose="020B0004020202020204" pitchFamily="34" charset="0"/>
                        <a:cs typeface="Times New Roman"/>
                      </a:endParaRPr>
                    </a:p>
                  </a:txBody>
                  <a:tcPr marL="68580" marR="68580" marT="0" marB="0">
                    <a:solidFill>
                      <a:srgbClr val="ADC6E5"/>
                    </a:solidFill>
                  </a:tcPr>
                </a:tc>
                <a:tc>
                  <a:txBody>
                    <a:bodyPr/>
                    <a:lstStyle/>
                    <a:p>
                      <a:pPr marL="0" marR="0" algn="r">
                        <a:lnSpc>
                          <a:spcPct val="115000"/>
                        </a:lnSpc>
                        <a:spcAft>
                          <a:spcPts val="800"/>
                        </a:spcAft>
                        <a:buNone/>
                      </a:pPr>
                      <a:r>
                        <a:rPr lang="en-US" sz="4000" kern="100">
                          <a:effectLst/>
                        </a:rPr>
                        <a:t>82.71</a:t>
                      </a:r>
                      <a:endParaRPr lang="en-US" sz="4000" kern="100">
                        <a:effectLst/>
                        <a:latin typeface="Aptos"/>
                        <a:ea typeface="Aptos" panose="020B0004020202020204" pitchFamily="34" charset="0"/>
                        <a:cs typeface="Times New Roman"/>
                      </a:endParaRPr>
                    </a:p>
                  </a:txBody>
                  <a:tcPr marL="68580" marR="68580" marT="0" marB="0">
                    <a:solidFill>
                      <a:srgbClr val="ADC6E5"/>
                    </a:solidFill>
                  </a:tcPr>
                </a:tc>
                <a:extLst>
                  <a:ext uri="{0D108BD9-81ED-4DB2-BD59-A6C34878D82A}">
                    <a16:rowId xmlns:a16="http://schemas.microsoft.com/office/drawing/2014/main" val="3041838016"/>
                  </a:ext>
                </a:extLst>
              </a:tr>
              <a:tr h="648791">
                <a:tc>
                  <a:txBody>
                    <a:bodyPr/>
                    <a:lstStyle/>
                    <a:p>
                      <a:pPr marL="0" marR="0">
                        <a:lnSpc>
                          <a:spcPct val="115000"/>
                        </a:lnSpc>
                        <a:spcAft>
                          <a:spcPts val="800"/>
                        </a:spcAft>
                        <a:buNone/>
                      </a:pPr>
                      <a:r>
                        <a:rPr lang="en-US" sz="4000" kern="100" dirty="0">
                          <a:solidFill>
                            <a:srgbClr val="F2F2F2"/>
                          </a:solidFill>
                          <a:effectLst/>
                        </a:rPr>
                        <a:t>Education: Graduate Degree</a:t>
                      </a:r>
                      <a:endParaRPr lang="en-US" sz="4000" kern="100" dirty="0">
                        <a:solidFill>
                          <a:srgbClr val="F2F2F2"/>
                        </a:solidFill>
                        <a:effectLst/>
                        <a:latin typeface="Aptos"/>
                        <a:ea typeface="Aptos" panose="020B0004020202020204" pitchFamily="34" charset="0"/>
                        <a:cs typeface="Times New Roman"/>
                      </a:endParaRPr>
                    </a:p>
                  </a:txBody>
                  <a:tcPr marL="68580" marR="68580" marT="0" marB="0">
                    <a:solidFill>
                      <a:srgbClr val="003D76"/>
                    </a:solidFill>
                  </a:tcPr>
                </a:tc>
                <a:tc>
                  <a:txBody>
                    <a:bodyPr/>
                    <a:lstStyle/>
                    <a:p>
                      <a:pPr marL="0" marR="0" algn="r">
                        <a:lnSpc>
                          <a:spcPct val="115000"/>
                        </a:lnSpc>
                        <a:spcAft>
                          <a:spcPts val="800"/>
                        </a:spcAft>
                        <a:buNone/>
                      </a:pPr>
                      <a:r>
                        <a:rPr lang="en-US" sz="4000" kern="100" dirty="0">
                          <a:effectLst/>
                        </a:rPr>
                        <a:t>82</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tc>
                  <a:txBody>
                    <a:bodyPr/>
                    <a:lstStyle/>
                    <a:p>
                      <a:pPr marL="0" marR="0" algn="r">
                        <a:lnSpc>
                          <a:spcPct val="115000"/>
                        </a:lnSpc>
                        <a:spcAft>
                          <a:spcPts val="800"/>
                        </a:spcAft>
                        <a:buNone/>
                      </a:pPr>
                      <a:r>
                        <a:rPr lang="en-US" sz="4000" kern="100" dirty="0">
                          <a:effectLst/>
                        </a:rPr>
                        <a:t>61.65</a:t>
                      </a:r>
                      <a:endParaRPr lang="en-US" sz="4000" kern="100" dirty="0">
                        <a:effectLst/>
                        <a:latin typeface="Aptos"/>
                        <a:ea typeface="Aptos" panose="020B0004020202020204" pitchFamily="34" charset="0"/>
                        <a:cs typeface="Times New Roman"/>
                      </a:endParaRPr>
                    </a:p>
                  </a:txBody>
                  <a:tcPr marL="68580" marR="68580" marT="0" marB="0">
                    <a:solidFill>
                      <a:schemeClr val="bg1"/>
                    </a:solidFill>
                  </a:tcPr>
                </a:tc>
                <a:extLst>
                  <a:ext uri="{0D108BD9-81ED-4DB2-BD59-A6C34878D82A}">
                    <a16:rowId xmlns:a16="http://schemas.microsoft.com/office/drawing/2014/main" val="2669311837"/>
                  </a:ext>
                </a:extLst>
              </a:tr>
            </a:tbl>
          </a:graphicData>
        </a:graphic>
      </p:graphicFrame>
      <p:sp>
        <p:nvSpPr>
          <p:cNvPr id="17" name="Rectangle: Rounded Corners 16">
            <a:extLst>
              <a:ext uri="{FF2B5EF4-FFF2-40B4-BE49-F238E27FC236}">
                <a16:creationId xmlns:a16="http://schemas.microsoft.com/office/drawing/2014/main" id="{A076412A-9D81-420F-AE72-A285FEC6AB46}"/>
              </a:ext>
            </a:extLst>
          </p:cNvPr>
          <p:cNvSpPr/>
          <p:nvPr/>
        </p:nvSpPr>
        <p:spPr>
          <a:xfrm>
            <a:off x="213799" y="11538476"/>
            <a:ext cx="15910560" cy="1371600"/>
          </a:xfrm>
          <a:prstGeom prst="roundRect">
            <a:avLst/>
          </a:prstGeom>
          <a:gradFill>
            <a:gsLst>
              <a:gs pos="0">
                <a:schemeClr val="accent1">
                  <a:lumMod val="5000"/>
                  <a:lumOff val="95000"/>
                </a:schemeClr>
              </a:gs>
              <a:gs pos="0">
                <a:srgbClr val="00244A"/>
              </a:gs>
              <a:gs pos="57000">
                <a:srgbClr val="003D76"/>
              </a:gs>
              <a:gs pos="100000">
                <a:srgbClr val="003D76"/>
              </a:gs>
            </a:gsLst>
            <a:lin ang="5400000" scaled="1"/>
          </a:gradFill>
          <a:ln>
            <a:solidFill>
              <a:srgbClr val="DCE6F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6000" b="1" dirty="0"/>
              <a:t>  Methods</a:t>
            </a:r>
          </a:p>
        </p:txBody>
      </p:sp>
      <p:sp>
        <p:nvSpPr>
          <p:cNvPr id="21" name="Rectangle: Rounded Corners 20">
            <a:extLst>
              <a:ext uri="{FF2B5EF4-FFF2-40B4-BE49-F238E27FC236}">
                <a16:creationId xmlns:a16="http://schemas.microsoft.com/office/drawing/2014/main" id="{395375FF-9172-5880-D51E-F99891D12E9C}"/>
              </a:ext>
            </a:extLst>
          </p:cNvPr>
          <p:cNvSpPr/>
          <p:nvPr/>
        </p:nvSpPr>
        <p:spPr>
          <a:xfrm>
            <a:off x="113375" y="23218198"/>
            <a:ext cx="16002000" cy="1371600"/>
          </a:xfrm>
          <a:prstGeom prst="roundRect">
            <a:avLst/>
          </a:prstGeom>
          <a:gradFill>
            <a:gsLst>
              <a:gs pos="0">
                <a:schemeClr val="accent1">
                  <a:lumMod val="5000"/>
                  <a:lumOff val="95000"/>
                </a:schemeClr>
              </a:gs>
              <a:gs pos="0">
                <a:srgbClr val="00244A"/>
              </a:gs>
              <a:gs pos="57000">
                <a:srgbClr val="003D76"/>
              </a:gs>
              <a:gs pos="100000">
                <a:srgbClr val="003D76"/>
              </a:gs>
            </a:gsLst>
            <a:lin ang="5400000" scaled="1"/>
          </a:gradFill>
          <a:ln>
            <a:solidFill>
              <a:srgbClr val="DCE6F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6000" b="1" dirty="0"/>
              <a:t>  Results</a:t>
            </a:r>
          </a:p>
        </p:txBody>
      </p:sp>
      <p:sp>
        <p:nvSpPr>
          <p:cNvPr id="29" name="Rectangle: Rounded Corners 28">
            <a:extLst>
              <a:ext uri="{FF2B5EF4-FFF2-40B4-BE49-F238E27FC236}">
                <a16:creationId xmlns:a16="http://schemas.microsoft.com/office/drawing/2014/main" id="{634B9654-7F17-2AF2-F5AE-6FDD0235F4D2}"/>
              </a:ext>
            </a:extLst>
          </p:cNvPr>
          <p:cNvSpPr/>
          <p:nvPr/>
        </p:nvSpPr>
        <p:spPr>
          <a:xfrm>
            <a:off x="141330" y="27436887"/>
            <a:ext cx="16093440" cy="1371600"/>
          </a:xfrm>
          <a:prstGeom prst="roundRect">
            <a:avLst/>
          </a:prstGeom>
          <a:gradFill>
            <a:gsLst>
              <a:gs pos="0">
                <a:schemeClr val="accent1">
                  <a:lumMod val="5000"/>
                  <a:lumOff val="95000"/>
                </a:schemeClr>
              </a:gs>
              <a:gs pos="0">
                <a:srgbClr val="00244A"/>
              </a:gs>
              <a:gs pos="57000">
                <a:srgbClr val="003D76"/>
              </a:gs>
              <a:gs pos="100000">
                <a:srgbClr val="003D76"/>
              </a:gs>
            </a:gsLst>
            <a:lin ang="5400000" scaled="1"/>
          </a:gradFill>
          <a:ln>
            <a:solidFill>
              <a:srgbClr val="DCE6F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6000" b="1" dirty="0"/>
              <a:t>  Conclusion</a:t>
            </a:r>
          </a:p>
        </p:txBody>
      </p:sp>
      <p:sp>
        <p:nvSpPr>
          <p:cNvPr id="1126" name="Rectangle: Rounded Corners 1125">
            <a:extLst>
              <a:ext uri="{FF2B5EF4-FFF2-40B4-BE49-F238E27FC236}">
                <a16:creationId xmlns:a16="http://schemas.microsoft.com/office/drawing/2014/main" id="{BF027287-EE7E-38BD-2547-9D1F8F432A20}"/>
              </a:ext>
            </a:extLst>
          </p:cNvPr>
          <p:cNvSpPr/>
          <p:nvPr/>
        </p:nvSpPr>
        <p:spPr>
          <a:xfrm>
            <a:off x="113375" y="4083257"/>
            <a:ext cx="16002000" cy="1371600"/>
          </a:xfrm>
          <a:prstGeom prst="roundRect">
            <a:avLst/>
          </a:prstGeom>
          <a:gradFill>
            <a:gsLst>
              <a:gs pos="0">
                <a:schemeClr val="accent1">
                  <a:lumMod val="5000"/>
                  <a:lumOff val="95000"/>
                </a:schemeClr>
              </a:gs>
              <a:gs pos="0">
                <a:srgbClr val="00244A"/>
              </a:gs>
              <a:gs pos="57000">
                <a:srgbClr val="003D76"/>
              </a:gs>
              <a:gs pos="100000">
                <a:srgbClr val="003D76"/>
              </a:gs>
            </a:gsLst>
            <a:lin ang="5400000" scaled="1"/>
          </a:gradFill>
          <a:ln>
            <a:solidFill>
              <a:srgbClr val="DCE6F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6000" b="1" dirty="0"/>
              <a:t>  Introduction</a:t>
            </a:r>
          </a:p>
        </p:txBody>
      </p:sp>
      <p:grpSp>
        <p:nvGrpSpPr>
          <p:cNvPr id="1123" name="Group 1122">
            <a:extLst>
              <a:ext uri="{FF2B5EF4-FFF2-40B4-BE49-F238E27FC236}">
                <a16:creationId xmlns:a16="http://schemas.microsoft.com/office/drawing/2014/main" id="{F8B28FFE-614C-6D23-9986-A75E46D85C25}"/>
              </a:ext>
            </a:extLst>
          </p:cNvPr>
          <p:cNvGrpSpPr/>
          <p:nvPr/>
        </p:nvGrpSpPr>
        <p:grpSpPr>
          <a:xfrm>
            <a:off x="237321" y="5745432"/>
            <a:ext cx="15754107" cy="5644073"/>
            <a:chOff x="600432" y="6449195"/>
            <a:chExt cx="15754107" cy="5644073"/>
          </a:xfrm>
        </p:grpSpPr>
        <p:grpSp>
          <p:nvGrpSpPr>
            <p:cNvPr id="1120" name="Group 1119">
              <a:extLst>
                <a:ext uri="{FF2B5EF4-FFF2-40B4-BE49-F238E27FC236}">
                  <a16:creationId xmlns:a16="http://schemas.microsoft.com/office/drawing/2014/main" id="{083C3E49-1173-6BBD-C5E8-56FB68DB41C3}"/>
                </a:ext>
              </a:extLst>
            </p:cNvPr>
            <p:cNvGrpSpPr/>
            <p:nvPr/>
          </p:nvGrpSpPr>
          <p:grpSpPr>
            <a:xfrm>
              <a:off x="600432" y="6449195"/>
              <a:ext cx="15754107" cy="1828800"/>
              <a:chOff x="600432" y="6449195"/>
              <a:chExt cx="15754107" cy="1828800"/>
            </a:xfrm>
          </p:grpSpPr>
          <p:sp>
            <p:nvSpPr>
              <p:cNvPr id="19" name="Freeform: Shape 18">
                <a:extLst>
                  <a:ext uri="{FF2B5EF4-FFF2-40B4-BE49-F238E27FC236}">
                    <a16:creationId xmlns:a16="http://schemas.microsoft.com/office/drawing/2014/main" id="{AA34BD99-DFBA-DCE3-CED4-E2E0E3C15ADD}"/>
                  </a:ext>
                </a:extLst>
              </p:cNvPr>
              <p:cNvSpPr/>
              <p:nvPr/>
            </p:nvSpPr>
            <p:spPr>
              <a:xfrm>
                <a:off x="1892609" y="6534056"/>
                <a:ext cx="14461930" cy="1659079"/>
              </a:xfrm>
              <a:custGeom>
                <a:avLst/>
                <a:gdLst>
                  <a:gd name="csX0" fmla="*/ 0 w 14461930"/>
                  <a:gd name="csY0" fmla="*/ 276519 h 1659079"/>
                  <a:gd name="csX1" fmla="*/ 276519 w 14461930"/>
                  <a:gd name="csY1" fmla="*/ 0 h 1659079"/>
                  <a:gd name="csX2" fmla="*/ 14185411 w 14461930"/>
                  <a:gd name="csY2" fmla="*/ 0 h 1659079"/>
                  <a:gd name="csX3" fmla="*/ 14461930 w 14461930"/>
                  <a:gd name="csY3" fmla="*/ 276519 h 1659079"/>
                  <a:gd name="csX4" fmla="*/ 14461930 w 14461930"/>
                  <a:gd name="csY4" fmla="*/ 1382560 h 1659079"/>
                  <a:gd name="csX5" fmla="*/ 14185411 w 14461930"/>
                  <a:gd name="csY5" fmla="*/ 1659079 h 1659079"/>
                  <a:gd name="csX6" fmla="*/ 276519 w 14461930"/>
                  <a:gd name="csY6" fmla="*/ 1659079 h 1659079"/>
                  <a:gd name="csX7" fmla="*/ 0 w 14461930"/>
                  <a:gd name="csY7" fmla="*/ 1382560 h 1659079"/>
                  <a:gd name="csX8" fmla="*/ 0 w 14461930"/>
                  <a:gd name="csY8" fmla="*/ 276519 h 16590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461930" h="1659079">
                    <a:moveTo>
                      <a:pt x="0" y="276519"/>
                    </a:moveTo>
                    <a:cubicBezTo>
                      <a:pt x="0" y="123802"/>
                      <a:pt x="123802" y="0"/>
                      <a:pt x="276519" y="0"/>
                    </a:cubicBezTo>
                    <a:lnTo>
                      <a:pt x="14185411" y="0"/>
                    </a:lnTo>
                    <a:cubicBezTo>
                      <a:pt x="14338128" y="0"/>
                      <a:pt x="14461930" y="123802"/>
                      <a:pt x="14461930" y="276519"/>
                    </a:cubicBezTo>
                    <a:lnTo>
                      <a:pt x="14461930" y="1382560"/>
                    </a:lnTo>
                    <a:cubicBezTo>
                      <a:pt x="14461930" y="1535277"/>
                      <a:pt x="14338128" y="1659079"/>
                      <a:pt x="14185411" y="1659079"/>
                    </a:cubicBezTo>
                    <a:lnTo>
                      <a:pt x="276519" y="1659079"/>
                    </a:lnTo>
                    <a:cubicBezTo>
                      <a:pt x="123802" y="1659079"/>
                      <a:pt x="0" y="1535277"/>
                      <a:pt x="0" y="1382560"/>
                    </a:cubicBezTo>
                    <a:lnTo>
                      <a:pt x="0" y="276519"/>
                    </a:lnTo>
                    <a:close/>
                  </a:path>
                </a:pathLst>
              </a:custGeom>
              <a:gradFill>
                <a:gsLst>
                  <a:gs pos="100000">
                    <a:srgbClr val="F2F2F2"/>
                  </a:gs>
                  <a:gs pos="0">
                    <a:srgbClr val="9AACC2"/>
                  </a:gs>
                </a:gsLst>
                <a:lin ang="5400000" scaled="1"/>
              </a:gra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233390" tIns="233390" rIns="233390" bIns="233390" numCol="1" spcCol="1270" anchor="ctr" anchorCtr="0">
                <a:noAutofit/>
              </a:bodyPr>
              <a:lstStyle/>
              <a:p>
                <a:pPr marL="457200" lvl="0" algn="l" defTabSz="1778000" rtl="0">
                  <a:lnSpc>
                    <a:spcPct val="90000"/>
                  </a:lnSpc>
                  <a:spcBef>
                    <a:spcPct val="0"/>
                  </a:spcBef>
                  <a:spcAft>
                    <a:spcPct val="35000"/>
                  </a:spcAft>
                  <a:buNone/>
                </a:pPr>
                <a:r>
                  <a:rPr lang="en-US" sz="4000" b="1" i="0" kern="1200" dirty="0">
                    <a:solidFill>
                      <a:srgbClr val="00244A"/>
                    </a:solidFill>
                  </a:rPr>
                  <a:t>CIH services are increasingly integrated into multidisciplinary TBI rehabilitation for service members and veterans</a:t>
                </a:r>
                <a:endParaRPr lang="en-US" sz="4000" kern="1200" dirty="0">
                  <a:solidFill>
                    <a:srgbClr val="00244A"/>
                  </a:solidFill>
                  <a:latin typeface="Calibri"/>
                  <a:ea typeface="Calibri"/>
                  <a:cs typeface="Calibri"/>
                </a:endParaRPr>
              </a:p>
            </p:txBody>
          </p:sp>
          <p:grpSp>
            <p:nvGrpSpPr>
              <p:cNvPr id="26" name="Group 25">
                <a:extLst>
                  <a:ext uri="{FF2B5EF4-FFF2-40B4-BE49-F238E27FC236}">
                    <a16:creationId xmlns:a16="http://schemas.microsoft.com/office/drawing/2014/main" id="{E8450B95-1C7A-F790-2D74-54CA63725AA2}"/>
                  </a:ext>
                </a:extLst>
              </p:cNvPr>
              <p:cNvGrpSpPr/>
              <p:nvPr/>
            </p:nvGrpSpPr>
            <p:grpSpPr>
              <a:xfrm>
                <a:off x="600432" y="6449195"/>
                <a:ext cx="1828800" cy="1828800"/>
                <a:chOff x="-3854754" y="6430605"/>
                <a:chExt cx="1828800" cy="1828800"/>
              </a:xfrm>
            </p:grpSpPr>
            <p:sp>
              <p:nvSpPr>
                <p:cNvPr id="1135" name="Oval 1134">
                  <a:extLst>
                    <a:ext uri="{FF2B5EF4-FFF2-40B4-BE49-F238E27FC236}">
                      <a16:creationId xmlns:a16="http://schemas.microsoft.com/office/drawing/2014/main" id="{CD5D14FE-3A74-CD5D-B382-76B82B311184}"/>
                    </a:ext>
                  </a:extLst>
                </p:cNvPr>
                <p:cNvSpPr/>
                <p:nvPr/>
              </p:nvSpPr>
              <p:spPr>
                <a:xfrm>
                  <a:off x="-3854754" y="6430605"/>
                  <a:ext cx="1828800" cy="18288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30" name="Graphic 1129" descr="Rope Knot with solid fill">
                  <a:extLst>
                    <a:ext uri="{FF2B5EF4-FFF2-40B4-BE49-F238E27FC236}">
                      <a16:creationId xmlns:a16="http://schemas.microsoft.com/office/drawing/2014/main" id="{8B50A784-7867-DE51-373E-4E027CD88A2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3534714" y="6750645"/>
                  <a:ext cx="1188720" cy="1188720"/>
                </a:xfrm>
                <a:prstGeom prst="rect">
                  <a:avLst/>
                </a:prstGeom>
                <a:effectLst>
                  <a:outerShdw blurRad="50800" dist="38100" dir="5400000" algn="t" rotWithShape="0">
                    <a:prstClr val="black">
                      <a:alpha val="40000"/>
                    </a:prstClr>
                  </a:outerShdw>
                </a:effectLst>
              </p:spPr>
            </p:pic>
          </p:grpSp>
        </p:grpSp>
        <p:grpSp>
          <p:nvGrpSpPr>
            <p:cNvPr id="31" name="Group 30">
              <a:extLst>
                <a:ext uri="{FF2B5EF4-FFF2-40B4-BE49-F238E27FC236}">
                  <a16:creationId xmlns:a16="http://schemas.microsoft.com/office/drawing/2014/main" id="{C94F3A4D-8C57-7A1C-6960-0C7161CACFDA}"/>
                </a:ext>
              </a:extLst>
            </p:cNvPr>
            <p:cNvGrpSpPr/>
            <p:nvPr/>
          </p:nvGrpSpPr>
          <p:grpSpPr>
            <a:xfrm>
              <a:off x="610567" y="8356832"/>
              <a:ext cx="15719555" cy="1828800"/>
              <a:chOff x="610567" y="8319793"/>
              <a:chExt cx="15719555" cy="1828800"/>
            </a:xfrm>
          </p:grpSpPr>
          <p:sp>
            <p:nvSpPr>
              <p:cNvPr id="22" name="Freeform: Shape 21">
                <a:extLst>
                  <a:ext uri="{FF2B5EF4-FFF2-40B4-BE49-F238E27FC236}">
                    <a16:creationId xmlns:a16="http://schemas.microsoft.com/office/drawing/2014/main" id="{30084C1F-0DDB-D86D-6081-7BF247169E03}"/>
                  </a:ext>
                </a:extLst>
              </p:cNvPr>
              <p:cNvSpPr/>
              <p:nvPr/>
            </p:nvSpPr>
            <p:spPr>
              <a:xfrm>
                <a:off x="1915099" y="8435668"/>
                <a:ext cx="14415023" cy="1597050"/>
              </a:xfrm>
              <a:custGeom>
                <a:avLst/>
                <a:gdLst>
                  <a:gd name="csX0" fmla="*/ 0 w 14415023"/>
                  <a:gd name="csY0" fmla="*/ 266180 h 1597050"/>
                  <a:gd name="csX1" fmla="*/ 266180 w 14415023"/>
                  <a:gd name="csY1" fmla="*/ 0 h 1597050"/>
                  <a:gd name="csX2" fmla="*/ 14148843 w 14415023"/>
                  <a:gd name="csY2" fmla="*/ 0 h 1597050"/>
                  <a:gd name="csX3" fmla="*/ 14415023 w 14415023"/>
                  <a:gd name="csY3" fmla="*/ 266180 h 1597050"/>
                  <a:gd name="csX4" fmla="*/ 14415023 w 14415023"/>
                  <a:gd name="csY4" fmla="*/ 1330870 h 1597050"/>
                  <a:gd name="csX5" fmla="*/ 14148843 w 14415023"/>
                  <a:gd name="csY5" fmla="*/ 1597050 h 1597050"/>
                  <a:gd name="csX6" fmla="*/ 266180 w 14415023"/>
                  <a:gd name="csY6" fmla="*/ 1597050 h 1597050"/>
                  <a:gd name="csX7" fmla="*/ 0 w 14415023"/>
                  <a:gd name="csY7" fmla="*/ 1330870 h 1597050"/>
                  <a:gd name="csX8" fmla="*/ 0 w 14415023"/>
                  <a:gd name="csY8" fmla="*/ 266180 h 1597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415023" h="1597050">
                    <a:moveTo>
                      <a:pt x="0" y="266180"/>
                    </a:moveTo>
                    <a:cubicBezTo>
                      <a:pt x="0" y="119173"/>
                      <a:pt x="119173" y="0"/>
                      <a:pt x="266180" y="0"/>
                    </a:cubicBezTo>
                    <a:lnTo>
                      <a:pt x="14148843" y="0"/>
                    </a:lnTo>
                    <a:cubicBezTo>
                      <a:pt x="14295850" y="0"/>
                      <a:pt x="14415023" y="119173"/>
                      <a:pt x="14415023" y="266180"/>
                    </a:cubicBezTo>
                    <a:lnTo>
                      <a:pt x="14415023" y="1330870"/>
                    </a:lnTo>
                    <a:cubicBezTo>
                      <a:pt x="14415023" y="1477877"/>
                      <a:pt x="14295850" y="1597050"/>
                      <a:pt x="14148843" y="1597050"/>
                    </a:cubicBezTo>
                    <a:lnTo>
                      <a:pt x="266180" y="1597050"/>
                    </a:lnTo>
                    <a:cubicBezTo>
                      <a:pt x="119173" y="1597050"/>
                      <a:pt x="0" y="1477877"/>
                      <a:pt x="0" y="1330870"/>
                    </a:cubicBezTo>
                    <a:lnTo>
                      <a:pt x="0" y="266180"/>
                    </a:lnTo>
                    <a:close/>
                  </a:path>
                </a:pathLst>
              </a:custGeom>
              <a:gradFill>
                <a:gsLst>
                  <a:gs pos="100000">
                    <a:srgbClr val="F2F2F2"/>
                  </a:gs>
                  <a:gs pos="0">
                    <a:srgbClr val="9AACC2"/>
                  </a:gs>
                </a:gsLst>
                <a:lin ang="5400000" scaled="1"/>
              </a:gra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230362" tIns="230362" rIns="230362" bIns="230362" numCol="1" spcCol="1270" anchor="ctr" anchorCtr="0">
                <a:noAutofit/>
              </a:bodyPr>
              <a:lstStyle/>
              <a:p>
                <a:pPr marL="457200" lvl="0" algn="l" defTabSz="1778000" rtl="0">
                  <a:lnSpc>
                    <a:spcPct val="90000"/>
                  </a:lnSpc>
                  <a:spcBef>
                    <a:spcPct val="0"/>
                  </a:spcBef>
                  <a:spcAft>
                    <a:spcPct val="35000"/>
                  </a:spcAft>
                  <a:buNone/>
                </a:pPr>
                <a:r>
                  <a:rPr lang="en-US" sz="4000" b="1" i="0" kern="1200" dirty="0">
                    <a:solidFill>
                      <a:srgbClr val="00244A"/>
                    </a:solidFill>
                    <a:latin typeface="Calibri" panose="020F0502020204030204"/>
                    <a:ea typeface="+mn-ea"/>
                    <a:cs typeface="+mn-cs"/>
                  </a:rPr>
                  <a:t>Defining and measuring CIH exposure in complex clinical settings remains challenging</a:t>
                </a:r>
              </a:p>
            </p:txBody>
          </p:sp>
          <p:grpSp>
            <p:nvGrpSpPr>
              <p:cNvPr id="27" name="Group 26">
                <a:extLst>
                  <a:ext uri="{FF2B5EF4-FFF2-40B4-BE49-F238E27FC236}">
                    <a16:creationId xmlns:a16="http://schemas.microsoft.com/office/drawing/2014/main" id="{DDB1AD2B-B479-8889-C0B0-C53FEB0CE18A}"/>
                  </a:ext>
                </a:extLst>
              </p:cNvPr>
              <p:cNvGrpSpPr/>
              <p:nvPr/>
            </p:nvGrpSpPr>
            <p:grpSpPr>
              <a:xfrm>
                <a:off x="610567" y="8319793"/>
                <a:ext cx="1828800" cy="1828800"/>
                <a:chOff x="-3440820" y="8300473"/>
                <a:chExt cx="1828800" cy="1828800"/>
              </a:xfrm>
            </p:grpSpPr>
            <p:sp>
              <p:nvSpPr>
                <p:cNvPr id="1136" name="Oval 1135">
                  <a:extLst>
                    <a:ext uri="{FF2B5EF4-FFF2-40B4-BE49-F238E27FC236}">
                      <a16:creationId xmlns:a16="http://schemas.microsoft.com/office/drawing/2014/main" id="{F6DF66E3-DBED-9289-A351-1BB4FF6215C8}"/>
                    </a:ext>
                  </a:extLst>
                </p:cNvPr>
                <p:cNvSpPr/>
                <p:nvPr/>
              </p:nvSpPr>
              <p:spPr>
                <a:xfrm>
                  <a:off x="-3440820" y="8300473"/>
                  <a:ext cx="1828800" cy="18288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32" name="Graphic 1131" descr="Magnifying glass with solid fill">
                  <a:extLst>
                    <a:ext uri="{FF2B5EF4-FFF2-40B4-BE49-F238E27FC236}">
                      <a16:creationId xmlns:a16="http://schemas.microsoft.com/office/drawing/2014/main" id="{9AACAD31-6A53-4EA1-D337-428788362DF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120780" y="8581153"/>
                  <a:ext cx="1188720" cy="1188720"/>
                </a:xfrm>
                <a:prstGeom prst="rect">
                  <a:avLst/>
                </a:prstGeom>
                <a:effectLst>
                  <a:outerShdw blurRad="50800" dist="38100" dir="5400000" algn="t" rotWithShape="0">
                    <a:prstClr val="black">
                      <a:alpha val="40000"/>
                    </a:prstClr>
                  </a:outerShdw>
                </a:effectLst>
              </p:spPr>
            </p:pic>
          </p:grpSp>
        </p:grpSp>
        <p:grpSp>
          <p:nvGrpSpPr>
            <p:cNvPr id="1121" name="Group 1120">
              <a:extLst>
                <a:ext uri="{FF2B5EF4-FFF2-40B4-BE49-F238E27FC236}">
                  <a16:creationId xmlns:a16="http://schemas.microsoft.com/office/drawing/2014/main" id="{C25D42C6-1E20-C77F-8909-EDD02449855A}"/>
                </a:ext>
              </a:extLst>
            </p:cNvPr>
            <p:cNvGrpSpPr/>
            <p:nvPr/>
          </p:nvGrpSpPr>
          <p:grpSpPr>
            <a:xfrm>
              <a:off x="610567" y="10264468"/>
              <a:ext cx="15726784" cy="1828800"/>
              <a:chOff x="610567" y="10264468"/>
              <a:chExt cx="15726784" cy="1828800"/>
            </a:xfrm>
          </p:grpSpPr>
          <p:sp>
            <p:nvSpPr>
              <p:cNvPr id="25" name="Freeform: Shape 24">
                <a:extLst>
                  <a:ext uri="{FF2B5EF4-FFF2-40B4-BE49-F238E27FC236}">
                    <a16:creationId xmlns:a16="http://schemas.microsoft.com/office/drawing/2014/main" id="{FCF8AA38-FB1A-6BA5-20B6-656FF7B13F50}"/>
                  </a:ext>
                </a:extLst>
              </p:cNvPr>
              <p:cNvSpPr/>
              <p:nvPr/>
            </p:nvSpPr>
            <p:spPr>
              <a:xfrm>
                <a:off x="1915099" y="10380343"/>
                <a:ext cx="14422252" cy="1597050"/>
              </a:xfrm>
              <a:custGeom>
                <a:avLst/>
                <a:gdLst>
                  <a:gd name="csX0" fmla="*/ 0 w 14422252"/>
                  <a:gd name="csY0" fmla="*/ 266180 h 1597050"/>
                  <a:gd name="csX1" fmla="*/ 266180 w 14422252"/>
                  <a:gd name="csY1" fmla="*/ 0 h 1597050"/>
                  <a:gd name="csX2" fmla="*/ 14156072 w 14422252"/>
                  <a:gd name="csY2" fmla="*/ 0 h 1597050"/>
                  <a:gd name="csX3" fmla="*/ 14422252 w 14422252"/>
                  <a:gd name="csY3" fmla="*/ 266180 h 1597050"/>
                  <a:gd name="csX4" fmla="*/ 14422252 w 14422252"/>
                  <a:gd name="csY4" fmla="*/ 1330870 h 1597050"/>
                  <a:gd name="csX5" fmla="*/ 14156072 w 14422252"/>
                  <a:gd name="csY5" fmla="*/ 1597050 h 1597050"/>
                  <a:gd name="csX6" fmla="*/ 266180 w 14422252"/>
                  <a:gd name="csY6" fmla="*/ 1597050 h 1597050"/>
                  <a:gd name="csX7" fmla="*/ 0 w 14422252"/>
                  <a:gd name="csY7" fmla="*/ 1330870 h 1597050"/>
                  <a:gd name="csX8" fmla="*/ 0 w 14422252"/>
                  <a:gd name="csY8" fmla="*/ 266180 h 1597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4422252" h="1597050">
                    <a:moveTo>
                      <a:pt x="0" y="266180"/>
                    </a:moveTo>
                    <a:cubicBezTo>
                      <a:pt x="0" y="119173"/>
                      <a:pt x="119173" y="0"/>
                      <a:pt x="266180" y="0"/>
                    </a:cubicBezTo>
                    <a:lnTo>
                      <a:pt x="14156072" y="0"/>
                    </a:lnTo>
                    <a:cubicBezTo>
                      <a:pt x="14303079" y="0"/>
                      <a:pt x="14422252" y="119173"/>
                      <a:pt x="14422252" y="266180"/>
                    </a:cubicBezTo>
                    <a:lnTo>
                      <a:pt x="14422252" y="1330870"/>
                    </a:lnTo>
                    <a:cubicBezTo>
                      <a:pt x="14422252" y="1477877"/>
                      <a:pt x="14303079" y="1597050"/>
                      <a:pt x="14156072" y="1597050"/>
                    </a:cubicBezTo>
                    <a:lnTo>
                      <a:pt x="266180" y="1597050"/>
                    </a:lnTo>
                    <a:cubicBezTo>
                      <a:pt x="119173" y="1597050"/>
                      <a:pt x="0" y="1477877"/>
                      <a:pt x="0" y="1330870"/>
                    </a:cubicBezTo>
                    <a:lnTo>
                      <a:pt x="0" y="266180"/>
                    </a:lnTo>
                    <a:close/>
                  </a:path>
                </a:pathLst>
              </a:custGeom>
              <a:gradFill>
                <a:gsLst>
                  <a:gs pos="100000">
                    <a:srgbClr val="F2F2F2"/>
                  </a:gs>
                  <a:gs pos="0">
                    <a:srgbClr val="9AACC2"/>
                  </a:gs>
                </a:gsLst>
                <a:lin ang="5400000" scaled="1"/>
              </a:gra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230362" tIns="230362" rIns="230362" bIns="230362" numCol="1" spcCol="1270" anchor="ctr" anchorCtr="0">
                <a:noAutofit/>
              </a:bodyPr>
              <a:lstStyle/>
              <a:p>
                <a:pPr marL="457200" lvl="0" algn="l" defTabSz="1778000" rtl="0">
                  <a:lnSpc>
                    <a:spcPct val="90000"/>
                  </a:lnSpc>
                  <a:spcBef>
                    <a:spcPct val="0"/>
                  </a:spcBef>
                  <a:spcAft>
                    <a:spcPct val="35000"/>
                  </a:spcAft>
                  <a:buNone/>
                </a:pPr>
                <a:r>
                  <a:rPr lang="en-US" sz="4000" b="1" i="0" kern="1200" dirty="0">
                    <a:solidFill>
                      <a:srgbClr val="00244A"/>
                    </a:solidFill>
                    <a:latin typeface="Calibri" panose="020F0502020204030204"/>
                    <a:ea typeface="+mn-ea"/>
                    <a:cs typeface="+mn-cs"/>
                  </a:rPr>
                  <a:t>This study demonstrates a method to quantify CIH service dose in inpatient interdisciplinary TBI care</a:t>
                </a:r>
              </a:p>
            </p:txBody>
          </p:sp>
          <p:grpSp>
            <p:nvGrpSpPr>
              <p:cNvPr id="28" name="Group 27">
                <a:extLst>
                  <a:ext uri="{FF2B5EF4-FFF2-40B4-BE49-F238E27FC236}">
                    <a16:creationId xmlns:a16="http://schemas.microsoft.com/office/drawing/2014/main" id="{F2BE51AF-0018-06A5-94E3-5E88A722C09D}"/>
                  </a:ext>
                </a:extLst>
              </p:cNvPr>
              <p:cNvGrpSpPr/>
              <p:nvPr/>
            </p:nvGrpSpPr>
            <p:grpSpPr>
              <a:xfrm>
                <a:off x="610567" y="10264468"/>
                <a:ext cx="1828800" cy="1828800"/>
                <a:chOff x="-3425942" y="10333048"/>
                <a:chExt cx="1828800" cy="1828800"/>
              </a:xfrm>
            </p:grpSpPr>
            <p:sp>
              <p:nvSpPr>
                <p:cNvPr id="1137" name="Oval 1136">
                  <a:extLst>
                    <a:ext uri="{FF2B5EF4-FFF2-40B4-BE49-F238E27FC236}">
                      <a16:creationId xmlns:a16="http://schemas.microsoft.com/office/drawing/2014/main" id="{AD1C22FE-6419-554E-BCA6-4AAA16937BE8}"/>
                    </a:ext>
                  </a:extLst>
                </p:cNvPr>
                <p:cNvSpPr/>
                <p:nvPr/>
              </p:nvSpPr>
              <p:spPr>
                <a:xfrm>
                  <a:off x="-3425942" y="10333048"/>
                  <a:ext cx="1828800" cy="18288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34" name="Graphic 1133" descr="Bar chart with solid fill">
                  <a:extLst>
                    <a:ext uri="{FF2B5EF4-FFF2-40B4-BE49-F238E27FC236}">
                      <a16:creationId xmlns:a16="http://schemas.microsoft.com/office/drawing/2014/main" id="{F829601F-902F-D1C0-7310-5E1AD20F24D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151622" y="10607368"/>
                  <a:ext cx="1280160" cy="1280160"/>
                </a:xfrm>
                <a:prstGeom prst="rect">
                  <a:avLst/>
                </a:prstGeom>
              </p:spPr>
            </p:pic>
          </p:grpSp>
        </p:grpSp>
      </p:grpSp>
      <p:sp>
        <p:nvSpPr>
          <p:cNvPr id="52" name="TextBox 51">
            <a:extLst>
              <a:ext uri="{FF2B5EF4-FFF2-40B4-BE49-F238E27FC236}">
                <a16:creationId xmlns:a16="http://schemas.microsoft.com/office/drawing/2014/main" id="{76350D69-F661-EFBD-BC15-89244523AB8C}"/>
              </a:ext>
            </a:extLst>
          </p:cNvPr>
          <p:cNvSpPr txBox="1"/>
          <p:nvPr/>
        </p:nvSpPr>
        <p:spPr>
          <a:xfrm>
            <a:off x="395401" y="28914011"/>
            <a:ext cx="16440644" cy="2554545"/>
          </a:xfrm>
          <a:prstGeom prst="rect">
            <a:avLst/>
          </a:prstGeom>
          <a:noFill/>
        </p:spPr>
        <p:txBody>
          <a:bodyPr wrap="square">
            <a:spAutoFit/>
          </a:bodyPr>
          <a:lstStyle/>
          <a:p>
            <a:pPr lvl="0" rtl="0"/>
            <a:r>
              <a:rPr lang="en-US" sz="4000" dirty="0">
                <a:solidFill>
                  <a:schemeClr val="tx1"/>
                </a:solidFill>
              </a:rPr>
              <a:t>This use case demonstrates the feasibility, and key limitations, of operationalizing CIH services within complex rehabilitation settings, which demonstrates the need for more precise and standardized measurement approaches to advance CIH research</a:t>
            </a:r>
            <a:endParaRPr lang="en-US" sz="4000" dirty="0">
              <a:solidFill>
                <a:schemeClr val="tx1"/>
              </a:solidFill>
              <a:latin typeface="Calibri"/>
              <a:ea typeface="Calibri"/>
              <a:cs typeface="Calibri"/>
            </a:endParaRPr>
          </a:p>
        </p:txBody>
      </p:sp>
      <p:sp>
        <p:nvSpPr>
          <p:cNvPr id="54" name="TextBox 53">
            <a:extLst>
              <a:ext uri="{FF2B5EF4-FFF2-40B4-BE49-F238E27FC236}">
                <a16:creationId xmlns:a16="http://schemas.microsoft.com/office/drawing/2014/main" id="{045AD531-AFB0-91CE-9583-9A2DAE7B0D68}"/>
              </a:ext>
            </a:extLst>
          </p:cNvPr>
          <p:cNvSpPr txBox="1"/>
          <p:nvPr/>
        </p:nvSpPr>
        <p:spPr>
          <a:xfrm>
            <a:off x="528197" y="24753749"/>
            <a:ext cx="15780101" cy="3170099"/>
          </a:xfrm>
          <a:prstGeom prst="rect">
            <a:avLst/>
          </a:prstGeom>
          <a:noFill/>
        </p:spPr>
        <p:txBody>
          <a:bodyPr wrap="square">
            <a:spAutoFit/>
          </a:bodyPr>
          <a:lstStyle/>
          <a:p>
            <a:r>
              <a:rPr lang="en-US" sz="4000" dirty="0"/>
              <a:t>G</a:t>
            </a:r>
            <a:r>
              <a:rPr lang="en-US" sz="4000" dirty="0">
                <a:solidFill>
                  <a:schemeClr val="tx1"/>
                </a:solidFill>
              </a:rPr>
              <a:t>reater CIH services received were associated with greater reductions in neurobehavioral symptoms (time × CIH: b = −9.50, p = 0.007) and pain interference (b = −4.89, p = 0.006</a:t>
            </a:r>
            <a:r>
              <a:rPr lang="en-US" sz="4000" dirty="0"/>
              <a:t>). No significant relationships were observed for participation or posttraumatic stress outcomes</a:t>
            </a:r>
          </a:p>
          <a:p>
            <a:pPr lvl="0"/>
            <a:endParaRPr lang="en-US" sz="4000" dirty="0"/>
          </a:p>
        </p:txBody>
      </p:sp>
      <p:grpSp>
        <p:nvGrpSpPr>
          <p:cNvPr id="13" name="Group 12">
            <a:extLst>
              <a:ext uri="{FF2B5EF4-FFF2-40B4-BE49-F238E27FC236}">
                <a16:creationId xmlns:a16="http://schemas.microsoft.com/office/drawing/2014/main" id="{FE0791B8-D8C4-C2E8-8A1D-8D8FA59B13F4}"/>
              </a:ext>
            </a:extLst>
          </p:cNvPr>
          <p:cNvGrpSpPr/>
          <p:nvPr/>
        </p:nvGrpSpPr>
        <p:grpSpPr>
          <a:xfrm>
            <a:off x="37362257" y="20825048"/>
            <a:ext cx="12676749" cy="11797572"/>
            <a:chOff x="37362257" y="20825048"/>
            <a:chExt cx="12676749" cy="11797572"/>
          </a:xfrm>
        </p:grpSpPr>
        <p:pic>
          <p:nvPicPr>
            <p:cNvPr id="3" name="Picture 2">
              <a:extLst>
                <a:ext uri="{FF2B5EF4-FFF2-40B4-BE49-F238E27FC236}">
                  <a16:creationId xmlns:a16="http://schemas.microsoft.com/office/drawing/2014/main" id="{1922C11D-2AF7-83BA-C379-8B3B64B4B087}"/>
                </a:ext>
              </a:extLst>
            </p:cNvPr>
            <p:cNvPicPr>
              <a:picLocks noChangeAspect="1"/>
            </p:cNvPicPr>
            <p:nvPr/>
          </p:nvPicPr>
          <p:blipFill rotWithShape="1">
            <a:blip r:embed="rId11">
              <a:extLst>
                <a:ext uri="{28A0092B-C50C-407E-A947-70E740481C1C}">
                  <a14:useLocalDpi xmlns:a14="http://schemas.microsoft.com/office/drawing/2010/main" val="0"/>
                </a:ext>
              </a:extLst>
            </a:blip>
            <a:srcRect l="-258" r="51550" b="50428"/>
            <a:stretch>
              <a:fillRect/>
            </a:stretch>
          </p:blipFill>
          <p:spPr>
            <a:xfrm>
              <a:off x="37362257" y="21871571"/>
              <a:ext cx="6253231" cy="5303520"/>
            </a:xfrm>
            <a:prstGeom prst="roundRect">
              <a:avLst>
                <a:gd name="adj" fmla="val 8713"/>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A8715FDC-D502-474D-3904-07C8A1E6513C}"/>
                </a:ext>
              </a:extLst>
            </p:cNvPr>
            <p:cNvPicPr>
              <a:picLocks noChangeAspect="1"/>
            </p:cNvPicPr>
            <p:nvPr/>
          </p:nvPicPr>
          <p:blipFill rotWithShape="1">
            <a:blip r:embed="rId11">
              <a:extLst>
                <a:ext uri="{28A0092B-C50C-407E-A947-70E740481C1C}">
                  <a14:useLocalDpi xmlns:a14="http://schemas.microsoft.com/office/drawing/2010/main" val="0"/>
                </a:ext>
              </a:extLst>
            </a:blip>
            <a:srcRect l="50095" t="732" r="1197" b="49696"/>
            <a:stretch>
              <a:fillRect/>
            </a:stretch>
          </p:blipFill>
          <p:spPr>
            <a:xfrm>
              <a:off x="37399035" y="27319100"/>
              <a:ext cx="6253231" cy="5303520"/>
            </a:xfrm>
            <a:prstGeom prst="roundRect">
              <a:avLst>
                <a:gd name="adj" fmla="val 7577"/>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CD3638B7-1AAB-0C00-BA64-4A4D3B25927B}"/>
                </a:ext>
              </a:extLst>
            </p:cNvPr>
            <p:cNvPicPr>
              <a:picLocks noChangeAspect="1"/>
            </p:cNvPicPr>
            <p:nvPr/>
          </p:nvPicPr>
          <p:blipFill rotWithShape="1">
            <a:blip r:embed="rId11">
              <a:extLst>
                <a:ext uri="{28A0092B-C50C-407E-A947-70E740481C1C}">
                  <a14:useLocalDpi xmlns:a14="http://schemas.microsoft.com/office/drawing/2010/main" val="0"/>
                </a:ext>
              </a:extLst>
            </a:blip>
            <a:srcRect l="358" t="50864" r="50934" b="-436"/>
            <a:stretch>
              <a:fillRect/>
            </a:stretch>
          </p:blipFill>
          <p:spPr>
            <a:xfrm>
              <a:off x="43785774" y="21871571"/>
              <a:ext cx="6253231" cy="5303520"/>
            </a:xfrm>
            <a:prstGeom prst="roundRect">
              <a:avLst>
                <a:gd name="adj" fmla="val 6819"/>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47A3A086-EE0B-96E8-D45D-49DF23A43F2C}"/>
                </a:ext>
              </a:extLst>
            </p:cNvPr>
            <p:cNvPicPr>
              <a:picLocks noChangeAspect="1"/>
            </p:cNvPicPr>
            <p:nvPr/>
          </p:nvPicPr>
          <p:blipFill rotWithShape="1">
            <a:blip r:embed="rId11">
              <a:extLst>
                <a:ext uri="{28A0092B-C50C-407E-A947-70E740481C1C}">
                  <a14:useLocalDpi xmlns:a14="http://schemas.microsoft.com/office/drawing/2010/main" val="0"/>
                </a:ext>
              </a:extLst>
            </a:blip>
            <a:srcRect l="49534" t="50617" r="1758" b="-189"/>
            <a:stretch>
              <a:fillRect/>
            </a:stretch>
          </p:blipFill>
          <p:spPr>
            <a:xfrm>
              <a:off x="43785775" y="27319100"/>
              <a:ext cx="6253231" cy="5303520"/>
            </a:xfrm>
            <a:prstGeom prst="roundRect">
              <a:avLst>
                <a:gd name="adj" fmla="val 7197"/>
              </a:avLst>
            </a:prstGeom>
            <a:ln>
              <a:noFill/>
            </a:ln>
            <a:effectLst>
              <a:outerShdw blurRad="292100" dist="139700" dir="2700000" algn="tl" rotWithShape="0">
                <a:srgbClr val="333333">
                  <a:alpha val="65000"/>
                </a:srgbClr>
              </a:outerShdw>
            </a:effectLst>
          </p:spPr>
        </p:pic>
        <p:sp>
          <p:nvSpPr>
            <p:cNvPr id="18" name="Rectangle 2">
              <a:extLst>
                <a:ext uri="{FF2B5EF4-FFF2-40B4-BE49-F238E27FC236}">
                  <a16:creationId xmlns:a16="http://schemas.microsoft.com/office/drawing/2014/main" id="{A388D50E-31BA-5111-2BC7-5F3E620FC402}"/>
                </a:ext>
              </a:extLst>
            </p:cNvPr>
            <p:cNvSpPr>
              <a:spLocks noChangeArrowheads="1"/>
            </p:cNvSpPr>
            <p:nvPr/>
          </p:nvSpPr>
          <p:spPr bwMode="auto">
            <a:xfrm>
              <a:off x="37799671" y="20825048"/>
              <a:ext cx="1220010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US" sz="4800" b="1" dirty="0">
                  <a:solidFill>
                    <a:srgbClr val="00244A"/>
                  </a:solidFill>
                  <a:latin typeface="Calibri" panose="020F0502020204030204"/>
                </a:rPr>
                <a:t>Changes in IETP outcomes by CIH service dose </a:t>
              </a:r>
              <a:endParaRPr lang="en-US" altLang="en-US" sz="4800" b="1" dirty="0">
                <a:solidFill>
                  <a:srgbClr val="00244A"/>
                </a:solidFill>
                <a:latin typeface="Calibri" panose="020F0502020204030204"/>
                <a:ea typeface="Aptos" panose="020B0004020202020204" pitchFamily="34" charset="0"/>
                <a:cs typeface="Times New Roman" panose="02020603050405020304" pitchFamily="18" charset="0"/>
              </a:endParaRPr>
            </a:p>
          </p:txBody>
        </p:sp>
      </p:grpSp>
      <p:sp>
        <p:nvSpPr>
          <p:cNvPr id="24" name="TextBox 23">
            <a:extLst>
              <a:ext uri="{FF2B5EF4-FFF2-40B4-BE49-F238E27FC236}">
                <a16:creationId xmlns:a16="http://schemas.microsoft.com/office/drawing/2014/main" id="{EACAC760-D09F-A0AA-9882-7203A821A910}"/>
              </a:ext>
            </a:extLst>
          </p:cNvPr>
          <p:cNvSpPr txBox="1"/>
          <p:nvPr/>
        </p:nvSpPr>
        <p:spPr>
          <a:xfrm>
            <a:off x="18619202" y="3931044"/>
            <a:ext cx="15484232" cy="1446550"/>
          </a:xfrm>
          <a:prstGeom prst="rect">
            <a:avLst/>
          </a:prstGeom>
          <a:noFill/>
        </p:spPr>
        <p:txBody>
          <a:bodyPr wrap="square" rtlCol="0">
            <a:spAutoFit/>
          </a:bodyPr>
          <a:lstStyle/>
          <a:p>
            <a:pPr algn="ctr"/>
            <a:r>
              <a:rPr lang="en-US" altLang="en-US" sz="4400" b="1" dirty="0">
                <a:solidFill>
                  <a:srgbClr val="00244A"/>
                </a:solidFill>
                <a:ea typeface="Aptos" panose="020B0004020202020204" pitchFamily="34" charset="0"/>
                <a:cs typeface="Times New Roman" panose="02020603050405020304" pitchFamily="18" charset="0"/>
              </a:rPr>
              <a:t>Intensive Evaluation and Treatment Program (IETP)</a:t>
            </a:r>
            <a:r>
              <a:rPr lang="en-US" sz="4400" b="1" dirty="0">
                <a:solidFill>
                  <a:srgbClr val="00244A"/>
                </a:solidFill>
              </a:rPr>
              <a:t> Approach to Impacting Outcomes</a:t>
            </a:r>
          </a:p>
        </p:txBody>
      </p:sp>
      <p:sp>
        <p:nvSpPr>
          <p:cNvPr id="1244" name="Rectangle 2">
            <a:extLst>
              <a:ext uri="{FF2B5EF4-FFF2-40B4-BE49-F238E27FC236}">
                <a16:creationId xmlns:a16="http://schemas.microsoft.com/office/drawing/2014/main" id="{53315A14-915C-11AE-71CE-59858417F666}"/>
              </a:ext>
            </a:extLst>
          </p:cNvPr>
          <p:cNvSpPr>
            <a:spLocks noChangeArrowheads="1"/>
          </p:cNvSpPr>
          <p:nvPr/>
        </p:nvSpPr>
        <p:spPr bwMode="auto">
          <a:xfrm>
            <a:off x="36764607" y="9344304"/>
            <a:ext cx="142348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sz="4000" b="1" dirty="0"/>
              <a:t>Table 2F</a:t>
            </a:r>
          </a:p>
          <a:p>
            <a:pPr lvl="0" defTabSz="914400" eaLnBrk="0" fontAlgn="base" hangingPunct="0">
              <a:spcBef>
                <a:spcPct val="0"/>
              </a:spcBef>
              <a:spcAft>
                <a:spcPct val="0"/>
              </a:spcAft>
            </a:pPr>
            <a:r>
              <a:rPr lang="en-US" sz="4000" dirty="0"/>
              <a:t>Sociodemographic and rehabilitation characteristics of participants in the Intensive Evaluation and Treatment Program (n = 133)</a:t>
            </a:r>
          </a:p>
          <a:p>
            <a:pPr lvl="0" defTabSz="914400" eaLnBrk="0" fontAlgn="base" hangingPunct="0">
              <a:spcBef>
                <a:spcPct val="0"/>
              </a:spcBef>
              <a:spcAft>
                <a:spcPct val="0"/>
              </a:spcAft>
            </a:pPr>
            <a:r>
              <a:rPr lang="en-US" sz="4000" dirty="0"/>
              <a:t> </a:t>
            </a:r>
            <a:endParaRPr kumimoji="0" lang="en-US" altLang="en-US" sz="4000" b="0" i="0" u="none" strike="noStrike" cap="none" normalizeH="0" baseline="0" dirty="0">
              <a:ln>
                <a:noFill/>
              </a:ln>
              <a:solidFill>
                <a:schemeClr val="tx1"/>
              </a:solidFill>
              <a:effectLst/>
              <a:ea typeface="Aptos" panose="020B0004020202020204" pitchFamily="34" charset="0"/>
              <a:cs typeface="Times New Roman" panose="02020603050405020304" pitchFamily="18" charset="0"/>
            </a:endParaRPr>
          </a:p>
        </p:txBody>
      </p:sp>
      <p:grpSp>
        <p:nvGrpSpPr>
          <p:cNvPr id="1124" name="Group 1123">
            <a:extLst>
              <a:ext uri="{FF2B5EF4-FFF2-40B4-BE49-F238E27FC236}">
                <a16:creationId xmlns:a16="http://schemas.microsoft.com/office/drawing/2014/main" id="{8803900E-C3EA-C52D-1534-F9FA5F068721}"/>
              </a:ext>
            </a:extLst>
          </p:cNvPr>
          <p:cNvGrpSpPr/>
          <p:nvPr/>
        </p:nvGrpSpPr>
        <p:grpSpPr>
          <a:xfrm>
            <a:off x="1238721" y="13323922"/>
            <a:ext cx="14108078" cy="9547189"/>
            <a:chOff x="564311" y="14269936"/>
            <a:chExt cx="14108078" cy="9547189"/>
          </a:xfrm>
        </p:grpSpPr>
        <p:sp>
          <p:nvSpPr>
            <p:cNvPr id="1125" name="Rectangle: Rounded Corners 1124">
              <a:extLst>
                <a:ext uri="{FF2B5EF4-FFF2-40B4-BE49-F238E27FC236}">
                  <a16:creationId xmlns:a16="http://schemas.microsoft.com/office/drawing/2014/main" id="{72D25FAE-A4C0-DCB9-12F4-38349D24FDD4}"/>
                </a:ext>
              </a:extLst>
            </p:cNvPr>
            <p:cNvSpPr>
              <a:spLocks noChangeAspect="1"/>
            </p:cNvSpPr>
            <p:nvPr/>
          </p:nvSpPr>
          <p:spPr>
            <a:xfrm>
              <a:off x="11820340" y="20376278"/>
              <a:ext cx="2470475" cy="1644737"/>
            </a:xfrm>
            <a:prstGeom prst="roundRect">
              <a:avLst>
                <a:gd name="adj" fmla="val 50000"/>
              </a:avLst>
            </a:prstGeom>
            <a:solidFill>
              <a:srgbClr val="00244A"/>
            </a:solidFill>
            <a:ln>
              <a:no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27" name="Rectangle: Rounded Corners 1126">
              <a:extLst>
                <a:ext uri="{FF2B5EF4-FFF2-40B4-BE49-F238E27FC236}">
                  <a16:creationId xmlns:a16="http://schemas.microsoft.com/office/drawing/2014/main" id="{29E30085-05AC-B94C-7353-D59E989EDB15}"/>
                </a:ext>
              </a:extLst>
            </p:cNvPr>
            <p:cNvSpPr>
              <a:spLocks noChangeAspect="1"/>
            </p:cNvSpPr>
            <p:nvPr/>
          </p:nvSpPr>
          <p:spPr>
            <a:xfrm>
              <a:off x="11765034" y="18328415"/>
              <a:ext cx="2470475" cy="1644737"/>
            </a:xfrm>
            <a:prstGeom prst="roundRect">
              <a:avLst>
                <a:gd name="adj" fmla="val 50000"/>
              </a:avLst>
            </a:prstGeom>
            <a:solidFill>
              <a:srgbClr val="00244A"/>
            </a:solidFill>
            <a:ln>
              <a:no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28" name="Rectangle: Rounded Corners 1127">
              <a:extLst>
                <a:ext uri="{FF2B5EF4-FFF2-40B4-BE49-F238E27FC236}">
                  <a16:creationId xmlns:a16="http://schemas.microsoft.com/office/drawing/2014/main" id="{83A81A12-8DF3-519D-1A70-B34C744F6BF0}"/>
                </a:ext>
              </a:extLst>
            </p:cNvPr>
            <p:cNvSpPr>
              <a:spLocks noChangeAspect="1"/>
            </p:cNvSpPr>
            <p:nvPr/>
          </p:nvSpPr>
          <p:spPr>
            <a:xfrm>
              <a:off x="11793371" y="16284623"/>
              <a:ext cx="2470475" cy="1644737"/>
            </a:xfrm>
            <a:prstGeom prst="roundRect">
              <a:avLst>
                <a:gd name="adj" fmla="val 50000"/>
              </a:avLst>
            </a:prstGeom>
            <a:solidFill>
              <a:srgbClr val="00244A"/>
            </a:solidFill>
            <a:ln>
              <a:no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29" name="Rectangle: Rounded Corners 1128">
              <a:extLst>
                <a:ext uri="{FF2B5EF4-FFF2-40B4-BE49-F238E27FC236}">
                  <a16:creationId xmlns:a16="http://schemas.microsoft.com/office/drawing/2014/main" id="{9BEE78BD-4E1C-A8FB-8AAB-F1442CA03E59}"/>
                </a:ext>
              </a:extLst>
            </p:cNvPr>
            <p:cNvSpPr>
              <a:spLocks noChangeAspect="1"/>
            </p:cNvSpPr>
            <p:nvPr/>
          </p:nvSpPr>
          <p:spPr>
            <a:xfrm>
              <a:off x="11765034" y="14282299"/>
              <a:ext cx="2470475" cy="1644737"/>
            </a:xfrm>
            <a:prstGeom prst="roundRect">
              <a:avLst>
                <a:gd name="adj" fmla="val 50000"/>
              </a:avLst>
            </a:prstGeom>
            <a:solidFill>
              <a:srgbClr val="00244A"/>
            </a:solidFill>
            <a:ln>
              <a:no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1131" name="Straight Arrow Connector 1130">
              <a:extLst>
                <a:ext uri="{FF2B5EF4-FFF2-40B4-BE49-F238E27FC236}">
                  <a16:creationId xmlns:a16="http://schemas.microsoft.com/office/drawing/2014/main" id="{358DB7B0-E5EA-3A7C-5485-AEC8C82B9742}"/>
                </a:ext>
              </a:extLst>
            </p:cNvPr>
            <p:cNvCxnSpPr/>
            <p:nvPr/>
          </p:nvCxnSpPr>
          <p:spPr>
            <a:xfrm>
              <a:off x="4886338" y="15091624"/>
              <a:ext cx="2857500" cy="0"/>
            </a:xfrm>
            <a:prstGeom prst="straightConnector1">
              <a:avLst/>
            </a:prstGeom>
            <a:noFill/>
            <a:ln w="76200" cap="flat" cmpd="sng" algn="ctr">
              <a:solidFill>
                <a:srgbClr val="00244A"/>
              </a:solidFill>
              <a:prstDash val="solid"/>
              <a:miter lim="800000"/>
              <a:tailEnd type="triangle"/>
            </a:ln>
            <a:effectLst/>
          </p:spPr>
        </p:cxnSp>
        <p:cxnSp>
          <p:nvCxnSpPr>
            <p:cNvPr id="1133" name="Straight Arrow Connector 1132">
              <a:extLst>
                <a:ext uri="{FF2B5EF4-FFF2-40B4-BE49-F238E27FC236}">
                  <a16:creationId xmlns:a16="http://schemas.microsoft.com/office/drawing/2014/main" id="{FC795F88-26CA-3301-732E-D0C81CA662E0}"/>
                </a:ext>
              </a:extLst>
            </p:cNvPr>
            <p:cNvCxnSpPr/>
            <p:nvPr/>
          </p:nvCxnSpPr>
          <p:spPr>
            <a:xfrm>
              <a:off x="4886338" y="17103102"/>
              <a:ext cx="2857500" cy="0"/>
            </a:xfrm>
            <a:prstGeom prst="straightConnector1">
              <a:avLst/>
            </a:prstGeom>
            <a:noFill/>
            <a:ln w="76200" cap="flat" cmpd="sng" algn="ctr">
              <a:solidFill>
                <a:srgbClr val="00244A"/>
              </a:solidFill>
              <a:prstDash val="solid"/>
              <a:miter lim="800000"/>
              <a:tailEnd type="triangle"/>
            </a:ln>
            <a:effectLst/>
          </p:spPr>
        </p:cxnSp>
        <p:cxnSp>
          <p:nvCxnSpPr>
            <p:cNvPr id="1138" name="Straight Arrow Connector 1137">
              <a:extLst>
                <a:ext uri="{FF2B5EF4-FFF2-40B4-BE49-F238E27FC236}">
                  <a16:creationId xmlns:a16="http://schemas.microsoft.com/office/drawing/2014/main" id="{FC5F8E8B-9181-3F45-A2C0-06EF557C846A}"/>
                </a:ext>
              </a:extLst>
            </p:cNvPr>
            <p:cNvCxnSpPr/>
            <p:nvPr/>
          </p:nvCxnSpPr>
          <p:spPr>
            <a:xfrm>
              <a:off x="4886338" y="19211735"/>
              <a:ext cx="2857500" cy="0"/>
            </a:xfrm>
            <a:prstGeom prst="straightConnector1">
              <a:avLst/>
            </a:prstGeom>
            <a:noFill/>
            <a:ln w="76200" cap="flat" cmpd="sng" algn="ctr">
              <a:solidFill>
                <a:srgbClr val="00244A"/>
              </a:solidFill>
              <a:prstDash val="solid"/>
              <a:miter lim="800000"/>
              <a:tailEnd type="triangle"/>
            </a:ln>
            <a:effectLst/>
          </p:spPr>
        </p:cxnSp>
        <p:cxnSp>
          <p:nvCxnSpPr>
            <p:cNvPr id="1142" name="Straight Arrow Connector 1141">
              <a:extLst>
                <a:ext uri="{FF2B5EF4-FFF2-40B4-BE49-F238E27FC236}">
                  <a16:creationId xmlns:a16="http://schemas.microsoft.com/office/drawing/2014/main" id="{90A5E5F7-C005-4DD3-BE2F-C52DBD7D8025}"/>
                </a:ext>
              </a:extLst>
            </p:cNvPr>
            <p:cNvCxnSpPr/>
            <p:nvPr/>
          </p:nvCxnSpPr>
          <p:spPr>
            <a:xfrm>
              <a:off x="4886338" y="21267137"/>
              <a:ext cx="2857500" cy="0"/>
            </a:xfrm>
            <a:prstGeom prst="straightConnector1">
              <a:avLst/>
            </a:prstGeom>
            <a:noFill/>
            <a:ln w="76200" cap="flat" cmpd="sng" algn="ctr">
              <a:solidFill>
                <a:srgbClr val="00244A"/>
              </a:solidFill>
              <a:prstDash val="solid"/>
              <a:miter lim="800000"/>
              <a:tailEnd type="triangle"/>
            </a:ln>
            <a:effectLst/>
          </p:spPr>
        </p:cxnSp>
        <p:grpSp>
          <p:nvGrpSpPr>
            <p:cNvPr id="1143" name="Group 1142">
              <a:extLst>
                <a:ext uri="{FF2B5EF4-FFF2-40B4-BE49-F238E27FC236}">
                  <a16:creationId xmlns:a16="http://schemas.microsoft.com/office/drawing/2014/main" id="{4B012D66-D643-12F2-08C1-013221508183}"/>
                </a:ext>
              </a:extLst>
            </p:cNvPr>
            <p:cNvGrpSpPr/>
            <p:nvPr/>
          </p:nvGrpSpPr>
          <p:grpSpPr>
            <a:xfrm>
              <a:off x="8064914" y="14269936"/>
              <a:ext cx="4783888" cy="1645920"/>
              <a:chOff x="25539769" y="10556760"/>
              <a:chExt cx="4783888" cy="1645920"/>
            </a:xfrm>
          </p:grpSpPr>
          <p:sp>
            <p:nvSpPr>
              <p:cNvPr id="1155" name="Rectangle: Rounded Corners 1154">
                <a:extLst>
                  <a:ext uri="{FF2B5EF4-FFF2-40B4-BE49-F238E27FC236}">
                    <a16:creationId xmlns:a16="http://schemas.microsoft.com/office/drawing/2014/main" id="{47038268-4D34-5EB5-2ABA-1638EE9AD73C}"/>
                  </a:ext>
                </a:extLst>
              </p:cNvPr>
              <p:cNvSpPr/>
              <p:nvPr/>
            </p:nvSpPr>
            <p:spPr>
              <a:xfrm>
                <a:off x="25645713" y="10556760"/>
                <a:ext cx="4572000" cy="1645920"/>
              </a:xfrm>
              <a:prstGeom prst="roundRect">
                <a:avLst>
                  <a:gd name="adj" fmla="val 13497"/>
                </a:avLst>
              </a:prstGeom>
              <a:gradFill flip="none" rotWithShape="1">
                <a:gsLst>
                  <a:gs pos="100000">
                    <a:srgbClr val="F2F2F2"/>
                  </a:gs>
                  <a:gs pos="0">
                    <a:srgbClr val="9AACC2"/>
                  </a:gs>
                </a:gsLst>
                <a:lin ang="5400000" scaled="1"/>
                <a:tileRect/>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56" name="TextBox 1155">
                <a:extLst>
                  <a:ext uri="{FF2B5EF4-FFF2-40B4-BE49-F238E27FC236}">
                    <a16:creationId xmlns:a16="http://schemas.microsoft.com/office/drawing/2014/main" id="{0EF432DA-6D27-C40F-EA2A-6F2DE791CCBA}"/>
                  </a:ext>
                </a:extLst>
              </p:cNvPr>
              <p:cNvSpPr txBox="1"/>
              <p:nvPr/>
            </p:nvSpPr>
            <p:spPr>
              <a:xfrm>
                <a:off x="25539769" y="10908053"/>
                <a:ext cx="4783888" cy="943335"/>
              </a:xfrm>
              <a:prstGeom prst="rect">
                <a:avLst/>
              </a:prstGeom>
            </p:spPr>
            <p:txBody>
              <a:bodyPr wrap="square" lIns="0" tIns="0" rIns="0" bIns="0" rtlCol="0" anchor="t">
                <a:spAutoFit/>
              </a:bodyPr>
              <a:lstStyle/>
              <a:p>
                <a:pPr marL="0" marR="0" lvl="0" indent="0" algn="ctr" defTabSz="914400" eaLnBrk="1" fontAlgn="auto" latinLnBrk="0" hangingPunct="1">
                  <a:lnSpc>
                    <a:spcPts val="3619"/>
                  </a:lnSpc>
                  <a:spcBef>
                    <a:spcPts val="0"/>
                  </a:spcBef>
                  <a:spcAft>
                    <a:spcPts val="0"/>
                  </a:spcAft>
                  <a:buClrTx/>
                  <a:buSzTx/>
                  <a:buFontTx/>
                  <a:buNone/>
                  <a:tabLst/>
                  <a:defRPr/>
                </a:pPr>
                <a:r>
                  <a:rPr kumimoji="0" lang="en-US" sz="4000" b="0" i="0" u="none" strike="noStrike" kern="0" cap="none" spc="129" normalizeH="0" baseline="0" noProof="0" dirty="0">
                    <a:ln>
                      <a:noFill/>
                    </a:ln>
                    <a:solidFill>
                      <a:sysClr val="windowText" lastClr="000000"/>
                    </a:solidFill>
                    <a:effectLst/>
                    <a:uLnTx/>
                    <a:uFillTx/>
                    <a:latin typeface="Calibri" panose="020F0502020204030204"/>
                    <a:ea typeface="Roboto"/>
                    <a:cs typeface="Roboto"/>
                    <a:sym typeface="Roboto"/>
                  </a:rPr>
                  <a:t>Neurobehavioral Symptoms</a:t>
                </a:r>
              </a:p>
            </p:txBody>
          </p:sp>
        </p:grpSp>
        <p:sp>
          <p:nvSpPr>
            <p:cNvPr id="1146" name="Rectangle: Rounded Corners 1145">
              <a:extLst>
                <a:ext uri="{FF2B5EF4-FFF2-40B4-BE49-F238E27FC236}">
                  <a16:creationId xmlns:a16="http://schemas.microsoft.com/office/drawing/2014/main" id="{A6632FFD-6A22-85E4-A657-A60A059C4987}"/>
                </a:ext>
              </a:extLst>
            </p:cNvPr>
            <p:cNvSpPr/>
            <p:nvPr/>
          </p:nvSpPr>
          <p:spPr>
            <a:xfrm>
              <a:off x="1360183" y="14269936"/>
              <a:ext cx="4572000" cy="7772400"/>
            </a:xfrm>
            <a:prstGeom prst="roundRect">
              <a:avLst>
                <a:gd name="adj" fmla="val 8923"/>
              </a:avLst>
            </a:prstGeom>
            <a:gradFill flip="none" rotWithShape="1">
              <a:gsLst>
                <a:gs pos="100000">
                  <a:srgbClr val="F2F2F2"/>
                </a:gs>
                <a:gs pos="0">
                  <a:srgbClr val="9AACC2"/>
                </a:gs>
              </a:gsLst>
              <a:lin ang="5400000" scaled="1"/>
              <a:tileRect/>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53" name="Freeform: Shape 1152">
              <a:extLst>
                <a:ext uri="{FF2B5EF4-FFF2-40B4-BE49-F238E27FC236}">
                  <a16:creationId xmlns:a16="http://schemas.microsoft.com/office/drawing/2014/main" id="{BAD641D2-245F-51E6-0CD3-C083F3E894AF}"/>
                </a:ext>
              </a:extLst>
            </p:cNvPr>
            <p:cNvSpPr>
              <a:spLocks noChangeAspect="1"/>
            </p:cNvSpPr>
            <p:nvPr/>
          </p:nvSpPr>
          <p:spPr>
            <a:xfrm>
              <a:off x="2977560" y="14496585"/>
              <a:ext cx="1337245" cy="1337245"/>
            </a:xfrm>
            <a:custGeom>
              <a:avLst/>
              <a:gdLst>
                <a:gd name="csX0" fmla="*/ 419100 w 457200"/>
                <a:gd name="csY0" fmla="*/ 152400 h 457200"/>
                <a:gd name="csX1" fmla="*/ 304800 w 457200"/>
                <a:gd name="csY1" fmla="*/ 152400 h 457200"/>
                <a:gd name="csX2" fmla="*/ 304800 w 457200"/>
                <a:gd name="csY2" fmla="*/ 38100 h 457200"/>
                <a:gd name="csX3" fmla="*/ 266700 w 457200"/>
                <a:gd name="csY3" fmla="*/ 0 h 457200"/>
                <a:gd name="csX4" fmla="*/ 190500 w 457200"/>
                <a:gd name="csY4" fmla="*/ 0 h 457200"/>
                <a:gd name="csX5" fmla="*/ 152400 w 457200"/>
                <a:gd name="csY5" fmla="*/ 38100 h 457200"/>
                <a:gd name="csX6" fmla="*/ 152400 w 457200"/>
                <a:gd name="csY6" fmla="*/ 152400 h 457200"/>
                <a:gd name="csX7" fmla="*/ 38100 w 457200"/>
                <a:gd name="csY7" fmla="*/ 152400 h 457200"/>
                <a:gd name="csX8" fmla="*/ 0 w 457200"/>
                <a:gd name="csY8" fmla="*/ 190500 h 457200"/>
                <a:gd name="csX9" fmla="*/ 0 w 457200"/>
                <a:gd name="csY9" fmla="*/ 266700 h 457200"/>
                <a:gd name="csX10" fmla="*/ 38100 w 457200"/>
                <a:gd name="csY10" fmla="*/ 304800 h 457200"/>
                <a:gd name="csX11" fmla="*/ 152400 w 457200"/>
                <a:gd name="csY11" fmla="*/ 304800 h 457200"/>
                <a:gd name="csX12" fmla="*/ 152400 w 457200"/>
                <a:gd name="csY12" fmla="*/ 419100 h 457200"/>
                <a:gd name="csX13" fmla="*/ 190500 w 457200"/>
                <a:gd name="csY13" fmla="*/ 457200 h 457200"/>
                <a:gd name="csX14" fmla="*/ 266700 w 457200"/>
                <a:gd name="csY14" fmla="*/ 457200 h 457200"/>
                <a:gd name="csX15" fmla="*/ 304800 w 457200"/>
                <a:gd name="csY15" fmla="*/ 419100 h 457200"/>
                <a:gd name="csX16" fmla="*/ 304800 w 457200"/>
                <a:gd name="csY16" fmla="*/ 304800 h 457200"/>
                <a:gd name="csX17" fmla="*/ 419100 w 457200"/>
                <a:gd name="csY17" fmla="*/ 304800 h 457200"/>
                <a:gd name="csX18" fmla="*/ 457200 w 457200"/>
                <a:gd name="csY18" fmla="*/ 266700 h 457200"/>
                <a:gd name="csX19" fmla="*/ 457200 w 457200"/>
                <a:gd name="csY19" fmla="*/ 190500 h 457200"/>
                <a:gd name="csX20" fmla="*/ 419100 w 457200"/>
                <a:gd name="csY20" fmla="*/ 152400 h 457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57200" h="457200">
                  <a:moveTo>
                    <a:pt x="419100" y="152400"/>
                  </a:moveTo>
                  <a:lnTo>
                    <a:pt x="304800" y="152400"/>
                  </a:lnTo>
                  <a:lnTo>
                    <a:pt x="304800" y="38100"/>
                  </a:lnTo>
                  <a:cubicBezTo>
                    <a:pt x="304800" y="17145"/>
                    <a:pt x="287655" y="0"/>
                    <a:pt x="266700" y="0"/>
                  </a:cubicBezTo>
                  <a:lnTo>
                    <a:pt x="190500" y="0"/>
                  </a:lnTo>
                  <a:cubicBezTo>
                    <a:pt x="169545" y="0"/>
                    <a:pt x="152400" y="17145"/>
                    <a:pt x="152400" y="38100"/>
                  </a:cubicBezTo>
                  <a:lnTo>
                    <a:pt x="152400" y="152400"/>
                  </a:lnTo>
                  <a:lnTo>
                    <a:pt x="38100" y="152400"/>
                  </a:lnTo>
                  <a:cubicBezTo>
                    <a:pt x="17145" y="152400"/>
                    <a:pt x="0" y="169545"/>
                    <a:pt x="0" y="190500"/>
                  </a:cubicBezTo>
                  <a:lnTo>
                    <a:pt x="0" y="266700"/>
                  </a:lnTo>
                  <a:cubicBezTo>
                    <a:pt x="0" y="287655"/>
                    <a:pt x="17145" y="304800"/>
                    <a:pt x="38100" y="304800"/>
                  </a:cubicBezTo>
                  <a:lnTo>
                    <a:pt x="152400" y="304800"/>
                  </a:lnTo>
                  <a:lnTo>
                    <a:pt x="152400" y="419100"/>
                  </a:lnTo>
                  <a:cubicBezTo>
                    <a:pt x="152400" y="440055"/>
                    <a:pt x="169545" y="457200"/>
                    <a:pt x="190500" y="457200"/>
                  </a:cubicBezTo>
                  <a:lnTo>
                    <a:pt x="266700" y="457200"/>
                  </a:lnTo>
                  <a:cubicBezTo>
                    <a:pt x="287655" y="457200"/>
                    <a:pt x="304800" y="440055"/>
                    <a:pt x="304800" y="419100"/>
                  </a:cubicBezTo>
                  <a:lnTo>
                    <a:pt x="304800" y="304800"/>
                  </a:lnTo>
                  <a:lnTo>
                    <a:pt x="419100" y="304800"/>
                  </a:lnTo>
                  <a:cubicBezTo>
                    <a:pt x="440055" y="304800"/>
                    <a:pt x="457200" y="287655"/>
                    <a:pt x="457200" y="266700"/>
                  </a:cubicBezTo>
                  <a:lnTo>
                    <a:pt x="457200" y="190500"/>
                  </a:lnTo>
                  <a:cubicBezTo>
                    <a:pt x="457200" y="169545"/>
                    <a:pt x="440055" y="152400"/>
                    <a:pt x="419100" y="152400"/>
                  </a:cubicBezTo>
                  <a:close/>
                </a:path>
              </a:pathLst>
            </a:custGeom>
            <a:solidFill>
              <a:sysClr val="window" lastClr="FFFFFF"/>
            </a:solidFill>
            <a:ln w="9525" cap="flat">
              <a:noFill/>
              <a:prstDash val="solid"/>
              <a:miter/>
            </a:ln>
            <a:effectLst>
              <a:outerShdw blurRad="50800" dist="38100" dir="5400000" algn="t"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ndParaRPr>
            </a:p>
          </p:txBody>
        </p:sp>
        <p:sp>
          <p:nvSpPr>
            <p:cNvPr id="1151" name="TextBox 1150">
              <a:extLst>
                <a:ext uri="{FF2B5EF4-FFF2-40B4-BE49-F238E27FC236}">
                  <a16:creationId xmlns:a16="http://schemas.microsoft.com/office/drawing/2014/main" id="{68737F72-C782-1B9D-8D0D-53D5057BC0C6}"/>
                </a:ext>
              </a:extLst>
            </p:cNvPr>
            <p:cNvSpPr txBox="1"/>
            <p:nvPr/>
          </p:nvSpPr>
          <p:spPr>
            <a:xfrm>
              <a:off x="1322729" y="15976267"/>
              <a:ext cx="4572000" cy="267765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prstClr val="black"/>
                  </a:solidFill>
                  <a:effectLst/>
                  <a:uLnTx/>
                  <a:uFillTx/>
                  <a:latin typeface="Calibri" panose="020F0502020204030204"/>
                </a:rPr>
                <a:t>CIH Services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Calibri" panose="020F0502020204030204"/>
                </a:rPr>
                <a:t>(standardized, adjusted for length of stay)</a:t>
              </a:r>
            </a:p>
          </p:txBody>
        </p:sp>
        <p:grpSp>
          <p:nvGrpSpPr>
            <p:cNvPr id="32" name="Group 31">
              <a:extLst>
                <a:ext uri="{FF2B5EF4-FFF2-40B4-BE49-F238E27FC236}">
                  <a16:creationId xmlns:a16="http://schemas.microsoft.com/office/drawing/2014/main" id="{ACD96ADC-F875-123A-35C6-DEBAFE552634}"/>
                </a:ext>
              </a:extLst>
            </p:cNvPr>
            <p:cNvGrpSpPr/>
            <p:nvPr/>
          </p:nvGrpSpPr>
          <p:grpSpPr>
            <a:xfrm>
              <a:off x="8170858" y="16279868"/>
              <a:ext cx="4572000" cy="1645920"/>
              <a:chOff x="25645713" y="12794052"/>
              <a:chExt cx="4572000" cy="1645920"/>
            </a:xfrm>
          </p:grpSpPr>
          <p:sp>
            <p:nvSpPr>
              <p:cNvPr id="63" name="Rectangle: Rounded Corners 62">
                <a:extLst>
                  <a:ext uri="{FF2B5EF4-FFF2-40B4-BE49-F238E27FC236}">
                    <a16:creationId xmlns:a16="http://schemas.microsoft.com/office/drawing/2014/main" id="{9F736214-92D1-35CD-605B-FB5C2950B366}"/>
                  </a:ext>
                </a:extLst>
              </p:cNvPr>
              <p:cNvSpPr/>
              <p:nvPr/>
            </p:nvSpPr>
            <p:spPr>
              <a:xfrm>
                <a:off x="25645713" y="12794052"/>
                <a:ext cx="4572000" cy="1645920"/>
              </a:xfrm>
              <a:prstGeom prst="roundRect">
                <a:avLst>
                  <a:gd name="adj" fmla="val 13497"/>
                </a:avLst>
              </a:prstGeom>
              <a:gradFill flip="none" rotWithShape="1">
                <a:gsLst>
                  <a:gs pos="100000">
                    <a:srgbClr val="F2F2F2"/>
                  </a:gs>
                  <a:gs pos="0">
                    <a:srgbClr val="9AACC2"/>
                  </a:gs>
                </a:gsLst>
                <a:lin ang="5400000" scaled="1"/>
                <a:tileRect/>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52" name="TextBox 1151">
                <a:extLst>
                  <a:ext uri="{FF2B5EF4-FFF2-40B4-BE49-F238E27FC236}">
                    <a16:creationId xmlns:a16="http://schemas.microsoft.com/office/drawing/2014/main" id="{9257F366-72C8-DEFE-0EEF-03741ED650CB}"/>
                  </a:ext>
                </a:extLst>
              </p:cNvPr>
              <p:cNvSpPr txBox="1"/>
              <p:nvPr/>
            </p:nvSpPr>
            <p:spPr>
              <a:xfrm>
                <a:off x="26193401" y="13145345"/>
                <a:ext cx="3476624" cy="943335"/>
              </a:xfrm>
              <a:prstGeom prst="rect">
                <a:avLst/>
              </a:prstGeom>
            </p:spPr>
            <p:txBody>
              <a:bodyPr wrap="square" lIns="0" tIns="0" rIns="0" bIns="0" rtlCol="0" anchor="t">
                <a:spAutoFit/>
              </a:bodyPr>
              <a:lstStyle/>
              <a:p>
                <a:pPr marL="0" marR="0" lvl="0" indent="0" algn="ctr" defTabSz="914400" eaLnBrk="1" fontAlgn="auto" latinLnBrk="0" hangingPunct="1">
                  <a:lnSpc>
                    <a:spcPts val="3569"/>
                  </a:lnSpc>
                  <a:spcBef>
                    <a:spcPts val="0"/>
                  </a:spcBef>
                  <a:spcAft>
                    <a:spcPts val="0"/>
                  </a:spcAft>
                  <a:buClrTx/>
                  <a:buSzTx/>
                  <a:buFontTx/>
                  <a:buNone/>
                  <a:tabLst/>
                  <a:defRPr/>
                </a:pPr>
                <a:r>
                  <a:rPr kumimoji="0" lang="en-US" sz="4000" b="0" i="0" u="none" strike="noStrike" kern="0" cap="none" spc="127" normalizeH="0" baseline="0" noProof="0" dirty="0">
                    <a:ln>
                      <a:noFill/>
                    </a:ln>
                    <a:solidFill>
                      <a:sysClr val="windowText" lastClr="000000"/>
                    </a:solidFill>
                    <a:effectLst/>
                    <a:uLnTx/>
                    <a:uFillTx/>
                    <a:latin typeface="Calibri" panose="020F0502020204030204"/>
                    <a:ea typeface="Roboto"/>
                    <a:cs typeface="Roboto"/>
                    <a:sym typeface="Roboto"/>
                  </a:rPr>
                  <a:t>Pain Interference</a:t>
                </a:r>
              </a:p>
            </p:txBody>
          </p:sp>
        </p:grpSp>
        <p:grpSp>
          <p:nvGrpSpPr>
            <p:cNvPr id="33" name="Group 32">
              <a:extLst>
                <a:ext uri="{FF2B5EF4-FFF2-40B4-BE49-F238E27FC236}">
                  <a16:creationId xmlns:a16="http://schemas.microsoft.com/office/drawing/2014/main" id="{0E48C437-B760-BA55-8DC8-C7C0C4B55EA7}"/>
                </a:ext>
              </a:extLst>
            </p:cNvPr>
            <p:cNvGrpSpPr/>
            <p:nvPr/>
          </p:nvGrpSpPr>
          <p:grpSpPr>
            <a:xfrm>
              <a:off x="8170858" y="18299702"/>
              <a:ext cx="4572000" cy="1645920"/>
              <a:chOff x="25645846" y="14813280"/>
              <a:chExt cx="4572000" cy="1645920"/>
            </a:xfrm>
          </p:grpSpPr>
          <p:sp>
            <p:nvSpPr>
              <p:cNvPr id="61" name="Rectangle: Rounded Corners 60">
                <a:extLst>
                  <a:ext uri="{FF2B5EF4-FFF2-40B4-BE49-F238E27FC236}">
                    <a16:creationId xmlns:a16="http://schemas.microsoft.com/office/drawing/2014/main" id="{80703166-6FE3-B611-F6B4-E0F849927DE8}"/>
                  </a:ext>
                </a:extLst>
              </p:cNvPr>
              <p:cNvSpPr/>
              <p:nvPr/>
            </p:nvSpPr>
            <p:spPr>
              <a:xfrm>
                <a:off x="25645846" y="14813280"/>
                <a:ext cx="4572000" cy="1645920"/>
              </a:xfrm>
              <a:prstGeom prst="roundRect">
                <a:avLst>
                  <a:gd name="adj" fmla="val 13497"/>
                </a:avLst>
              </a:prstGeom>
              <a:gradFill flip="none" rotWithShape="1">
                <a:gsLst>
                  <a:gs pos="100000">
                    <a:srgbClr val="F2F2F2"/>
                  </a:gs>
                  <a:gs pos="0">
                    <a:srgbClr val="9AACC2"/>
                  </a:gs>
                </a:gsLst>
                <a:lin ang="5400000" scaled="1"/>
                <a:tileRect/>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A5793C8D-856D-9D41-7E57-F128DB06CC26}"/>
                  </a:ext>
                </a:extLst>
              </p:cNvPr>
              <p:cNvSpPr txBox="1"/>
              <p:nvPr/>
            </p:nvSpPr>
            <p:spPr>
              <a:xfrm>
                <a:off x="25820412" y="15400214"/>
                <a:ext cx="4222868" cy="472052"/>
              </a:xfrm>
              <a:prstGeom prst="rect">
                <a:avLst/>
              </a:prstGeom>
            </p:spPr>
            <p:txBody>
              <a:bodyPr wrap="square" lIns="0" tIns="0" rIns="0" bIns="0" rtlCol="0" anchor="t">
                <a:spAutoFit/>
              </a:bodyPr>
              <a:lstStyle/>
              <a:p>
                <a:pPr marL="0" marR="0" lvl="0" indent="0" algn="ctr" defTabSz="914400" eaLnBrk="1" fontAlgn="auto" latinLnBrk="0" hangingPunct="1">
                  <a:lnSpc>
                    <a:spcPts val="3519"/>
                  </a:lnSpc>
                  <a:spcBef>
                    <a:spcPts val="0"/>
                  </a:spcBef>
                  <a:spcAft>
                    <a:spcPts val="0"/>
                  </a:spcAft>
                  <a:buClrTx/>
                  <a:buSzTx/>
                  <a:buFontTx/>
                  <a:buNone/>
                  <a:tabLst/>
                  <a:defRPr/>
                </a:pPr>
                <a:r>
                  <a:rPr kumimoji="0" lang="en-US" sz="4000" b="0" i="0" u="none" strike="noStrike" kern="0" cap="none" spc="125" normalizeH="0" baseline="0" noProof="0" dirty="0">
                    <a:ln>
                      <a:noFill/>
                    </a:ln>
                    <a:solidFill>
                      <a:sysClr val="windowText" lastClr="000000"/>
                    </a:solidFill>
                    <a:effectLst/>
                    <a:uLnTx/>
                    <a:uFillTx/>
                    <a:latin typeface="Calibri" panose="020F0502020204030204"/>
                    <a:ea typeface="Roboto"/>
                    <a:cs typeface="Roboto"/>
                    <a:sym typeface="Roboto"/>
                  </a:rPr>
                  <a:t> Participation</a:t>
                </a:r>
              </a:p>
            </p:txBody>
          </p:sp>
        </p:grpSp>
        <p:grpSp>
          <p:nvGrpSpPr>
            <p:cNvPr id="35" name="Group 34">
              <a:extLst>
                <a:ext uri="{FF2B5EF4-FFF2-40B4-BE49-F238E27FC236}">
                  <a16:creationId xmlns:a16="http://schemas.microsoft.com/office/drawing/2014/main" id="{AE6E0F9A-CD28-D7E8-F918-7B3BAFD24015}"/>
                </a:ext>
              </a:extLst>
            </p:cNvPr>
            <p:cNvGrpSpPr/>
            <p:nvPr/>
          </p:nvGrpSpPr>
          <p:grpSpPr>
            <a:xfrm>
              <a:off x="8113708" y="20353608"/>
              <a:ext cx="4572000" cy="1645920"/>
              <a:chOff x="23317200" y="16699889"/>
              <a:chExt cx="4572000" cy="1645920"/>
            </a:xfrm>
          </p:grpSpPr>
          <p:sp>
            <p:nvSpPr>
              <p:cNvPr id="56" name="Rectangle: Rounded Corners 55">
                <a:extLst>
                  <a:ext uri="{FF2B5EF4-FFF2-40B4-BE49-F238E27FC236}">
                    <a16:creationId xmlns:a16="http://schemas.microsoft.com/office/drawing/2014/main" id="{AEE62138-A044-DF14-789F-2F522FEAE218}"/>
                  </a:ext>
                </a:extLst>
              </p:cNvPr>
              <p:cNvSpPr/>
              <p:nvPr/>
            </p:nvSpPr>
            <p:spPr>
              <a:xfrm>
                <a:off x="23317200" y="16699889"/>
                <a:ext cx="4572000" cy="1645920"/>
              </a:xfrm>
              <a:prstGeom prst="roundRect">
                <a:avLst>
                  <a:gd name="adj" fmla="val 13497"/>
                </a:avLst>
              </a:prstGeom>
              <a:gradFill flip="none" rotWithShape="1">
                <a:gsLst>
                  <a:gs pos="100000">
                    <a:srgbClr val="F2F2F2"/>
                  </a:gs>
                  <a:gs pos="0">
                    <a:srgbClr val="9AACC2"/>
                  </a:gs>
                </a:gsLst>
                <a:lin ang="5400000" scaled="1"/>
                <a:tileRect/>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0" vert="horz" wrap="square" lIns="284480" tIns="284480" rIns="284480" bIns="284480" numCol="1" spcCol="1270" anchor="ctr" anchorCtr="0">
                <a:noAutofit/>
              </a:bodyPr>
              <a:lstStyle/>
              <a:p>
                <a:pPr marL="0" marR="0" lvl="0" indent="0" algn="ctr" defTabSz="914400" eaLnBrk="1" fontAlgn="auto" latinLnBrk="0" hangingPunct="1">
                  <a:lnSpc>
                    <a:spcPct val="90000"/>
                  </a:lnSpc>
                  <a:spcBef>
                    <a:spcPct val="0"/>
                  </a:spcBef>
                  <a:spcAft>
                    <a:spcPct val="35000"/>
                  </a:spcAft>
                  <a:buClrTx/>
                  <a:buSzTx/>
                  <a:buFontTx/>
                  <a:buNone/>
                  <a:tabLst/>
                  <a:defRPr/>
                </a:pPr>
                <a:endParaRPr kumimoji="0" lang="en-US" sz="40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0" name="TextBox 59">
                <a:extLst>
                  <a:ext uri="{FF2B5EF4-FFF2-40B4-BE49-F238E27FC236}">
                    <a16:creationId xmlns:a16="http://schemas.microsoft.com/office/drawing/2014/main" id="{9EC9953B-4E56-16D8-99C4-390190FC5CFE}"/>
                  </a:ext>
                </a:extLst>
              </p:cNvPr>
              <p:cNvSpPr txBox="1"/>
              <p:nvPr/>
            </p:nvSpPr>
            <p:spPr>
              <a:xfrm>
                <a:off x="23317200" y="17051182"/>
                <a:ext cx="4572000" cy="943335"/>
              </a:xfrm>
              <a:prstGeom prst="rect">
                <a:avLst/>
              </a:prstGeom>
            </p:spPr>
            <p:txBody>
              <a:bodyPr wrap="square" lIns="0" tIns="0" rIns="0" bIns="0" rtlCol="0" anchor="t">
                <a:spAutoFit/>
              </a:bodyPr>
              <a:lstStyle/>
              <a:p>
                <a:pPr marL="0" marR="0" lvl="0" indent="0" algn="ctr" defTabSz="914400" eaLnBrk="1" fontAlgn="auto" latinLnBrk="0" hangingPunct="1">
                  <a:lnSpc>
                    <a:spcPts val="3619"/>
                  </a:lnSpc>
                  <a:spcBef>
                    <a:spcPts val="0"/>
                  </a:spcBef>
                  <a:spcAft>
                    <a:spcPts val="0"/>
                  </a:spcAft>
                  <a:buClrTx/>
                  <a:buSzTx/>
                  <a:buFontTx/>
                  <a:buNone/>
                  <a:tabLst/>
                  <a:defRPr/>
                </a:pPr>
                <a:r>
                  <a:rPr kumimoji="0" lang="en-US" sz="4000" b="0" i="0" u="none" strike="noStrike" kern="0" cap="none" spc="129" normalizeH="0" baseline="0" noProof="0" dirty="0">
                    <a:ln>
                      <a:noFill/>
                    </a:ln>
                    <a:solidFill>
                      <a:sysClr val="windowText" lastClr="000000"/>
                    </a:solidFill>
                    <a:effectLst/>
                    <a:uLnTx/>
                    <a:uFillTx/>
                    <a:latin typeface="Calibri" panose="020F0502020204030204"/>
                    <a:ea typeface="Roboto"/>
                    <a:cs typeface="Roboto"/>
                    <a:sym typeface="Roboto"/>
                  </a:rPr>
                  <a:t> Posttraumatic Stress</a:t>
                </a:r>
              </a:p>
            </p:txBody>
          </p:sp>
        </p:grpSp>
        <p:grpSp>
          <p:nvGrpSpPr>
            <p:cNvPr id="39" name="Group 38">
              <a:extLst>
                <a:ext uri="{FF2B5EF4-FFF2-40B4-BE49-F238E27FC236}">
                  <a16:creationId xmlns:a16="http://schemas.microsoft.com/office/drawing/2014/main" id="{A7EB2D19-E146-CD8C-4DB4-900B2E4F5B5F}"/>
                </a:ext>
              </a:extLst>
            </p:cNvPr>
            <p:cNvGrpSpPr/>
            <p:nvPr/>
          </p:nvGrpSpPr>
          <p:grpSpPr>
            <a:xfrm>
              <a:off x="564311" y="22082236"/>
              <a:ext cx="14108078" cy="1734889"/>
              <a:chOff x="486233" y="22501600"/>
              <a:chExt cx="14108078" cy="1734889"/>
            </a:xfrm>
          </p:grpSpPr>
          <p:sp>
            <p:nvSpPr>
              <p:cNvPr id="47" name="TextBox 46">
                <a:extLst>
                  <a:ext uri="{FF2B5EF4-FFF2-40B4-BE49-F238E27FC236}">
                    <a16:creationId xmlns:a16="http://schemas.microsoft.com/office/drawing/2014/main" id="{DCA60044-16B4-70E5-293B-0E1B237CFEDA}"/>
                  </a:ext>
                </a:extLst>
              </p:cNvPr>
              <p:cNvSpPr txBox="1"/>
              <p:nvPr/>
            </p:nvSpPr>
            <p:spPr>
              <a:xfrm>
                <a:off x="665508" y="23760448"/>
                <a:ext cx="3476623" cy="452816"/>
              </a:xfrm>
              <a:prstGeom prst="rect">
                <a:avLst/>
              </a:prstGeom>
            </p:spPr>
            <p:txBody>
              <a:bodyPr wrap="square" lIns="0" tIns="0" rIns="0" bIns="0" rtlCol="0" anchor="t">
                <a:spAutoFit/>
              </a:bodyPr>
              <a:lstStyle/>
              <a:p>
                <a:pPr marL="0" marR="0" lvl="0" indent="0" defTabSz="914400" eaLnBrk="1" fontAlgn="auto" latinLnBrk="0" hangingPunct="1">
                  <a:lnSpc>
                    <a:spcPts val="3272"/>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a:ea typeface="Roboto"/>
                    <a:cs typeface="Roboto"/>
                    <a:sym typeface="Roboto"/>
                  </a:rPr>
                  <a:t>Admission</a:t>
                </a:r>
              </a:p>
            </p:txBody>
          </p:sp>
          <p:sp>
            <p:nvSpPr>
              <p:cNvPr id="48" name="TextBox 47">
                <a:extLst>
                  <a:ext uri="{FF2B5EF4-FFF2-40B4-BE49-F238E27FC236}">
                    <a16:creationId xmlns:a16="http://schemas.microsoft.com/office/drawing/2014/main" id="{EE274E03-4163-61F7-D1FD-43D413384D06}"/>
                  </a:ext>
                </a:extLst>
              </p:cNvPr>
              <p:cNvSpPr txBox="1"/>
              <p:nvPr/>
            </p:nvSpPr>
            <p:spPr>
              <a:xfrm>
                <a:off x="10251964" y="23783673"/>
                <a:ext cx="3476625" cy="452816"/>
              </a:xfrm>
              <a:prstGeom prst="rect">
                <a:avLst/>
              </a:prstGeom>
            </p:spPr>
            <p:txBody>
              <a:bodyPr wrap="square" lIns="0" tIns="0" rIns="0" bIns="0" rtlCol="0" anchor="t">
                <a:spAutoFit/>
              </a:bodyPr>
              <a:lstStyle/>
              <a:p>
                <a:pPr marL="0" marR="0" lvl="0" indent="0" algn="r" defTabSz="914400" eaLnBrk="1" fontAlgn="auto" latinLnBrk="0" hangingPunct="1">
                  <a:lnSpc>
                    <a:spcPts val="3314"/>
                  </a:lnSpc>
                  <a:spcBef>
                    <a:spcPts val="0"/>
                  </a:spcBef>
                  <a:spcAft>
                    <a:spcPts val="0"/>
                  </a:spcAft>
                  <a:buClrTx/>
                  <a:buSzTx/>
                  <a:buFontTx/>
                  <a:buNone/>
                  <a:tabLst/>
                  <a:defRPr/>
                </a:pPr>
                <a:r>
                  <a:rPr kumimoji="0" lang="en-US" sz="4000" b="1" i="0" u="none" strike="noStrike" kern="0" cap="none" spc="0" normalizeH="0" baseline="0" noProof="0" dirty="0">
                    <a:ln>
                      <a:noFill/>
                    </a:ln>
                    <a:solidFill>
                      <a:srgbClr val="000000"/>
                    </a:solidFill>
                    <a:effectLst/>
                    <a:uLnTx/>
                    <a:uFillTx/>
                    <a:latin typeface="Calibri" panose="020F0502020204030204"/>
                    <a:ea typeface="Roboto"/>
                    <a:cs typeface="Roboto"/>
                    <a:sym typeface="Roboto"/>
                  </a:rPr>
                  <a:t>Discharge</a:t>
                </a:r>
              </a:p>
            </p:txBody>
          </p:sp>
          <p:grpSp>
            <p:nvGrpSpPr>
              <p:cNvPr id="49" name="Group 48">
                <a:extLst>
                  <a:ext uri="{FF2B5EF4-FFF2-40B4-BE49-F238E27FC236}">
                    <a16:creationId xmlns:a16="http://schemas.microsoft.com/office/drawing/2014/main" id="{011850B2-14C7-AE8C-A6EF-59EF805258B4}"/>
                  </a:ext>
                </a:extLst>
              </p:cNvPr>
              <p:cNvGrpSpPr/>
              <p:nvPr/>
            </p:nvGrpSpPr>
            <p:grpSpPr>
              <a:xfrm>
                <a:off x="516708" y="22509686"/>
                <a:ext cx="14017861" cy="1371600"/>
                <a:chOff x="498933" y="22843015"/>
                <a:chExt cx="14017861" cy="1371600"/>
              </a:xfrm>
            </p:grpSpPr>
            <p:sp>
              <p:nvSpPr>
                <p:cNvPr id="53" name="Arrow: Right 52">
                  <a:extLst>
                    <a:ext uri="{FF2B5EF4-FFF2-40B4-BE49-F238E27FC236}">
                      <a16:creationId xmlns:a16="http://schemas.microsoft.com/office/drawing/2014/main" id="{D735C70E-844A-934A-43CF-C6E1097D0384}"/>
                    </a:ext>
                  </a:extLst>
                </p:cNvPr>
                <p:cNvSpPr/>
                <p:nvPr/>
              </p:nvSpPr>
              <p:spPr>
                <a:xfrm>
                  <a:off x="498933" y="22843015"/>
                  <a:ext cx="14017861" cy="1371600"/>
                </a:xfrm>
                <a:prstGeom prst="rightArrow">
                  <a:avLst/>
                </a:prstGeom>
                <a:gradFill flip="none" rotWithShape="1">
                  <a:gsLst>
                    <a:gs pos="50000">
                      <a:srgbClr val="3A7093"/>
                    </a:gs>
                    <a:gs pos="0">
                      <a:srgbClr val="00244A"/>
                    </a:gs>
                    <a:gs pos="100000">
                      <a:srgbClr val="74BBDC"/>
                    </a:gs>
                  </a:gsLst>
                  <a:lin ang="0" scaled="1"/>
                  <a:tileRect/>
                </a:gradFill>
                <a:ln w="12700" cap="flat" cmpd="sng" algn="ctr">
                  <a:solidFill>
                    <a:srgbClr val="4472C4">
                      <a:shade val="15000"/>
                    </a:srgbClr>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2E20CBDE-19DF-A847-14C3-860F6234CDDE}"/>
                    </a:ext>
                  </a:extLst>
                </p:cNvPr>
                <p:cNvSpPr txBox="1"/>
                <p:nvPr/>
              </p:nvSpPr>
              <p:spPr>
                <a:xfrm>
                  <a:off x="3349081" y="23178328"/>
                  <a:ext cx="8551052" cy="707886"/>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panose="020F0502020204030204"/>
                    </a:rPr>
                    <a:t>Mixed-effects linear regression models</a:t>
                  </a:r>
                </a:p>
              </p:txBody>
            </p:sp>
          </p:grpSp>
          <p:cxnSp>
            <p:nvCxnSpPr>
              <p:cNvPr id="50" name="Straight Connector 49">
                <a:extLst>
                  <a:ext uri="{FF2B5EF4-FFF2-40B4-BE49-F238E27FC236}">
                    <a16:creationId xmlns:a16="http://schemas.microsoft.com/office/drawing/2014/main" id="{10EA70B3-63E5-FFE6-9CC9-F9FA05BFF470}"/>
                  </a:ext>
                </a:extLst>
              </p:cNvPr>
              <p:cNvCxnSpPr/>
              <p:nvPr/>
            </p:nvCxnSpPr>
            <p:spPr>
              <a:xfrm>
                <a:off x="486233" y="22520650"/>
                <a:ext cx="0" cy="1371600"/>
              </a:xfrm>
              <a:prstGeom prst="line">
                <a:avLst/>
              </a:prstGeom>
              <a:noFill/>
              <a:ln w="76200" cap="flat" cmpd="sng" algn="ctr">
                <a:solidFill>
                  <a:srgbClr val="00244A"/>
                </a:solidFill>
                <a:prstDash val="solid"/>
                <a:miter lim="800000"/>
              </a:ln>
              <a:effectLst/>
            </p:spPr>
          </p:cxnSp>
          <p:cxnSp>
            <p:nvCxnSpPr>
              <p:cNvPr id="51" name="Straight Connector 50">
                <a:extLst>
                  <a:ext uri="{FF2B5EF4-FFF2-40B4-BE49-F238E27FC236}">
                    <a16:creationId xmlns:a16="http://schemas.microsoft.com/office/drawing/2014/main" id="{37A7CCE6-88B8-18BE-7224-FAF64EB6423B}"/>
                  </a:ext>
                </a:extLst>
              </p:cNvPr>
              <p:cNvCxnSpPr/>
              <p:nvPr/>
            </p:nvCxnSpPr>
            <p:spPr>
              <a:xfrm>
                <a:off x="14594311" y="22501600"/>
                <a:ext cx="0" cy="1371600"/>
              </a:xfrm>
              <a:prstGeom prst="line">
                <a:avLst/>
              </a:prstGeom>
              <a:noFill/>
              <a:ln w="76200" cap="flat" cmpd="sng" algn="ctr">
                <a:solidFill>
                  <a:srgbClr val="00244A"/>
                </a:solidFill>
                <a:prstDash val="solid"/>
                <a:miter lim="800000"/>
              </a:ln>
              <a:effectLst/>
            </p:spPr>
          </p:cxnSp>
        </p:grpSp>
        <p:pic>
          <p:nvPicPr>
            <p:cNvPr id="40" name="Graphic 39" descr="Run with solid fill">
              <a:extLst>
                <a:ext uri="{FF2B5EF4-FFF2-40B4-BE49-F238E27FC236}">
                  <a16:creationId xmlns:a16="http://schemas.microsoft.com/office/drawing/2014/main" id="{4607A09F-813A-8311-D55A-2318B060B01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2771008" y="18555947"/>
              <a:ext cx="1188720" cy="1188720"/>
            </a:xfrm>
            <a:prstGeom prst="rect">
              <a:avLst/>
            </a:prstGeom>
            <a:effectLst>
              <a:innerShdw blurRad="63500" dist="50800" dir="13500000">
                <a:prstClr val="black">
                  <a:alpha val="50000"/>
                </a:prstClr>
              </a:innerShdw>
            </a:effectLst>
          </p:spPr>
        </p:pic>
        <p:pic>
          <p:nvPicPr>
            <p:cNvPr id="41" name="Graphic 40" descr="Lightning bolt with solid fill">
              <a:extLst>
                <a:ext uri="{FF2B5EF4-FFF2-40B4-BE49-F238E27FC236}">
                  <a16:creationId xmlns:a16="http://schemas.microsoft.com/office/drawing/2014/main" id="{0E833911-456E-E1A6-31CE-06BCCA3653E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2843254" y="16536886"/>
              <a:ext cx="1188720" cy="1188720"/>
            </a:xfrm>
            <a:prstGeom prst="rect">
              <a:avLst/>
            </a:prstGeom>
            <a:effectLst>
              <a:innerShdw blurRad="63500" dist="50800" dir="13500000">
                <a:prstClr val="black">
                  <a:alpha val="50000"/>
                </a:prstClr>
              </a:innerShdw>
            </a:effectLst>
          </p:spPr>
        </p:pic>
        <p:pic>
          <p:nvPicPr>
            <p:cNvPr id="42" name="Graphic 41" descr="Brain with solid fill">
              <a:extLst>
                <a:ext uri="{FF2B5EF4-FFF2-40B4-BE49-F238E27FC236}">
                  <a16:creationId xmlns:a16="http://schemas.microsoft.com/office/drawing/2014/main" id="{E8D716E0-B589-D866-BA9D-184094081338}"/>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2817453" y="14496585"/>
              <a:ext cx="1188720" cy="1188720"/>
            </a:xfrm>
            <a:prstGeom prst="rect">
              <a:avLst/>
            </a:prstGeom>
            <a:effectLst>
              <a:innerShdw blurRad="63500" dist="50800" dir="13500000">
                <a:prstClr val="black">
                  <a:alpha val="50000"/>
                </a:prstClr>
              </a:innerShdw>
            </a:effectLst>
          </p:spPr>
        </p:pic>
        <p:pic>
          <p:nvPicPr>
            <p:cNvPr id="43" name="Graphic 42" descr="Left Brain with solid fill">
              <a:extLst>
                <a:ext uri="{FF2B5EF4-FFF2-40B4-BE49-F238E27FC236}">
                  <a16:creationId xmlns:a16="http://schemas.microsoft.com/office/drawing/2014/main" id="{E425D44C-7471-8900-77F9-BC7F22B19DB9}"/>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843254" y="20611004"/>
              <a:ext cx="1188720" cy="1188720"/>
            </a:xfrm>
            <a:prstGeom prst="rect">
              <a:avLst/>
            </a:prstGeom>
            <a:effectLst>
              <a:innerShdw blurRad="63500" dist="50800" dir="13500000">
                <a:prstClr val="black">
                  <a:alpha val="50000"/>
                </a:prstClr>
              </a:innerShdw>
            </a:effectLst>
          </p:spPr>
        </p:pic>
        <p:sp>
          <p:nvSpPr>
            <p:cNvPr id="44" name="TextBox 43">
              <a:extLst>
                <a:ext uri="{FF2B5EF4-FFF2-40B4-BE49-F238E27FC236}">
                  <a16:creationId xmlns:a16="http://schemas.microsoft.com/office/drawing/2014/main" id="{6106476D-767A-3A85-9FC0-FBFEE13EFE5B}"/>
                </a:ext>
              </a:extLst>
            </p:cNvPr>
            <p:cNvSpPr txBox="1"/>
            <p:nvPr/>
          </p:nvSpPr>
          <p:spPr>
            <a:xfrm>
              <a:off x="1332033" y="19272176"/>
              <a:ext cx="4571999" cy="267765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4800" b="1" i="0" u="none" strike="noStrike" kern="0" cap="none" spc="0" normalizeH="0" baseline="0" noProof="0" dirty="0">
                  <a:ln>
                    <a:noFill/>
                  </a:ln>
                  <a:solidFill>
                    <a:prstClr val="black"/>
                  </a:solidFill>
                  <a:effectLst/>
                  <a:uLnTx/>
                  <a:uFillTx/>
                  <a:latin typeface="Calibri" panose="020F0502020204030204"/>
                </a:rPr>
                <a:t>n = 133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4000" b="0" i="0" u="none" strike="noStrike" kern="0" cap="none" spc="0" normalizeH="0" baseline="0" noProof="0" dirty="0">
                  <a:ln>
                    <a:noFill/>
                  </a:ln>
                  <a:solidFill>
                    <a:prstClr val="black"/>
                  </a:solidFill>
                  <a:effectLst/>
                  <a:uLnTx/>
                  <a:uFillTx/>
                  <a:latin typeface="Calibri" panose="020F0502020204030204"/>
                </a:rPr>
                <a:t>participants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4000" b="0" i="0" u="none" strike="noStrike" kern="0" cap="none" spc="0" normalizeH="0" baseline="0" noProof="0" dirty="0">
                  <a:ln>
                    <a:noFill/>
                  </a:ln>
                  <a:solidFill>
                    <a:prstClr val="black"/>
                  </a:solidFill>
                  <a:effectLst/>
                  <a:uLnTx/>
                  <a:uFillTx/>
                  <a:latin typeface="Calibri" panose="020F0502020204030204"/>
                </a:rPr>
                <a:t>VHA inpatient TBI rehabilitaion</a:t>
              </a:r>
            </a:p>
          </p:txBody>
        </p:sp>
        <p:cxnSp>
          <p:nvCxnSpPr>
            <p:cNvPr id="45" name="Straight Connector 44">
              <a:extLst>
                <a:ext uri="{FF2B5EF4-FFF2-40B4-BE49-F238E27FC236}">
                  <a16:creationId xmlns:a16="http://schemas.microsoft.com/office/drawing/2014/main" id="{253EC622-0456-2720-BB97-C93464BE6761}"/>
                </a:ext>
              </a:extLst>
            </p:cNvPr>
            <p:cNvCxnSpPr/>
            <p:nvPr/>
          </p:nvCxnSpPr>
          <p:spPr>
            <a:xfrm>
              <a:off x="2660089" y="19041961"/>
              <a:ext cx="1959429" cy="0"/>
            </a:xfrm>
            <a:prstGeom prst="line">
              <a:avLst/>
            </a:prstGeom>
            <a:noFill/>
            <a:ln w="57150" cap="flat" cmpd="sng" algn="ctr">
              <a:solidFill>
                <a:srgbClr val="00244A"/>
              </a:solidFill>
              <a:prstDash val="solid"/>
              <a:miter lim="800000"/>
            </a:ln>
            <a:effectLst/>
          </p:spPr>
        </p:cxnSp>
      </p:grpSp>
      <p:pic>
        <p:nvPicPr>
          <p:cNvPr id="1481" name="Picture 1480">
            <a:extLst>
              <a:ext uri="{FF2B5EF4-FFF2-40B4-BE49-F238E27FC236}">
                <a16:creationId xmlns:a16="http://schemas.microsoft.com/office/drawing/2014/main" id="{B8911104-9F84-0D2D-B9D4-3F6D4309B3EA}"/>
              </a:ext>
            </a:extLst>
          </p:cNvPr>
          <p:cNvPicPr>
            <a:picLocks noChangeAspect="1"/>
          </p:cNvPicPr>
          <p:nvPr/>
        </p:nvPicPr>
        <p:blipFill>
          <a:blip r:embed="rId16"/>
          <a:stretch>
            <a:fillRect/>
          </a:stretch>
        </p:blipFill>
        <p:spPr>
          <a:xfrm>
            <a:off x="17585377" y="11907379"/>
            <a:ext cx="17691409" cy="10439443"/>
          </a:xfrm>
          <a:prstGeom prst="rect">
            <a:avLst/>
          </a:prstGeom>
          <a:ln>
            <a:noFill/>
          </a:ln>
          <a:effectLst>
            <a:outerShdw blurRad="292100" dist="139700" dir="2700000" algn="tl" rotWithShape="0">
              <a:srgbClr val="333333">
                <a:alpha val="65000"/>
              </a:srgbClr>
            </a:outerShdw>
          </a:effectLst>
        </p:spPr>
      </p:pic>
      <p:grpSp>
        <p:nvGrpSpPr>
          <p:cNvPr id="1520" name="Group 1519">
            <a:extLst>
              <a:ext uri="{FF2B5EF4-FFF2-40B4-BE49-F238E27FC236}">
                <a16:creationId xmlns:a16="http://schemas.microsoft.com/office/drawing/2014/main" id="{E3727C78-E2F7-94E3-F706-45EE470C0DD2}"/>
              </a:ext>
            </a:extLst>
          </p:cNvPr>
          <p:cNvGrpSpPr/>
          <p:nvPr/>
        </p:nvGrpSpPr>
        <p:grpSpPr>
          <a:xfrm>
            <a:off x="16734880" y="22662934"/>
            <a:ext cx="19661052" cy="9057926"/>
            <a:chOff x="16788289" y="23494362"/>
            <a:chExt cx="19661052" cy="9057926"/>
          </a:xfrm>
        </p:grpSpPr>
        <p:grpSp>
          <p:nvGrpSpPr>
            <p:cNvPr id="1484" name="Group 1483">
              <a:extLst>
                <a:ext uri="{FF2B5EF4-FFF2-40B4-BE49-F238E27FC236}">
                  <a16:creationId xmlns:a16="http://schemas.microsoft.com/office/drawing/2014/main" id="{0CB84C91-E079-58D3-5846-987C75DBF86B}"/>
                </a:ext>
              </a:extLst>
            </p:cNvPr>
            <p:cNvGrpSpPr/>
            <p:nvPr/>
          </p:nvGrpSpPr>
          <p:grpSpPr>
            <a:xfrm>
              <a:off x="16788289" y="23507546"/>
              <a:ext cx="3840480" cy="9044742"/>
              <a:chOff x="15071402" y="22602878"/>
              <a:chExt cx="3840480" cy="9044742"/>
            </a:xfrm>
          </p:grpSpPr>
          <p:sp>
            <p:nvSpPr>
              <p:cNvPr id="1511" name="Freeform: Shape 1510">
                <a:extLst>
                  <a:ext uri="{FF2B5EF4-FFF2-40B4-BE49-F238E27FC236}">
                    <a16:creationId xmlns:a16="http://schemas.microsoft.com/office/drawing/2014/main" id="{724C7F4D-DC8D-2F4E-F923-E62960C6DA52}"/>
                  </a:ext>
                </a:extLst>
              </p:cNvPr>
              <p:cNvSpPr/>
              <p:nvPr/>
            </p:nvSpPr>
            <p:spPr>
              <a:xfrm>
                <a:off x="15071402" y="23875220"/>
                <a:ext cx="3840480" cy="7772400"/>
              </a:xfrm>
              <a:custGeom>
                <a:avLst/>
                <a:gdLst>
                  <a:gd name="csX0" fmla="*/ 0 w 3619769"/>
                  <a:gd name="csY0" fmla="*/ 0 h 8902807"/>
                  <a:gd name="csX1" fmla="*/ 3619769 w 3619769"/>
                  <a:gd name="csY1" fmla="*/ 0 h 8902807"/>
                  <a:gd name="csX2" fmla="*/ 3619769 w 3619769"/>
                  <a:gd name="csY2" fmla="*/ 8902807 h 8902807"/>
                  <a:gd name="csX3" fmla="*/ 0 w 3619769"/>
                  <a:gd name="csY3" fmla="*/ 8902807 h 8902807"/>
                  <a:gd name="csX4" fmla="*/ 0 w 3619769"/>
                  <a:gd name="csY4" fmla="*/ 0 h 8902807"/>
                </a:gdLst>
                <a:ahLst/>
                <a:cxnLst>
                  <a:cxn ang="0">
                    <a:pos x="csX0" y="csY0"/>
                  </a:cxn>
                  <a:cxn ang="0">
                    <a:pos x="csX1" y="csY1"/>
                  </a:cxn>
                  <a:cxn ang="0">
                    <a:pos x="csX2" y="csY2"/>
                  </a:cxn>
                  <a:cxn ang="0">
                    <a:pos x="csX3" y="csY3"/>
                  </a:cxn>
                  <a:cxn ang="0">
                    <a:pos x="csX4" y="csY4"/>
                  </a:cxn>
                </a:cxnLst>
                <a:rect l="l" t="t" r="r" b="b"/>
                <a:pathLst>
                  <a:path w="3619769" h="8902807">
                    <a:moveTo>
                      <a:pt x="0" y="0"/>
                    </a:moveTo>
                    <a:lnTo>
                      <a:pt x="3619769" y="0"/>
                    </a:lnTo>
                    <a:lnTo>
                      <a:pt x="3619769" y="8902807"/>
                    </a:lnTo>
                    <a:lnTo>
                      <a:pt x="0" y="8902807"/>
                    </a:lnTo>
                    <a:lnTo>
                      <a:pt x="0" y="0"/>
                    </a:lnTo>
                    <a:close/>
                  </a:path>
                </a:pathLst>
              </a:custGeom>
              <a:gradFill flip="none" rotWithShape="1">
                <a:gsLst>
                  <a:gs pos="100000">
                    <a:srgbClr val="DCE1E6"/>
                  </a:gs>
                  <a:gs pos="0">
                    <a:srgbClr val="F2F2F2"/>
                  </a:gs>
                </a:gsLst>
                <a:lin ang="5400000" scaled="1"/>
                <a:tileRect/>
              </a:gradFill>
              <a:ln>
                <a:noFill/>
              </a:ln>
              <a:effectLst/>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dk1">
                  <a:hueOff val="0"/>
                  <a:satOff val="0"/>
                  <a:lumOff val="0"/>
                  <a:alphaOff val="0"/>
                </a:schemeClr>
              </a:fontRef>
            </p:style>
            <p:txBody>
              <a:bodyPr spcFirstLastPara="0" vert="horz" wrap="square" lIns="284480" tIns="284480" rIns="284480" bIns="284480" numCol="1" spcCol="1270" anchor="t" anchorCtr="0">
                <a:noAutofit/>
              </a:bodyPr>
              <a:lstStyle/>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-Meditation</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-Biofeedback</a:t>
                </a:r>
              </a:p>
              <a:p>
                <a:pPr marL="176213" lvl="1" indent="-176213"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-Guided Imagery</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-Yoga</a:t>
                </a:r>
              </a:p>
            </p:txBody>
          </p:sp>
          <p:sp>
            <p:nvSpPr>
              <p:cNvPr id="1512" name="Rectangle: Rounded Corners 1511">
                <a:extLst>
                  <a:ext uri="{FF2B5EF4-FFF2-40B4-BE49-F238E27FC236}">
                    <a16:creationId xmlns:a16="http://schemas.microsoft.com/office/drawing/2014/main" id="{45E9A2FF-4428-3633-7D25-CB5555D57D74}"/>
                  </a:ext>
                </a:extLst>
              </p:cNvPr>
              <p:cNvSpPr/>
              <p:nvPr/>
            </p:nvSpPr>
            <p:spPr>
              <a:xfrm>
                <a:off x="15071402" y="22602878"/>
                <a:ext cx="3749040" cy="1449323"/>
              </a:xfrm>
              <a:prstGeom prst="roundRect">
                <a:avLst/>
              </a:prstGeom>
              <a:solidFill>
                <a:srgbClr val="A1B6CF"/>
              </a:solidFill>
              <a:ln w="19050">
                <a:solidFill>
                  <a:srgbClr val="00244A"/>
                </a:solid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algn="ctr">
                  <a:lnSpc>
                    <a:spcPct val="90000"/>
                  </a:lnSpc>
                  <a:spcBef>
                    <a:spcPct val="0"/>
                  </a:spcBef>
                  <a:spcAft>
                    <a:spcPct val="35000"/>
                  </a:spcAft>
                </a:pPr>
                <a:endParaRPr lang="en-US" sz="4000" b="1" dirty="0">
                  <a:solidFill>
                    <a:schemeClr val="tx1"/>
                  </a:solidFill>
                  <a:latin typeface="Aptos" panose="02110004020202020204"/>
                </a:endParaRPr>
              </a:p>
              <a:p>
                <a:pPr algn="ctr">
                  <a:lnSpc>
                    <a:spcPct val="90000"/>
                  </a:lnSpc>
                  <a:spcBef>
                    <a:spcPct val="0"/>
                  </a:spcBef>
                  <a:spcAft>
                    <a:spcPct val="35000"/>
                  </a:spcAft>
                </a:pPr>
                <a:r>
                  <a:rPr lang="en-US" sz="4000" b="1" dirty="0">
                    <a:solidFill>
                      <a:schemeClr val="tx1"/>
                    </a:solidFill>
                    <a:latin typeface="Aptos" panose="02110004020202020204"/>
                  </a:rPr>
                  <a:t>     </a:t>
                </a:r>
              </a:p>
            </p:txBody>
          </p:sp>
          <p:grpSp>
            <p:nvGrpSpPr>
              <p:cNvPr id="1513" name="Group 1512">
                <a:extLst>
                  <a:ext uri="{FF2B5EF4-FFF2-40B4-BE49-F238E27FC236}">
                    <a16:creationId xmlns:a16="http://schemas.microsoft.com/office/drawing/2014/main" id="{163F6466-1D82-0C18-B1E9-E8688D4C747A}"/>
                  </a:ext>
                </a:extLst>
              </p:cNvPr>
              <p:cNvGrpSpPr/>
              <p:nvPr/>
            </p:nvGrpSpPr>
            <p:grpSpPr>
              <a:xfrm>
                <a:off x="15254725" y="22726683"/>
                <a:ext cx="822960" cy="822960"/>
                <a:chOff x="29647666" y="13793955"/>
                <a:chExt cx="822960" cy="822960"/>
              </a:xfrm>
            </p:grpSpPr>
            <p:sp>
              <p:nvSpPr>
                <p:cNvPr id="1514" name="Teardrop 1513">
                  <a:extLst>
                    <a:ext uri="{FF2B5EF4-FFF2-40B4-BE49-F238E27FC236}">
                      <a16:creationId xmlns:a16="http://schemas.microsoft.com/office/drawing/2014/main" id="{B2B112B4-17F4-DFD9-0264-76454685175E}"/>
                    </a:ext>
                  </a:extLst>
                </p:cNvPr>
                <p:cNvSpPr/>
                <p:nvPr/>
              </p:nvSpPr>
              <p:spPr>
                <a:xfrm rot="8111810">
                  <a:off x="29647666" y="13793955"/>
                  <a:ext cx="822960" cy="822960"/>
                </a:xfrm>
                <a:prstGeom prst="teardrop">
                  <a:avLst>
                    <a:gd name="adj" fmla="val 137500"/>
                  </a:avLst>
                </a:prstGeom>
                <a:gradFill rotWithShape="0">
                  <a:gsLst>
                    <a:gs pos="100000">
                      <a:srgbClr val="003773"/>
                    </a:gs>
                    <a:gs pos="575">
                      <a:srgbClr val="00244A"/>
                    </a:gs>
                  </a:gsLst>
                  <a:lin ang="5400000" scaled="1"/>
                </a:gra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299137" tIns="299137" rIns="299137" bIns="299137" numCol="1" spcCol="1270" anchor="ctr" anchorCtr="0">
                  <a:noAutofit/>
                </a:bodyPr>
                <a:lstStyle/>
                <a:p>
                  <a:pPr defTabSz="2667000">
                    <a:lnSpc>
                      <a:spcPct val="90000"/>
                    </a:lnSpc>
                    <a:spcBef>
                      <a:spcPct val="0"/>
                    </a:spcBef>
                    <a:spcAft>
                      <a:spcPct val="35000"/>
                    </a:spcAft>
                  </a:pPr>
                  <a:endParaRPr lang="en-US" sz="6000" b="1" dirty="0"/>
                </a:p>
              </p:txBody>
            </p:sp>
            <p:sp>
              <p:nvSpPr>
                <p:cNvPr id="1515" name="TextBox 1514">
                  <a:extLst>
                    <a:ext uri="{FF2B5EF4-FFF2-40B4-BE49-F238E27FC236}">
                      <a16:creationId xmlns:a16="http://schemas.microsoft.com/office/drawing/2014/main" id="{15F98908-17EE-3E27-DA15-3748BF35CCBF}"/>
                    </a:ext>
                  </a:extLst>
                </p:cNvPr>
                <p:cNvSpPr txBox="1"/>
                <p:nvPr/>
              </p:nvSpPr>
              <p:spPr>
                <a:xfrm>
                  <a:off x="29837799" y="13862826"/>
                  <a:ext cx="538056" cy="707886"/>
                </a:xfrm>
                <a:prstGeom prst="rect">
                  <a:avLst/>
                </a:prstGeom>
                <a:noFill/>
              </p:spPr>
              <p:txBody>
                <a:bodyPr wrap="square" rtlCol="0">
                  <a:spAutoFit/>
                </a:bodyPr>
                <a:lstStyle/>
                <a:p>
                  <a:r>
                    <a:rPr lang="en-US" sz="4000" b="1" dirty="0">
                      <a:solidFill>
                        <a:schemeClr val="bg1"/>
                      </a:solidFill>
                    </a:rPr>
                    <a:t>1</a:t>
                  </a:r>
                </a:p>
              </p:txBody>
            </p:sp>
          </p:grpSp>
        </p:grpSp>
        <p:grpSp>
          <p:nvGrpSpPr>
            <p:cNvPr id="1485" name="Group 1484">
              <a:extLst>
                <a:ext uri="{FF2B5EF4-FFF2-40B4-BE49-F238E27FC236}">
                  <a16:creationId xmlns:a16="http://schemas.microsoft.com/office/drawing/2014/main" id="{2C0BEA00-0606-1520-07ED-FD9CA42072C5}"/>
                </a:ext>
              </a:extLst>
            </p:cNvPr>
            <p:cNvGrpSpPr/>
            <p:nvPr/>
          </p:nvGrpSpPr>
          <p:grpSpPr>
            <a:xfrm>
              <a:off x="20683306" y="23494362"/>
              <a:ext cx="3840480" cy="9044742"/>
              <a:chOff x="19197939" y="22602878"/>
              <a:chExt cx="3840480" cy="9044742"/>
            </a:xfrm>
          </p:grpSpPr>
          <p:sp>
            <p:nvSpPr>
              <p:cNvPr id="1506" name="Freeform: Shape 1505">
                <a:extLst>
                  <a:ext uri="{FF2B5EF4-FFF2-40B4-BE49-F238E27FC236}">
                    <a16:creationId xmlns:a16="http://schemas.microsoft.com/office/drawing/2014/main" id="{41F09072-4092-750B-D2E0-50EC2383B514}"/>
                  </a:ext>
                </a:extLst>
              </p:cNvPr>
              <p:cNvSpPr/>
              <p:nvPr/>
            </p:nvSpPr>
            <p:spPr>
              <a:xfrm>
                <a:off x="19197939" y="23875220"/>
                <a:ext cx="3840480" cy="7772400"/>
              </a:xfrm>
              <a:custGeom>
                <a:avLst/>
                <a:gdLst>
                  <a:gd name="csX0" fmla="*/ 0 w 3619769"/>
                  <a:gd name="csY0" fmla="*/ 0 h 8902807"/>
                  <a:gd name="csX1" fmla="*/ 3619769 w 3619769"/>
                  <a:gd name="csY1" fmla="*/ 0 h 8902807"/>
                  <a:gd name="csX2" fmla="*/ 3619769 w 3619769"/>
                  <a:gd name="csY2" fmla="*/ 8902807 h 8902807"/>
                  <a:gd name="csX3" fmla="*/ 0 w 3619769"/>
                  <a:gd name="csY3" fmla="*/ 8902807 h 8902807"/>
                  <a:gd name="csX4" fmla="*/ 0 w 3619769"/>
                  <a:gd name="csY4" fmla="*/ 0 h 8902807"/>
                </a:gdLst>
                <a:ahLst/>
                <a:cxnLst>
                  <a:cxn ang="0">
                    <a:pos x="csX0" y="csY0"/>
                  </a:cxn>
                  <a:cxn ang="0">
                    <a:pos x="csX1" y="csY1"/>
                  </a:cxn>
                  <a:cxn ang="0">
                    <a:pos x="csX2" y="csY2"/>
                  </a:cxn>
                  <a:cxn ang="0">
                    <a:pos x="csX3" y="csY3"/>
                  </a:cxn>
                  <a:cxn ang="0">
                    <a:pos x="csX4" y="csY4"/>
                  </a:cxn>
                </a:cxnLst>
                <a:rect l="l" t="t" r="r" b="b"/>
                <a:pathLst>
                  <a:path w="3619769" h="8902807">
                    <a:moveTo>
                      <a:pt x="0" y="0"/>
                    </a:moveTo>
                    <a:lnTo>
                      <a:pt x="3619769" y="0"/>
                    </a:lnTo>
                    <a:lnTo>
                      <a:pt x="3619769" y="8902807"/>
                    </a:lnTo>
                    <a:lnTo>
                      <a:pt x="0" y="8902807"/>
                    </a:lnTo>
                    <a:lnTo>
                      <a:pt x="0" y="0"/>
                    </a:lnTo>
                    <a:close/>
                  </a:path>
                </a:pathLst>
              </a:custGeom>
              <a:gradFill flip="none" rotWithShape="1">
                <a:gsLst>
                  <a:gs pos="100000">
                    <a:srgbClr val="DCE1E6"/>
                  </a:gs>
                  <a:gs pos="0">
                    <a:srgbClr val="F2F2F2"/>
                  </a:gs>
                </a:gsLst>
                <a:lin ang="5400000" scaled="1"/>
                <a:tileRect/>
              </a:gradFill>
              <a:ln>
                <a:noFill/>
              </a:ln>
              <a:effectLst/>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dk1">
                  <a:hueOff val="0"/>
                  <a:satOff val="0"/>
                  <a:lumOff val="0"/>
                  <a:alphaOff val="0"/>
                </a:schemeClr>
              </a:fontRef>
            </p:style>
            <p:txBody>
              <a:bodyPr spcFirstLastPara="0" vert="horz" wrap="square" lIns="284480" tIns="284480" rIns="284480" bIns="284480" numCol="1" spcCol="1270" anchor="t" anchorCtr="0">
                <a:noAutofit/>
              </a:bodyPr>
              <a:lstStyle/>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-Acupuncture</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-Chiropractic</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-Meditation</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-Biofeedback</a:t>
                </a:r>
              </a:p>
              <a:p>
                <a:pPr marL="176213" lvl="1" indent="-176213"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-Clinical Hypnosis</a:t>
                </a:r>
              </a:p>
              <a:p>
                <a:pPr marL="176213" lvl="1" indent="-176213"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-Guided Imagery</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-Yoga</a:t>
                </a:r>
              </a:p>
              <a:p>
                <a:pPr marL="0" lvl="1" algn="l"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-Tai Chi</a:t>
                </a:r>
              </a:p>
            </p:txBody>
          </p:sp>
          <p:sp>
            <p:nvSpPr>
              <p:cNvPr id="1507" name="Rectangle: Rounded Corners 1506">
                <a:extLst>
                  <a:ext uri="{FF2B5EF4-FFF2-40B4-BE49-F238E27FC236}">
                    <a16:creationId xmlns:a16="http://schemas.microsoft.com/office/drawing/2014/main" id="{F6FE94A6-ECDE-7F73-1E90-B5F670A28934}"/>
                  </a:ext>
                </a:extLst>
              </p:cNvPr>
              <p:cNvSpPr/>
              <p:nvPr/>
            </p:nvSpPr>
            <p:spPr>
              <a:xfrm>
                <a:off x="19197939" y="22602878"/>
                <a:ext cx="3749040" cy="1449323"/>
              </a:xfrm>
              <a:prstGeom prst="roundRect">
                <a:avLst/>
              </a:prstGeom>
              <a:solidFill>
                <a:srgbClr val="A1B6CF"/>
              </a:solidFill>
              <a:ln w="19050">
                <a:solidFill>
                  <a:srgbClr val="00244A"/>
                </a:solid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algn="ctr">
                  <a:lnSpc>
                    <a:spcPct val="90000"/>
                  </a:lnSpc>
                  <a:spcBef>
                    <a:spcPct val="0"/>
                  </a:spcBef>
                  <a:spcAft>
                    <a:spcPct val="35000"/>
                  </a:spcAft>
                </a:pPr>
                <a:endParaRPr lang="en-US" sz="4000" b="1" dirty="0">
                  <a:solidFill>
                    <a:schemeClr val="tx1"/>
                  </a:solidFill>
                  <a:latin typeface="Aptos" panose="02110004020202020204"/>
                </a:endParaRPr>
              </a:p>
            </p:txBody>
          </p:sp>
          <p:grpSp>
            <p:nvGrpSpPr>
              <p:cNvPr id="1508" name="Group 1507">
                <a:extLst>
                  <a:ext uri="{FF2B5EF4-FFF2-40B4-BE49-F238E27FC236}">
                    <a16:creationId xmlns:a16="http://schemas.microsoft.com/office/drawing/2014/main" id="{56C627E2-F70A-5D2A-62AA-9E4C081CAB47}"/>
                  </a:ext>
                </a:extLst>
              </p:cNvPr>
              <p:cNvGrpSpPr/>
              <p:nvPr/>
            </p:nvGrpSpPr>
            <p:grpSpPr>
              <a:xfrm>
                <a:off x="19363919" y="22737403"/>
                <a:ext cx="822960" cy="822960"/>
                <a:chOff x="29651402" y="13745354"/>
                <a:chExt cx="822960" cy="822960"/>
              </a:xfrm>
            </p:grpSpPr>
            <p:sp>
              <p:nvSpPr>
                <p:cNvPr id="1509" name="Teardrop 1508">
                  <a:extLst>
                    <a:ext uri="{FF2B5EF4-FFF2-40B4-BE49-F238E27FC236}">
                      <a16:creationId xmlns:a16="http://schemas.microsoft.com/office/drawing/2014/main" id="{211EB989-5213-C1BC-46CF-7CCB2F60F343}"/>
                    </a:ext>
                  </a:extLst>
                </p:cNvPr>
                <p:cNvSpPr/>
                <p:nvPr/>
              </p:nvSpPr>
              <p:spPr>
                <a:xfrm rot="8111810">
                  <a:off x="29651402" y="13745354"/>
                  <a:ext cx="822960" cy="822960"/>
                </a:xfrm>
                <a:prstGeom prst="teardrop">
                  <a:avLst>
                    <a:gd name="adj" fmla="val 137500"/>
                  </a:avLst>
                </a:prstGeom>
                <a:gradFill rotWithShape="0">
                  <a:gsLst>
                    <a:gs pos="100000">
                      <a:srgbClr val="003773"/>
                    </a:gs>
                    <a:gs pos="575">
                      <a:srgbClr val="00244A"/>
                    </a:gs>
                  </a:gsLst>
                  <a:lin ang="5400000" scaled="1"/>
                </a:gra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299137" tIns="299137" rIns="299137" bIns="299137" numCol="1" spcCol="1270" anchor="ctr" anchorCtr="0">
                  <a:noAutofit/>
                </a:bodyPr>
                <a:lstStyle/>
                <a:p>
                  <a:pPr defTabSz="2667000">
                    <a:lnSpc>
                      <a:spcPct val="90000"/>
                    </a:lnSpc>
                    <a:spcBef>
                      <a:spcPct val="0"/>
                    </a:spcBef>
                    <a:spcAft>
                      <a:spcPct val="35000"/>
                    </a:spcAft>
                  </a:pPr>
                  <a:endParaRPr lang="en-US" sz="6000" b="1" dirty="0"/>
                </a:p>
              </p:txBody>
            </p:sp>
            <p:sp>
              <p:nvSpPr>
                <p:cNvPr id="1510" name="TextBox 1509">
                  <a:extLst>
                    <a:ext uri="{FF2B5EF4-FFF2-40B4-BE49-F238E27FC236}">
                      <a16:creationId xmlns:a16="http://schemas.microsoft.com/office/drawing/2014/main" id="{EEA1F56C-BB8F-F76C-F113-93CFE45E3842}"/>
                    </a:ext>
                  </a:extLst>
                </p:cNvPr>
                <p:cNvSpPr txBox="1"/>
                <p:nvPr/>
              </p:nvSpPr>
              <p:spPr>
                <a:xfrm>
                  <a:off x="29841535" y="13814225"/>
                  <a:ext cx="538056" cy="707886"/>
                </a:xfrm>
                <a:prstGeom prst="rect">
                  <a:avLst/>
                </a:prstGeom>
                <a:noFill/>
              </p:spPr>
              <p:txBody>
                <a:bodyPr wrap="square" rtlCol="0">
                  <a:spAutoFit/>
                </a:bodyPr>
                <a:lstStyle/>
                <a:p>
                  <a:r>
                    <a:rPr lang="en-US" sz="4000" b="1" dirty="0">
                      <a:solidFill>
                        <a:schemeClr val="bg1"/>
                      </a:solidFill>
                    </a:rPr>
                    <a:t>2</a:t>
                  </a:r>
                </a:p>
              </p:txBody>
            </p:sp>
          </p:grpSp>
        </p:grpSp>
        <p:grpSp>
          <p:nvGrpSpPr>
            <p:cNvPr id="1486" name="Group 1485">
              <a:extLst>
                <a:ext uri="{FF2B5EF4-FFF2-40B4-BE49-F238E27FC236}">
                  <a16:creationId xmlns:a16="http://schemas.microsoft.com/office/drawing/2014/main" id="{3EA8F87B-0319-31A1-BBFD-BD8124733FFC}"/>
                </a:ext>
              </a:extLst>
            </p:cNvPr>
            <p:cNvGrpSpPr/>
            <p:nvPr/>
          </p:nvGrpSpPr>
          <p:grpSpPr>
            <a:xfrm>
              <a:off x="24632861" y="23494362"/>
              <a:ext cx="3840480" cy="9044742"/>
              <a:chOff x="23324476" y="22602878"/>
              <a:chExt cx="3840480" cy="9044742"/>
            </a:xfrm>
          </p:grpSpPr>
          <p:sp>
            <p:nvSpPr>
              <p:cNvPr id="1501" name="Freeform: Shape 1500">
                <a:extLst>
                  <a:ext uri="{FF2B5EF4-FFF2-40B4-BE49-F238E27FC236}">
                    <a16:creationId xmlns:a16="http://schemas.microsoft.com/office/drawing/2014/main" id="{BEA9D6AD-E8D5-815B-4E93-CD813EE8A5CA}"/>
                  </a:ext>
                </a:extLst>
              </p:cNvPr>
              <p:cNvSpPr/>
              <p:nvPr/>
            </p:nvSpPr>
            <p:spPr>
              <a:xfrm>
                <a:off x="23324476" y="23875220"/>
                <a:ext cx="3840480" cy="7772400"/>
              </a:xfrm>
              <a:custGeom>
                <a:avLst/>
                <a:gdLst>
                  <a:gd name="csX0" fmla="*/ 0 w 3619769"/>
                  <a:gd name="csY0" fmla="*/ 0 h 8902807"/>
                  <a:gd name="csX1" fmla="*/ 3619769 w 3619769"/>
                  <a:gd name="csY1" fmla="*/ 0 h 8902807"/>
                  <a:gd name="csX2" fmla="*/ 3619769 w 3619769"/>
                  <a:gd name="csY2" fmla="*/ 8902807 h 8902807"/>
                  <a:gd name="csX3" fmla="*/ 0 w 3619769"/>
                  <a:gd name="csY3" fmla="*/ 8902807 h 8902807"/>
                  <a:gd name="csX4" fmla="*/ 0 w 3619769"/>
                  <a:gd name="csY4" fmla="*/ 0 h 8902807"/>
                </a:gdLst>
                <a:ahLst/>
                <a:cxnLst>
                  <a:cxn ang="0">
                    <a:pos x="csX0" y="csY0"/>
                  </a:cxn>
                  <a:cxn ang="0">
                    <a:pos x="csX1" y="csY1"/>
                  </a:cxn>
                  <a:cxn ang="0">
                    <a:pos x="csX2" y="csY2"/>
                  </a:cxn>
                  <a:cxn ang="0">
                    <a:pos x="csX3" y="csY3"/>
                  </a:cxn>
                  <a:cxn ang="0">
                    <a:pos x="csX4" y="csY4"/>
                  </a:cxn>
                </a:cxnLst>
                <a:rect l="l" t="t" r="r" b="b"/>
                <a:pathLst>
                  <a:path w="3619769" h="8902807">
                    <a:moveTo>
                      <a:pt x="0" y="0"/>
                    </a:moveTo>
                    <a:lnTo>
                      <a:pt x="3619769" y="0"/>
                    </a:lnTo>
                    <a:lnTo>
                      <a:pt x="3619769" y="8902807"/>
                    </a:lnTo>
                    <a:lnTo>
                      <a:pt x="0" y="8902807"/>
                    </a:lnTo>
                    <a:lnTo>
                      <a:pt x="0" y="0"/>
                    </a:lnTo>
                    <a:close/>
                  </a:path>
                </a:pathLst>
              </a:custGeom>
              <a:gradFill flip="none" rotWithShape="1">
                <a:gsLst>
                  <a:gs pos="100000">
                    <a:srgbClr val="DCE1E6"/>
                  </a:gs>
                  <a:gs pos="0">
                    <a:srgbClr val="F2F2F2"/>
                  </a:gs>
                </a:gsLst>
                <a:lin ang="5400000" scaled="1"/>
                <a:tileRect/>
              </a:gradFill>
              <a:ln>
                <a:noFill/>
              </a:ln>
              <a:effectLst/>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dk1">
                  <a:hueOff val="0"/>
                  <a:satOff val="0"/>
                  <a:lumOff val="0"/>
                  <a:alphaOff val="0"/>
                </a:schemeClr>
              </a:fontRef>
            </p:style>
            <p:txBody>
              <a:bodyPr spcFirstLastPara="0" vert="horz" wrap="square" lIns="284480" tIns="284480" rIns="284480" bIns="284480" numCol="1" spcCol="1270" anchor="t" anchorCtr="0">
                <a:noAutofit/>
              </a:bodyPr>
              <a:lstStyle/>
              <a:p>
                <a:pPr marL="0" lvl="1" algn="l" defTabSz="1778000">
                  <a:lnSpc>
                    <a:spcPct val="90000"/>
                  </a:lnSpc>
                  <a:spcBef>
                    <a:spcPct val="0"/>
                  </a:spcBef>
                  <a:spcAft>
                    <a:spcPct val="15000"/>
                  </a:spcAft>
                </a:pPr>
                <a:r>
                  <a:rPr lang="en-US" sz="4000" kern="1200" dirty="0"/>
                  <a:t>-Acupuncture</a:t>
                </a:r>
              </a:p>
              <a:p>
                <a:pPr marL="0" lvl="1" algn="l" defTabSz="1778000">
                  <a:lnSpc>
                    <a:spcPct val="90000"/>
                  </a:lnSpc>
                  <a:spcBef>
                    <a:spcPct val="0"/>
                  </a:spcBef>
                  <a:spcAft>
                    <a:spcPct val="15000"/>
                  </a:spcAft>
                </a:pPr>
                <a:r>
                  <a:rPr lang="en-US" sz="4000" kern="1200" dirty="0"/>
                  <a:t>-Chiropractic</a:t>
                </a:r>
              </a:p>
              <a:p>
                <a:pPr marL="0" lvl="1" algn="l" defTabSz="1778000">
                  <a:lnSpc>
                    <a:spcPct val="90000"/>
                  </a:lnSpc>
                  <a:spcBef>
                    <a:spcPct val="0"/>
                  </a:spcBef>
                  <a:spcAft>
                    <a:spcPct val="15000"/>
                  </a:spcAft>
                </a:pPr>
                <a:r>
                  <a:rPr lang="en-US" sz="4000" kern="1200" dirty="0"/>
                  <a:t>-Meditation</a:t>
                </a:r>
              </a:p>
              <a:p>
                <a:pPr marL="176213" lvl="1" indent="-176213" algn="l" defTabSz="1778000">
                  <a:lnSpc>
                    <a:spcPct val="90000"/>
                  </a:lnSpc>
                  <a:spcBef>
                    <a:spcPct val="0"/>
                  </a:spcBef>
                  <a:spcAft>
                    <a:spcPct val="15000"/>
                  </a:spcAft>
                </a:pPr>
                <a:r>
                  <a:rPr lang="en-US" sz="4000" kern="1200" dirty="0"/>
                  <a:t>-Massage Therapy</a:t>
                </a:r>
              </a:p>
              <a:p>
                <a:pPr marL="0" lvl="1" algn="l" defTabSz="1778000">
                  <a:lnSpc>
                    <a:spcPct val="90000"/>
                  </a:lnSpc>
                  <a:spcBef>
                    <a:spcPct val="0"/>
                  </a:spcBef>
                  <a:spcAft>
                    <a:spcPct val="15000"/>
                  </a:spcAft>
                </a:pPr>
                <a:r>
                  <a:rPr lang="en-US" sz="4000" kern="1200" dirty="0"/>
                  <a:t>-Biofeedback</a:t>
                </a:r>
              </a:p>
              <a:p>
                <a:pPr marL="176213" lvl="1" indent="-176213" algn="l" defTabSz="1778000">
                  <a:lnSpc>
                    <a:spcPct val="90000"/>
                  </a:lnSpc>
                  <a:spcBef>
                    <a:spcPct val="0"/>
                  </a:spcBef>
                  <a:spcAft>
                    <a:spcPct val="15000"/>
                  </a:spcAft>
                </a:pPr>
                <a:r>
                  <a:rPr lang="en-US" sz="4000" kern="1200" dirty="0"/>
                  <a:t>-Clinical Hypnosis</a:t>
                </a:r>
              </a:p>
              <a:p>
                <a:pPr marL="176213" lvl="1" indent="-176213" algn="l" defTabSz="1778000">
                  <a:lnSpc>
                    <a:spcPct val="90000"/>
                  </a:lnSpc>
                  <a:spcBef>
                    <a:spcPct val="0"/>
                  </a:spcBef>
                  <a:spcAft>
                    <a:spcPct val="15000"/>
                  </a:spcAft>
                </a:pPr>
                <a:r>
                  <a:rPr lang="en-US" sz="4000" kern="1200" dirty="0"/>
                  <a:t>-Guided Imagery</a:t>
                </a:r>
              </a:p>
              <a:p>
                <a:pPr marL="0" lvl="1" algn="l" defTabSz="1778000">
                  <a:lnSpc>
                    <a:spcPct val="90000"/>
                  </a:lnSpc>
                  <a:spcBef>
                    <a:spcPct val="0"/>
                  </a:spcBef>
                  <a:spcAft>
                    <a:spcPct val="15000"/>
                  </a:spcAft>
                </a:pPr>
                <a:r>
                  <a:rPr lang="en-US" sz="4000" kern="1200" dirty="0"/>
                  <a:t>-Yoga</a:t>
                </a:r>
              </a:p>
              <a:p>
                <a:pPr marL="0" lvl="1" algn="l" defTabSz="1778000">
                  <a:lnSpc>
                    <a:spcPct val="90000"/>
                  </a:lnSpc>
                  <a:spcBef>
                    <a:spcPct val="0"/>
                  </a:spcBef>
                  <a:spcAft>
                    <a:spcPct val="15000"/>
                  </a:spcAft>
                </a:pPr>
                <a:r>
                  <a:rPr lang="en-US" sz="4000" kern="1200" dirty="0"/>
                  <a:t>-Tai Chi</a:t>
                </a:r>
              </a:p>
            </p:txBody>
          </p:sp>
          <p:sp>
            <p:nvSpPr>
              <p:cNvPr id="1502" name="Rectangle: Rounded Corners 1501">
                <a:extLst>
                  <a:ext uri="{FF2B5EF4-FFF2-40B4-BE49-F238E27FC236}">
                    <a16:creationId xmlns:a16="http://schemas.microsoft.com/office/drawing/2014/main" id="{D5630499-19FC-17DA-427D-57FE63F00832}"/>
                  </a:ext>
                </a:extLst>
              </p:cNvPr>
              <p:cNvSpPr/>
              <p:nvPr/>
            </p:nvSpPr>
            <p:spPr>
              <a:xfrm>
                <a:off x="23324476" y="22602878"/>
                <a:ext cx="3749040" cy="1449323"/>
              </a:xfrm>
              <a:prstGeom prst="roundRect">
                <a:avLst/>
              </a:prstGeom>
              <a:solidFill>
                <a:srgbClr val="A1B6CF"/>
              </a:solidFill>
              <a:ln w="19050">
                <a:solidFill>
                  <a:srgbClr val="00244A"/>
                </a:solid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algn="r">
                  <a:lnSpc>
                    <a:spcPct val="90000"/>
                  </a:lnSpc>
                  <a:spcBef>
                    <a:spcPct val="0"/>
                  </a:spcBef>
                  <a:spcAft>
                    <a:spcPct val="35000"/>
                  </a:spcAft>
                </a:pPr>
                <a:endParaRPr lang="en-US" sz="4000" b="1" dirty="0">
                  <a:solidFill>
                    <a:schemeClr val="tx1"/>
                  </a:solidFill>
                  <a:latin typeface="Aptos" panose="02110004020202020204"/>
                </a:endParaRPr>
              </a:p>
            </p:txBody>
          </p:sp>
          <p:grpSp>
            <p:nvGrpSpPr>
              <p:cNvPr id="1503" name="Group 1502">
                <a:extLst>
                  <a:ext uri="{FF2B5EF4-FFF2-40B4-BE49-F238E27FC236}">
                    <a16:creationId xmlns:a16="http://schemas.microsoft.com/office/drawing/2014/main" id="{0B818AFB-EFE0-535B-17A1-D20DBB184062}"/>
                  </a:ext>
                </a:extLst>
              </p:cNvPr>
              <p:cNvGrpSpPr/>
              <p:nvPr/>
            </p:nvGrpSpPr>
            <p:grpSpPr>
              <a:xfrm>
                <a:off x="23480899" y="22717652"/>
                <a:ext cx="822960" cy="822960"/>
                <a:chOff x="29693925" y="13752427"/>
                <a:chExt cx="822960" cy="822960"/>
              </a:xfrm>
            </p:grpSpPr>
            <p:sp>
              <p:nvSpPr>
                <p:cNvPr id="1504" name="Teardrop 1503">
                  <a:extLst>
                    <a:ext uri="{FF2B5EF4-FFF2-40B4-BE49-F238E27FC236}">
                      <a16:creationId xmlns:a16="http://schemas.microsoft.com/office/drawing/2014/main" id="{8D524E59-E70B-0682-653C-F6FCD280FA2F}"/>
                    </a:ext>
                  </a:extLst>
                </p:cNvPr>
                <p:cNvSpPr/>
                <p:nvPr/>
              </p:nvSpPr>
              <p:spPr>
                <a:xfrm rot="8111810">
                  <a:off x="29693925" y="13752427"/>
                  <a:ext cx="822960" cy="822960"/>
                </a:xfrm>
                <a:prstGeom prst="teardrop">
                  <a:avLst>
                    <a:gd name="adj" fmla="val 137500"/>
                  </a:avLst>
                </a:prstGeom>
                <a:gradFill rotWithShape="0">
                  <a:gsLst>
                    <a:gs pos="100000">
                      <a:srgbClr val="003773"/>
                    </a:gs>
                    <a:gs pos="575">
                      <a:srgbClr val="00244A"/>
                    </a:gs>
                  </a:gsLst>
                  <a:lin ang="5400000" scaled="1"/>
                </a:gra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299137" tIns="299137" rIns="299137" bIns="299137" numCol="1" spcCol="1270" anchor="ctr" anchorCtr="0">
                  <a:noAutofit/>
                </a:bodyPr>
                <a:lstStyle/>
                <a:p>
                  <a:pPr defTabSz="2667000">
                    <a:lnSpc>
                      <a:spcPct val="90000"/>
                    </a:lnSpc>
                    <a:spcBef>
                      <a:spcPct val="0"/>
                    </a:spcBef>
                    <a:spcAft>
                      <a:spcPct val="35000"/>
                    </a:spcAft>
                  </a:pPr>
                  <a:endParaRPr lang="en-US" sz="6000" b="1" dirty="0"/>
                </a:p>
              </p:txBody>
            </p:sp>
            <p:sp>
              <p:nvSpPr>
                <p:cNvPr id="1505" name="TextBox 1504">
                  <a:extLst>
                    <a:ext uri="{FF2B5EF4-FFF2-40B4-BE49-F238E27FC236}">
                      <a16:creationId xmlns:a16="http://schemas.microsoft.com/office/drawing/2014/main" id="{C6E04705-478B-69DA-C85E-7FBA18AD72E0}"/>
                    </a:ext>
                  </a:extLst>
                </p:cNvPr>
                <p:cNvSpPr txBox="1"/>
                <p:nvPr/>
              </p:nvSpPr>
              <p:spPr>
                <a:xfrm>
                  <a:off x="29884058" y="13821298"/>
                  <a:ext cx="538056" cy="707886"/>
                </a:xfrm>
                <a:prstGeom prst="rect">
                  <a:avLst/>
                </a:prstGeom>
                <a:noFill/>
              </p:spPr>
              <p:txBody>
                <a:bodyPr wrap="square" rtlCol="0">
                  <a:spAutoFit/>
                </a:bodyPr>
                <a:lstStyle/>
                <a:p>
                  <a:r>
                    <a:rPr lang="en-US" sz="4000" b="1" dirty="0">
                      <a:solidFill>
                        <a:schemeClr val="bg1"/>
                      </a:solidFill>
                    </a:rPr>
                    <a:t>3</a:t>
                  </a:r>
                </a:p>
              </p:txBody>
            </p:sp>
          </p:grpSp>
        </p:grpSp>
        <p:grpSp>
          <p:nvGrpSpPr>
            <p:cNvPr id="1487" name="Group 1486">
              <a:extLst>
                <a:ext uri="{FF2B5EF4-FFF2-40B4-BE49-F238E27FC236}">
                  <a16:creationId xmlns:a16="http://schemas.microsoft.com/office/drawing/2014/main" id="{24584C89-9307-A0B9-5C89-0F33A77A66FE}"/>
                </a:ext>
              </a:extLst>
            </p:cNvPr>
            <p:cNvGrpSpPr/>
            <p:nvPr/>
          </p:nvGrpSpPr>
          <p:grpSpPr>
            <a:xfrm>
              <a:off x="32443480" y="23494362"/>
              <a:ext cx="4005861" cy="9044742"/>
              <a:chOff x="31577550" y="22602878"/>
              <a:chExt cx="4005861" cy="9044742"/>
            </a:xfrm>
          </p:grpSpPr>
          <p:sp>
            <p:nvSpPr>
              <p:cNvPr id="1495" name="Freeform: Shape 1494">
                <a:extLst>
                  <a:ext uri="{FF2B5EF4-FFF2-40B4-BE49-F238E27FC236}">
                    <a16:creationId xmlns:a16="http://schemas.microsoft.com/office/drawing/2014/main" id="{C9EDE590-384A-9221-110C-A5FAFD25EFFD}"/>
                  </a:ext>
                </a:extLst>
              </p:cNvPr>
              <p:cNvSpPr/>
              <p:nvPr/>
            </p:nvSpPr>
            <p:spPr>
              <a:xfrm>
                <a:off x="31577550" y="23875220"/>
                <a:ext cx="3840480" cy="7772400"/>
              </a:xfrm>
              <a:custGeom>
                <a:avLst/>
                <a:gdLst>
                  <a:gd name="csX0" fmla="*/ 0 w 3619769"/>
                  <a:gd name="csY0" fmla="*/ 0 h 8902807"/>
                  <a:gd name="csX1" fmla="*/ 3619769 w 3619769"/>
                  <a:gd name="csY1" fmla="*/ 0 h 8902807"/>
                  <a:gd name="csX2" fmla="*/ 3619769 w 3619769"/>
                  <a:gd name="csY2" fmla="*/ 8902807 h 8902807"/>
                  <a:gd name="csX3" fmla="*/ 0 w 3619769"/>
                  <a:gd name="csY3" fmla="*/ 8902807 h 8902807"/>
                  <a:gd name="csX4" fmla="*/ 0 w 3619769"/>
                  <a:gd name="csY4" fmla="*/ 0 h 8902807"/>
                </a:gdLst>
                <a:ahLst/>
                <a:cxnLst>
                  <a:cxn ang="0">
                    <a:pos x="csX0" y="csY0"/>
                  </a:cxn>
                  <a:cxn ang="0">
                    <a:pos x="csX1" y="csY1"/>
                  </a:cxn>
                  <a:cxn ang="0">
                    <a:pos x="csX2" y="csY2"/>
                  </a:cxn>
                  <a:cxn ang="0">
                    <a:pos x="csX3" y="csY3"/>
                  </a:cxn>
                  <a:cxn ang="0">
                    <a:pos x="csX4" y="csY4"/>
                  </a:cxn>
                </a:cxnLst>
                <a:rect l="l" t="t" r="r" b="b"/>
                <a:pathLst>
                  <a:path w="3619769" h="8902807">
                    <a:moveTo>
                      <a:pt x="0" y="0"/>
                    </a:moveTo>
                    <a:lnTo>
                      <a:pt x="3619769" y="0"/>
                    </a:lnTo>
                    <a:lnTo>
                      <a:pt x="3619769" y="8902807"/>
                    </a:lnTo>
                    <a:lnTo>
                      <a:pt x="0" y="8902807"/>
                    </a:lnTo>
                    <a:lnTo>
                      <a:pt x="0" y="0"/>
                    </a:lnTo>
                    <a:close/>
                  </a:path>
                </a:pathLst>
              </a:custGeom>
              <a:gradFill flip="none" rotWithShape="1">
                <a:gsLst>
                  <a:gs pos="100000">
                    <a:srgbClr val="DCE1E6"/>
                  </a:gs>
                  <a:gs pos="0">
                    <a:srgbClr val="F2F2F2"/>
                  </a:gs>
                </a:gsLst>
                <a:lin ang="5400000" scaled="1"/>
                <a:tileRect/>
              </a:gradFill>
              <a:ln>
                <a:noFill/>
              </a:ln>
              <a:effectLst/>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dk1">
                  <a:hueOff val="0"/>
                  <a:satOff val="0"/>
                  <a:lumOff val="0"/>
                  <a:alphaOff val="0"/>
                </a:schemeClr>
              </a:fontRef>
            </p:style>
            <p:txBody>
              <a:bodyPr spcFirstLastPara="0" vert="horz" wrap="square" lIns="284480" tIns="284480" rIns="284480" bIns="284480" numCol="1" spcCol="1270" anchor="t" anchorCtr="0">
                <a:noAutofit/>
              </a:bodyPr>
              <a:lstStyle/>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-Acupuncture</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-Chiropractic*</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-Meditation</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-Biofeedback</a:t>
                </a:r>
              </a:p>
              <a:p>
                <a:pPr marL="176213" lvl="1" indent="-176213"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-Clinical Hypnosis*</a:t>
                </a:r>
              </a:p>
              <a:p>
                <a:pPr marL="176213" lvl="1" indent="-176213"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-Guided Imagery</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-Yoga</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-Tai Chi</a:t>
                </a:r>
              </a:p>
            </p:txBody>
          </p:sp>
          <p:sp>
            <p:nvSpPr>
              <p:cNvPr id="1496" name="Rectangle: Rounded Corners 1495">
                <a:extLst>
                  <a:ext uri="{FF2B5EF4-FFF2-40B4-BE49-F238E27FC236}">
                    <a16:creationId xmlns:a16="http://schemas.microsoft.com/office/drawing/2014/main" id="{CB0E7736-CDBE-A68F-739A-E52989E80FB7}"/>
                  </a:ext>
                </a:extLst>
              </p:cNvPr>
              <p:cNvSpPr/>
              <p:nvPr/>
            </p:nvSpPr>
            <p:spPr>
              <a:xfrm>
                <a:off x="31577550" y="22602878"/>
                <a:ext cx="3749040" cy="1449323"/>
              </a:xfrm>
              <a:prstGeom prst="roundRect">
                <a:avLst/>
              </a:prstGeom>
              <a:solidFill>
                <a:srgbClr val="A1B6CF"/>
              </a:solidFill>
              <a:ln w="19050">
                <a:solidFill>
                  <a:srgbClr val="00244A"/>
                </a:solid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algn="r">
                  <a:lnSpc>
                    <a:spcPct val="90000"/>
                  </a:lnSpc>
                  <a:spcBef>
                    <a:spcPct val="0"/>
                  </a:spcBef>
                  <a:spcAft>
                    <a:spcPct val="35000"/>
                  </a:spcAft>
                </a:pPr>
                <a:endParaRPr lang="en-US" sz="4000" b="1" dirty="0">
                  <a:solidFill>
                    <a:schemeClr val="tx1"/>
                  </a:solidFill>
                  <a:latin typeface="Aptos" panose="02110004020202020204"/>
                </a:endParaRPr>
              </a:p>
              <a:p>
                <a:pPr algn="r">
                  <a:lnSpc>
                    <a:spcPct val="90000"/>
                  </a:lnSpc>
                  <a:spcBef>
                    <a:spcPct val="0"/>
                  </a:spcBef>
                  <a:spcAft>
                    <a:spcPct val="35000"/>
                  </a:spcAft>
                </a:pPr>
                <a:r>
                  <a:rPr lang="en-US" sz="4000" b="1" dirty="0">
                    <a:solidFill>
                      <a:schemeClr val="tx1"/>
                    </a:solidFill>
                    <a:latin typeface="Aptos" panose="02110004020202020204"/>
                  </a:rPr>
                  <a:t> </a:t>
                </a:r>
              </a:p>
            </p:txBody>
          </p:sp>
          <p:grpSp>
            <p:nvGrpSpPr>
              <p:cNvPr id="1497" name="Group 1496">
                <a:extLst>
                  <a:ext uri="{FF2B5EF4-FFF2-40B4-BE49-F238E27FC236}">
                    <a16:creationId xmlns:a16="http://schemas.microsoft.com/office/drawing/2014/main" id="{7F96BE12-A764-1080-0331-DAF7A1881612}"/>
                  </a:ext>
                </a:extLst>
              </p:cNvPr>
              <p:cNvGrpSpPr/>
              <p:nvPr/>
            </p:nvGrpSpPr>
            <p:grpSpPr>
              <a:xfrm>
                <a:off x="31695649" y="22681347"/>
                <a:ext cx="822960" cy="822960"/>
                <a:chOff x="29774133" y="13769771"/>
                <a:chExt cx="822960" cy="822960"/>
              </a:xfrm>
            </p:grpSpPr>
            <p:sp>
              <p:nvSpPr>
                <p:cNvPr id="1499" name="Teardrop 1498">
                  <a:extLst>
                    <a:ext uri="{FF2B5EF4-FFF2-40B4-BE49-F238E27FC236}">
                      <a16:creationId xmlns:a16="http://schemas.microsoft.com/office/drawing/2014/main" id="{433EC32D-766F-12CC-E098-DECA9BBB66C1}"/>
                    </a:ext>
                  </a:extLst>
                </p:cNvPr>
                <p:cNvSpPr/>
                <p:nvPr/>
              </p:nvSpPr>
              <p:spPr>
                <a:xfrm rot="8111810">
                  <a:off x="29774133" y="13769771"/>
                  <a:ext cx="822960" cy="822960"/>
                </a:xfrm>
                <a:prstGeom prst="teardrop">
                  <a:avLst>
                    <a:gd name="adj" fmla="val 137500"/>
                  </a:avLst>
                </a:prstGeom>
                <a:gradFill rotWithShape="0">
                  <a:gsLst>
                    <a:gs pos="100000">
                      <a:srgbClr val="003773"/>
                    </a:gs>
                    <a:gs pos="575">
                      <a:srgbClr val="00244A"/>
                    </a:gs>
                  </a:gsLst>
                  <a:lin ang="5400000" scaled="1"/>
                </a:gra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299137" tIns="299137" rIns="299137" bIns="299137" numCol="1" spcCol="1270" anchor="ctr" anchorCtr="0">
                  <a:noAutofit/>
                </a:bodyPr>
                <a:lstStyle/>
                <a:p>
                  <a:pPr defTabSz="2667000">
                    <a:lnSpc>
                      <a:spcPct val="90000"/>
                    </a:lnSpc>
                    <a:spcBef>
                      <a:spcPct val="0"/>
                    </a:spcBef>
                    <a:spcAft>
                      <a:spcPct val="35000"/>
                    </a:spcAft>
                  </a:pPr>
                  <a:endParaRPr lang="en-US" sz="6000" b="1" dirty="0"/>
                </a:p>
              </p:txBody>
            </p:sp>
            <p:sp>
              <p:nvSpPr>
                <p:cNvPr id="1500" name="TextBox 1499">
                  <a:extLst>
                    <a:ext uri="{FF2B5EF4-FFF2-40B4-BE49-F238E27FC236}">
                      <a16:creationId xmlns:a16="http://schemas.microsoft.com/office/drawing/2014/main" id="{EC75E8EF-8D31-0D95-EE0A-4193DA4F5B99}"/>
                    </a:ext>
                  </a:extLst>
                </p:cNvPr>
                <p:cNvSpPr txBox="1"/>
                <p:nvPr/>
              </p:nvSpPr>
              <p:spPr>
                <a:xfrm>
                  <a:off x="29964266" y="13838642"/>
                  <a:ext cx="538056" cy="707886"/>
                </a:xfrm>
                <a:prstGeom prst="rect">
                  <a:avLst/>
                </a:prstGeom>
                <a:noFill/>
              </p:spPr>
              <p:txBody>
                <a:bodyPr wrap="square" rtlCol="0">
                  <a:spAutoFit/>
                </a:bodyPr>
                <a:lstStyle/>
                <a:p>
                  <a:r>
                    <a:rPr lang="en-US" sz="4000" b="1" dirty="0">
                      <a:solidFill>
                        <a:schemeClr val="bg1"/>
                      </a:solidFill>
                    </a:rPr>
                    <a:t>5</a:t>
                  </a:r>
                </a:p>
              </p:txBody>
            </p:sp>
          </p:grpSp>
          <p:sp>
            <p:nvSpPr>
              <p:cNvPr id="1498" name="TextBox 1497">
                <a:extLst>
                  <a:ext uri="{FF2B5EF4-FFF2-40B4-BE49-F238E27FC236}">
                    <a16:creationId xmlns:a16="http://schemas.microsoft.com/office/drawing/2014/main" id="{6884114C-9E6B-9C23-48AD-01F58EE73564}"/>
                  </a:ext>
                </a:extLst>
              </p:cNvPr>
              <p:cNvSpPr txBox="1"/>
              <p:nvPr/>
            </p:nvSpPr>
            <p:spPr>
              <a:xfrm>
                <a:off x="32469637" y="22952412"/>
                <a:ext cx="3113774" cy="707886"/>
              </a:xfrm>
              <a:prstGeom prst="rect">
                <a:avLst/>
              </a:prstGeom>
              <a:noFill/>
            </p:spPr>
            <p:txBody>
              <a:bodyPr wrap="square">
                <a:spAutoFit/>
              </a:bodyPr>
              <a:lstStyle/>
              <a:p>
                <a:r>
                  <a:rPr lang="en-US" sz="4000" b="1" dirty="0"/>
                  <a:t>Minneapolis</a:t>
                </a:r>
              </a:p>
            </p:txBody>
          </p:sp>
        </p:grpSp>
        <p:grpSp>
          <p:nvGrpSpPr>
            <p:cNvPr id="1488" name="Group 1487">
              <a:extLst>
                <a:ext uri="{FF2B5EF4-FFF2-40B4-BE49-F238E27FC236}">
                  <a16:creationId xmlns:a16="http://schemas.microsoft.com/office/drawing/2014/main" id="{3310C97F-8B4F-C6F0-6B12-46839500515C}"/>
                </a:ext>
              </a:extLst>
            </p:cNvPr>
            <p:cNvGrpSpPr/>
            <p:nvPr/>
          </p:nvGrpSpPr>
          <p:grpSpPr>
            <a:xfrm>
              <a:off x="28552919" y="23494362"/>
              <a:ext cx="4035995" cy="9044742"/>
              <a:chOff x="27451013" y="22602878"/>
              <a:chExt cx="4035995" cy="9044742"/>
            </a:xfrm>
          </p:grpSpPr>
          <p:sp>
            <p:nvSpPr>
              <p:cNvPr id="1489" name="Freeform: Shape 1488">
                <a:extLst>
                  <a:ext uri="{FF2B5EF4-FFF2-40B4-BE49-F238E27FC236}">
                    <a16:creationId xmlns:a16="http://schemas.microsoft.com/office/drawing/2014/main" id="{F8DCFD10-1AC6-BD62-B109-3FD586E3DB33}"/>
                  </a:ext>
                </a:extLst>
              </p:cNvPr>
              <p:cNvSpPr/>
              <p:nvPr/>
            </p:nvSpPr>
            <p:spPr>
              <a:xfrm>
                <a:off x="27451013" y="23875220"/>
                <a:ext cx="3840480" cy="7772400"/>
              </a:xfrm>
              <a:custGeom>
                <a:avLst/>
                <a:gdLst>
                  <a:gd name="csX0" fmla="*/ 0 w 3619769"/>
                  <a:gd name="csY0" fmla="*/ 0 h 8902807"/>
                  <a:gd name="csX1" fmla="*/ 3619769 w 3619769"/>
                  <a:gd name="csY1" fmla="*/ 0 h 8902807"/>
                  <a:gd name="csX2" fmla="*/ 3619769 w 3619769"/>
                  <a:gd name="csY2" fmla="*/ 8902807 h 8902807"/>
                  <a:gd name="csX3" fmla="*/ 0 w 3619769"/>
                  <a:gd name="csY3" fmla="*/ 8902807 h 8902807"/>
                  <a:gd name="csX4" fmla="*/ 0 w 3619769"/>
                  <a:gd name="csY4" fmla="*/ 0 h 8902807"/>
                </a:gdLst>
                <a:ahLst/>
                <a:cxnLst>
                  <a:cxn ang="0">
                    <a:pos x="csX0" y="csY0"/>
                  </a:cxn>
                  <a:cxn ang="0">
                    <a:pos x="csX1" y="csY1"/>
                  </a:cxn>
                  <a:cxn ang="0">
                    <a:pos x="csX2" y="csY2"/>
                  </a:cxn>
                  <a:cxn ang="0">
                    <a:pos x="csX3" y="csY3"/>
                  </a:cxn>
                  <a:cxn ang="0">
                    <a:pos x="csX4" y="csY4"/>
                  </a:cxn>
                </a:cxnLst>
                <a:rect l="l" t="t" r="r" b="b"/>
                <a:pathLst>
                  <a:path w="3619769" h="8902807">
                    <a:moveTo>
                      <a:pt x="0" y="0"/>
                    </a:moveTo>
                    <a:lnTo>
                      <a:pt x="3619769" y="0"/>
                    </a:lnTo>
                    <a:lnTo>
                      <a:pt x="3619769" y="8902807"/>
                    </a:lnTo>
                    <a:lnTo>
                      <a:pt x="0" y="8902807"/>
                    </a:lnTo>
                    <a:lnTo>
                      <a:pt x="0" y="0"/>
                    </a:lnTo>
                    <a:close/>
                  </a:path>
                </a:pathLst>
              </a:custGeom>
              <a:gradFill flip="none" rotWithShape="1">
                <a:gsLst>
                  <a:gs pos="100000">
                    <a:srgbClr val="DCE1E6"/>
                  </a:gs>
                  <a:gs pos="0">
                    <a:srgbClr val="F2F2F2"/>
                  </a:gs>
                </a:gsLst>
                <a:lin ang="5400000" scaled="1"/>
                <a:tileRect/>
              </a:gradFill>
              <a:ln>
                <a:noFill/>
              </a:ln>
              <a:effectLst/>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dk1">
                  <a:hueOff val="0"/>
                  <a:satOff val="0"/>
                  <a:lumOff val="0"/>
                  <a:alphaOff val="0"/>
                </a:schemeClr>
              </a:fontRef>
            </p:style>
            <p:txBody>
              <a:bodyPr spcFirstLastPara="0" vert="horz" wrap="square" lIns="284480" tIns="284480" rIns="284480" bIns="284480" numCol="1" spcCol="1270" anchor="t" anchorCtr="0">
                <a:noAutofit/>
              </a:bodyPr>
              <a:lstStyle/>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-Acupuncture</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-Meditation</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-Biofeedback</a:t>
                </a:r>
              </a:p>
              <a:p>
                <a:pPr marL="176213" lvl="1" indent="-176213"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-Clinical Hypnosis</a:t>
                </a:r>
              </a:p>
              <a:p>
                <a:pPr marL="176213" lvl="1" indent="-176213"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-Guided Imagery</a:t>
                </a:r>
              </a:p>
              <a:p>
                <a:pPr marL="0" lvl="1" defTabSz="457200" rtl="0" eaLnBrk="1" latinLnBrk="0" hangingPunct="1">
                  <a:lnSpc>
                    <a:spcPct val="90000"/>
                  </a:lnSpc>
                  <a:spcBef>
                    <a:spcPct val="0"/>
                  </a:spcBef>
                  <a:spcAft>
                    <a:spcPct val="35000"/>
                  </a:spcAft>
                </a:pPr>
                <a:r>
                  <a:rPr lang="en-US" sz="4000" kern="1200" dirty="0">
                    <a:solidFill>
                      <a:schemeClr val="tx1"/>
                    </a:solidFill>
                    <a:latin typeface="Aptos" panose="02110004020202020204"/>
                    <a:ea typeface="+mn-ea"/>
                    <a:cs typeface="+mn-cs"/>
                  </a:rPr>
                  <a:t>-Yoga</a:t>
                </a:r>
              </a:p>
            </p:txBody>
          </p:sp>
          <p:sp>
            <p:nvSpPr>
              <p:cNvPr id="1490" name="Rectangle: Rounded Corners 1489">
                <a:extLst>
                  <a:ext uri="{FF2B5EF4-FFF2-40B4-BE49-F238E27FC236}">
                    <a16:creationId xmlns:a16="http://schemas.microsoft.com/office/drawing/2014/main" id="{F5B43357-F4D5-D018-FB79-CB4D0CDA6420}"/>
                  </a:ext>
                </a:extLst>
              </p:cNvPr>
              <p:cNvSpPr/>
              <p:nvPr/>
            </p:nvSpPr>
            <p:spPr>
              <a:xfrm>
                <a:off x="27451013" y="22602878"/>
                <a:ext cx="3749040" cy="1449323"/>
              </a:xfrm>
              <a:prstGeom prst="roundRect">
                <a:avLst/>
              </a:prstGeom>
              <a:solidFill>
                <a:srgbClr val="A1B6CF"/>
              </a:solidFill>
              <a:ln w="19050">
                <a:solidFill>
                  <a:srgbClr val="00244A"/>
                </a:solidFill>
              </a:ln>
              <a:effectLst>
                <a:outerShdw blurRad="50800" dist="38100" algn="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284480" tIns="284480" rIns="284480" bIns="284480" numCol="1" spcCol="1270" anchor="ctr" anchorCtr="0">
                <a:noAutofit/>
              </a:bodyPr>
              <a:lstStyle/>
              <a:p>
                <a:pPr algn="r">
                  <a:lnSpc>
                    <a:spcPct val="90000"/>
                  </a:lnSpc>
                  <a:spcBef>
                    <a:spcPct val="0"/>
                  </a:spcBef>
                  <a:spcAft>
                    <a:spcPct val="35000"/>
                  </a:spcAft>
                </a:pPr>
                <a:endParaRPr lang="en-US" sz="4000" b="1" dirty="0">
                  <a:solidFill>
                    <a:schemeClr val="tx1"/>
                  </a:solidFill>
                  <a:latin typeface="Aptos" panose="02110004020202020204"/>
                </a:endParaRPr>
              </a:p>
            </p:txBody>
          </p:sp>
          <p:grpSp>
            <p:nvGrpSpPr>
              <p:cNvPr id="1491" name="Group 1490">
                <a:extLst>
                  <a:ext uri="{FF2B5EF4-FFF2-40B4-BE49-F238E27FC236}">
                    <a16:creationId xmlns:a16="http://schemas.microsoft.com/office/drawing/2014/main" id="{395DEF8E-17CC-215C-05E3-4E4F05A79622}"/>
                  </a:ext>
                </a:extLst>
              </p:cNvPr>
              <p:cNvGrpSpPr/>
              <p:nvPr/>
            </p:nvGrpSpPr>
            <p:grpSpPr>
              <a:xfrm>
                <a:off x="27558167" y="22674030"/>
                <a:ext cx="822960" cy="822960"/>
                <a:chOff x="29693925" y="13752427"/>
                <a:chExt cx="822960" cy="822960"/>
              </a:xfrm>
            </p:grpSpPr>
            <p:sp>
              <p:nvSpPr>
                <p:cNvPr id="1493" name="Teardrop 1492">
                  <a:extLst>
                    <a:ext uri="{FF2B5EF4-FFF2-40B4-BE49-F238E27FC236}">
                      <a16:creationId xmlns:a16="http://schemas.microsoft.com/office/drawing/2014/main" id="{E64AAC88-A5A1-67F8-6B57-23D81E6B6143}"/>
                    </a:ext>
                  </a:extLst>
                </p:cNvPr>
                <p:cNvSpPr/>
                <p:nvPr/>
              </p:nvSpPr>
              <p:spPr>
                <a:xfrm rot="8111810">
                  <a:off x="29693925" y="13752427"/>
                  <a:ext cx="822960" cy="822960"/>
                </a:xfrm>
                <a:prstGeom prst="teardrop">
                  <a:avLst>
                    <a:gd name="adj" fmla="val 137500"/>
                  </a:avLst>
                </a:prstGeom>
                <a:gradFill rotWithShape="0">
                  <a:gsLst>
                    <a:gs pos="100000">
                      <a:srgbClr val="003773"/>
                    </a:gs>
                    <a:gs pos="575">
                      <a:srgbClr val="00244A"/>
                    </a:gs>
                  </a:gsLst>
                  <a:lin ang="5400000" scaled="1"/>
                </a:gradFill>
                <a:ln w="19050">
                  <a:solidFill>
                    <a:schemeClr val="bg1"/>
                  </a:solidFill>
                </a:ln>
                <a:effectLst>
                  <a:outerShdw blurRad="50800" dist="38100" dir="5400000" algn="t" rotWithShape="0">
                    <a:prstClr val="black">
                      <a:alpha val="40000"/>
                    </a:prstClr>
                  </a:outerShdw>
                </a:effectLst>
              </p:spPr>
              <p:style>
                <a:lnRef idx="2">
                  <a:scrgbClr r="0" g="0" b="0"/>
                </a:lnRef>
                <a:fillRef idx="1">
                  <a:scrgbClr r="0" g="0" b="0"/>
                </a:fillRef>
                <a:effectRef idx="0">
                  <a:scrgbClr r="0" g="0" b="0"/>
                </a:effectRef>
                <a:fontRef idx="minor">
                  <a:schemeClr val="lt1"/>
                </a:fontRef>
              </p:style>
              <p:txBody>
                <a:bodyPr spcFirstLastPara="0" vert="horz" wrap="square" lIns="299137" tIns="299137" rIns="299137" bIns="299137" numCol="1" spcCol="1270" anchor="ctr" anchorCtr="0">
                  <a:noAutofit/>
                </a:bodyPr>
                <a:lstStyle/>
                <a:p>
                  <a:pPr defTabSz="2667000">
                    <a:lnSpc>
                      <a:spcPct val="90000"/>
                    </a:lnSpc>
                    <a:spcBef>
                      <a:spcPct val="0"/>
                    </a:spcBef>
                    <a:spcAft>
                      <a:spcPct val="35000"/>
                    </a:spcAft>
                  </a:pPr>
                  <a:endParaRPr lang="en-US" sz="6000" b="1" dirty="0"/>
                </a:p>
              </p:txBody>
            </p:sp>
            <p:sp>
              <p:nvSpPr>
                <p:cNvPr id="1494" name="TextBox 1493">
                  <a:extLst>
                    <a:ext uri="{FF2B5EF4-FFF2-40B4-BE49-F238E27FC236}">
                      <a16:creationId xmlns:a16="http://schemas.microsoft.com/office/drawing/2014/main" id="{D444A800-1DAF-B3B8-34A1-F15F30E0DB30}"/>
                    </a:ext>
                  </a:extLst>
                </p:cNvPr>
                <p:cNvSpPr txBox="1"/>
                <p:nvPr/>
              </p:nvSpPr>
              <p:spPr>
                <a:xfrm>
                  <a:off x="29884058" y="13821298"/>
                  <a:ext cx="538056" cy="707886"/>
                </a:xfrm>
                <a:prstGeom prst="rect">
                  <a:avLst/>
                </a:prstGeom>
                <a:noFill/>
              </p:spPr>
              <p:txBody>
                <a:bodyPr wrap="square" rtlCol="0">
                  <a:spAutoFit/>
                </a:bodyPr>
                <a:lstStyle/>
                <a:p>
                  <a:r>
                    <a:rPr lang="en-US" sz="4000" b="1" dirty="0">
                      <a:solidFill>
                        <a:schemeClr val="bg1"/>
                      </a:solidFill>
                    </a:rPr>
                    <a:t>4</a:t>
                  </a:r>
                </a:p>
              </p:txBody>
            </p:sp>
          </p:grpSp>
          <p:sp>
            <p:nvSpPr>
              <p:cNvPr id="1492" name="TextBox 1491">
                <a:extLst>
                  <a:ext uri="{FF2B5EF4-FFF2-40B4-BE49-F238E27FC236}">
                    <a16:creationId xmlns:a16="http://schemas.microsoft.com/office/drawing/2014/main" id="{BEE26FD9-2360-104A-D5C1-5E4F52679529}"/>
                  </a:ext>
                </a:extLst>
              </p:cNvPr>
              <p:cNvSpPr txBox="1"/>
              <p:nvPr/>
            </p:nvSpPr>
            <p:spPr>
              <a:xfrm>
                <a:off x="28420914" y="22985553"/>
                <a:ext cx="3066094" cy="707886"/>
              </a:xfrm>
              <a:prstGeom prst="rect">
                <a:avLst/>
              </a:prstGeom>
              <a:noFill/>
            </p:spPr>
            <p:txBody>
              <a:bodyPr wrap="square">
                <a:spAutoFit/>
              </a:bodyPr>
              <a:lstStyle/>
              <a:p>
                <a:r>
                  <a:rPr lang="en-US" sz="4000" b="1" dirty="0"/>
                  <a:t>San Antonio</a:t>
                </a:r>
              </a:p>
            </p:txBody>
          </p:sp>
        </p:grpSp>
        <p:sp>
          <p:nvSpPr>
            <p:cNvPr id="1517" name="TextBox 1516">
              <a:extLst>
                <a:ext uri="{FF2B5EF4-FFF2-40B4-BE49-F238E27FC236}">
                  <a16:creationId xmlns:a16="http://schemas.microsoft.com/office/drawing/2014/main" id="{B392F8A1-314C-3492-F66C-CBBA75D91691}"/>
                </a:ext>
              </a:extLst>
            </p:cNvPr>
            <p:cNvSpPr txBox="1"/>
            <p:nvPr/>
          </p:nvSpPr>
          <p:spPr>
            <a:xfrm>
              <a:off x="25876358" y="23877037"/>
              <a:ext cx="2230517" cy="707886"/>
            </a:xfrm>
            <a:prstGeom prst="rect">
              <a:avLst/>
            </a:prstGeom>
            <a:noFill/>
          </p:spPr>
          <p:txBody>
            <a:bodyPr wrap="square">
              <a:spAutoFit/>
            </a:bodyPr>
            <a:lstStyle/>
            <a:p>
              <a:r>
                <a:rPr lang="en-US" sz="4000" b="1" dirty="0"/>
                <a:t>Palo Alto</a:t>
              </a:r>
            </a:p>
          </p:txBody>
        </p:sp>
        <p:sp>
          <p:nvSpPr>
            <p:cNvPr id="1518" name="TextBox 1517">
              <a:extLst>
                <a:ext uri="{FF2B5EF4-FFF2-40B4-BE49-F238E27FC236}">
                  <a16:creationId xmlns:a16="http://schemas.microsoft.com/office/drawing/2014/main" id="{16C7B6B7-7A42-9E77-DB99-550F2B2FECBA}"/>
                </a:ext>
              </a:extLst>
            </p:cNvPr>
            <p:cNvSpPr txBox="1"/>
            <p:nvPr/>
          </p:nvSpPr>
          <p:spPr>
            <a:xfrm>
              <a:off x="21667620" y="23960422"/>
              <a:ext cx="2653757" cy="649922"/>
            </a:xfrm>
            <a:prstGeom prst="rect">
              <a:avLst/>
            </a:prstGeom>
            <a:noFill/>
          </p:spPr>
          <p:txBody>
            <a:bodyPr wrap="square">
              <a:spAutoFit/>
            </a:bodyPr>
            <a:lstStyle/>
            <a:p>
              <a:pPr algn="r">
                <a:lnSpc>
                  <a:spcPct val="90000"/>
                </a:lnSpc>
                <a:spcBef>
                  <a:spcPct val="0"/>
                </a:spcBef>
                <a:spcAft>
                  <a:spcPct val="35000"/>
                </a:spcAft>
              </a:pPr>
              <a:r>
                <a:rPr lang="en-US" sz="4000" b="1" dirty="0">
                  <a:latin typeface="Aptos" panose="02110004020202020204"/>
                </a:rPr>
                <a:t>Richmond</a:t>
              </a:r>
            </a:p>
          </p:txBody>
        </p:sp>
        <p:sp>
          <p:nvSpPr>
            <p:cNvPr id="1519" name="TextBox 1518">
              <a:extLst>
                <a:ext uri="{FF2B5EF4-FFF2-40B4-BE49-F238E27FC236}">
                  <a16:creationId xmlns:a16="http://schemas.microsoft.com/office/drawing/2014/main" id="{91803D06-B6C6-6CDA-BE2C-9B7BB1BCE3BD}"/>
                </a:ext>
              </a:extLst>
            </p:cNvPr>
            <p:cNvSpPr txBox="1"/>
            <p:nvPr/>
          </p:nvSpPr>
          <p:spPr>
            <a:xfrm>
              <a:off x="17990476" y="23910638"/>
              <a:ext cx="1856195" cy="649922"/>
            </a:xfrm>
            <a:prstGeom prst="rect">
              <a:avLst/>
            </a:prstGeom>
            <a:noFill/>
          </p:spPr>
          <p:txBody>
            <a:bodyPr wrap="square">
              <a:spAutoFit/>
            </a:bodyPr>
            <a:lstStyle/>
            <a:p>
              <a:pPr>
                <a:lnSpc>
                  <a:spcPct val="90000"/>
                </a:lnSpc>
                <a:spcBef>
                  <a:spcPct val="0"/>
                </a:spcBef>
                <a:spcAft>
                  <a:spcPct val="35000"/>
                </a:spcAft>
              </a:pPr>
              <a:r>
                <a:rPr lang="en-US" sz="4000" b="1" dirty="0">
                  <a:latin typeface="Aptos" panose="02110004020202020204"/>
                </a:rPr>
                <a:t>Tampa</a:t>
              </a:r>
            </a:p>
          </p:txBody>
        </p:sp>
      </p:grpSp>
      <p:grpSp>
        <p:nvGrpSpPr>
          <p:cNvPr id="2" name="Group 1">
            <a:extLst>
              <a:ext uri="{FF2B5EF4-FFF2-40B4-BE49-F238E27FC236}">
                <a16:creationId xmlns:a16="http://schemas.microsoft.com/office/drawing/2014/main" id="{C5219426-182C-1D46-A51E-E9F72DB0B190}"/>
              </a:ext>
            </a:extLst>
          </p:cNvPr>
          <p:cNvGrpSpPr/>
          <p:nvPr/>
        </p:nvGrpSpPr>
        <p:grpSpPr>
          <a:xfrm>
            <a:off x="141330" y="31626326"/>
            <a:ext cx="16193035" cy="1200329"/>
            <a:chOff x="36943975" y="31294952"/>
            <a:chExt cx="15199412" cy="1200329"/>
          </a:xfrm>
        </p:grpSpPr>
        <p:pic>
          <p:nvPicPr>
            <p:cNvPr id="6" name="Picture 5" descr="Logo&#10;&#10;Description automatically generated">
              <a:extLst>
                <a:ext uri="{FF2B5EF4-FFF2-40B4-BE49-F238E27FC236}">
                  <a16:creationId xmlns:a16="http://schemas.microsoft.com/office/drawing/2014/main" id="{25EBD485-7E69-2A4C-7DE8-32A8DD1CBF28}"/>
                </a:ext>
              </a:extLst>
            </p:cNvPr>
            <p:cNvPicPr>
              <a:picLocks noChangeAspect="1"/>
            </p:cNvPicPr>
            <p:nvPr/>
          </p:nvPicPr>
          <p:blipFill rotWithShape="1">
            <a:blip r:embed="rId17">
              <a:extLst>
                <a:ext uri="{28A0092B-C50C-407E-A947-70E740481C1C}">
                  <a14:useLocalDpi xmlns:a14="http://schemas.microsoft.com/office/drawing/2010/main" val="0"/>
                </a:ext>
              </a:extLst>
            </a:blip>
            <a:srcRect b="16926"/>
            <a:stretch/>
          </p:blipFill>
          <p:spPr>
            <a:xfrm>
              <a:off x="50265554" y="31807254"/>
              <a:ext cx="1209106" cy="575120"/>
            </a:xfrm>
            <a:prstGeom prst="rect">
              <a:avLst/>
            </a:prstGeom>
          </p:spPr>
        </p:pic>
        <p:pic>
          <p:nvPicPr>
            <p:cNvPr id="7" name="Picture 6" descr="Diagram&#10;&#10;Description automatically generated">
              <a:extLst>
                <a:ext uri="{FF2B5EF4-FFF2-40B4-BE49-F238E27FC236}">
                  <a16:creationId xmlns:a16="http://schemas.microsoft.com/office/drawing/2014/main" id="{B140B152-C267-21B0-0DD5-9E8E31B76619}"/>
                </a:ext>
              </a:extLst>
            </p:cNvPr>
            <p:cNvPicPr preferRelativeResize="0">
              <a:picLocks noChangeAspect="1"/>
            </p:cNvPicPr>
            <p:nvPr/>
          </p:nvPicPr>
          <p:blipFill>
            <a:blip r:embed="rId18">
              <a:extLst>
                <a:ext uri="{28A0092B-C50C-407E-A947-70E740481C1C}">
                  <a14:useLocalDpi xmlns:a14="http://schemas.microsoft.com/office/drawing/2010/main" val="0"/>
                </a:ext>
              </a:extLst>
            </a:blip>
            <a:stretch>
              <a:fillRect/>
            </a:stretch>
          </p:blipFill>
          <p:spPr>
            <a:xfrm>
              <a:off x="51444716" y="31724026"/>
              <a:ext cx="698671" cy="698671"/>
            </a:xfrm>
            <a:prstGeom prst="rect">
              <a:avLst/>
            </a:prstGeom>
          </p:spPr>
        </p:pic>
        <p:sp>
          <p:nvSpPr>
            <p:cNvPr id="8" name="TextBox 164">
              <a:extLst>
                <a:ext uri="{FF2B5EF4-FFF2-40B4-BE49-F238E27FC236}">
                  <a16:creationId xmlns:a16="http://schemas.microsoft.com/office/drawing/2014/main" id="{A59D3CBC-2FED-AC8D-0B94-1E8FC0C2AD3E}"/>
                </a:ext>
              </a:extLst>
            </p:cNvPr>
            <p:cNvSpPr txBox="1"/>
            <p:nvPr/>
          </p:nvSpPr>
          <p:spPr>
            <a:xfrm>
              <a:off x="36943975" y="31294952"/>
              <a:ext cx="13375362"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t>Acknowledgement and Disclaimers</a:t>
              </a:r>
            </a:p>
            <a:p>
              <a:pPr algn="just"/>
              <a:r>
                <a:rPr lang="en-US" dirty="0">
                  <a:cs typeface="Calibri" panose="020F0502020204030204" pitchFamily="34" charset="0"/>
                </a:rPr>
                <a:t>This work was funded by the Veterans Health Administration Health Services Research and Development Partnered Evaluation Center (PEC 21-129) through the Quality Enhancement Research Initiative. This protocol is the result of work supported with resources and the use of facilities and personnel at the James A. Haley Veterans’ Hospital. Contents do not represent the views of the Department of Veterans Affairs or the US government. </a:t>
              </a:r>
              <a:endParaRPr lang="en-US" b="1" dirty="0">
                <a:highlight>
                  <a:srgbClr val="FFFF00"/>
                </a:highlight>
                <a:ea typeface="ＭＳ Ｐゴシック" charset="-128"/>
                <a:cs typeface="Calibri" panose="020F0502020204030204" pitchFamily="34" charset="0"/>
              </a:endParaRPr>
            </a:p>
          </p:txBody>
        </p:sp>
      </p:grpSp>
      <p:grpSp>
        <p:nvGrpSpPr>
          <p:cNvPr id="20" name="Group 19">
            <a:extLst>
              <a:ext uri="{FF2B5EF4-FFF2-40B4-BE49-F238E27FC236}">
                <a16:creationId xmlns:a16="http://schemas.microsoft.com/office/drawing/2014/main" id="{85438ACF-A615-9CB4-8FA3-EBE857B3ABC6}"/>
              </a:ext>
            </a:extLst>
          </p:cNvPr>
          <p:cNvGrpSpPr/>
          <p:nvPr/>
        </p:nvGrpSpPr>
        <p:grpSpPr>
          <a:xfrm>
            <a:off x="0" y="-309887"/>
            <a:ext cx="51206400" cy="4103751"/>
            <a:chOff x="0" y="-309887"/>
            <a:chExt cx="51206400" cy="4103751"/>
          </a:xfrm>
        </p:grpSpPr>
        <p:sp>
          <p:nvSpPr>
            <p:cNvPr id="4" name="Rectangle 3">
              <a:extLst>
                <a:ext uri="{FF2B5EF4-FFF2-40B4-BE49-F238E27FC236}">
                  <a16:creationId xmlns:a16="http://schemas.microsoft.com/office/drawing/2014/main" id="{D469055E-2435-4AAE-30B3-DFE64D1DC1CE}"/>
                </a:ext>
              </a:extLst>
            </p:cNvPr>
            <p:cNvSpPr/>
            <p:nvPr/>
          </p:nvSpPr>
          <p:spPr>
            <a:xfrm>
              <a:off x="0" y="-46616"/>
              <a:ext cx="51206400" cy="3840480"/>
            </a:xfrm>
            <a:prstGeom prst="rect">
              <a:avLst/>
            </a:prstGeom>
            <a:solidFill>
              <a:srgbClr val="003E7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723429">
                <a:defRPr/>
              </a:pPr>
              <a:endParaRPr lang="en-US" sz="1424" kern="0" dirty="0">
                <a:solidFill>
                  <a:prstClr val="white"/>
                </a:solidFill>
                <a:ea typeface="ＭＳ Ｐゴシック" charset="-128"/>
                <a:cs typeface="Arial" panose="020B0604020202020204" pitchFamily="34" charset="0"/>
              </a:endParaRPr>
            </a:p>
          </p:txBody>
        </p:sp>
        <p:sp>
          <p:nvSpPr>
            <p:cNvPr id="5" name="TextBox 4">
              <a:extLst>
                <a:ext uri="{FF2B5EF4-FFF2-40B4-BE49-F238E27FC236}">
                  <a16:creationId xmlns:a16="http://schemas.microsoft.com/office/drawing/2014/main" id="{3B33B0B2-10B3-8748-A6E6-33DD019087AD}"/>
                </a:ext>
              </a:extLst>
            </p:cNvPr>
            <p:cNvSpPr txBox="1"/>
            <p:nvPr/>
          </p:nvSpPr>
          <p:spPr>
            <a:xfrm>
              <a:off x="5225450" y="89177"/>
              <a:ext cx="40755500" cy="2308324"/>
            </a:xfrm>
            <a:prstGeom prst="rect">
              <a:avLst/>
            </a:prstGeom>
            <a:noFill/>
          </p:spPr>
          <p:txBody>
            <a:bodyPr wrap="square" rtlCol="0">
              <a:spAutoFit/>
            </a:bodyPr>
            <a:lstStyle/>
            <a:p>
              <a:pPr algn="ctr"/>
              <a:r>
                <a:rPr lang="en-US" sz="7200" b="1" dirty="0">
                  <a:solidFill>
                    <a:schemeClr val="bg2">
                      <a:lumMod val="20000"/>
                      <a:lumOff val="80000"/>
                    </a:schemeClr>
                  </a:solidFill>
                  <a:ea typeface="Calibri" panose="020F0502020204030204" pitchFamily="34" charset="0"/>
                  <a:cs typeface="Calibri" panose="020F0502020204030204" pitchFamily="34" charset="0"/>
                </a:rPr>
                <a:t>Effects of Complimentary and Integrative Health Services on Traumatic Brain Injury Rehabilitation Program Outcomes for US Military Service Members and Veterans</a:t>
              </a:r>
            </a:p>
          </p:txBody>
        </p:sp>
        <p:pic>
          <p:nvPicPr>
            <p:cNvPr id="9" name="Picture 8" descr="Diagram&#10;&#10;Description automatically generated">
              <a:extLst>
                <a:ext uri="{FF2B5EF4-FFF2-40B4-BE49-F238E27FC236}">
                  <a16:creationId xmlns:a16="http://schemas.microsoft.com/office/drawing/2014/main" id="{139A06E9-77C2-10B8-A2F5-ABD81AE2DC5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9481890" y="192382"/>
              <a:ext cx="1375705" cy="1375705"/>
            </a:xfrm>
            <a:prstGeom prst="ellipse">
              <a:avLst/>
            </a:prstGeom>
          </p:spPr>
        </p:pic>
        <p:pic>
          <p:nvPicPr>
            <p:cNvPr id="14" name="Picture 13">
              <a:extLst>
                <a:ext uri="{FF2B5EF4-FFF2-40B4-BE49-F238E27FC236}">
                  <a16:creationId xmlns:a16="http://schemas.microsoft.com/office/drawing/2014/main" id="{C19F0D46-1186-4064-223B-5CF81D97058E}"/>
                </a:ext>
              </a:extLst>
            </p:cNvPr>
            <p:cNvPicPr preferRelativeResize="0">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9481890" y="1732956"/>
              <a:ext cx="1375705" cy="1375705"/>
            </a:xfrm>
            <a:prstGeom prst="rect">
              <a:avLst/>
            </a:prstGeom>
          </p:spPr>
        </p:pic>
        <p:sp>
          <p:nvSpPr>
            <p:cNvPr id="10" name="Freeform 83">
              <a:extLst>
                <a:ext uri="{FF2B5EF4-FFF2-40B4-BE49-F238E27FC236}">
                  <a16:creationId xmlns:a16="http://schemas.microsoft.com/office/drawing/2014/main" id="{2DC4C81C-9275-AA12-138B-7A679372A513}"/>
                </a:ext>
              </a:extLst>
            </p:cNvPr>
            <p:cNvSpPr/>
            <p:nvPr/>
          </p:nvSpPr>
          <p:spPr>
            <a:xfrm>
              <a:off x="213797" y="-309887"/>
              <a:ext cx="2789279" cy="2707388"/>
            </a:xfrm>
            <a:custGeom>
              <a:avLst/>
              <a:gdLst/>
              <a:ahLst/>
              <a:cxnLst/>
              <a:rect l="l" t="t" r="r" b="b"/>
              <a:pathLst>
                <a:path w="4031868" h="3517162">
                  <a:moveTo>
                    <a:pt x="0" y="0"/>
                  </a:moveTo>
                  <a:lnTo>
                    <a:pt x="4031869" y="0"/>
                  </a:lnTo>
                  <a:lnTo>
                    <a:pt x="4031869" y="3517162"/>
                  </a:lnTo>
                  <a:lnTo>
                    <a:pt x="0" y="3517162"/>
                  </a:lnTo>
                  <a:lnTo>
                    <a:pt x="0" y="0"/>
                  </a:lnTo>
                  <a:close/>
                </a:path>
              </a:pathLst>
            </a:custGeom>
            <a:blipFill>
              <a:blip r:embed="rId21"/>
              <a:stretch>
                <a:fillRect/>
              </a:stretch>
            </a:blipFill>
          </p:spPr>
          <p:txBody>
            <a:bodyPr/>
            <a:lstStyle/>
            <a:p>
              <a:endParaRPr lang="en-US">
                <a:latin typeface="Arial" panose="020B0604020202020204" pitchFamily="34" charset="0"/>
                <a:cs typeface="Arial" panose="020B0604020202020204" pitchFamily="34" charset="0"/>
              </a:endParaRPr>
            </a:p>
          </p:txBody>
        </p:sp>
        <p:sp>
          <p:nvSpPr>
            <p:cNvPr id="1147" name="TextBox 1146">
              <a:extLst>
                <a:ext uri="{FF2B5EF4-FFF2-40B4-BE49-F238E27FC236}">
                  <a16:creationId xmlns:a16="http://schemas.microsoft.com/office/drawing/2014/main" id="{7C86EAF0-3F63-8CBF-3AC6-37D4C11D29B2}"/>
                </a:ext>
              </a:extLst>
            </p:cNvPr>
            <p:cNvSpPr txBox="1"/>
            <p:nvPr/>
          </p:nvSpPr>
          <p:spPr>
            <a:xfrm>
              <a:off x="1671815" y="2251619"/>
              <a:ext cx="47862771" cy="830997"/>
            </a:xfrm>
            <a:prstGeom prst="rect">
              <a:avLst/>
            </a:prstGeom>
            <a:noFill/>
          </p:spPr>
          <p:txBody>
            <a:bodyPr wrap="square">
              <a:spAutoFit/>
            </a:bodyPr>
            <a:lstStyle/>
            <a:p>
              <a:pPr algn="ctr"/>
              <a:r>
                <a:rPr lang="en-US" sz="2400" dirty="0">
                  <a:solidFill>
                    <a:schemeClr val="bg1"/>
                  </a:solidFill>
                </a:rPr>
                <a:t>Jolie N. Haun, EdS, PhD</a:t>
              </a:r>
              <a:r>
                <a:rPr lang="en-US" sz="2400" baseline="30000" dirty="0">
                  <a:solidFill>
                    <a:schemeClr val="bg1"/>
                  </a:solidFill>
                </a:rPr>
                <a:t>1</a:t>
              </a:r>
              <a:r>
                <a:rPr lang="en-US" sz="2400" dirty="0">
                  <a:solidFill>
                    <a:schemeClr val="bg1"/>
                  </a:solidFill>
                </a:rPr>
                <a:t>, Justin McDaniel, PhD</a:t>
              </a:r>
              <a:r>
                <a:rPr lang="en-US" sz="2400" baseline="30000" dirty="0">
                  <a:solidFill>
                    <a:schemeClr val="bg1"/>
                  </a:solidFill>
                </a:rPr>
                <a:t>1,2</a:t>
              </a:r>
              <a:r>
                <a:rPr lang="en-US" sz="2400" dirty="0">
                  <a:solidFill>
                    <a:schemeClr val="bg1"/>
                  </a:solidFill>
                </a:rPr>
                <a:t> Risa Nakase-Richardson, PhD</a:t>
              </a:r>
              <a:r>
                <a:rPr lang="en-US" sz="2400" baseline="30000" dirty="0">
                  <a:solidFill>
                    <a:schemeClr val="bg1"/>
                  </a:solidFill>
                </a:rPr>
                <a:t>1,3</a:t>
              </a:r>
              <a:r>
                <a:rPr lang="en-US" sz="2400" dirty="0">
                  <a:solidFill>
                    <a:schemeClr val="bg1"/>
                  </a:solidFill>
                </a:rPr>
                <a:t>, Tali Schneider, PhD</a:t>
              </a:r>
              <a:r>
                <a:rPr lang="en-US" sz="2400" baseline="30000" dirty="0">
                  <a:solidFill>
                    <a:schemeClr val="bg1"/>
                  </a:solidFill>
                </a:rPr>
                <a:t>3</a:t>
              </a:r>
              <a:r>
                <a:rPr lang="en-US" sz="2400" dirty="0">
                  <a:solidFill>
                    <a:schemeClr val="bg1"/>
                  </a:solidFill>
                </a:rPr>
                <a:t>, Julie McMahon-Grenz, MS, OTR/L</a:t>
              </a:r>
              <a:r>
                <a:rPr lang="en-US" sz="2400" baseline="30000" dirty="0">
                  <a:solidFill>
                    <a:schemeClr val="bg1"/>
                  </a:solidFill>
                </a:rPr>
                <a:t>10</a:t>
              </a:r>
              <a:r>
                <a:rPr lang="en-US" sz="2400" dirty="0">
                  <a:solidFill>
                    <a:schemeClr val="bg1"/>
                  </a:solidFill>
                </a:rPr>
                <a:t>, Sharon Barton, MS, CRC, CVE, CBIS, CPD</a:t>
              </a:r>
              <a:r>
                <a:rPr lang="en-US" sz="2400" baseline="30000" dirty="0">
                  <a:solidFill>
                    <a:schemeClr val="bg1"/>
                  </a:solidFill>
                </a:rPr>
                <a:t>4</a:t>
              </a:r>
              <a:r>
                <a:rPr lang="en-US" sz="2400" dirty="0">
                  <a:solidFill>
                    <a:schemeClr val="bg1"/>
                  </a:solidFill>
                </a:rPr>
                <a:t>, Roberto Sandoval, PT, PhD</a:t>
              </a:r>
              <a:r>
                <a:rPr lang="en-US" sz="2400" baseline="30000" dirty="0">
                  <a:solidFill>
                    <a:schemeClr val="bg1"/>
                  </a:solidFill>
                </a:rPr>
                <a:t>5</a:t>
              </a:r>
              <a:r>
                <a:rPr lang="en-US" sz="2400" dirty="0">
                  <a:solidFill>
                    <a:schemeClr val="bg1"/>
                  </a:solidFill>
                </a:rPr>
                <a:t>, Karen M. Skop, PT, DPT, MS</a:t>
              </a:r>
              <a:r>
                <a:rPr lang="en-US" sz="2400" baseline="30000" dirty="0">
                  <a:solidFill>
                    <a:schemeClr val="bg1"/>
                  </a:solidFill>
                </a:rPr>
                <a:t>1,3</a:t>
              </a:r>
              <a:r>
                <a:rPr lang="en-US" sz="2400" dirty="0">
                  <a:solidFill>
                    <a:schemeClr val="bg1"/>
                  </a:solidFill>
                </a:rPr>
                <a:t>, Clara Dismuke-Greer, PhD</a:t>
              </a:r>
              <a:r>
                <a:rPr lang="en-US" sz="2400" baseline="30000" dirty="0">
                  <a:solidFill>
                    <a:schemeClr val="bg1"/>
                  </a:solidFill>
                </a:rPr>
                <a:t>6</a:t>
              </a:r>
              <a:r>
                <a:rPr lang="en-US" sz="2400" dirty="0">
                  <a:solidFill>
                    <a:schemeClr val="bg1"/>
                  </a:solidFill>
                </a:rPr>
                <a:t>, Jerome Sabangan, PT, DPT</a:t>
              </a:r>
              <a:r>
                <a:rPr lang="en-US" sz="2400" baseline="30000" dirty="0">
                  <a:solidFill>
                    <a:schemeClr val="bg1"/>
                  </a:solidFill>
                </a:rPr>
                <a:t>6</a:t>
              </a:r>
              <a:r>
                <a:rPr lang="en-US" sz="2400" dirty="0">
                  <a:solidFill>
                    <a:schemeClr val="bg1"/>
                  </a:solidFill>
                </a:rPr>
                <a:t>, Kimberly Samson, PT, DPT</a:t>
              </a:r>
              <a:r>
                <a:rPr lang="en-US" sz="2400" baseline="30000" dirty="0">
                  <a:solidFill>
                    <a:schemeClr val="bg1"/>
                  </a:solidFill>
                </a:rPr>
                <a:t>6</a:t>
              </a:r>
              <a:r>
                <a:rPr lang="en-US" sz="2400" dirty="0">
                  <a:solidFill>
                    <a:schemeClr val="bg1"/>
                  </a:solidFill>
                </a:rPr>
                <a:t>, Daniel W. Klyce, PhD, ABPP</a:t>
              </a:r>
              <a:r>
                <a:rPr lang="en-US" sz="2400" baseline="30000" dirty="0">
                  <a:solidFill>
                    <a:schemeClr val="bg1"/>
                  </a:solidFill>
                </a:rPr>
                <a:t>4</a:t>
              </a:r>
              <a:r>
                <a:rPr lang="en-US" sz="2400" dirty="0">
                  <a:solidFill>
                    <a:schemeClr val="bg1"/>
                  </a:solidFill>
                </a:rPr>
                <a:t> Yvonne Friedman, MA, OTR/L</a:t>
              </a:r>
              <a:r>
                <a:rPr lang="en-US" sz="2400" baseline="30000" dirty="0">
                  <a:solidFill>
                    <a:schemeClr val="bg1"/>
                  </a:solidFill>
                </a:rPr>
                <a:t>1</a:t>
              </a:r>
              <a:r>
                <a:rPr lang="en-US" sz="2400" dirty="0">
                  <a:solidFill>
                    <a:schemeClr val="bg1"/>
                  </a:solidFill>
                </a:rPr>
                <a:t>, Leah R. Gause, PsyD</a:t>
              </a:r>
              <a:r>
                <a:rPr lang="en-US" sz="2400" baseline="30000" dirty="0">
                  <a:solidFill>
                    <a:schemeClr val="bg1"/>
                  </a:solidFill>
                </a:rPr>
                <a:t>7</a:t>
              </a:r>
              <a:r>
                <a:rPr lang="en-US" sz="2400" dirty="0">
                  <a:solidFill>
                    <a:schemeClr val="bg1"/>
                  </a:solidFill>
                </a:rPr>
                <a:t>, Shannon R. Miles, PhD</a:t>
              </a:r>
              <a:r>
                <a:rPr lang="en-US" sz="2400" baseline="30000" dirty="0">
                  <a:solidFill>
                    <a:schemeClr val="bg1"/>
                  </a:solidFill>
                </a:rPr>
                <a:t>1,3</a:t>
              </a:r>
              <a:r>
                <a:rPr lang="en-US" sz="2400" dirty="0">
                  <a:solidFill>
                    <a:schemeClr val="bg1"/>
                  </a:solidFill>
                </a:rPr>
                <a:t>, Kevin Wells</a:t>
              </a:r>
              <a:r>
                <a:rPr lang="en-US" sz="2400" baseline="30000" dirty="0">
                  <a:solidFill>
                    <a:schemeClr val="bg1"/>
                  </a:solidFill>
                </a:rPr>
                <a:t>8</a:t>
              </a:r>
              <a:r>
                <a:rPr lang="en-US" sz="2400" dirty="0">
                  <a:solidFill>
                    <a:schemeClr val="bg1"/>
                  </a:solidFill>
                </a:rPr>
                <a:t>, Mary Jo Pugh, PhD</a:t>
              </a:r>
              <a:r>
                <a:rPr lang="en-US" sz="2400" baseline="30000" dirty="0">
                  <a:solidFill>
                    <a:schemeClr val="bg1"/>
                  </a:solidFill>
                </a:rPr>
                <a:t>9</a:t>
              </a:r>
            </a:p>
          </p:txBody>
        </p:sp>
        <p:sp>
          <p:nvSpPr>
            <p:cNvPr id="1148" name="TextBox 1147">
              <a:extLst>
                <a:ext uri="{FF2B5EF4-FFF2-40B4-BE49-F238E27FC236}">
                  <a16:creationId xmlns:a16="http://schemas.microsoft.com/office/drawing/2014/main" id="{1A1E5E2C-2B7D-51F7-61CD-66DF4DF0C6E7}"/>
                </a:ext>
              </a:extLst>
            </p:cNvPr>
            <p:cNvSpPr txBox="1"/>
            <p:nvPr/>
          </p:nvSpPr>
          <p:spPr>
            <a:xfrm>
              <a:off x="1335581" y="3214179"/>
              <a:ext cx="48535238" cy="369332"/>
            </a:xfrm>
            <a:prstGeom prst="rect">
              <a:avLst/>
            </a:prstGeom>
            <a:noFill/>
          </p:spPr>
          <p:txBody>
            <a:bodyPr wrap="square">
              <a:spAutoFit/>
            </a:bodyPr>
            <a:lstStyle/>
            <a:p>
              <a:pPr algn="ctr"/>
              <a:r>
                <a:rPr lang="en-US" baseline="30000" dirty="0">
                  <a:solidFill>
                    <a:schemeClr val="accent1">
                      <a:lumMod val="60000"/>
                      <a:lumOff val="40000"/>
                    </a:schemeClr>
                  </a:solidFill>
                </a:rPr>
                <a:t>1</a:t>
              </a:r>
              <a:r>
                <a:rPr lang="en-US" dirty="0">
                  <a:solidFill>
                    <a:schemeClr val="accent1">
                      <a:lumMod val="60000"/>
                      <a:lumOff val="40000"/>
                    </a:schemeClr>
                  </a:solidFill>
                </a:rPr>
                <a:t>James A. Haley Veterans’ Hospital, Tampa, FL; </a:t>
              </a:r>
              <a:r>
                <a:rPr lang="en-US" baseline="30000" dirty="0">
                  <a:solidFill>
                    <a:schemeClr val="accent1">
                      <a:lumMod val="60000"/>
                      <a:lumOff val="40000"/>
                    </a:schemeClr>
                  </a:solidFill>
                </a:rPr>
                <a:t>2</a:t>
              </a:r>
              <a:r>
                <a:rPr lang="en-US" dirty="0">
                  <a:solidFill>
                    <a:schemeClr val="accent1">
                      <a:lumMod val="60000"/>
                      <a:lumOff val="40000"/>
                    </a:schemeClr>
                  </a:solidFill>
                </a:rPr>
                <a:t>Southern Illinois University, Carbondale, IL; </a:t>
              </a:r>
              <a:r>
                <a:rPr lang="en-US" baseline="30000" dirty="0">
                  <a:solidFill>
                    <a:schemeClr val="accent1">
                      <a:lumMod val="60000"/>
                      <a:lumOff val="40000"/>
                    </a:schemeClr>
                  </a:solidFill>
                </a:rPr>
                <a:t>3</a:t>
              </a:r>
              <a:r>
                <a:rPr lang="en-US" dirty="0">
                  <a:solidFill>
                    <a:schemeClr val="accent1">
                      <a:lumMod val="60000"/>
                      <a:lumOff val="40000"/>
                    </a:schemeClr>
                  </a:solidFill>
                </a:rPr>
                <a:t>University of South Florida, Tampa, FL; </a:t>
              </a:r>
              <a:r>
                <a:rPr lang="en-US" baseline="30000" dirty="0">
                  <a:solidFill>
                    <a:schemeClr val="accent1">
                      <a:lumMod val="60000"/>
                      <a:lumOff val="40000"/>
                    </a:schemeClr>
                  </a:solidFill>
                </a:rPr>
                <a:t>4</a:t>
              </a:r>
              <a:r>
                <a:rPr lang="en-US" dirty="0">
                  <a:solidFill>
                    <a:schemeClr val="accent1">
                      <a:lumMod val="60000"/>
                      <a:lumOff val="40000"/>
                    </a:schemeClr>
                  </a:solidFill>
                </a:rPr>
                <a:t>Central Virginia VA Health Care System, Richmond, VA; </a:t>
              </a:r>
              <a:r>
                <a:rPr lang="en-US" baseline="30000" dirty="0">
                  <a:solidFill>
                    <a:schemeClr val="accent1">
                      <a:lumMod val="60000"/>
                      <a:lumOff val="40000"/>
                    </a:schemeClr>
                  </a:solidFill>
                </a:rPr>
                <a:t>5</a:t>
              </a:r>
              <a:r>
                <a:rPr lang="en-US" dirty="0">
                  <a:solidFill>
                    <a:schemeClr val="accent1">
                      <a:lumMod val="60000"/>
                      <a:lumOff val="40000"/>
                    </a:schemeClr>
                  </a:solidFill>
                </a:rPr>
                <a:t>South Texas Veterans Health Care System, Audie L. Murphy VAMC, San Antonio, TX; </a:t>
              </a:r>
              <a:r>
                <a:rPr lang="en-US" baseline="30000" dirty="0">
                  <a:solidFill>
                    <a:schemeClr val="accent1">
                      <a:lumMod val="60000"/>
                      <a:lumOff val="40000"/>
                    </a:schemeClr>
                  </a:solidFill>
                </a:rPr>
                <a:t>6</a:t>
              </a:r>
              <a:r>
                <a:rPr lang="en-US" dirty="0">
                  <a:solidFill>
                    <a:schemeClr val="accent1">
                      <a:lumMod val="60000"/>
                      <a:lumOff val="40000"/>
                    </a:schemeClr>
                  </a:solidFill>
                </a:rPr>
                <a:t>VA Palo Alto Healthcare System, Menlo Park, CA; </a:t>
              </a:r>
              <a:r>
                <a:rPr lang="en-US" baseline="30000" dirty="0">
                  <a:solidFill>
                    <a:schemeClr val="accent1">
                      <a:lumMod val="60000"/>
                      <a:lumOff val="40000"/>
                    </a:schemeClr>
                  </a:solidFill>
                </a:rPr>
                <a:t>7</a:t>
              </a:r>
              <a:r>
                <a:rPr lang="en-US" dirty="0">
                  <a:solidFill>
                    <a:schemeClr val="accent1">
                      <a:lumMod val="60000"/>
                      <a:lumOff val="40000"/>
                    </a:schemeClr>
                  </a:solidFill>
                </a:rPr>
                <a:t>Minneapolis VA Health Care System, Minnesota; </a:t>
              </a:r>
              <a:r>
                <a:rPr lang="en-US" baseline="30000" dirty="0">
                  <a:solidFill>
                    <a:schemeClr val="accent1">
                      <a:lumMod val="60000"/>
                      <a:lumOff val="40000"/>
                    </a:schemeClr>
                  </a:solidFill>
                </a:rPr>
                <a:t>8</a:t>
              </a:r>
              <a:r>
                <a:rPr lang="en-US" dirty="0">
                  <a:solidFill>
                    <a:schemeClr val="accent1">
                      <a:lumMod val="60000"/>
                      <a:lumOff val="40000"/>
                    </a:schemeClr>
                  </a:solidFill>
                </a:rPr>
                <a:t>VA Eastern Colorado Health Care System, Denver, CO; </a:t>
              </a:r>
              <a:r>
                <a:rPr lang="en-US" baseline="30000" dirty="0">
                  <a:solidFill>
                    <a:schemeClr val="accent1">
                      <a:lumMod val="60000"/>
                      <a:lumOff val="40000"/>
                    </a:schemeClr>
                  </a:solidFill>
                </a:rPr>
                <a:t>9</a:t>
              </a:r>
              <a:r>
                <a:rPr lang="en-US" dirty="0">
                  <a:solidFill>
                    <a:schemeClr val="accent1">
                      <a:lumMod val="60000"/>
                      <a:lumOff val="40000"/>
                    </a:schemeClr>
                  </a:solidFill>
                </a:rPr>
                <a:t>VA Salt Lake City Health Care System, Salt Lake City, UT; </a:t>
              </a:r>
              <a:r>
                <a:rPr lang="en-US" baseline="30000" dirty="0">
                  <a:solidFill>
                    <a:schemeClr val="accent1">
                      <a:lumMod val="60000"/>
                      <a:lumOff val="40000"/>
                    </a:schemeClr>
                  </a:solidFill>
                </a:rPr>
                <a:t>10</a:t>
              </a:r>
              <a:r>
                <a:rPr lang="en-US" dirty="0">
                  <a:solidFill>
                    <a:schemeClr val="accent1">
                      <a:lumMod val="60000"/>
                      <a:lumOff val="40000"/>
                    </a:schemeClr>
                  </a:solidFill>
                </a:rPr>
                <a:t>Hines VA Medical Center, Hines, IL</a:t>
              </a:r>
            </a:p>
          </p:txBody>
        </p:sp>
      </p:grpSp>
      <p:grpSp>
        <p:nvGrpSpPr>
          <p:cNvPr id="1159" name="Group 1158">
            <a:extLst>
              <a:ext uri="{FF2B5EF4-FFF2-40B4-BE49-F238E27FC236}">
                <a16:creationId xmlns:a16="http://schemas.microsoft.com/office/drawing/2014/main" id="{D55AE12D-28A2-FBB2-F132-4DAE54AD952F}"/>
              </a:ext>
            </a:extLst>
          </p:cNvPr>
          <p:cNvGrpSpPr/>
          <p:nvPr/>
        </p:nvGrpSpPr>
        <p:grpSpPr>
          <a:xfrm>
            <a:off x="36593275" y="4051601"/>
            <a:ext cx="14406133" cy="4995956"/>
            <a:chOff x="36437601" y="4038791"/>
            <a:chExt cx="14406133" cy="4995956"/>
          </a:xfrm>
        </p:grpSpPr>
        <p:grpSp>
          <p:nvGrpSpPr>
            <p:cNvPr id="1104" name="Group 1103">
              <a:extLst>
                <a:ext uri="{FF2B5EF4-FFF2-40B4-BE49-F238E27FC236}">
                  <a16:creationId xmlns:a16="http://schemas.microsoft.com/office/drawing/2014/main" id="{2C655260-8BF3-5954-9D08-08DF5AB12397}"/>
                </a:ext>
              </a:extLst>
            </p:cNvPr>
            <p:cNvGrpSpPr/>
            <p:nvPr/>
          </p:nvGrpSpPr>
          <p:grpSpPr>
            <a:xfrm>
              <a:off x="36437601" y="4038791"/>
              <a:ext cx="14406133" cy="4995956"/>
              <a:chOff x="34365054" y="5585378"/>
              <a:chExt cx="15919041" cy="6115137"/>
            </a:xfrm>
          </p:grpSpPr>
          <p:sp>
            <p:nvSpPr>
              <p:cNvPr id="1105" name="Freeform: Shape 1104">
                <a:extLst>
                  <a:ext uri="{FF2B5EF4-FFF2-40B4-BE49-F238E27FC236}">
                    <a16:creationId xmlns:a16="http://schemas.microsoft.com/office/drawing/2014/main" id="{AE9E393C-1F9C-66C4-5A45-80EEBAFA9B5C}"/>
                  </a:ext>
                </a:extLst>
              </p:cNvPr>
              <p:cNvSpPr/>
              <p:nvPr/>
            </p:nvSpPr>
            <p:spPr>
              <a:xfrm>
                <a:off x="35675422" y="5633129"/>
                <a:ext cx="13786314" cy="4823481"/>
              </a:xfrm>
              <a:custGeom>
                <a:avLst/>
                <a:gdLst>
                  <a:gd name="connsiteX0" fmla="*/ 4339479 w 4339552"/>
                  <a:gd name="connsiteY0" fmla="*/ 1255436 h 1518299"/>
                  <a:gd name="connsiteX1" fmla="*/ 4076104 w 4339552"/>
                  <a:gd name="connsiteY1" fmla="*/ 1518266 h 1518299"/>
                  <a:gd name="connsiteX2" fmla="*/ 263575 w 4339552"/>
                  <a:gd name="connsiteY2" fmla="*/ 1518266 h 1518299"/>
                  <a:gd name="connsiteX3" fmla="*/ -74 w 4339552"/>
                  <a:gd name="connsiteY3" fmla="*/ 1255709 h 1518299"/>
                  <a:gd name="connsiteX4" fmla="*/ -74 w 4339552"/>
                  <a:gd name="connsiteY4" fmla="*/ 1255436 h 1518299"/>
                  <a:gd name="connsiteX5" fmla="*/ -74 w 4339552"/>
                  <a:gd name="connsiteY5" fmla="*/ 262388 h 1518299"/>
                  <a:gd name="connsiteX6" fmla="*/ 263575 w 4339552"/>
                  <a:gd name="connsiteY6" fmla="*/ -32 h 1518299"/>
                  <a:gd name="connsiteX7" fmla="*/ 4076513 w 4339552"/>
                  <a:gd name="connsiteY7" fmla="*/ -32 h 1518299"/>
                  <a:gd name="connsiteX8" fmla="*/ 4339479 w 4339552"/>
                  <a:gd name="connsiteY8" fmla="*/ 262388 h 1518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9552" h="1518299">
                    <a:moveTo>
                      <a:pt x="4339479" y="1255436"/>
                    </a:moveTo>
                    <a:cubicBezTo>
                      <a:pt x="4339329" y="1400743"/>
                      <a:pt x="4221410" y="1518416"/>
                      <a:pt x="4076104" y="1518266"/>
                    </a:cubicBezTo>
                    <a:lnTo>
                      <a:pt x="263575" y="1518266"/>
                    </a:lnTo>
                    <a:cubicBezTo>
                      <a:pt x="118268" y="1518566"/>
                      <a:pt x="228" y="1401016"/>
                      <a:pt x="-74" y="1255709"/>
                    </a:cubicBezTo>
                    <a:cubicBezTo>
                      <a:pt x="-74" y="1255614"/>
                      <a:pt x="-74" y="1255532"/>
                      <a:pt x="-74" y="1255436"/>
                    </a:cubicBezTo>
                    <a:lnTo>
                      <a:pt x="-74" y="262388"/>
                    </a:lnTo>
                    <a:cubicBezTo>
                      <a:pt x="303" y="117133"/>
                      <a:pt x="118320" y="-334"/>
                      <a:pt x="263575" y="-32"/>
                    </a:cubicBezTo>
                    <a:lnTo>
                      <a:pt x="4076513" y="-32"/>
                    </a:lnTo>
                    <a:cubicBezTo>
                      <a:pt x="4221506" y="43"/>
                      <a:pt x="4339097" y="117400"/>
                      <a:pt x="4339479" y="262388"/>
                    </a:cubicBezTo>
                    <a:close/>
                  </a:path>
                </a:pathLst>
              </a:custGeom>
              <a:gradFill>
                <a:gsLst>
                  <a:gs pos="0">
                    <a:srgbClr val="00244A"/>
                  </a:gs>
                  <a:gs pos="100000">
                    <a:srgbClr val="2479B0"/>
                  </a:gs>
                  <a:gs pos="100000">
                    <a:srgbClr val="003D76"/>
                  </a:gs>
                </a:gsLst>
                <a:lin ang="5400000" scaled="1"/>
              </a:gradFill>
              <a:ln w="13638" cap="flat">
                <a:noFill/>
                <a:prstDash val="solid"/>
                <a:miter/>
              </a:ln>
            </p:spPr>
            <p:txBody>
              <a:bodyPr rtlCol="0" anchor="ctr"/>
              <a:lstStyle/>
              <a:p>
                <a:endParaRPr lang="en-IN"/>
              </a:p>
            </p:txBody>
          </p:sp>
          <p:sp>
            <p:nvSpPr>
              <p:cNvPr id="1106" name="Rectangle: Rounded Corners 1105">
                <a:extLst>
                  <a:ext uri="{FF2B5EF4-FFF2-40B4-BE49-F238E27FC236}">
                    <a16:creationId xmlns:a16="http://schemas.microsoft.com/office/drawing/2014/main" id="{E9570ACC-5F9A-253E-FAA0-7E2DAFB32D37}"/>
                  </a:ext>
                </a:extLst>
              </p:cNvPr>
              <p:cNvSpPr/>
              <p:nvPr/>
            </p:nvSpPr>
            <p:spPr>
              <a:xfrm>
                <a:off x="35178016" y="5929296"/>
                <a:ext cx="14947248" cy="5596210"/>
              </a:xfrm>
              <a:prstGeom prst="roundRect">
                <a:avLst>
                  <a:gd name="adj" fmla="val 10350"/>
                </a:avLst>
              </a:prstGeom>
              <a:solidFill>
                <a:srgbClr val="FFFFFF"/>
              </a:solidFill>
              <a:ln w="11913" cap="flat">
                <a:solidFill>
                  <a:srgbClr val="00244A"/>
                </a:solidFill>
                <a:prstDash val="solid"/>
                <a:miter/>
              </a:ln>
              <a:effectLst>
                <a:outerShdw blurRad="127000" sx="102000" sy="102000" algn="ctr" rotWithShape="0">
                  <a:prstClr val="black">
                    <a:alpha val="10000"/>
                  </a:prstClr>
                </a:outerShdw>
              </a:effectLst>
            </p:spPr>
            <p:txBody>
              <a:bodyPr rtlCol="0" anchor="ctr"/>
              <a:lstStyle/>
              <a:p>
                <a:endParaRPr lang="en-IN">
                  <a:solidFill>
                    <a:schemeClr val="tx1">
                      <a:lumMod val="75000"/>
                      <a:lumOff val="25000"/>
                    </a:schemeClr>
                  </a:solidFill>
                </a:endParaRPr>
              </a:p>
            </p:txBody>
          </p:sp>
          <p:sp>
            <p:nvSpPr>
              <p:cNvPr id="1107" name="Rectangle: Rounded Corners 1106">
                <a:extLst>
                  <a:ext uri="{FF2B5EF4-FFF2-40B4-BE49-F238E27FC236}">
                    <a16:creationId xmlns:a16="http://schemas.microsoft.com/office/drawing/2014/main" id="{16831919-E3F7-3A3E-F914-F222767732B3}"/>
                  </a:ext>
                </a:extLst>
              </p:cNvPr>
              <p:cNvSpPr/>
              <p:nvPr/>
            </p:nvSpPr>
            <p:spPr>
              <a:xfrm>
                <a:off x="34452307" y="5585378"/>
                <a:ext cx="4041715" cy="5596209"/>
              </a:xfrm>
              <a:prstGeom prst="roundRect">
                <a:avLst>
                  <a:gd name="adj" fmla="val 18334"/>
                </a:avLst>
              </a:prstGeom>
              <a:gradFill>
                <a:gsLst>
                  <a:gs pos="0">
                    <a:srgbClr val="00244A"/>
                  </a:gs>
                  <a:gs pos="100000">
                    <a:srgbClr val="2479B0"/>
                  </a:gs>
                  <a:gs pos="100000">
                    <a:srgbClr val="003D76"/>
                  </a:gs>
                </a:gsLst>
                <a:lin ang="5400000" scaled="1"/>
              </a:gradFill>
              <a:ln w="13638" cap="flat">
                <a:noFill/>
                <a:prstDash val="solid"/>
                <a:miter/>
              </a:ln>
              <a:effectLst>
                <a:outerShdw blurRad="50800" dist="38100" dir="8100000" algn="tr" rotWithShape="0">
                  <a:prstClr val="black">
                    <a:alpha val="40000"/>
                  </a:prstClr>
                </a:outerShdw>
              </a:effectLst>
            </p:spPr>
            <p:txBody>
              <a:bodyPr rtlCol="0" anchor="ctr"/>
              <a:lstStyle/>
              <a:p>
                <a:endParaRPr lang="en-IN" dirty="0"/>
              </a:p>
            </p:txBody>
          </p:sp>
          <p:sp>
            <p:nvSpPr>
              <p:cNvPr id="1108" name="TextBox 1107">
                <a:extLst>
                  <a:ext uri="{FF2B5EF4-FFF2-40B4-BE49-F238E27FC236}">
                    <a16:creationId xmlns:a16="http://schemas.microsoft.com/office/drawing/2014/main" id="{1A7608E7-CA5B-70AA-C519-16433807BE8C}"/>
                  </a:ext>
                </a:extLst>
              </p:cNvPr>
              <p:cNvSpPr txBox="1"/>
              <p:nvPr/>
            </p:nvSpPr>
            <p:spPr>
              <a:xfrm>
                <a:off x="34365054" y="7161188"/>
                <a:ext cx="4202751" cy="259939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lgn="ctr">
                  <a:spcBef>
                    <a:spcPts val="1200"/>
                  </a:spcBef>
                  <a:spcAft>
                    <a:spcPts val="1200"/>
                  </a:spcAft>
                </a:pPr>
                <a:r>
                  <a:rPr lang="en-US" sz="6600" b="1" dirty="0">
                    <a:ln w="0"/>
                    <a:solidFill>
                      <a:schemeClr val="bg1"/>
                    </a:solidFill>
                    <a:effectLst>
                      <a:outerShdw blurRad="38100" dist="19050" dir="2700000" algn="tl" rotWithShape="0">
                        <a:schemeClr val="dk1">
                          <a:alpha val="40000"/>
                        </a:schemeClr>
                      </a:outerShdw>
                    </a:effectLst>
                    <a:ea typeface="Calibri" panose="020F0502020204030204" pitchFamily="34" charset="0"/>
                    <a:cs typeface="Calibri" panose="020F0502020204030204" pitchFamily="34" charset="0"/>
                  </a:rPr>
                  <a:t>KEY TAKE AWAY</a:t>
                </a:r>
              </a:p>
            </p:txBody>
          </p:sp>
          <p:sp>
            <p:nvSpPr>
              <p:cNvPr id="1109" name="TextBox 1108">
                <a:extLst>
                  <a:ext uri="{FF2B5EF4-FFF2-40B4-BE49-F238E27FC236}">
                    <a16:creationId xmlns:a16="http://schemas.microsoft.com/office/drawing/2014/main" id="{A6B57981-CD81-F718-A6AB-5FE4E0C359A8}"/>
                  </a:ext>
                </a:extLst>
              </p:cNvPr>
              <p:cNvSpPr txBox="1"/>
              <p:nvPr/>
            </p:nvSpPr>
            <p:spPr>
              <a:xfrm>
                <a:off x="38669760" y="6195028"/>
                <a:ext cx="11210645" cy="237336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a:spcBef>
                    <a:spcPts val="1200"/>
                  </a:spcBef>
                  <a:spcAft>
                    <a:spcPts val="1200"/>
                  </a:spcAft>
                </a:pPr>
                <a:r>
                  <a:rPr lang="en-US" sz="4000" b="1" dirty="0">
                    <a:solidFill>
                      <a:srgbClr val="002060"/>
                    </a:solidFill>
                    <a:ea typeface="Calibri" panose="020F0502020204030204" pitchFamily="34" charset="0"/>
                    <a:cs typeface="Calibri" panose="020F0502020204030204" pitchFamily="34" charset="0"/>
                  </a:rPr>
                  <a:t>Complementary and integrative health services may be associated with improvements in TBI-related outcomes during rehabilitation. </a:t>
                </a:r>
              </a:p>
            </p:txBody>
          </p:sp>
          <p:sp>
            <p:nvSpPr>
              <p:cNvPr id="1110" name="Freeform: Shape 1109">
                <a:extLst>
                  <a:ext uri="{FF2B5EF4-FFF2-40B4-BE49-F238E27FC236}">
                    <a16:creationId xmlns:a16="http://schemas.microsoft.com/office/drawing/2014/main" id="{2AFED9D9-F0BE-F46A-B292-5219D8447DB0}"/>
                  </a:ext>
                </a:extLst>
              </p:cNvPr>
              <p:cNvSpPr/>
              <p:nvPr/>
            </p:nvSpPr>
            <p:spPr>
              <a:xfrm rot="10800000">
                <a:off x="48936941" y="10214276"/>
                <a:ext cx="1347154" cy="1486239"/>
              </a:xfrm>
              <a:custGeom>
                <a:avLst/>
                <a:gdLst>
                  <a:gd name="connsiteX0" fmla="*/ 522583 w 522656"/>
                  <a:gd name="connsiteY0" fmla="*/ 522215 h 522247"/>
                  <a:gd name="connsiteX1" fmla="*/ 522583 w 522656"/>
                  <a:gd name="connsiteY1" fmla="*/ -33 h 522247"/>
                  <a:gd name="connsiteX2" fmla="*/ 263301 w 522656"/>
                  <a:gd name="connsiteY2" fmla="*/ -33 h 522247"/>
                  <a:gd name="connsiteX3" fmla="*/ -74 w 522656"/>
                  <a:gd name="connsiteY3" fmla="*/ 262797 h 522247"/>
                  <a:gd name="connsiteX4" fmla="*/ -74 w 522656"/>
                  <a:gd name="connsiteY4" fmla="*/ 522078 h 52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656" h="522247">
                    <a:moveTo>
                      <a:pt x="522583" y="522215"/>
                    </a:moveTo>
                    <a:lnTo>
                      <a:pt x="522583" y="-33"/>
                    </a:lnTo>
                    <a:lnTo>
                      <a:pt x="263301" y="-33"/>
                    </a:lnTo>
                    <a:cubicBezTo>
                      <a:pt x="117995" y="-183"/>
                      <a:pt x="76" y="117490"/>
                      <a:pt x="-74" y="262797"/>
                    </a:cubicBezTo>
                    <a:lnTo>
                      <a:pt x="-74" y="522078"/>
                    </a:lnTo>
                    <a:close/>
                  </a:path>
                </a:pathLst>
              </a:custGeom>
              <a:gradFill>
                <a:gsLst>
                  <a:gs pos="0">
                    <a:srgbClr val="00244A"/>
                  </a:gs>
                  <a:gs pos="100000">
                    <a:srgbClr val="2479B0"/>
                  </a:gs>
                  <a:gs pos="100000">
                    <a:srgbClr val="003D76"/>
                  </a:gs>
                </a:gsLst>
                <a:lin ang="5400000" scaled="1"/>
              </a:gradFill>
              <a:ln w="13638" cap="flat">
                <a:noFill/>
                <a:prstDash val="solid"/>
                <a:miter/>
              </a:ln>
              <a:effectLst>
                <a:outerShdw blurRad="50800" dist="38100" dir="13500000" algn="br" rotWithShape="0">
                  <a:prstClr val="black">
                    <a:alpha val="40000"/>
                  </a:prstClr>
                </a:outerShdw>
              </a:effectLst>
            </p:spPr>
            <p:txBody>
              <a:bodyPr rtlCol="0" anchor="ctr"/>
              <a:lstStyle/>
              <a:p>
                <a:endParaRPr lang="en-IN" b="1" dirty="0">
                  <a:solidFill>
                    <a:schemeClr val="bg1"/>
                  </a:solidFill>
                  <a:latin typeface="Montserrat" panose="00000500000000000000" pitchFamily="2" charset="0"/>
                </a:endParaRPr>
              </a:p>
            </p:txBody>
          </p:sp>
        </p:grpSp>
        <p:sp>
          <p:nvSpPr>
            <p:cNvPr id="1158" name="TextBox 1157">
              <a:extLst>
                <a:ext uri="{FF2B5EF4-FFF2-40B4-BE49-F238E27FC236}">
                  <a16:creationId xmlns:a16="http://schemas.microsoft.com/office/drawing/2014/main" id="{B1C31BA7-251F-2FC5-3D50-5DD818C1DE7D}"/>
                </a:ext>
              </a:extLst>
            </p:cNvPr>
            <p:cNvSpPr txBox="1"/>
            <p:nvPr/>
          </p:nvSpPr>
          <p:spPr>
            <a:xfrm>
              <a:off x="40333198" y="6683864"/>
              <a:ext cx="9926282" cy="1938992"/>
            </a:xfrm>
            <a:prstGeom prst="rect">
              <a:avLst/>
            </a:prstGeom>
            <a:noFill/>
          </p:spPr>
          <p:txBody>
            <a:bodyPr wrap="square">
              <a:spAutoFit/>
            </a:bodyPr>
            <a:lstStyle/>
            <a:p>
              <a:pPr>
                <a:spcBef>
                  <a:spcPts val="1200"/>
                </a:spcBef>
                <a:spcAft>
                  <a:spcPts val="1200"/>
                </a:spcAft>
              </a:pPr>
              <a:r>
                <a:rPr lang="en-US" sz="4000" b="1" dirty="0">
                  <a:solidFill>
                    <a:srgbClr val="002060"/>
                  </a:solidFill>
                  <a:ea typeface="Calibri" panose="020F0502020204030204" pitchFamily="34" charset="0"/>
                  <a:cs typeface="Calibri" panose="020F0502020204030204" pitchFamily="34" charset="0"/>
                </a:rPr>
                <a:t>Standards for CIH delivery and documentation are needed to improve validity of data sources CIH data sources.</a:t>
              </a:r>
              <a:endParaRPr lang="en-US" sz="4000" b="1" dirty="0">
                <a:solidFill>
                  <a:srgbClr val="002060"/>
                </a:solidFill>
                <a:cs typeface="Arial" panose="020B0604020202020204" pitchFamily="34" charset="0"/>
              </a:endParaRPr>
            </a:p>
          </p:txBody>
        </p:sp>
      </p:grpSp>
    </p:spTree>
    <p:extLst>
      <p:ext uri="{BB962C8B-B14F-4D97-AF65-F5344CB8AC3E}">
        <p14:creationId xmlns:p14="http://schemas.microsoft.com/office/powerpoint/2010/main" val="39395862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ECEF4EBF098B448BD2996799251760" ma:contentTypeVersion="13" ma:contentTypeDescription="Create a new document." ma:contentTypeScope="" ma:versionID="d08d1de1a1f4ee9dd6449c2366871943">
  <xsd:schema xmlns:xsd="http://www.w3.org/2001/XMLSchema" xmlns:xs="http://www.w3.org/2001/XMLSchema" xmlns:p="http://schemas.microsoft.com/office/2006/metadata/properties" xmlns:ns1="http://schemas.microsoft.com/sharepoint/v3" xmlns:ns2="13549a72-83d7-48e2-8b19-c187c5b7f2af" targetNamespace="http://schemas.microsoft.com/office/2006/metadata/properties" ma:root="true" ma:fieldsID="2faa5407ada25288b766e6945263798f" ns1:_="" ns2:_="">
    <xsd:import namespace="http://schemas.microsoft.com/sharepoint/v3"/>
    <xsd:import namespace="13549a72-83d7-48e2-8b19-c187c5b7f2a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549a72-83d7-48e2-8b19-c187c5b7f2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0ac6538-d41a-4f9a-bd67-5f7ae81a6d74"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13549a72-83d7-48e2-8b19-c187c5b7f2a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67FA6-BAD3-4621-A66C-3DB29FE1F8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3549a72-83d7-48e2-8b19-c187c5b7f2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CB2331-8520-430F-BED9-06B282189ED7}">
  <ds:schemaRefs>
    <ds:schemaRef ds:uri="http://purl.org/dc/terms/"/>
    <ds:schemaRef ds:uri="http://schemas.microsoft.com/sharepoint/v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13549a72-83d7-48e2-8b19-c187c5b7f2af"/>
    <ds:schemaRef ds:uri="http://www.w3.org/XML/1998/namespace"/>
    <ds:schemaRef ds:uri="http://purl.org/dc/dcmitype/"/>
  </ds:schemaRefs>
</ds:datastoreItem>
</file>

<file path=customXml/itemProps3.xml><?xml version="1.0" encoding="utf-8"?>
<ds:datastoreItem xmlns:ds="http://schemas.openxmlformats.org/officeDocument/2006/customXml" ds:itemID="{92C9BD3E-812F-4738-9827-FDA507E929BB}">
  <ds:schemaRefs>
    <ds:schemaRef ds:uri="http://schemas.microsoft.com/sharepoint/v3/contenttype/forms"/>
  </ds:schemaRefs>
</ds:datastoreItem>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Office 2013 - 2022 Theme</Template>
  <TotalTime>9888</TotalTime>
  <Words>830</Words>
  <Application>Microsoft Office PowerPoint</Application>
  <PresentationFormat>Custom</PresentationFormat>
  <Paragraphs>128</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ＭＳ Ｐゴシック</vt:lpstr>
      <vt:lpstr>Aptos</vt:lpstr>
      <vt:lpstr>Arial</vt:lpstr>
      <vt:lpstr>Calibri</vt:lpstr>
      <vt:lpstr>Calibri Light</vt:lpstr>
      <vt:lpstr>Montserrat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Benzinger, Rachel C.</dc:creator>
  <cp:lastModifiedBy>Diaz, Noel (university Of Utah, The)</cp:lastModifiedBy>
  <cp:revision>317</cp:revision>
  <dcterms:created xsi:type="dcterms:W3CDTF">2024-09-24T12:56:00Z</dcterms:created>
  <dcterms:modified xsi:type="dcterms:W3CDTF">2026-07-22T22:22:40Z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0x010100AEECEF4EBF098B448BD2996799251760</vt:lpwstr>
  </property>
  <property fmtid="{D5CDD505-2E9C-101B-9397-08002B2CF9AE}" pid="3" name="MediaServiceImageTags">
    <vt:lpwstr/>
  </property>
</Properties>
</file>