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256" r:id="rId2"/>
  </p:sldIdLst>
  <p:sldSz cx="43891200" cy="3291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395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152CD7D-CA38-4643-97F8-826395D418DD}" v="5" dt="2026-07-24T20:51:51.65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p:scale>
          <a:sx n="135" d="100"/>
          <a:sy n="135" d="100"/>
        </p:scale>
        <p:origin x="106" y="-2283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 Id="rId9"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tucci, John C CTR USN NMRC (USA)" userId="fb94f74e-018d-4c20-bad2-0c016a96355e" providerId="ADAL" clId="{59620BA9-024D-47F3-B942-1D38EB879E16}"/>
    <pc:docChg chg="custSel modSld">
      <pc:chgData name="Vitucci, John C CTR USN NMRC (USA)" userId="fb94f74e-018d-4c20-bad2-0c016a96355e" providerId="ADAL" clId="{59620BA9-024D-47F3-B942-1D38EB879E16}" dt="2026-07-24T20:55:00.133" v="290" actId="20577"/>
      <pc:docMkLst>
        <pc:docMk/>
      </pc:docMkLst>
      <pc:sldChg chg="modSp mod">
        <pc:chgData name="Vitucci, John C CTR USN NMRC (USA)" userId="fb94f74e-018d-4c20-bad2-0c016a96355e" providerId="ADAL" clId="{59620BA9-024D-47F3-B942-1D38EB879E16}" dt="2026-07-24T20:55:00.133" v="290" actId="20577"/>
        <pc:sldMkLst>
          <pc:docMk/>
          <pc:sldMk cId="1851852752" sldId="256"/>
        </pc:sldMkLst>
        <pc:spChg chg="mod">
          <ac:chgData name="Vitucci, John C CTR USN NMRC (USA)" userId="fb94f74e-018d-4c20-bad2-0c016a96355e" providerId="ADAL" clId="{59620BA9-024D-47F3-B942-1D38EB879E16}" dt="2026-07-24T20:55:00.133" v="290" actId="20577"/>
          <ac:spMkLst>
            <pc:docMk/>
            <pc:sldMk cId="1851852752" sldId="256"/>
            <ac:spMk id="9" creationId="{3A267A65-C22E-3452-FACC-57259F1E5760}"/>
          </ac:spMkLst>
        </pc:spChg>
        <pc:spChg chg="mod">
          <ac:chgData name="Vitucci, John C CTR USN NMRC (USA)" userId="fb94f74e-018d-4c20-bad2-0c016a96355e" providerId="ADAL" clId="{59620BA9-024D-47F3-B942-1D38EB879E16}" dt="2026-07-24T20:36:19.608" v="3" actId="1037"/>
          <ac:spMkLst>
            <pc:docMk/>
            <pc:sldMk cId="1851852752" sldId="256"/>
            <ac:spMk id="161" creationId="{1147D9FC-600F-2C5E-74C1-BD8CC5D82072}"/>
          </ac:spMkLst>
        </pc:spChg>
        <pc:spChg chg="mod">
          <ac:chgData name="Vitucci, John C CTR USN NMRC (USA)" userId="fb94f74e-018d-4c20-bad2-0c016a96355e" providerId="ADAL" clId="{59620BA9-024D-47F3-B942-1D38EB879E16}" dt="2026-07-24T20:38:32.360" v="60" actId="20577"/>
          <ac:spMkLst>
            <pc:docMk/>
            <pc:sldMk cId="1851852752" sldId="256"/>
            <ac:spMk id="173" creationId="{0401704F-8EA6-E48E-5C59-9B80867E44D8}"/>
          </ac:spMkLst>
        </pc:spChg>
        <pc:spChg chg="mod">
          <ac:chgData name="Vitucci, John C CTR USN NMRC (USA)" userId="fb94f74e-018d-4c20-bad2-0c016a96355e" providerId="ADAL" clId="{59620BA9-024D-47F3-B942-1D38EB879E16}" dt="2026-07-24T20:53:14.522" v="270" actId="20577"/>
          <ac:spMkLst>
            <pc:docMk/>
            <pc:sldMk cId="1851852752" sldId="256"/>
            <ac:spMk id="186" creationId="{D134A173-7E74-8C74-223F-87D2867AA9D8}"/>
          </ac:spMkLst>
        </pc:spChg>
        <pc:spChg chg="mod">
          <ac:chgData name="Vitucci, John C CTR USN NMRC (USA)" userId="fb94f74e-018d-4c20-bad2-0c016a96355e" providerId="ADAL" clId="{59620BA9-024D-47F3-B942-1D38EB879E16}" dt="2026-07-24T20:36:23.542" v="7" actId="1037"/>
          <ac:spMkLst>
            <pc:docMk/>
            <pc:sldMk cId="1851852752" sldId="256"/>
            <ac:spMk id="189" creationId="{FDDC980D-34A1-65BA-E815-D8FF2BA211B8}"/>
          </ac:spMkLst>
        </pc:spChg>
        <pc:spChg chg="mod">
          <ac:chgData name="Vitucci, John C CTR USN NMRC (USA)" userId="fb94f74e-018d-4c20-bad2-0c016a96355e" providerId="ADAL" clId="{59620BA9-024D-47F3-B942-1D38EB879E16}" dt="2026-07-24T20:46:26.318" v="71" actId="20577"/>
          <ac:spMkLst>
            <pc:docMk/>
            <pc:sldMk cId="1851852752" sldId="256"/>
            <ac:spMk id="190" creationId="{52B31B18-5C8B-49BE-8001-6989FC4CFE2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07BC1-56D2-45C2-8CC3-67FE1E6EF919}" type="datetimeFigureOut">
              <a:rPr lang="en-US" smtClean="0"/>
              <a:t>7/24/2026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4BAB7B-9427-4D9E-B5EF-8A914AA73CFD}" type="slidenum">
              <a:rPr lang="en-US" smtClean="0"/>
              <a:t>‹#›</a:t>
            </a:fld>
            <a:endParaRPr lang="en-US"/>
          </a:p>
        </p:txBody>
      </p:sp>
    </p:spTree>
    <p:extLst>
      <p:ext uri="{BB962C8B-B14F-4D97-AF65-F5344CB8AC3E}">
        <p14:creationId xmlns:p14="http://schemas.microsoft.com/office/powerpoint/2010/main" val="36811091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94BAB7B-9427-4D9E-B5EF-8A914AA73CFD}" type="slidenum">
              <a:rPr lang="en-US" smtClean="0"/>
              <a:t>1</a:t>
            </a:fld>
            <a:endParaRPr lang="en-US"/>
          </a:p>
        </p:txBody>
      </p:sp>
    </p:spTree>
    <p:extLst>
      <p:ext uri="{BB962C8B-B14F-4D97-AF65-F5344CB8AC3E}">
        <p14:creationId xmlns:p14="http://schemas.microsoft.com/office/powerpoint/2010/main" val="24501954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8800"/>
            </a:lvl1pPr>
          </a:lstStyle>
          <a:p>
            <a:r>
              <a:rPr lang="en-US"/>
              <a:t>Click to edit Master title style</a:t>
            </a:r>
            <a:endParaRPr lang="en-US" dirty="0"/>
          </a:p>
        </p:txBody>
      </p:sp>
      <p:sp>
        <p:nvSpPr>
          <p:cNvPr id="3" name="Subtitle 2"/>
          <p:cNvSpPr>
            <a:spLocks noGrp="1"/>
          </p:cNvSpPr>
          <p:nvPr>
            <p:ph type="subTitle" idx="1"/>
          </p:nvPr>
        </p:nvSpPr>
        <p:spPr>
          <a:xfrm>
            <a:off x="5486400" y="17289782"/>
            <a:ext cx="32918400" cy="7947658"/>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2960496-37D3-41E0-B7B9-5DA85EC52B29}" type="datetimeFigureOut">
              <a:rPr lang="en-US" smtClean="0"/>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7FE60A-A822-48FD-9405-25729392819A}" type="slidenum">
              <a:rPr lang="en-US" smtClean="0"/>
              <a:t>‹#›</a:t>
            </a:fld>
            <a:endParaRPr lang="en-US"/>
          </a:p>
        </p:txBody>
      </p:sp>
    </p:spTree>
    <p:extLst>
      <p:ext uri="{BB962C8B-B14F-4D97-AF65-F5344CB8AC3E}">
        <p14:creationId xmlns:p14="http://schemas.microsoft.com/office/powerpoint/2010/main" val="29828556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960496-37D3-41E0-B7B9-5DA85EC52B29}" type="datetimeFigureOut">
              <a:rPr lang="en-US" smtClean="0"/>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7FE60A-A822-48FD-9405-25729392819A}" type="slidenum">
              <a:rPr lang="en-US" smtClean="0"/>
              <a:t>‹#›</a:t>
            </a:fld>
            <a:endParaRPr lang="en-US"/>
          </a:p>
        </p:txBody>
      </p:sp>
    </p:spTree>
    <p:extLst>
      <p:ext uri="{BB962C8B-B14F-4D97-AF65-F5344CB8AC3E}">
        <p14:creationId xmlns:p14="http://schemas.microsoft.com/office/powerpoint/2010/main" val="34974223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960496-37D3-41E0-B7B9-5DA85EC52B29}" type="datetimeFigureOut">
              <a:rPr lang="en-US" smtClean="0"/>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7FE60A-A822-48FD-9405-25729392819A}" type="slidenum">
              <a:rPr lang="en-US" smtClean="0"/>
              <a:t>‹#›</a:t>
            </a:fld>
            <a:endParaRPr lang="en-US"/>
          </a:p>
        </p:txBody>
      </p:sp>
    </p:spTree>
    <p:extLst>
      <p:ext uri="{BB962C8B-B14F-4D97-AF65-F5344CB8AC3E}">
        <p14:creationId xmlns:p14="http://schemas.microsoft.com/office/powerpoint/2010/main" val="13119122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960496-37D3-41E0-B7B9-5DA85EC52B29}" type="datetimeFigureOut">
              <a:rPr lang="en-US" smtClean="0"/>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7FE60A-A822-48FD-9405-25729392819A}" type="slidenum">
              <a:rPr lang="en-US" smtClean="0"/>
              <a:t>‹#›</a:t>
            </a:fld>
            <a:endParaRPr lang="en-US"/>
          </a:p>
        </p:txBody>
      </p:sp>
    </p:spTree>
    <p:extLst>
      <p:ext uri="{BB962C8B-B14F-4D97-AF65-F5344CB8AC3E}">
        <p14:creationId xmlns:p14="http://schemas.microsoft.com/office/powerpoint/2010/main" val="24093188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28800"/>
            </a:lvl1pPr>
          </a:lstStyle>
          <a:p>
            <a:r>
              <a:rPr lang="en-US"/>
              <a:t>Click to edit Master title style</a:t>
            </a:r>
            <a:endParaRPr lang="en-US" dirty="0"/>
          </a:p>
        </p:txBody>
      </p:sp>
      <p:sp>
        <p:nvSpPr>
          <p:cNvPr id="3" name="Text Placeholder 2"/>
          <p:cNvSpPr>
            <a:spLocks noGrp="1"/>
          </p:cNvSpPr>
          <p:nvPr>
            <p:ph type="body" idx="1"/>
          </p:nvPr>
        </p:nvSpPr>
        <p:spPr>
          <a:xfrm>
            <a:off x="2994662" y="22029429"/>
            <a:ext cx="37856160" cy="7200898"/>
          </a:xfrm>
        </p:spPr>
        <p:txBody>
          <a:bodyPr/>
          <a:lstStyle>
            <a:lvl1pPr marL="0" indent="0">
              <a:buNone/>
              <a:defRPr sz="11520">
                <a:solidFill>
                  <a:schemeClr val="tx1">
                    <a:tint val="82000"/>
                  </a:schemeClr>
                </a:solidFill>
              </a:defRPr>
            </a:lvl1pPr>
            <a:lvl2pPr marL="2194560" indent="0">
              <a:buNone/>
              <a:defRPr sz="9600">
                <a:solidFill>
                  <a:schemeClr val="tx1">
                    <a:tint val="82000"/>
                  </a:schemeClr>
                </a:solidFill>
              </a:defRPr>
            </a:lvl2pPr>
            <a:lvl3pPr marL="4389120" indent="0">
              <a:buNone/>
              <a:defRPr sz="8640">
                <a:solidFill>
                  <a:schemeClr val="tx1">
                    <a:tint val="82000"/>
                  </a:schemeClr>
                </a:solidFill>
              </a:defRPr>
            </a:lvl3pPr>
            <a:lvl4pPr marL="6583680" indent="0">
              <a:buNone/>
              <a:defRPr sz="7680">
                <a:solidFill>
                  <a:schemeClr val="tx1">
                    <a:tint val="82000"/>
                  </a:schemeClr>
                </a:solidFill>
              </a:defRPr>
            </a:lvl4pPr>
            <a:lvl5pPr marL="8778240" indent="0">
              <a:buNone/>
              <a:defRPr sz="7680">
                <a:solidFill>
                  <a:schemeClr val="tx1">
                    <a:tint val="82000"/>
                  </a:schemeClr>
                </a:solidFill>
              </a:defRPr>
            </a:lvl5pPr>
            <a:lvl6pPr marL="10972800" indent="0">
              <a:buNone/>
              <a:defRPr sz="7680">
                <a:solidFill>
                  <a:schemeClr val="tx1">
                    <a:tint val="82000"/>
                  </a:schemeClr>
                </a:solidFill>
              </a:defRPr>
            </a:lvl6pPr>
            <a:lvl7pPr marL="13167360" indent="0">
              <a:buNone/>
              <a:defRPr sz="7680">
                <a:solidFill>
                  <a:schemeClr val="tx1">
                    <a:tint val="82000"/>
                  </a:schemeClr>
                </a:solidFill>
              </a:defRPr>
            </a:lvl7pPr>
            <a:lvl8pPr marL="15361920" indent="0">
              <a:buNone/>
              <a:defRPr sz="7680">
                <a:solidFill>
                  <a:schemeClr val="tx1">
                    <a:tint val="82000"/>
                  </a:schemeClr>
                </a:solidFill>
              </a:defRPr>
            </a:lvl8pPr>
            <a:lvl9pPr marL="17556480" indent="0">
              <a:buNone/>
              <a:defRPr sz="768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2960496-37D3-41E0-B7B9-5DA85EC52B29}" type="datetimeFigureOut">
              <a:rPr lang="en-US" smtClean="0"/>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7FE60A-A822-48FD-9405-25729392819A}" type="slidenum">
              <a:rPr lang="en-US" smtClean="0"/>
              <a:t>‹#›</a:t>
            </a:fld>
            <a:endParaRPr lang="en-US"/>
          </a:p>
        </p:txBody>
      </p:sp>
    </p:spTree>
    <p:extLst>
      <p:ext uri="{BB962C8B-B14F-4D97-AF65-F5344CB8AC3E}">
        <p14:creationId xmlns:p14="http://schemas.microsoft.com/office/powerpoint/2010/main" val="35725097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2960496-37D3-41E0-B7B9-5DA85EC52B29}" type="datetimeFigureOut">
              <a:rPr lang="en-US" smtClean="0"/>
              <a:t>7/24/2026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7FE60A-A822-48FD-9405-25729392819A}" type="slidenum">
              <a:rPr lang="en-US" smtClean="0"/>
              <a:t>‹#›</a:t>
            </a:fld>
            <a:endParaRPr lang="en-US"/>
          </a:p>
        </p:txBody>
      </p:sp>
    </p:spTree>
    <p:extLst>
      <p:ext uri="{BB962C8B-B14F-4D97-AF65-F5344CB8AC3E}">
        <p14:creationId xmlns:p14="http://schemas.microsoft.com/office/powerpoint/2010/main" val="2206985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2"/>
            <a:ext cx="18659477"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2960496-37D3-41E0-B7B9-5DA85EC52B29}" type="datetimeFigureOut">
              <a:rPr lang="en-US" smtClean="0"/>
              <a:t>7/24/2026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47FE60A-A822-48FD-9405-25729392819A}" type="slidenum">
              <a:rPr lang="en-US" smtClean="0"/>
              <a:t>‹#›</a:t>
            </a:fld>
            <a:endParaRPr lang="en-US"/>
          </a:p>
        </p:txBody>
      </p:sp>
    </p:spTree>
    <p:extLst>
      <p:ext uri="{BB962C8B-B14F-4D97-AF65-F5344CB8AC3E}">
        <p14:creationId xmlns:p14="http://schemas.microsoft.com/office/powerpoint/2010/main" val="6571040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2960496-37D3-41E0-B7B9-5DA85EC52B29}" type="datetimeFigureOut">
              <a:rPr lang="en-US" smtClean="0"/>
              <a:t>7/24/2026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47FE60A-A822-48FD-9405-25729392819A}" type="slidenum">
              <a:rPr lang="en-US" smtClean="0"/>
              <a:t>‹#›</a:t>
            </a:fld>
            <a:endParaRPr lang="en-US"/>
          </a:p>
        </p:txBody>
      </p:sp>
    </p:spTree>
    <p:extLst>
      <p:ext uri="{BB962C8B-B14F-4D97-AF65-F5344CB8AC3E}">
        <p14:creationId xmlns:p14="http://schemas.microsoft.com/office/powerpoint/2010/main" val="3564423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960496-37D3-41E0-B7B9-5DA85EC52B29}" type="datetimeFigureOut">
              <a:rPr lang="en-US" smtClean="0"/>
              <a:t>7/24/2026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47FE60A-A822-48FD-9405-25729392819A}" type="slidenum">
              <a:rPr lang="en-US" smtClean="0"/>
              <a:t>‹#›</a:t>
            </a:fld>
            <a:endParaRPr lang="en-US"/>
          </a:p>
        </p:txBody>
      </p:sp>
    </p:spTree>
    <p:extLst>
      <p:ext uri="{BB962C8B-B14F-4D97-AF65-F5344CB8AC3E}">
        <p14:creationId xmlns:p14="http://schemas.microsoft.com/office/powerpoint/2010/main" val="8554876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Content Placeholder 2"/>
          <p:cNvSpPr>
            <a:spLocks noGrp="1"/>
          </p:cNvSpPr>
          <p:nvPr>
            <p:ph idx="1"/>
          </p:nvPr>
        </p:nvSpPr>
        <p:spPr>
          <a:xfrm>
            <a:off x="18659477" y="4739647"/>
            <a:ext cx="22219920" cy="23393400"/>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A2960496-37D3-41E0-B7B9-5DA85EC52B29}" type="datetimeFigureOut">
              <a:rPr lang="en-US" smtClean="0"/>
              <a:t>7/24/2026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7FE60A-A822-48FD-9405-25729392819A}" type="slidenum">
              <a:rPr lang="en-US" smtClean="0"/>
              <a:t>‹#›</a:t>
            </a:fld>
            <a:endParaRPr lang="en-US"/>
          </a:p>
        </p:txBody>
      </p:sp>
    </p:spTree>
    <p:extLst>
      <p:ext uri="{BB962C8B-B14F-4D97-AF65-F5344CB8AC3E}">
        <p14:creationId xmlns:p14="http://schemas.microsoft.com/office/powerpoint/2010/main" val="35453702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7"/>
            <a:ext cx="22219920" cy="23393400"/>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a:t>Click icon to add picture</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A2960496-37D3-41E0-B7B9-5DA85EC52B29}" type="datetimeFigureOut">
              <a:rPr lang="en-US" smtClean="0"/>
              <a:t>7/24/2026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7FE60A-A822-48FD-9405-25729392819A}" type="slidenum">
              <a:rPr lang="en-US" smtClean="0"/>
              <a:t>‹#›</a:t>
            </a:fld>
            <a:endParaRPr lang="en-US"/>
          </a:p>
        </p:txBody>
      </p:sp>
    </p:spTree>
    <p:extLst>
      <p:ext uri="{BB962C8B-B14F-4D97-AF65-F5344CB8AC3E}">
        <p14:creationId xmlns:p14="http://schemas.microsoft.com/office/powerpoint/2010/main" val="20020734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5760">
                <a:solidFill>
                  <a:schemeClr val="tx1">
                    <a:tint val="82000"/>
                  </a:schemeClr>
                </a:solidFill>
              </a:defRPr>
            </a:lvl1pPr>
          </a:lstStyle>
          <a:p>
            <a:fld id="{A2960496-37D3-41E0-B7B9-5DA85EC52B29}" type="datetimeFigureOut">
              <a:rPr lang="en-US" smtClean="0"/>
              <a:t>7/24/2026</a:t>
            </a:fld>
            <a:endParaRPr lang="en-US"/>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576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5760">
                <a:solidFill>
                  <a:schemeClr val="tx1">
                    <a:tint val="82000"/>
                  </a:schemeClr>
                </a:solidFill>
              </a:defRPr>
            </a:lvl1pPr>
          </a:lstStyle>
          <a:p>
            <a:fld id="{D47FE60A-A822-48FD-9405-25729392819A}" type="slidenum">
              <a:rPr lang="en-US" smtClean="0"/>
              <a:t>‹#›</a:t>
            </a:fld>
            <a:endParaRPr lang="en-US"/>
          </a:p>
        </p:txBody>
      </p:sp>
    </p:spTree>
    <p:extLst>
      <p:ext uri="{BB962C8B-B14F-4D97-AF65-F5344CB8AC3E}">
        <p14:creationId xmlns:p14="http://schemas.microsoft.com/office/powerpoint/2010/main" val="18790831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emf"/><Relationship Id="rId18" Type="http://schemas.openxmlformats.org/officeDocument/2006/relationships/image" Target="../media/image16.emf"/><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emf"/><Relationship Id="rId17" Type="http://schemas.openxmlformats.org/officeDocument/2006/relationships/image" Target="../media/image15.emf"/><Relationship Id="rId2" Type="http://schemas.openxmlformats.org/officeDocument/2006/relationships/notesSlide" Target="../notesSlides/notesSlide1.xml"/><Relationship Id="rId16" Type="http://schemas.openxmlformats.org/officeDocument/2006/relationships/image" Target="../media/image14.emf"/><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emf"/><Relationship Id="rId5" Type="http://schemas.openxmlformats.org/officeDocument/2006/relationships/image" Target="../media/image3.png"/><Relationship Id="rId15" Type="http://schemas.openxmlformats.org/officeDocument/2006/relationships/image" Target="../media/image13.emf"/><Relationship Id="rId10" Type="http://schemas.openxmlformats.org/officeDocument/2006/relationships/image" Target="../media/image8.emf"/><Relationship Id="rId19" Type="http://schemas.openxmlformats.org/officeDocument/2006/relationships/image" Target="../media/image17.emf"/><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Rectangle 161">
            <a:extLst>
              <a:ext uri="{FF2B5EF4-FFF2-40B4-BE49-F238E27FC236}">
                <a16:creationId xmlns:a16="http://schemas.microsoft.com/office/drawing/2014/main" id="{4D9FC46F-90E5-E5C7-3929-4A6347F94F5B}"/>
              </a:ext>
            </a:extLst>
          </p:cNvPr>
          <p:cNvSpPr/>
          <p:nvPr/>
        </p:nvSpPr>
        <p:spPr>
          <a:xfrm>
            <a:off x="412820" y="4564124"/>
            <a:ext cx="12051890" cy="924462"/>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200" dirty="0">
                <a:solidFill>
                  <a:schemeClr val="bg1"/>
                </a:solidFill>
                <a:latin typeface="Arial Black" panose="020B0A04020102020204" pitchFamily="34" charset="0"/>
                <a:ea typeface="Tahoma" panose="020B0604030504040204" pitchFamily="34" charset="0"/>
                <a:cs typeface="Arial Bold" panose="020B0704020202020204" pitchFamily="34" charset="0"/>
              </a:rPr>
              <a:t>									Background</a:t>
            </a:r>
          </a:p>
        </p:txBody>
      </p:sp>
      <p:grpSp>
        <p:nvGrpSpPr>
          <p:cNvPr id="4" name="Group 3">
            <a:extLst>
              <a:ext uri="{FF2B5EF4-FFF2-40B4-BE49-F238E27FC236}">
                <a16:creationId xmlns:a16="http://schemas.microsoft.com/office/drawing/2014/main" id="{A76DB88D-F946-9138-6EEC-5D5F4A2A3813}"/>
              </a:ext>
            </a:extLst>
          </p:cNvPr>
          <p:cNvGrpSpPr/>
          <p:nvPr/>
        </p:nvGrpSpPr>
        <p:grpSpPr>
          <a:xfrm>
            <a:off x="-13642" y="31533123"/>
            <a:ext cx="43918073" cy="1385277"/>
            <a:chOff x="-13642" y="31533123"/>
            <a:chExt cx="43918073" cy="1385277"/>
          </a:xfrm>
        </p:grpSpPr>
        <p:sp>
          <p:nvSpPr>
            <p:cNvPr id="5" name="Rectangle 4">
              <a:extLst>
                <a:ext uri="{FF2B5EF4-FFF2-40B4-BE49-F238E27FC236}">
                  <a16:creationId xmlns:a16="http://schemas.microsoft.com/office/drawing/2014/main" id="{037E63ED-1F91-3A1E-DE20-9196676198CF}"/>
                </a:ext>
              </a:extLst>
            </p:cNvPr>
            <p:cNvSpPr/>
            <p:nvPr/>
          </p:nvSpPr>
          <p:spPr>
            <a:xfrm>
              <a:off x="-13642" y="31994656"/>
              <a:ext cx="43912666" cy="923744"/>
            </a:xfrm>
            <a:prstGeom prst="rect">
              <a:avLst/>
            </a:prstGeom>
            <a:solidFill>
              <a:srgbClr val="022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962"/>
            </a:p>
          </p:txBody>
        </p:sp>
        <p:grpSp>
          <p:nvGrpSpPr>
            <p:cNvPr id="6" name="Group 5">
              <a:extLst>
                <a:ext uri="{FF2B5EF4-FFF2-40B4-BE49-F238E27FC236}">
                  <a16:creationId xmlns:a16="http://schemas.microsoft.com/office/drawing/2014/main" id="{BF05BF35-F7BC-6E1F-7841-033465A8F1D6}"/>
                </a:ext>
              </a:extLst>
            </p:cNvPr>
            <p:cNvGrpSpPr/>
            <p:nvPr/>
          </p:nvGrpSpPr>
          <p:grpSpPr>
            <a:xfrm>
              <a:off x="-13642" y="31533123"/>
              <a:ext cx="43918073" cy="472329"/>
              <a:chOff x="-13642" y="31533123"/>
              <a:chExt cx="43918073" cy="472329"/>
            </a:xfrm>
          </p:grpSpPr>
          <p:sp>
            <p:nvSpPr>
              <p:cNvPr id="7" name="Rectangle 6">
                <a:extLst>
                  <a:ext uri="{FF2B5EF4-FFF2-40B4-BE49-F238E27FC236}">
                    <a16:creationId xmlns:a16="http://schemas.microsoft.com/office/drawing/2014/main" id="{CE18C958-B105-D1F8-4670-5AC8C3E5C437}"/>
                  </a:ext>
                </a:extLst>
              </p:cNvPr>
              <p:cNvSpPr/>
              <p:nvPr/>
            </p:nvSpPr>
            <p:spPr>
              <a:xfrm>
                <a:off x="-13642" y="31767023"/>
                <a:ext cx="43918073" cy="238429"/>
              </a:xfrm>
              <a:prstGeom prst="rect">
                <a:avLst/>
              </a:prstGeom>
              <a:solidFill>
                <a:srgbClr val="C412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962" dirty="0"/>
              </a:p>
            </p:txBody>
          </p:sp>
          <p:sp>
            <p:nvSpPr>
              <p:cNvPr id="8" name="Rectangle 7">
                <a:extLst>
                  <a:ext uri="{FF2B5EF4-FFF2-40B4-BE49-F238E27FC236}">
                    <a16:creationId xmlns:a16="http://schemas.microsoft.com/office/drawing/2014/main" id="{E8B296DB-1EB6-F3F0-4941-CE8682E074D1}"/>
                  </a:ext>
                </a:extLst>
              </p:cNvPr>
              <p:cNvSpPr/>
              <p:nvPr/>
            </p:nvSpPr>
            <p:spPr>
              <a:xfrm>
                <a:off x="-13642" y="31533123"/>
                <a:ext cx="43918073" cy="238429"/>
              </a:xfrm>
              <a:prstGeom prst="rect">
                <a:avLst/>
              </a:prstGeom>
              <a:solidFill>
                <a:srgbClr val="E8B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962" dirty="0"/>
              </a:p>
            </p:txBody>
          </p:sp>
        </p:grpSp>
      </p:grpSp>
      <p:sp>
        <p:nvSpPr>
          <p:cNvPr id="9" name="TextBox 8">
            <a:extLst>
              <a:ext uri="{FF2B5EF4-FFF2-40B4-BE49-F238E27FC236}">
                <a16:creationId xmlns:a16="http://schemas.microsoft.com/office/drawing/2014/main" id="{3A267A65-C22E-3452-FACC-57259F1E5760}"/>
              </a:ext>
            </a:extLst>
          </p:cNvPr>
          <p:cNvSpPr txBox="1"/>
          <p:nvPr/>
        </p:nvSpPr>
        <p:spPr>
          <a:xfrm>
            <a:off x="383810" y="32157403"/>
            <a:ext cx="40840893" cy="738664"/>
          </a:xfrm>
          <a:prstGeom prst="rect">
            <a:avLst/>
          </a:prstGeom>
          <a:noFill/>
          <a:ln w="76200">
            <a:noFill/>
          </a:ln>
        </p:spPr>
        <p:txBody>
          <a:bodyPr wrap="square" rtlCol="0">
            <a:spAutoFit/>
          </a:bodyPr>
          <a:lstStyle/>
          <a:p>
            <a:pPr lvl="0"/>
            <a:r>
              <a:rPr lang="en-US" sz="1050" dirty="0">
                <a:solidFill>
                  <a:schemeClr val="bg1"/>
                </a:solidFill>
                <a:latin typeface="Arial" panose="020B0604020202020204" pitchFamily="34" charset="0"/>
                <a:ea typeface="Tahoma" panose="020B0604030504040204" pitchFamily="34" charset="0"/>
                <a:cs typeface="Arial" panose="020B0604020202020204" pitchFamily="34" charset="0"/>
              </a:rPr>
              <a:t>Disclaimer: The views expressed in this article are those of the author and do not necessarily reflect the official policy or position of the Department of the Navy, Department of Defense, nor the U.S. Government.</a:t>
            </a:r>
          </a:p>
          <a:p>
            <a:pPr lvl="0"/>
            <a:r>
              <a:rPr lang="en-US" sz="1050" dirty="0">
                <a:solidFill>
                  <a:schemeClr val="bg1"/>
                </a:solidFill>
                <a:latin typeface="Arial" panose="020B0604020202020204" pitchFamily="34" charset="0"/>
                <a:ea typeface="Tahoma" panose="020B0604030504040204" pitchFamily="34" charset="0"/>
                <a:cs typeface="Arial" panose="020B0604020202020204" pitchFamily="34" charset="0"/>
              </a:rPr>
              <a:t>Source of support: The work presented here was supported by MI250155 and NIH grant R44AI136195 . </a:t>
            </a:r>
          </a:p>
          <a:p>
            <a:r>
              <a:rPr lang="en-US" sz="1050" dirty="0">
                <a:solidFill>
                  <a:schemeClr val="bg1"/>
                </a:solidFill>
                <a:latin typeface="Arial" panose="020B0604020202020204" pitchFamily="34" charset="0"/>
                <a:ea typeface="Tahoma" panose="020B0604030504040204" pitchFamily="34" charset="0"/>
                <a:cs typeface="Arial" panose="020B0604020202020204" pitchFamily="34" charset="0"/>
              </a:rPr>
              <a:t>Human subject research protections: The study protocol was approved by the Naval Medical Research Command Institutional Review Board in compliance with all applicable. Federal regulations governing the protection of human subjects. The study protocol was reviewed and approved by the WRAIR/NMRC, </a:t>
            </a:r>
            <a:r>
              <a:rPr lang="en-US" sz="1050" dirty="0" err="1">
                <a:solidFill>
                  <a:schemeClr val="bg1"/>
                </a:solidFill>
                <a:latin typeface="Arial" panose="020B0604020202020204" pitchFamily="34" charset="0"/>
                <a:ea typeface="Tahoma" panose="020B0604030504040204" pitchFamily="34" charset="0"/>
                <a:cs typeface="Arial" panose="020B0604020202020204" pitchFamily="34" charset="0"/>
              </a:rPr>
              <a:t>Altrasciences</a:t>
            </a:r>
            <a:r>
              <a:rPr lang="en-US" sz="1050" dirty="0">
                <a:solidFill>
                  <a:schemeClr val="bg1"/>
                </a:solidFill>
                <a:latin typeface="Arial" panose="020B0604020202020204" pitchFamily="34" charset="0"/>
                <a:ea typeface="Tahoma" panose="020B0604030504040204" pitchFamily="34" charset="0"/>
                <a:cs typeface="Arial" panose="020B0604020202020204" pitchFamily="34" charset="0"/>
              </a:rPr>
              <a:t>, and Sinclair Research’s Institutional Animal Care and Use Committees in compliance with all applicable federal regulations governing the protection of animals and research.</a:t>
            </a:r>
          </a:p>
          <a:p>
            <a:pPr lvl="0"/>
            <a:r>
              <a:rPr lang="en-US" sz="1050" dirty="0">
                <a:solidFill>
                  <a:schemeClr val="bg1"/>
                </a:solidFill>
                <a:latin typeface="Arial" panose="020B0604020202020204" pitchFamily="34" charset="0"/>
                <a:ea typeface="Tahoma" panose="020B0604030504040204" pitchFamily="34" charset="0"/>
                <a:cs typeface="Arial" panose="020B0604020202020204" pitchFamily="34" charset="0"/>
              </a:rPr>
              <a:t>Copyright statement: Some authors are military service members and employees of the U.S. Government. This work was prepared as part of their official duties. Title 17 U.S.C. §105 provides that “Copyright protection under this title is not available for any work of the United States Government”. Title 17 U.S.C. §101 defines a U.S. Government work as a work prepared by a military service member or employee of the U.S. Government as part of that person’s official duties.</a:t>
            </a:r>
          </a:p>
        </p:txBody>
      </p:sp>
      <p:grpSp>
        <p:nvGrpSpPr>
          <p:cNvPr id="10" name="Group 9">
            <a:extLst>
              <a:ext uri="{FF2B5EF4-FFF2-40B4-BE49-F238E27FC236}">
                <a16:creationId xmlns:a16="http://schemas.microsoft.com/office/drawing/2014/main" id="{28E595FE-DB8E-4B53-0789-5D8807C9C894}"/>
              </a:ext>
            </a:extLst>
          </p:cNvPr>
          <p:cNvGrpSpPr/>
          <p:nvPr/>
        </p:nvGrpSpPr>
        <p:grpSpPr>
          <a:xfrm>
            <a:off x="-26873" y="-58507"/>
            <a:ext cx="43918073" cy="4498906"/>
            <a:chOff x="-26873" y="-58507"/>
            <a:chExt cx="43918073" cy="4498906"/>
          </a:xfrm>
        </p:grpSpPr>
        <p:sp>
          <p:nvSpPr>
            <p:cNvPr id="11" name="Rectangle 10">
              <a:extLst>
                <a:ext uri="{FF2B5EF4-FFF2-40B4-BE49-F238E27FC236}">
                  <a16:creationId xmlns:a16="http://schemas.microsoft.com/office/drawing/2014/main" id="{8E32BCC8-C7CD-D907-2A92-060D1FB9BBC9}"/>
                </a:ext>
              </a:extLst>
            </p:cNvPr>
            <p:cNvSpPr/>
            <p:nvPr/>
          </p:nvSpPr>
          <p:spPr>
            <a:xfrm>
              <a:off x="0" y="-58507"/>
              <a:ext cx="43891200" cy="4194833"/>
            </a:xfrm>
            <a:prstGeom prst="rect">
              <a:avLst/>
            </a:prstGeom>
            <a:solidFill>
              <a:srgbClr val="022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962" dirty="0"/>
            </a:p>
          </p:txBody>
        </p:sp>
        <p:grpSp>
          <p:nvGrpSpPr>
            <p:cNvPr id="12" name="Group 11">
              <a:extLst>
                <a:ext uri="{FF2B5EF4-FFF2-40B4-BE49-F238E27FC236}">
                  <a16:creationId xmlns:a16="http://schemas.microsoft.com/office/drawing/2014/main" id="{7091E3E6-9B08-ADEE-18ED-193B65BFC6B6}"/>
                </a:ext>
              </a:extLst>
            </p:cNvPr>
            <p:cNvGrpSpPr/>
            <p:nvPr/>
          </p:nvGrpSpPr>
          <p:grpSpPr>
            <a:xfrm flipV="1">
              <a:off x="-26873" y="3968070"/>
              <a:ext cx="43918073" cy="472329"/>
              <a:chOff x="-13642" y="31533123"/>
              <a:chExt cx="43918073" cy="472329"/>
            </a:xfrm>
          </p:grpSpPr>
          <p:sp>
            <p:nvSpPr>
              <p:cNvPr id="14" name="Rectangle 13">
                <a:extLst>
                  <a:ext uri="{FF2B5EF4-FFF2-40B4-BE49-F238E27FC236}">
                    <a16:creationId xmlns:a16="http://schemas.microsoft.com/office/drawing/2014/main" id="{CF91703C-6A5F-A277-736C-29D84A3D73B1}"/>
                  </a:ext>
                </a:extLst>
              </p:cNvPr>
              <p:cNvSpPr/>
              <p:nvPr/>
            </p:nvSpPr>
            <p:spPr>
              <a:xfrm>
                <a:off x="-13642" y="31767023"/>
                <a:ext cx="43918073" cy="238429"/>
              </a:xfrm>
              <a:prstGeom prst="rect">
                <a:avLst/>
              </a:prstGeom>
              <a:solidFill>
                <a:srgbClr val="C412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962" dirty="0"/>
              </a:p>
            </p:txBody>
          </p:sp>
          <p:sp>
            <p:nvSpPr>
              <p:cNvPr id="15" name="Rectangle 14">
                <a:extLst>
                  <a:ext uri="{FF2B5EF4-FFF2-40B4-BE49-F238E27FC236}">
                    <a16:creationId xmlns:a16="http://schemas.microsoft.com/office/drawing/2014/main" id="{AE18178E-A474-33A9-B352-DBFE884CAD98}"/>
                  </a:ext>
                </a:extLst>
              </p:cNvPr>
              <p:cNvSpPr/>
              <p:nvPr/>
            </p:nvSpPr>
            <p:spPr>
              <a:xfrm>
                <a:off x="-13642" y="31533123"/>
                <a:ext cx="43918073" cy="238429"/>
              </a:xfrm>
              <a:prstGeom prst="rect">
                <a:avLst/>
              </a:prstGeom>
              <a:solidFill>
                <a:srgbClr val="E8B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962" dirty="0"/>
              </a:p>
            </p:txBody>
          </p:sp>
        </p:grpSp>
        <p:pic>
          <p:nvPicPr>
            <p:cNvPr id="13" name="Picture 12" descr="Logo&#10;&#10;Description automatically generated">
              <a:extLst>
                <a:ext uri="{FF2B5EF4-FFF2-40B4-BE49-F238E27FC236}">
                  <a16:creationId xmlns:a16="http://schemas.microsoft.com/office/drawing/2014/main" id="{D4C0AFB7-F8C5-E7FA-4221-2D51F584AC8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401051" y="399335"/>
              <a:ext cx="7085190" cy="3470178"/>
            </a:xfrm>
            <a:prstGeom prst="rect">
              <a:avLst/>
            </a:prstGeom>
          </p:spPr>
        </p:pic>
      </p:grpSp>
      <p:sp>
        <p:nvSpPr>
          <p:cNvPr id="17" name="Rectangle 16">
            <a:extLst>
              <a:ext uri="{FF2B5EF4-FFF2-40B4-BE49-F238E27FC236}">
                <a16:creationId xmlns:a16="http://schemas.microsoft.com/office/drawing/2014/main" id="{25F2A7C6-97EE-73F3-B089-29F5F2E36B08}"/>
              </a:ext>
            </a:extLst>
          </p:cNvPr>
          <p:cNvSpPr/>
          <p:nvPr/>
        </p:nvSpPr>
        <p:spPr>
          <a:xfrm>
            <a:off x="-26873" y="-58507"/>
            <a:ext cx="3208261" cy="4498906"/>
          </a:xfrm>
          <a:prstGeom prst="rect">
            <a:avLst/>
          </a:prstGeom>
          <a:solidFill>
            <a:srgbClr val="9395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D4370E0D-5920-8AAF-6C69-00EEDA3B0E0F}"/>
              </a:ext>
            </a:extLst>
          </p:cNvPr>
          <p:cNvSpPr/>
          <p:nvPr/>
        </p:nvSpPr>
        <p:spPr>
          <a:xfrm>
            <a:off x="341853" y="-76200"/>
            <a:ext cx="5794378" cy="579437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9F3578F0-03EE-C277-9957-65E1CBA3FE5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90609" y="74206"/>
            <a:ext cx="5496866" cy="5493566"/>
          </a:xfrm>
          <a:prstGeom prst="rect">
            <a:avLst/>
          </a:prstGeom>
        </p:spPr>
      </p:pic>
      <p:sp>
        <p:nvSpPr>
          <p:cNvPr id="161" name="Text Placeholder 5">
            <a:extLst>
              <a:ext uri="{FF2B5EF4-FFF2-40B4-BE49-F238E27FC236}">
                <a16:creationId xmlns:a16="http://schemas.microsoft.com/office/drawing/2014/main" id="{1147D9FC-600F-2C5E-74C1-BD8CC5D82072}"/>
              </a:ext>
            </a:extLst>
          </p:cNvPr>
          <p:cNvSpPr txBox="1"/>
          <p:nvPr/>
        </p:nvSpPr>
        <p:spPr>
          <a:xfrm>
            <a:off x="6384300" y="364268"/>
            <a:ext cx="30019618" cy="1770296"/>
          </a:xfrm>
          <a:prstGeom prst="rect">
            <a:avLst/>
          </a:prstGeom>
        </p:spPr>
        <p:txBody>
          <a:bodyPr lIns="0" tIns="0" rIns="0" bIns="0">
            <a:noAutofit/>
          </a:bodyPr>
          <a:lstStyle>
            <a:defPPr>
              <a:defRPr kern="1200" smtId="4294967295"/>
            </a:defPPr>
            <a:lvl1pPr marL="0" marR="0" indent="0" algn="l" defTabSz="3783013" rtl="0" eaLnBrk="1" fontAlgn="auto" latinLnBrk="0" hangingPunct="1">
              <a:lnSpc>
                <a:spcPct val="100000"/>
              </a:lnSpc>
              <a:spcBef>
                <a:spcPts val="600"/>
              </a:spcBef>
              <a:spcAft>
                <a:spcPct val="0"/>
              </a:spcAft>
              <a:buClrTx/>
              <a:buSzTx/>
              <a:buFontTx/>
              <a:buNone/>
              <a:defRPr sz="6000" kern="1200" baseline="0">
                <a:solidFill>
                  <a:schemeClr val="tx2"/>
                </a:solidFill>
                <a:latin typeface="Franklin Gothic Heavy" pitchFamily="34" charset="0"/>
                <a:ea typeface="+mn-ea"/>
                <a:cs typeface="+mn-cs"/>
              </a:defRPr>
            </a:lvl1pPr>
            <a:lvl2pPr marL="1880543" indent="0" algn="l" defTabSz="3761086" rtl="0" eaLnBrk="1" latinLnBrk="0" hangingPunct="1">
              <a:spcBef>
                <a:spcPct val="20000"/>
              </a:spcBef>
              <a:buFontTx/>
              <a:buNone/>
              <a:defRPr sz="11500" kern="1200">
                <a:solidFill>
                  <a:schemeClr val="tx1"/>
                </a:solidFill>
                <a:latin typeface="+mn-lt"/>
                <a:ea typeface="+mn-ea"/>
                <a:cs typeface="+mn-cs"/>
              </a:defRPr>
            </a:lvl2pPr>
            <a:lvl3pPr marL="3761086" indent="0" algn="l" defTabSz="3761086" rtl="0" eaLnBrk="1" latinLnBrk="0" hangingPunct="1">
              <a:spcBef>
                <a:spcPct val="20000"/>
              </a:spcBef>
              <a:buFontTx/>
              <a:buNone/>
              <a:defRPr sz="9900" kern="1200">
                <a:solidFill>
                  <a:schemeClr val="tx1"/>
                </a:solidFill>
                <a:latin typeface="+mn-lt"/>
                <a:ea typeface="+mn-ea"/>
                <a:cs typeface="+mn-cs"/>
              </a:defRPr>
            </a:lvl3pPr>
            <a:lvl4pPr marL="5641629" indent="0" algn="l" defTabSz="3761086" rtl="0" eaLnBrk="1" latinLnBrk="0" hangingPunct="1">
              <a:spcBef>
                <a:spcPct val="20000"/>
              </a:spcBef>
              <a:buFontTx/>
              <a:buNone/>
              <a:defRPr sz="8200" kern="1200">
                <a:solidFill>
                  <a:schemeClr val="tx1"/>
                </a:solidFill>
                <a:latin typeface="+mn-lt"/>
                <a:ea typeface="+mn-ea"/>
                <a:cs typeface="+mn-cs"/>
              </a:defRPr>
            </a:lvl4pPr>
            <a:lvl5pPr marL="7522172" indent="0" algn="l" defTabSz="3761086" rtl="0" eaLnBrk="1" latinLnBrk="0" hangingPunct="1">
              <a:spcBef>
                <a:spcPct val="20000"/>
              </a:spcBef>
              <a:buFontTx/>
              <a:buNone/>
              <a:defRPr sz="8200" kern="1200">
                <a:solidFill>
                  <a:schemeClr val="tx1"/>
                </a:solidFill>
                <a:latin typeface="+mn-lt"/>
                <a:ea typeface="+mn-ea"/>
                <a:cs typeface="+mn-cs"/>
              </a:defRPr>
            </a:lvl5pPr>
            <a:lvl6pPr marL="10342988"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6pPr>
            <a:lvl7pPr marL="12223531"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7pPr>
            <a:lvl8pPr marL="14104074"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8pPr>
            <a:lvl9pPr marL="15984617"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9pPr>
          </a:lstStyle>
          <a:p>
            <a:pPr algn="ctr" defTabSz="3021808">
              <a:spcBef>
                <a:spcPct val="20000"/>
              </a:spcBef>
              <a:defRPr/>
            </a:pPr>
            <a:r>
              <a:rPr lang="en-US" dirty="0">
                <a:solidFill>
                  <a:schemeClr val="bg1"/>
                </a:solidFill>
                <a:effectLst/>
                <a:latin typeface="Impact" panose="020B0806030902050204" pitchFamily="34" charset="0"/>
                <a:ea typeface="Calibri" panose="020F0502020204030204" pitchFamily="34" charset="0"/>
              </a:rPr>
              <a:t>Efficacy of a Novel Antimicrobial Peptide in Eradicating Multidrug-Resistant Bacterial Infections and Biofilms in Preclinical Mouse and Porcine Models</a:t>
            </a:r>
          </a:p>
          <a:p>
            <a:pPr algn="ctr">
              <a:lnSpc>
                <a:spcPct val="107000"/>
              </a:lnSpc>
              <a:spcAft>
                <a:spcPts val="800"/>
              </a:spcAft>
            </a:pPr>
            <a:r>
              <a:rPr lang="en-US" sz="2200" u="sng"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John C. Vitucci</a:t>
            </a:r>
            <a:r>
              <a:rPr lang="en-US" sz="2200" baseline="30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1,2</a:t>
            </a:r>
            <a:r>
              <a:rPr lang="en-US" sz="22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Danir Bayramov</a:t>
            </a:r>
            <a:r>
              <a:rPr lang="en-US" sz="2200" baseline="30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3</a:t>
            </a:r>
            <a:r>
              <a:rPr lang="en-US" sz="22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Ryan Cummings</a:t>
            </a:r>
            <a:r>
              <a:rPr lang="en-US" sz="2200" baseline="30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3</a:t>
            </a:r>
            <a:r>
              <a:rPr lang="en-US" sz="22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Melissa Hamilton</a:t>
            </a:r>
            <a:r>
              <a:rPr lang="en-US" sz="2200" baseline="30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1,4</a:t>
            </a:r>
            <a:r>
              <a:rPr lang="en-US" sz="22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Jesse Smith</a:t>
            </a:r>
            <a:r>
              <a:rPr lang="en-US" sz="2200" baseline="30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1,2</a:t>
            </a:r>
            <a:r>
              <a:rPr lang="en-US" sz="22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Katy Garcia</a:t>
            </a:r>
            <a:r>
              <a:rPr lang="en-US" sz="2200" baseline="30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1,4</a:t>
            </a:r>
            <a:r>
              <a:rPr lang="en-US" sz="22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Shannon Dennis</a:t>
            </a:r>
            <a:r>
              <a:rPr lang="en-US" sz="2200" baseline="30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1,4</a:t>
            </a:r>
            <a:r>
              <a:rPr lang="en-US" sz="22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Joseph Salzo</a:t>
            </a:r>
            <a:r>
              <a:rPr lang="en-US" sz="2200" baseline="30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1,2</a:t>
            </a:r>
            <a:r>
              <a:rPr lang="en-US" sz="22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Jonathan Benaye</a:t>
            </a:r>
            <a:r>
              <a:rPr lang="en-US" sz="2200" baseline="30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1,2</a:t>
            </a:r>
            <a:r>
              <a:rPr lang="en-US" sz="22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Gabriel Feleke</a:t>
            </a:r>
            <a:r>
              <a:rPr lang="en-US" sz="2200" baseline="30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1,4</a:t>
            </a:r>
            <a:r>
              <a:rPr lang="en-US" sz="22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a:t>
            </a:r>
            <a:r>
              <a:rPr lang="en-US" sz="2200" baseline="30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a:t>
            </a:r>
            <a:r>
              <a:rPr lang="en-US" sz="22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John A. Cleary</a:t>
            </a:r>
            <a:r>
              <a:rPr lang="en-US" sz="2200" baseline="30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1,4</a:t>
            </a:r>
            <a:r>
              <a:rPr lang="en-US" sz="22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Alexandria Kesterson</a:t>
            </a:r>
            <a:r>
              <a:rPr lang="en-US" sz="2200" baseline="30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1</a:t>
            </a:r>
            <a:r>
              <a:rPr lang="en-US" sz="22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Sara Tuck</a:t>
            </a:r>
            <a:r>
              <a:rPr lang="en-US" sz="2200" baseline="30000" dirty="0">
                <a:solidFill>
                  <a:schemeClr val="bg1"/>
                </a:solidFill>
                <a:latin typeface="Arial" panose="020B0604020202020204" pitchFamily="34" charset="0"/>
                <a:ea typeface="Calibri" panose="020F0502020204030204" pitchFamily="34" charset="0"/>
                <a:cs typeface="Times New Roman" panose="02020603050405020304" pitchFamily="18" charset="0"/>
              </a:rPr>
              <a:t>1,5</a:t>
            </a:r>
            <a:r>
              <a:rPr lang="en-US" sz="22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Frederic Poly</a:t>
            </a:r>
            <a:r>
              <a:rPr lang="en-US" sz="2200" baseline="30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1,5</a:t>
            </a:r>
            <a:r>
              <a:rPr lang="en-US" sz="22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Jennifer Neff</a:t>
            </a:r>
            <a:r>
              <a:rPr lang="en-US" sz="2200" baseline="30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3,*</a:t>
            </a:r>
            <a:r>
              <a:rPr lang="en-US" sz="22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Yoann Le Breton</a:t>
            </a:r>
            <a:r>
              <a:rPr lang="en-US" sz="2200" baseline="30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1,5,*</a:t>
            </a:r>
            <a:endParaRPr lang="en-US" sz="2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9" name="Rectangle 168">
            <a:extLst>
              <a:ext uri="{FF2B5EF4-FFF2-40B4-BE49-F238E27FC236}">
                <a16:creationId xmlns:a16="http://schemas.microsoft.com/office/drawing/2014/main" id="{3553674F-1BC8-9EAD-E541-5A207E568AF1}"/>
              </a:ext>
            </a:extLst>
          </p:cNvPr>
          <p:cNvSpPr/>
          <p:nvPr/>
        </p:nvSpPr>
        <p:spPr>
          <a:xfrm>
            <a:off x="412821" y="21271205"/>
            <a:ext cx="12051889" cy="924462"/>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200" dirty="0">
                <a:solidFill>
                  <a:schemeClr val="bg1"/>
                </a:solidFill>
                <a:latin typeface="Arial Black" panose="020B0A04020102020204" pitchFamily="34" charset="0"/>
                <a:ea typeface="Tahoma" panose="020B0604030504040204" pitchFamily="34" charset="0"/>
                <a:cs typeface="Arial Bold" panose="020B0704020202020204" pitchFamily="34" charset="0"/>
              </a:rPr>
              <a:t>Methods</a:t>
            </a:r>
          </a:p>
        </p:txBody>
      </p:sp>
      <p:sp>
        <p:nvSpPr>
          <p:cNvPr id="170" name="Rectangle 169">
            <a:extLst>
              <a:ext uri="{FF2B5EF4-FFF2-40B4-BE49-F238E27FC236}">
                <a16:creationId xmlns:a16="http://schemas.microsoft.com/office/drawing/2014/main" id="{58519DC3-64A5-AA53-E26C-6A5B028E2472}"/>
              </a:ext>
            </a:extLst>
          </p:cNvPr>
          <p:cNvSpPr/>
          <p:nvPr/>
        </p:nvSpPr>
        <p:spPr>
          <a:xfrm>
            <a:off x="13328670" y="4566840"/>
            <a:ext cx="30302451" cy="917396"/>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dirty="0">
                <a:solidFill>
                  <a:schemeClr val="bg1"/>
                </a:solidFill>
                <a:latin typeface="Arial Black" panose="020B0A04020102020204" pitchFamily="34" charset="0"/>
                <a:ea typeface="Tahoma" panose="020B0604030504040204" pitchFamily="34" charset="0"/>
                <a:cs typeface="Arial Bold" panose="020B0704020202020204" pitchFamily="34" charset="0"/>
              </a:rPr>
              <a:t>Results</a:t>
            </a:r>
          </a:p>
        </p:txBody>
      </p:sp>
      <p:sp>
        <p:nvSpPr>
          <p:cNvPr id="171" name="TextBox 170">
            <a:extLst>
              <a:ext uri="{FF2B5EF4-FFF2-40B4-BE49-F238E27FC236}">
                <a16:creationId xmlns:a16="http://schemas.microsoft.com/office/drawing/2014/main" id="{912FBE5A-37A5-2A48-2241-58D88A2A017B}"/>
              </a:ext>
            </a:extLst>
          </p:cNvPr>
          <p:cNvSpPr txBox="1"/>
          <p:nvPr/>
        </p:nvSpPr>
        <p:spPr>
          <a:xfrm>
            <a:off x="399705" y="5650506"/>
            <a:ext cx="12051889" cy="10835851"/>
          </a:xfrm>
          <a:prstGeom prst="rect">
            <a:avLst/>
          </a:prstGeom>
          <a:noFill/>
          <a:ln>
            <a:noFill/>
          </a:ln>
        </p:spPr>
        <p:txBody>
          <a:bodyPr wrap="square" rtlCol="0">
            <a:spAutoFit/>
          </a:bodyPr>
          <a:lstStyle/>
          <a:p>
            <a:pPr marL="0" marR="0" lvl="0" indent="0" algn="just" defTabSz="457200" rtl="0" eaLnBrk="1" fontAlgn="auto" latinLnBrk="0" hangingPunct="1">
              <a:lnSpc>
                <a:spcPct val="107000"/>
              </a:lnSpc>
              <a:spcBef>
                <a:spcPts val="0"/>
              </a:spcBef>
              <a:spcAft>
                <a:spcPts val="800"/>
              </a:spcAft>
              <a:buClrTx/>
              <a:buSzTx/>
              <a:buFontTx/>
              <a:buNone/>
              <a:tabLst/>
              <a:defRPr/>
            </a:pPr>
            <a:r>
              <a:rPr kumimoji="0" lang="en-US" sz="2300" b="0" i="0" u="none" strike="noStrike" kern="1200" cap="none" spc="0" normalizeH="0" baseline="0" noProof="0" dirty="0">
                <a:ln>
                  <a:noFill/>
                </a:ln>
                <a:solidFill>
                  <a:prstClr val="black"/>
                </a:solidFill>
                <a:effectLst/>
                <a:uLnTx/>
                <a:uFillTx/>
                <a:latin typeface="Calibri "/>
                <a:ea typeface="Calibri" panose="020F0502020204030204" pitchFamily="34" charset="0"/>
                <a:cs typeface="+mn-cs"/>
              </a:rPr>
              <a:t>	</a:t>
            </a:r>
            <a:r>
              <a:rPr kumimoji="0" lang="en-US" sz="2350" b="0" i="0" u="none" strike="noStrike" kern="100" cap="none" spc="0" normalizeH="0" baseline="0" noProof="0" dirty="0">
                <a:ln>
                  <a:noFill/>
                </a:ln>
                <a:solidFill>
                  <a:prstClr val="black"/>
                </a:solidFill>
                <a:effectLst/>
                <a:uLnTx/>
                <a:uFillTx/>
                <a:latin typeface="Aptos"/>
                <a:ea typeface="Aptos"/>
                <a:cs typeface="Times New Roman" panose="02020603050405020304" pitchFamily="18" charset="0"/>
              </a:rPr>
              <a:t> </a:t>
            </a:r>
            <a:r>
              <a:rPr kumimoji="0" lang="en-US" sz="2350" b="0" i="0" u="none" strike="noStrike" kern="100" cap="none" spc="0" normalizeH="0" baseline="0" noProof="0" dirty="0">
                <a:ln>
                  <a:noFill/>
                </a:ln>
                <a:solidFill>
                  <a:prstClr val="black"/>
                </a:solidFill>
                <a:effectLst/>
                <a:uLnTx/>
                <a:uFillTx/>
                <a:latin typeface="Arial" panose="020B0604020202020204" pitchFamily="34" charset="0"/>
                <a:ea typeface="Aptos"/>
                <a:cs typeface="Arial" panose="020B0604020202020204" pitchFamily="34" charset="0"/>
              </a:rPr>
              <a:t>Infectious disease complications of combat-related injuries remain a major threat to the health and readiness of Warfighters.</a:t>
            </a:r>
            <a:r>
              <a:rPr kumimoji="0" lang="en-US" sz="2350" b="0" i="0" u="none" strike="noStrike" kern="100" cap="none" spc="0" normalizeH="0" baseline="30000" noProof="0" dirty="0">
                <a:ln>
                  <a:noFill/>
                </a:ln>
                <a:solidFill>
                  <a:prstClr val="black"/>
                </a:solidFill>
                <a:effectLst/>
                <a:uLnTx/>
                <a:uFillTx/>
                <a:latin typeface="Arial" panose="020B0604020202020204" pitchFamily="34" charset="0"/>
                <a:ea typeface="Aptos"/>
                <a:cs typeface="Arial" panose="020B0604020202020204" pitchFamily="34" charset="0"/>
              </a:rPr>
              <a:t>1,2</a:t>
            </a:r>
            <a:r>
              <a:rPr kumimoji="0" lang="en-US" sz="2350" b="0" i="0" u="none" strike="noStrike" kern="100" cap="none" spc="0" normalizeH="0" baseline="0" noProof="0" dirty="0">
                <a:ln>
                  <a:noFill/>
                </a:ln>
                <a:solidFill>
                  <a:prstClr val="black"/>
                </a:solidFill>
                <a:effectLst/>
                <a:uLnTx/>
                <a:uFillTx/>
                <a:latin typeface="Arial" panose="020B0604020202020204" pitchFamily="34" charset="0"/>
                <a:ea typeface="Aptos"/>
                <a:cs typeface="Arial" panose="020B0604020202020204" pitchFamily="34" charset="0"/>
              </a:rPr>
              <a:t> Injured military members requiring prolonged combat casualty care (PCCC) are at greater risk of developing biofilms and infections with multi-drug resistance organisms (MDROs).</a:t>
            </a:r>
            <a:r>
              <a:rPr kumimoji="0" lang="en-US" sz="2350" b="0" i="0" u="none" strike="noStrike" kern="100" cap="none" spc="0" normalizeH="0" baseline="30000" noProof="0" dirty="0">
                <a:ln>
                  <a:noFill/>
                </a:ln>
                <a:solidFill>
                  <a:prstClr val="black"/>
                </a:solidFill>
                <a:effectLst/>
                <a:uLnTx/>
                <a:uFillTx/>
                <a:latin typeface="Arial" panose="020B0604020202020204" pitchFamily="34" charset="0"/>
                <a:ea typeface="Aptos"/>
                <a:cs typeface="Arial" panose="020B0604020202020204" pitchFamily="34" charset="0"/>
              </a:rPr>
              <a:t>3</a:t>
            </a:r>
            <a:r>
              <a:rPr kumimoji="0" lang="en-US" sz="2350" b="0" i="0" u="none" strike="noStrike" kern="100" cap="none" spc="0" normalizeH="0" baseline="0" noProof="0" dirty="0">
                <a:ln>
                  <a:noFill/>
                </a:ln>
                <a:solidFill>
                  <a:prstClr val="black"/>
                </a:solidFill>
                <a:effectLst/>
                <a:uLnTx/>
                <a:uFillTx/>
                <a:latin typeface="Arial" panose="020B0604020202020204" pitchFamily="34" charset="0"/>
                <a:ea typeface="Aptos"/>
                <a:cs typeface="Arial" panose="020B0604020202020204" pitchFamily="34" charset="0"/>
              </a:rPr>
              <a:t> The steady increase in MDROs in the US military healthcare system highlights the importance of discovering and developing alternative antimicrobial treatments. The management of these infections may be complex, requiring prolonged hospital stays and use of combinations of multiple antibiotics. Current antimicrobial treatment options are limited and during prolonged antibiotic therapy, soldiers are potentially exposed to multi-organ toxic effects.</a:t>
            </a:r>
            <a:r>
              <a:rPr kumimoji="0" lang="en-US" sz="2350" b="0" i="0" u="none" strike="noStrike" kern="100" cap="none" spc="0" normalizeH="0" baseline="30000" noProof="0" dirty="0">
                <a:ln>
                  <a:noFill/>
                </a:ln>
                <a:solidFill>
                  <a:prstClr val="black"/>
                </a:solidFill>
                <a:effectLst/>
                <a:uLnTx/>
                <a:uFillTx/>
                <a:latin typeface="Arial" panose="020B0604020202020204" pitchFamily="34" charset="0"/>
                <a:ea typeface="Aptos"/>
                <a:cs typeface="Arial" panose="020B0604020202020204" pitchFamily="34" charset="0"/>
              </a:rPr>
              <a:t>4,5</a:t>
            </a:r>
            <a:r>
              <a:rPr kumimoji="0" lang="en-US" sz="2350" b="0" i="0" u="none" strike="noStrike" kern="100" cap="none" spc="0" normalizeH="0" baseline="0" noProof="0" dirty="0">
                <a:ln>
                  <a:noFill/>
                </a:ln>
                <a:solidFill>
                  <a:prstClr val="black"/>
                </a:solidFill>
                <a:effectLst/>
                <a:uLnTx/>
                <a:uFillTx/>
                <a:latin typeface="Arial" panose="020B0604020202020204" pitchFamily="34" charset="0"/>
                <a:ea typeface="Aptos"/>
                <a:cs typeface="Arial" panose="020B0604020202020204" pitchFamily="34" charset="0"/>
              </a:rPr>
              <a:t> These toxic effects, as well as treatment failure are common, leading to increased morbidity and mortality.</a:t>
            </a:r>
            <a:r>
              <a:rPr kumimoji="0" lang="en-US" sz="2350" b="0" i="0" u="none" strike="noStrike" kern="100" cap="none" spc="0" normalizeH="0" baseline="30000" noProof="0" dirty="0">
                <a:ln>
                  <a:noFill/>
                </a:ln>
                <a:solidFill>
                  <a:prstClr val="black"/>
                </a:solidFill>
                <a:effectLst/>
                <a:uLnTx/>
                <a:uFillTx/>
                <a:latin typeface="Arial" panose="020B0604020202020204" pitchFamily="34" charset="0"/>
                <a:ea typeface="Aptos"/>
                <a:cs typeface="Arial" panose="020B0604020202020204" pitchFamily="34" charset="0"/>
              </a:rPr>
              <a:t>5</a:t>
            </a:r>
            <a:r>
              <a:rPr kumimoji="0" lang="en-US" sz="2350" b="0" i="0" u="none" strike="noStrike" kern="100" cap="none" spc="0" normalizeH="0" baseline="0" noProof="0" dirty="0">
                <a:ln>
                  <a:noFill/>
                </a:ln>
                <a:solidFill>
                  <a:prstClr val="black"/>
                </a:solidFill>
                <a:effectLst/>
                <a:uLnTx/>
                <a:uFillTx/>
                <a:latin typeface="Arial" panose="020B0604020202020204" pitchFamily="34" charset="0"/>
                <a:ea typeface="Aptos"/>
                <a:cs typeface="Arial" panose="020B0604020202020204" pitchFamily="34" charset="0"/>
              </a:rPr>
              <a:t> </a:t>
            </a:r>
          </a:p>
          <a:p>
            <a:pPr marL="0" marR="0" lvl="0" indent="0" algn="just" defTabSz="457200" rtl="0" eaLnBrk="1" fontAlgn="auto" latinLnBrk="0" hangingPunct="1">
              <a:lnSpc>
                <a:spcPct val="107000"/>
              </a:lnSpc>
              <a:spcBef>
                <a:spcPts val="0"/>
              </a:spcBef>
              <a:spcAft>
                <a:spcPts val="800"/>
              </a:spcAft>
              <a:buClrTx/>
              <a:buSzTx/>
              <a:buFontTx/>
              <a:buNone/>
              <a:tabLst/>
              <a:defRPr/>
            </a:pPr>
            <a:r>
              <a:rPr kumimoji="0" lang="en-US" sz="2350" b="0" i="0" u="none" strike="noStrike" kern="100" cap="none" spc="0" normalizeH="0" baseline="0" noProof="0" dirty="0">
                <a:ln>
                  <a:noFill/>
                </a:ln>
                <a:solidFill>
                  <a:prstClr val="black"/>
                </a:solidFill>
                <a:effectLst/>
                <a:uLnTx/>
                <a:uFillTx/>
                <a:latin typeface="Arial" panose="020B0604020202020204" pitchFamily="34" charset="0"/>
                <a:ea typeface="Aptos"/>
                <a:cs typeface="Arial" panose="020B0604020202020204" pitchFamily="34" charset="0"/>
              </a:rPr>
              <a:t>	Antimicrobial peptides (AMPs) are promising agents for the treatment of MDRO infections.</a:t>
            </a:r>
            <a:r>
              <a:rPr kumimoji="0" lang="en-US" sz="2350" b="0" i="0" u="none" strike="noStrike" kern="100" cap="none" spc="0" normalizeH="0" baseline="30000" noProof="0" dirty="0">
                <a:ln>
                  <a:noFill/>
                </a:ln>
                <a:solidFill>
                  <a:prstClr val="black"/>
                </a:solidFill>
                <a:effectLst/>
                <a:uLnTx/>
                <a:uFillTx/>
                <a:latin typeface="Arial" panose="020B0604020202020204" pitchFamily="34" charset="0"/>
                <a:ea typeface="Aptos"/>
                <a:cs typeface="Arial" panose="020B0604020202020204" pitchFamily="34" charset="0"/>
              </a:rPr>
              <a:t>6,7</a:t>
            </a:r>
            <a:r>
              <a:rPr kumimoji="0" lang="en-US" sz="2350" b="0" i="0" u="none" strike="noStrike" kern="100" cap="none" spc="0" normalizeH="0" baseline="0" noProof="0" dirty="0">
                <a:ln>
                  <a:noFill/>
                </a:ln>
                <a:solidFill>
                  <a:prstClr val="black"/>
                </a:solidFill>
                <a:effectLst/>
                <a:uLnTx/>
                <a:uFillTx/>
                <a:latin typeface="Arial" panose="020B0604020202020204" pitchFamily="34" charset="0"/>
                <a:ea typeface="Aptos"/>
                <a:cs typeface="Arial" panose="020B0604020202020204" pitchFamily="34" charset="0"/>
              </a:rPr>
              <a:t> AMPs have demonstrated efficacy against biofilms and planktonic bacteria through various mechanisms that include disrupting the lipopolysaccharide layer of Gram-negative bacteria, permeabilization of the cell membrane, inhibition of protein activity, and inhibition of adhesion to surfaces.</a:t>
            </a:r>
            <a:r>
              <a:rPr kumimoji="0" lang="en-US" sz="2350" b="0" i="0" u="none" strike="noStrike" kern="100" cap="none" spc="0" normalizeH="0" baseline="30000" noProof="0" dirty="0">
                <a:ln>
                  <a:noFill/>
                </a:ln>
                <a:solidFill>
                  <a:prstClr val="black"/>
                </a:solidFill>
                <a:effectLst/>
                <a:uLnTx/>
                <a:uFillTx/>
                <a:latin typeface="Arial" panose="020B0604020202020204" pitchFamily="34" charset="0"/>
                <a:ea typeface="Aptos"/>
                <a:cs typeface="Arial" panose="020B0604020202020204" pitchFamily="34" charset="0"/>
              </a:rPr>
              <a:t>6,7</a:t>
            </a:r>
            <a:r>
              <a:rPr kumimoji="0" lang="en-US" sz="2350" b="0" i="0" u="none" strike="noStrike" kern="100" cap="none" spc="0" normalizeH="0" baseline="0" noProof="0" dirty="0">
                <a:ln>
                  <a:noFill/>
                </a:ln>
                <a:solidFill>
                  <a:prstClr val="black"/>
                </a:solidFill>
                <a:effectLst/>
                <a:uLnTx/>
                <a:uFillTx/>
                <a:latin typeface="Arial" panose="020B0604020202020204" pitchFamily="34" charset="0"/>
                <a:ea typeface="Aptos"/>
                <a:cs typeface="Arial" panose="020B0604020202020204" pitchFamily="34" charset="0"/>
              </a:rPr>
              <a:t> Bacteria in biofilms exhibit tolerance to antibiotics and increased resistance, where the structure of the biofilm, metabolic state of bacteria within the biofilm, oxygen availability, and increased horizontal gene transfer have been identified as contributing factors.</a:t>
            </a:r>
            <a:r>
              <a:rPr kumimoji="0" lang="en-US" sz="2350" b="0" i="0" u="none" strike="noStrike" kern="100" cap="none" spc="0" normalizeH="0" baseline="30000" noProof="0" dirty="0">
                <a:ln>
                  <a:noFill/>
                </a:ln>
                <a:solidFill>
                  <a:prstClr val="black"/>
                </a:solidFill>
                <a:effectLst/>
                <a:uLnTx/>
                <a:uFillTx/>
                <a:latin typeface="Arial" panose="020B0604020202020204" pitchFamily="34" charset="0"/>
                <a:ea typeface="Aptos"/>
                <a:cs typeface="Arial" panose="020B0604020202020204" pitchFamily="34" charset="0"/>
              </a:rPr>
              <a:t>8-10</a:t>
            </a:r>
            <a:r>
              <a:rPr kumimoji="0" lang="en-US" sz="2350" b="0" i="0" u="none" strike="noStrike" kern="100" cap="none" spc="0" normalizeH="0" baseline="0" noProof="0" dirty="0">
                <a:ln>
                  <a:noFill/>
                </a:ln>
                <a:solidFill>
                  <a:prstClr val="black"/>
                </a:solidFill>
                <a:effectLst/>
                <a:uLnTx/>
                <a:uFillTx/>
                <a:latin typeface="Arial" panose="020B0604020202020204" pitchFamily="34" charset="0"/>
                <a:ea typeface="Aptos"/>
                <a:cs typeface="Arial" panose="020B0604020202020204" pitchFamily="34" charset="0"/>
              </a:rPr>
              <a:t> The ability to eradicate biofilms is a major advantage that AMPs possess over standard of care antibiotics. Dispersion of the biofilm by AMPs can render biofilm-associated bacteria susceptible again to antibiotics, suggesting that AMPs and antibiotics can have a synergistic effect when administered as a co-therapy.</a:t>
            </a:r>
            <a:r>
              <a:rPr kumimoji="0" lang="en-US" sz="2350" b="0" i="0" u="none" strike="noStrike" kern="100" cap="none" spc="0" normalizeH="0" baseline="30000" noProof="0" dirty="0">
                <a:ln>
                  <a:noFill/>
                </a:ln>
                <a:solidFill>
                  <a:prstClr val="black"/>
                </a:solidFill>
                <a:effectLst/>
                <a:uLnTx/>
                <a:uFillTx/>
                <a:latin typeface="Arial" panose="020B0604020202020204" pitchFamily="34" charset="0"/>
                <a:ea typeface="Aptos"/>
                <a:cs typeface="Arial" panose="020B0604020202020204" pitchFamily="34" charset="0"/>
              </a:rPr>
              <a:t>8-11</a:t>
            </a:r>
            <a:r>
              <a:rPr kumimoji="0" lang="en-US" sz="2350" b="0" i="0" u="none" strike="noStrike" kern="100" cap="none" spc="0" normalizeH="0" baseline="0" noProof="0" dirty="0">
                <a:ln>
                  <a:noFill/>
                </a:ln>
                <a:solidFill>
                  <a:prstClr val="black"/>
                </a:solidFill>
                <a:effectLst/>
                <a:uLnTx/>
                <a:uFillTx/>
                <a:latin typeface="Arial" panose="020B0604020202020204" pitchFamily="34" charset="0"/>
                <a:ea typeface="Aptos"/>
                <a:cs typeface="Arial" panose="020B0604020202020204" pitchFamily="34" charset="0"/>
              </a:rPr>
              <a:t> Eliminating biofilms is important as they have been associated with chronic wound infections, prevent proper healing of wounds, and are a source for the generation of new drug-resistant bacteria. To combat these growing challenges, </a:t>
            </a:r>
            <a:r>
              <a:rPr kumimoji="0" lang="en-US" sz="2350" b="0" i="0" u="none" strike="noStrike" kern="100" cap="none" spc="0" normalizeH="0" baseline="0" noProof="0" dirty="0" err="1">
                <a:ln>
                  <a:noFill/>
                </a:ln>
                <a:solidFill>
                  <a:prstClr val="black"/>
                </a:solidFill>
                <a:effectLst/>
                <a:uLnTx/>
                <a:uFillTx/>
                <a:latin typeface="Arial" panose="020B0604020202020204" pitchFamily="34" charset="0"/>
                <a:ea typeface="Aptos"/>
                <a:cs typeface="Arial" panose="020B0604020202020204" pitchFamily="34" charset="0"/>
              </a:rPr>
              <a:t>Allvivo</a:t>
            </a:r>
            <a:r>
              <a:rPr kumimoji="0" lang="en-US" sz="2350" b="0" i="0" u="none" strike="noStrike" kern="100" cap="none" spc="0" normalizeH="0" baseline="0" noProof="0" dirty="0">
                <a:ln>
                  <a:noFill/>
                </a:ln>
                <a:solidFill>
                  <a:prstClr val="black"/>
                </a:solidFill>
                <a:effectLst/>
                <a:uLnTx/>
                <a:uFillTx/>
                <a:latin typeface="Arial" panose="020B0604020202020204" pitchFamily="34" charset="0"/>
                <a:ea typeface="Aptos"/>
                <a:cs typeface="Arial" panose="020B0604020202020204" pitchFamily="34" charset="0"/>
              </a:rPr>
              <a:t> Vascular Inc. has developed a novel AMP (ASP2) and Gatekeeper™, a chitosan sponge impregnated with ASP2.</a:t>
            </a:r>
            <a:endParaRPr lang="en-US" sz="2350" dirty="0">
              <a:latin typeface="Arial" panose="020B0604020202020204" pitchFamily="34" charset="0"/>
              <a:ea typeface="Open Sans" panose="020B0606030504020204" pitchFamily="34" charset="0"/>
              <a:cs typeface="Arial" panose="020B0604020202020204" pitchFamily="34" charset="0"/>
            </a:endParaRPr>
          </a:p>
        </p:txBody>
      </p:sp>
      <p:sp>
        <p:nvSpPr>
          <p:cNvPr id="172" name="Rectangle 171">
            <a:extLst>
              <a:ext uri="{FF2B5EF4-FFF2-40B4-BE49-F238E27FC236}">
                <a16:creationId xmlns:a16="http://schemas.microsoft.com/office/drawing/2014/main" id="{6FB15996-ECD7-F2EE-F771-0E27E1C8C513}"/>
              </a:ext>
            </a:extLst>
          </p:cNvPr>
          <p:cNvSpPr/>
          <p:nvPr/>
        </p:nvSpPr>
        <p:spPr>
          <a:xfrm>
            <a:off x="412819" y="16204744"/>
            <a:ext cx="12051890" cy="924462"/>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200" dirty="0">
                <a:solidFill>
                  <a:schemeClr val="bg1"/>
                </a:solidFill>
                <a:latin typeface="Arial Black" panose="020B0A04020102020204" pitchFamily="34" charset="0"/>
                <a:cs typeface="Helvetica" panose="020B0604020202020204" pitchFamily="34" charset="0"/>
              </a:rPr>
              <a:t>Objectives</a:t>
            </a:r>
          </a:p>
        </p:txBody>
      </p:sp>
      <p:sp>
        <p:nvSpPr>
          <p:cNvPr id="173" name="TextBox 172">
            <a:extLst>
              <a:ext uri="{FF2B5EF4-FFF2-40B4-BE49-F238E27FC236}">
                <a16:creationId xmlns:a16="http://schemas.microsoft.com/office/drawing/2014/main" id="{0401704F-8EA6-E48E-5C59-9B80867E44D8}"/>
              </a:ext>
            </a:extLst>
          </p:cNvPr>
          <p:cNvSpPr txBox="1"/>
          <p:nvPr/>
        </p:nvSpPr>
        <p:spPr>
          <a:xfrm>
            <a:off x="412819" y="17475252"/>
            <a:ext cx="12051890" cy="3322448"/>
          </a:xfrm>
          <a:prstGeom prst="rect">
            <a:avLst/>
          </a:prstGeom>
          <a:noFill/>
        </p:spPr>
        <p:txBody>
          <a:bodyPr wrap="square" rtlCol="0">
            <a:spAutoFit/>
          </a:bodyPr>
          <a:lstStyle/>
          <a:p>
            <a:pPr marL="0" marR="0" algn="just">
              <a:lnSpc>
                <a:spcPct val="107000"/>
              </a:lnSpc>
              <a:spcAft>
                <a:spcPts val="600"/>
              </a:spcAft>
              <a:buNone/>
            </a:pPr>
            <a:r>
              <a:rPr lang="en-US" sz="2350" dirty="0">
                <a:effectLst/>
                <a:latin typeface="Arial" panose="020B0604020202020204" pitchFamily="34" charset="0"/>
                <a:ea typeface="Calibri" panose="020F0502020204030204" pitchFamily="34" charset="0"/>
                <a:cs typeface="Times New Roman" panose="02020603050405020304" pitchFamily="18" charset="0"/>
              </a:rPr>
              <a:t>1.</a:t>
            </a:r>
            <a:r>
              <a:rPr lang="en-US" sz="2350" b="1" i="1" dirty="0">
                <a:latin typeface="Arial" panose="020B0604020202020204" pitchFamily="34" charset="0"/>
                <a:ea typeface="Calibri" panose="020F0502020204030204" pitchFamily="34" charset="0"/>
                <a:cs typeface="Times New Roman" panose="02020603050405020304" pitchFamily="18" charset="0"/>
              </a:rPr>
              <a:t> </a:t>
            </a:r>
            <a:r>
              <a:rPr lang="en-US" sz="2350" dirty="0">
                <a:effectLst/>
                <a:latin typeface="Arial" panose="020B0604020202020204" pitchFamily="34" charset="0"/>
                <a:ea typeface="Calibri" panose="020F0502020204030204" pitchFamily="34" charset="0"/>
                <a:cs typeface="Times New Roman" panose="02020603050405020304" pitchFamily="18" charset="0"/>
              </a:rPr>
              <a:t>Outline difficult-to-treat skin and soft tissue infections (SSTIs) caused by MDR 	bacteria and therapeutics that are being studied within Combat Wound Infections 	Division, in collaboration with </a:t>
            </a:r>
            <a:r>
              <a:rPr lang="en-US" sz="2350" dirty="0" err="1">
                <a:effectLst/>
                <a:latin typeface="Arial" panose="020B0604020202020204" pitchFamily="34" charset="0"/>
                <a:ea typeface="Calibri" panose="020F0502020204030204" pitchFamily="34" charset="0"/>
                <a:cs typeface="Times New Roman" panose="02020603050405020304" pitchFamily="18" charset="0"/>
              </a:rPr>
              <a:t>Allvivo</a:t>
            </a:r>
            <a:r>
              <a:rPr lang="en-US" sz="2350" dirty="0">
                <a:effectLst/>
                <a:latin typeface="Arial" panose="020B0604020202020204" pitchFamily="34" charset="0"/>
                <a:ea typeface="Calibri" panose="020F0502020204030204" pitchFamily="34" charset="0"/>
                <a:cs typeface="Times New Roman" panose="02020603050405020304" pitchFamily="18" charset="0"/>
              </a:rPr>
              <a:t> Vascular Inc.</a:t>
            </a:r>
            <a:endParaRPr lang="en-US" sz="235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600"/>
              </a:spcAft>
            </a:pPr>
            <a:r>
              <a:rPr lang="en-US" sz="2350" dirty="0">
                <a:latin typeface="Arial" panose="020B0604020202020204" pitchFamily="34" charset="0"/>
                <a:ea typeface="Calibri" panose="020F0502020204030204" pitchFamily="34" charset="0"/>
                <a:cs typeface="Times New Roman" panose="02020603050405020304" pitchFamily="18" charset="0"/>
              </a:rPr>
              <a:t>2.  Discuss </a:t>
            </a:r>
            <a:r>
              <a:rPr lang="en-US" sz="2350" dirty="0">
                <a:effectLst/>
                <a:latin typeface="Arial" panose="020B0604020202020204" pitchFamily="34" charset="0"/>
                <a:ea typeface="Calibri" panose="020F0502020204030204" pitchFamily="34" charset="0"/>
                <a:cs typeface="Times New Roman" panose="02020603050405020304" pitchFamily="18" charset="0"/>
              </a:rPr>
              <a:t>the impact of the studies presented on the optimization of </a:t>
            </a:r>
            <a:r>
              <a:rPr lang="en-US" sz="2350" dirty="0" err="1">
                <a:effectLst/>
                <a:latin typeface="Arial" panose="020B0604020202020204" pitchFamily="34" charset="0"/>
                <a:ea typeface="Calibri" panose="020F0502020204030204" pitchFamily="34" charset="0"/>
                <a:cs typeface="Times New Roman" panose="02020603050405020304" pitchFamily="18" charset="0"/>
              </a:rPr>
              <a:t>Gatekeeper</a:t>
            </a:r>
            <a:r>
              <a:rPr lang="en-US" sz="2350" baseline="30000" dirty="0" err="1">
                <a:effectLst/>
                <a:latin typeface="Arial" panose="020B0604020202020204" pitchFamily="34" charset="0"/>
                <a:ea typeface="Calibri" panose="020F0502020204030204" pitchFamily="34" charset="0"/>
                <a:cs typeface="Times New Roman" panose="02020603050405020304" pitchFamily="18" charset="0"/>
              </a:rPr>
              <a:t>TM</a:t>
            </a:r>
            <a:r>
              <a:rPr lang="en-US" sz="2350" dirty="0">
                <a:effectLst/>
                <a:latin typeface="Arial" panose="020B0604020202020204" pitchFamily="34" charset="0"/>
                <a:ea typeface="Calibri" panose="020F0502020204030204" pitchFamily="34" charset="0"/>
                <a:cs typeface="Times New Roman" panose="02020603050405020304" pitchFamily="18" charset="0"/>
              </a:rPr>
              <a:t> as a 	safe and effective therapeutic against gram-positive and gram-negative organisms.</a:t>
            </a:r>
            <a:endParaRPr lang="en-US" sz="235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350" dirty="0">
                <a:latin typeface="Arial" panose="020B0604020202020204" pitchFamily="34" charset="0"/>
                <a:ea typeface="Calibri" panose="020F0502020204030204" pitchFamily="34" charset="0"/>
                <a:cs typeface="Times New Roman" panose="02020603050405020304" pitchFamily="18" charset="0"/>
              </a:rPr>
              <a:t>3.  Demonstrate </a:t>
            </a:r>
            <a:r>
              <a:rPr lang="en-US" sz="2350" dirty="0">
                <a:effectLst/>
                <a:latin typeface="Arial" panose="020B0604020202020204" pitchFamily="34" charset="0"/>
                <a:ea typeface="Calibri" panose="020F0502020204030204" pitchFamily="34" charset="0"/>
                <a:cs typeface="Times New Roman" panose="02020603050405020304" pitchFamily="18" charset="0"/>
              </a:rPr>
              <a:t>CWID’s preclinical pipeline for novel therapeutics, the challenges faced 	implementing new therapeutics within the pipeline, and navigating the design of</a:t>
            </a:r>
            <a:r>
              <a:rPr lang="en-US" sz="2350" i="1" dirty="0">
                <a:effectLst/>
                <a:latin typeface="Arial" panose="020B0604020202020204" pitchFamily="34" charset="0"/>
                <a:ea typeface="Calibri" panose="020F0502020204030204" pitchFamily="34" charset="0"/>
                <a:cs typeface="Times New Roman" panose="02020603050405020304" pitchFamily="18" charset="0"/>
              </a:rPr>
              <a:t> in 	vivo </a:t>
            </a:r>
            <a:r>
              <a:rPr lang="en-US" sz="2350" dirty="0">
                <a:effectLst/>
                <a:latin typeface="Arial" panose="020B0604020202020204" pitchFamily="34" charset="0"/>
                <a:ea typeface="Calibri" panose="020F0502020204030204" pitchFamily="34" charset="0"/>
                <a:cs typeface="Times New Roman" panose="02020603050405020304" pitchFamily="18" charset="0"/>
              </a:rPr>
              <a:t>models based on a body of </a:t>
            </a:r>
            <a:r>
              <a:rPr lang="en-US" sz="2350" i="1" dirty="0">
                <a:effectLst/>
                <a:latin typeface="Arial" panose="020B0604020202020204" pitchFamily="34" charset="0"/>
                <a:ea typeface="Calibri" panose="020F0502020204030204" pitchFamily="34" charset="0"/>
                <a:cs typeface="Times New Roman" panose="02020603050405020304" pitchFamily="18" charset="0"/>
              </a:rPr>
              <a:t>in vitro/ex vivo/in vivo </a:t>
            </a:r>
            <a:r>
              <a:rPr lang="en-US" sz="2350" dirty="0">
                <a:effectLst/>
                <a:latin typeface="Arial" panose="020B0604020202020204" pitchFamily="34" charset="0"/>
                <a:ea typeface="Calibri" panose="020F0502020204030204" pitchFamily="34" charset="0"/>
                <a:cs typeface="Times New Roman" panose="02020603050405020304" pitchFamily="18" charset="0"/>
              </a:rPr>
              <a:t>work.</a:t>
            </a:r>
            <a:endParaRPr lang="en-US" sz="235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4" name="TextBox 173">
            <a:extLst>
              <a:ext uri="{FF2B5EF4-FFF2-40B4-BE49-F238E27FC236}">
                <a16:creationId xmlns:a16="http://schemas.microsoft.com/office/drawing/2014/main" id="{1EDF3A48-B3B3-B82D-D246-14AAE2249803}"/>
              </a:ext>
            </a:extLst>
          </p:cNvPr>
          <p:cNvSpPr txBox="1"/>
          <p:nvPr/>
        </p:nvSpPr>
        <p:spPr>
          <a:xfrm>
            <a:off x="20020668" y="26259722"/>
            <a:ext cx="712156" cy="707886"/>
          </a:xfrm>
          <a:prstGeom prst="rect">
            <a:avLst/>
          </a:prstGeom>
          <a:noFill/>
        </p:spPr>
        <p:txBody>
          <a:bodyPr wrap="square" rtlCol="0">
            <a:spAutoFit/>
          </a:bodyPr>
          <a:lstStyle/>
          <a:p>
            <a:r>
              <a:rPr lang="en-US" sz="4000" dirty="0"/>
              <a:t>B. </a:t>
            </a:r>
          </a:p>
        </p:txBody>
      </p:sp>
      <p:sp>
        <p:nvSpPr>
          <p:cNvPr id="175" name="TextBox 174">
            <a:extLst>
              <a:ext uri="{FF2B5EF4-FFF2-40B4-BE49-F238E27FC236}">
                <a16:creationId xmlns:a16="http://schemas.microsoft.com/office/drawing/2014/main" id="{C151E97A-398A-E783-4E6F-23BA9FE5DC40}"/>
              </a:ext>
            </a:extLst>
          </p:cNvPr>
          <p:cNvSpPr txBox="1"/>
          <p:nvPr/>
        </p:nvSpPr>
        <p:spPr>
          <a:xfrm>
            <a:off x="13515473" y="30097453"/>
            <a:ext cx="17911021" cy="1323439"/>
          </a:xfrm>
          <a:prstGeom prst="rect">
            <a:avLst/>
          </a:prstGeom>
          <a:noFill/>
        </p:spPr>
        <p:txBody>
          <a:bodyPr wrap="square" rtlCol="0">
            <a:spAutoFit/>
          </a:bodyPr>
          <a:lstStyle/>
          <a:p>
            <a:pPr algn="just"/>
            <a:r>
              <a:rPr lang="en-US" sz="2000" b="1" dirty="0">
                <a:latin typeface="Arial" panose="020B0604020202020204" pitchFamily="34" charset="0"/>
                <a:cs typeface="Arial" panose="020B0604020202020204" pitchFamily="34" charset="0"/>
              </a:rPr>
              <a:t>Figure 3. Summary of safety studies of ASP2 and </a:t>
            </a:r>
            <a:r>
              <a:rPr lang="en-US" sz="2000" b="1" dirty="0">
                <a:effectLst/>
                <a:latin typeface="Arial" panose="020B0604020202020204" pitchFamily="34" charset="0"/>
                <a:ea typeface="Calibri" panose="020F0502020204030204" pitchFamily="34" charset="0"/>
                <a:cs typeface="Arial" panose="020B0604020202020204" pitchFamily="34" charset="0"/>
              </a:rPr>
              <a:t>Gatekeeper™.</a:t>
            </a:r>
            <a:r>
              <a:rPr lang="en-US" sz="2000" dirty="0">
                <a:effectLst/>
                <a:latin typeface="Arial" panose="020B0604020202020204" pitchFamily="34" charset="0"/>
                <a:ea typeface="Calibri" panose="020F0502020204030204" pitchFamily="34" charset="0"/>
                <a:cs typeface="Arial" panose="020B0604020202020204" pitchFamily="34" charset="0"/>
              </a:rPr>
              <a:t> These</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demonstrated high safety margins and favorable biocompatibility in pre-clinical evaluations. </a:t>
            </a:r>
            <a:r>
              <a:rPr lang="en-US" sz="2000" b="1" dirty="0">
                <a:latin typeface="Arial" panose="020B0604020202020204" pitchFamily="34" charset="0"/>
                <a:cs typeface="Arial" panose="020B0604020202020204" pitchFamily="34" charset="0"/>
              </a:rPr>
              <a:t>A.</a:t>
            </a:r>
            <a:r>
              <a:rPr lang="en-US" sz="2000" dirty="0">
                <a:latin typeface="Arial" panose="020B0604020202020204" pitchFamily="34" charset="0"/>
                <a:cs typeface="Arial" panose="020B0604020202020204" pitchFamily="34" charset="0"/>
              </a:rPr>
              <a:t> Biocompatibility index of ASP2 in comparison to other commercial antimicrobials and biocompatibility of </a:t>
            </a:r>
            <a:r>
              <a:rPr lang="en-US" sz="2000" dirty="0">
                <a:latin typeface="Arial" panose="020B0604020202020204" pitchFamily="34" charset="0"/>
                <a:ea typeface="Calibri" panose="020F0502020204030204" pitchFamily="34" charset="0"/>
                <a:cs typeface="Arial" panose="020B0604020202020204" pitchFamily="34" charset="0"/>
              </a:rPr>
              <a:t>Gatekeeper™ in </a:t>
            </a:r>
            <a:r>
              <a:rPr lang="en-US" sz="2000" dirty="0">
                <a:latin typeface="Arial" panose="020B0604020202020204" pitchFamily="34" charset="0"/>
                <a:cs typeface="Arial" panose="020B0604020202020204" pitchFamily="34" charset="0"/>
              </a:rPr>
              <a:t>accordance with ISO 10993. </a:t>
            </a:r>
            <a:r>
              <a:rPr lang="en-US" sz="2000" b="1" dirty="0">
                <a:latin typeface="Arial" panose="020B0604020202020204" pitchFamily="34" charset="0"/>
                <a:cs typeface="Arial" panose="020B0604020202020204" pitchFamily="34" charset="0"/>
              </a:rPr>
              <a:t>B.</a:t>
            </a:r>
            <a:r>
              <a:rPr lang="en-US" sz="2000" dirty="0">
                <a:latin typeface="Arial" panose="020B0604020202020204" pitchFamily="34" charset="0"/>
                <a:cs typeface="Arial" panose="020B0604020202020204" pitchFamily="34" charset="0"/>
              </a:rPr>
              <a:t> Subcutaneous (SC) ASP2 dose range finding toxicology study in rats with daily dosing over 7 days. </a:t>
            </a:r>
            <a:r>
              <a:rPr lang="en-US" sz="2000" b="1" dirty="0">
                <a:latin typeface="Arial" panose="020B0604020202020204" pitchFamily="34" charset="0"/>
                <a:cs typeface="Arial" panose="020B0604020202020204" pitchFamily="34" charset="0"/>
              </a:rPr>
              <a:t>C.</a:t>
            </a:r>
            <a:r>
              <a:rPr lang="en-US" sz="2000" dirty="0">
                <a:latin typeface="Arial" panose="020B0604020202020204" pitchFamily="34" charset="0"/>
                <a:cs typeface="Arial" panose="020B0604020202020204" pitchFamily="34" charset="0"/>
              </a:rPr>
              <a:t> </a:t>
            </a:r>
            <a:r>
              <a:rPr lang="en-US" sz="2000" dirty="0">
                <a:latin typeface="Arial" panose="020B0604020202020204" pitchFamily="34" charset="0"/>
                <a:ea typeface="Calibri" panose="020F0502020204030204" pitchFamily="34" charset="0"/>
                <a:cs typeface="Arial" panose="020B0604020202020204" pitchFamily="34" charset="0"/>
              </a:rPr>
              <a:t>Gatekeeper™</a:t>
            </a:r>
            <a:r>
              <a:rPr lang="en-US" sz="2000" b="1" dirty="0">
                <a:latin typeface="Arial" panose="020B0604020202020204" pitchFamily="34" charset="0"/>
                <a:ea typeface="Calibri" panose="020F0502020204030204" pitchFamily="34" charset="0"/>
                <a:cs typeface="Arial" panose="020B0604020202020204" pitchFamily="34" charset="0"/>
              </a:rPr>
              <a:t> </a:t>
            </a:r>
            <a:r>
              <a:rPr lang="en-US" sz="2000" dirty="0">
                <a:latin typeface="Arial" panose="020B0604020202020204" pitchFamily="34" charset="0"/>
                <a:ea typeface="Calibri" panose="020F0502020204030204" pitchFamily="34" charset="0"/>
                <a:cs typeface="Arial" panose="020B0604020202020204" pitchFamily="34" charset="0"/>
              </a:rPr>
              <a:t>dermal</a:t>
            </a:r>
            <a:r>
              <a:rPr lang="en-US" sz="2000" dirty="0">
                <a:latin typeface="Arial" panose="020B0604020202020204" pitchFamily="34" charset="0"/>
                <a:cs typeface="Arial" panose="020B0604020202020204" pitchFamily="34" charset="0"/>
              </a:rPr>
              <a:t> toxicology study in miniature swine with daily treatment of full thickness wounds and abraded skin over 7 days. </a:t>
            </a:r>
          </a:p>
        </p:txBody>
      </p:sp>
      <p:sp>
        <p:nvSpPr>
          <p:cNvPr id="176" name="TextBox 175">
            <a:extLst>
              <a:ext uri="{FF2B5EF4-FFF2-40B4-BE49-F238E27FC236}">
                <a16:creationId xmlns:a16="http://schemas.microsoft.com/office/drawing/2014/main" id="{DBB9205F-6D7C-19A3-3961-9318A0CB1806}"/>
              </a:ext>
            </a:extLst>
          </p:cNvPr>
          <p:cNvSpPr txBox="1"/>
          <p:nvPr/>
        </p:nvSpPr>
        <p:spPr>
          <a:xfrm>
            <a:off x="13150728" y="25811304"/>
            <a:ext cx="729495" cy="707886"/>
          </a:xfrm>
          <a:prstGeom prst="rect">
            <a:avLst/>
          </a:prstGeom>
          <a:noFill/>
        </p:spPr>
        <p:txBody>
          <a:bodyPr wrap="none" rtlCol="0">
            <a:spAutoFit/>
          </a:bodyPr>
          <a:lstStyle/>
          <a:p>
            <a:r>
              <a:rPr lang="en-US" sz="4000" dirty="0"/>
              <a:t>A. </a:t>
            </a:r>
          </a:p>
        </p:txBody>
      </p:sp>
      <p:pic>
        <p:nvPicPr>
          <p:cNvPr id="177" name="table">
            <a:extLst>
              <a:ext uri="{FF2B5EF4-FFF2-40B4-BE49-F238E27FC236}">
                <a16:creationId xmlns:a16="http://schemas.microsoft.com/office/drawing/2014/main" id="{9030562C-3AC2-470E-CD28-4E3B470A7149}"/>
              </a:ext>
            </a:extLst>
          </p:cNvPr>
          <p:cNvPicPr>
            <a:picLocks noChangeAspect="1"/>
          </p:cNvPicPr>
          <p:nvPr/>
        </p:nvPicPr>
        <p:blipFill>
          <a:blip r:embed="rId5"/>
          <a:stretch>
            <a:fillRect/>
          </a:stretch>
        </p:blipFill>
        <p:spPr>
          <a:xfrm>
            <a:off x="14233232" y="25976013"/>
            <a:ext cx="4847372" cy="3734644"/>
          </a:xfrm>
          <a:prstGeom prst="rect">
            <a:avLst/>
          </a:prstGeom>
        </p:spPr>
      </p:pic>
      <p:sp>
        <p:nvSpPr>
          <p:cNvPr id="178" name="TextBox 177">
            <a:extLst>
              <a:ext uri="{FF2B5EF4-FFF2-40B4-BE49-F238E27FC236}">
                <a16:creationId xmlns:a16="http://schemas.microsoft.com/office/drawing/2014/main" id="{C78748C7-1BCA-0733-B153-510EEC40155E}"/>
              </a:ext>
            </a:extLst>
          </p:cNvPr>
          <p:cNvSpPr txBox="1"/>
          <p:nvPr/>
        </p:nvSpPr>
        <p:spPr>
          <a:xfrm>
            <a:off x="20020668" y="28475302"/>
            <a:ext cx="712156" cy="720202"/>
          </a:xfrm>
          <a:prstGeom prst="rect">
            <a:avLst/>
          </a:prstGeom>
          <a:noFill/>
        </p:spPr>
        <p:txBody>
          <a:bodyPr wrap="square" rtlCol="0">
            <a:spAutoFit/>
          </a:bodyPr>
          <a:lstStyle/>
          <a:p>
            <a:r>
              <a:rPr lang="en-US" sz="4000" dirty="0"/>
              <a:t>C. </a:t>
            </a:r>
          </a:p>
        </p:txBody>
      </p:sp>
      <p:sp>
        <p:nvSpPr>
          <p:cNvPr id="179" name="TextBox 178">
            <a:extLst>
              <a:ext uri="{FF2B5EF4-FFF2-40B4-BE49-F238E27FC236}">
                <a16:creationId xmlns:a16="http://schemas.microsoft.com/office/drawing/2014/main" id="{C62BE019-8712-D6A9-5965-CFE752337F6C}"/>
              </a:ext>
            </a:extLst>
          </p:cNvPr>
          <p:cNvSpPr txBox="1"/>
          <p:nvPr/>
        </p:nvSpPr>
        <p:spPr>
          <a:xfrm>
            <a:off x="14995220" y="6133146"/>
            <a:ext cx="729495" cy="707886"/>
          </a:xfrm>
          <a:prstGeom prst="rect">
            <a:avLst/>
          </a:prstGeom>
          <a:noFill/>
        </p:spPr>
        <p:txBody>
          <a:bodyPr wrap="none" rtlCol="0">
            <a:spAutoFit/>
          </a:bodyPr>
          <a:lstStyle/>
          <a:p>
            <a:r>
              <a:rPr lang="en-US" sz="4000" dirty="0"/>
              <a:t>A. </a:t>
            </a:r>
          </a:p>
        </p:txBody>
      </p:sp>
      <p:sp>
        <p:nvSpPr>
          <p:cNvPr id="180" name="TextBox 179">
            <a:extLst>
              <a:ext uri="{FF2B5EF4-FFF2-40B4-BE49-F238E27FC236}">
                <a16:creationId xmlns:a16="http://schemas.microsoft.com/office/drawing/2014/main" id="{345CC488-E869-7CA1-890B-CCBA40E0F0D4}"/>
              </a:ext>
            </a:extLst>
          </p:cNvPr>
          <p:cNvSpPr txBox="1"/>
          <p:nvPr/>
        </p:nvSpPr>
        <p:spPr>
          <a:xfrm>
            <a:off x="23022095" y="6133146"/>
            <a:ext cx="729495" cy="707886"/>
          </a:xfrm>
          <a:prstGeom prst="rect">
            <a:avLst/>
          </a:prstGeom>
          <a:noFill/>
        </p:spPr>
        <p:txBody>
          <a:bodyPr wrap="square" rtlCol="0">
            <a:spAutoFit/>
          </a:bodyPr>
          <a:lstStyle/>
          <a:p>
            <a:r>
              <a:rPr lang="en-US" sz="4000" dirty="0"/>
              <a:t>C. </a:t>
            </a:r>
          </a:p>
        </p:txBody>
      </p:sp>
      <p:sp>
        <p:nvSpPr>
          <p:cNvPr id="181" name="TextBox 180">
            <a:extLst>
              <a:ext uri="{FF2B5EF4-FFF2-40B4-BE49-F238E27FC236}">
                <a16:creationId xmlns:a16="http://schemas.microsoft.com/office/drawing/2014/main" id="{19E96821-AFD1-B898-39D6-ECE736E87E93}"/>
              </a:ext>
            </a:extLst>
          </p:cNvPr>
          <p:cNvSpPr txBox="1"/>
          <p:nvPr/>
        </p:nvSpPr>
        <p:spPr>
          <a:xfrm>
            <a:off x="13185788" y="16228050"/>
            <a:ext cx="30369134" cy="1631216"/>
          </a:xfrm>
          <a:prstGeom prst="rect">
            <a:avLst/>
          </a:prstGeom>
          <a:noFill/>
        </p:spPr>
        <p:txBody>
          <a:bodyPr wrap="square">
            <a:spAutoFit/>
          </a:bodyPr>
          <a:lstStyle/>
          <a:p>
            <a:pPr algn="just"/>
            <a:r>
              <a:rPr lang="en-US" sz="2000" b="1" dirty="0">
                <a:latin typeface="Arial" panose="020B0604020202020204" pitchFamily="34" charset="0"/>
                <a:cs typeface="Arial" panose="020B0604020202020204" pitchFamily="34" charset="0"/>
              </a:rPr>
              <a:t>Figure 1. Gatekeeper™ demonstrates efficacy against MDR Gram-positive and Gram-negative organisms at multiple concentrations. </a:t>
            </a:r>
            <a:r>
              <a:rPr lang="en-US" sz="2000" i="1" dirty="0">
                <a:latin typeface="Arial" panose="020B0604020202020204" pitchFamily="34" charset="0"/>
                <a:cs typeface="Arial" panose="020B0604020202020204" pitchFamily="34" charset="0"/>
              </a:rPr>
              <a:t>In vivo </a:t>
            </a:r>
            <a:r>
              <a:rPr lang="en-US" sz="2000" dirty="0">
                <a:latin typeface="Arial" panose="020B0604020202020204" pitchFamily="34" charset="0"/>
                <a:cs typeface="Arial" panose="020B0604020202020204" pitchFamily="34" charset="0"/>
              </a:rPr>
              <a:t>efficacy of Gatekeeper™ administered at various doses against a model Gram-positive and Gram-negative organisms’ planktonic and biofilm infections. The efficacy is compared against an untreated infection of the model pathogens (Gram-pos. methicillin-resistant </a:t>
            </a:r>
            <a:r>
              <a:rPr lang="en-US" sz="2000" i="1" dirty="0">
                <a:latin typeface="Arial" panose="020B0604020202020204" pitchFamily="34" charset="0"/>
                <a:cs typeface="Arial" panose="020B0604020202020204" pitchFamily="34" charset="0"/>
              </a:rPr>
              <a:t>Staphylococcus aureus, </a:t>
            </a:r>
            <a:r>
              <a:rPr lang="en-US" sz="2000" dirty="0">
                <a:latin typeface="Arial" panose="020B0604020202020204" pitchFamily="34" charset="0"/>
                <a:cs typeface="Arial" panose="020B0604020202020204" pitchFamily="34" charset="0"/>
              </a:rPr>
              <a:t>strain: JE2 [figures A, B, E, and F] and Gram-neg. </a:t>
            </a:r>
            <a:r>
              <a:rPr lang="en-US" sz="2000" i="1" dirty="0">
                <a:latin typeface="Arial" panose="020B0604020202020204" pitchFamily="34" charset="0"/>
                <a:cs typeface="Arial" panose="020B0604020202020204" pitchFamily="34" charset="0"/>
              </a:rPr>
              <a:t>Acinetobacter baumannii </a:t>
            </a:r>
            <a:r>
              <a:rPr lang="en-US" sz="2000" dirty="0">
                <a:latin typeface="Arial" panose="020B0604020202020204" pitchFamily="34" charset="0"/>
                <a:cs typeface="Arial" panose="020B0604020202020204" pitchFamily="34" charset="0"/>
              </a:rPr>
              <a:t>strain: AB5075 [figures C, D, G, and H])</a:t>
            </a:r>
            <a:r>
              <a:rPr lang="en-US" sz="2000" i="1" dirty="0">
                <a:latin typeface="Arial" panose="020B0604020202020204" pitchFamily="34" charset="0"/>
                <a:cs typeface="Arial" panose="020B0604020202020204" pitchFamily="34" charset="0"/>
              </a:rPr>
              <a:t>.</a:t>
            </a:r>
            <a:r>
              <a:rPr lang="en-US" sz="2000" dirty="0">
                <a:latin typeface="Arial" panose="020B0604020202020204" pitchFamily="34" charset="0"/>
                <a:cs typeface="Arial" panose="020B0604020202020204" pitchFamily="34" charset="0"/>
              </a:rPr>
              <a:t> For daily treatments, figures A, C, E, and G, sponges were removed and replaced on Days 1 and 2 post-infection, while the single treatment groups are figures B, D, F, and H. Bars represent CFU/gram of tissue recovered from the wound bed on day 1, 2 or 3 post-infection. </a:t>
            </a:r>
            <a:r>
              <a:rPr lang="en-US" sz="2000" b="1" dirty="0">
                <a:latin typeface="Arial" panose="020B0604020202020204" pitchFamily="34" charset="0"/>
                <a:cs typeface="Arial" panose="020B0604020202020204" pitchFamily="34" charset="0"/>
              </a:rPr>
              <a:t>Planktonic Infections: A.</a:t>
            </a:r>
            <a:r>
              <a:rPr lang="en-US" sz="2000" dirty="0">
                <a:latin typeface="Arial" panose="020B0604020202020204" pitchFamily="34" charset="0"/>
                <a:cs typeface="Arial" panose="020B0604020202020204" pitchFamily="34" charset="0"/>
              </a:rPr>
              <a:t> Efficacy of </a:t>
            </a:r>
            <a:r>
              <a:rPr lang="en-US" sz="2000" dirty="0" err="1">
                <a:latin typeface="Arial" panose="020B0604020202020204" pitchFamily="34" charset="0"/>
                <a:cs typeface="Arial" panose="020B0604020202020204" pitchFamily="34" charset="0"/>
              </a:rPr>
              <a:t>Gk</a:t>
            </a:r>
            <a:r>
              <a:rPr lang="en-US" sz="2000" dirty="0">
                <a:latin typeface="Arial" panose="020B0604020202020204" pitchFamily="34" charset="0"/>
                <a:cs typeface="Arial" panose="020B0604020202020204" pitchFamily="34" charset="0"/>
              </a:rPr>
              <a:t>™ against </a:t>
            </a:r>
            <a:r>
              <a:rPr lang="en-US" sz="2000" i="1" dirty="0">
                <a:latin typeface="Arial" panose="020B0604020202020204" pitchFamily="34" charset="0"/>
                <a:cs typeface="Arial" panose="020B0604020202020204" pitchFamily="34" charset="0"/>
              </a:rPr>
              <a:t>S. aureus. </a:t>
            </a:r>
            <a:r>
              <a:rPr lang="en-US" sz="2000" b="1" dirty="0">
                <a:latin typeface="Arial" panose="020B0604020202020204" pitchFamily="34" charset="0"/>
                <a:cs typeface="Arial" panose="020B0604020202020204" pitchFamily="34" charset="0"/>
              </a:rPr>
              <a:t>B. </a:t>
            </a:r>
            <a:r>
              <a:rPr lang="en-US" sz="2000" dirty="0">
                <a:latin typeface="Arial" panose="020B0604020202020204" pitchFamily="34" charset="0"/>
                <a:cs typeface="Arial" panose="020B0604020202020204" pitchFamily="34" charset="0"/>
              </a:rPr>
              <a:t>Single application efficacy of </a:t>
            </a:r>
            <a:r>
              <a:rPr lang="en-US" sz="2000" dirty="0" err="1">
                <a:latin typeface="Arial" panose="020B0604020202020204" pitchFamily="34" charset="0"/>
                <a:cs typeface="Arial" panose="020B0604020202020204" pitchFamily="34" charset="0"/>
              </a:rPr>
              <a:t>Gk</a:t>
            </a:r>
            <a:r>
              <a:rPr lang="en-US" sz="2000" dirty="0">
                <a:latin typeface="Arial" panose="020B0604020202020204" pitchFamily="34" charset="0"/>
                <a:cs typeface="Arial" panose="020B0604020202020204" pitchFamily="34" charset="0"/>
              </a:rPr>
              <a:t>™ against </a:t>
            </a:r>
            <a:r>
              <a:rPr lang="en-US" sz="2000" i="1" dirty="0">
                <a:latin typeface="Arial" panose="020B0604020202020204" pitchFamily="34" charset="0"/>
                <a:cs typeface="Arial" panose="020B0604020202020204" pitchFamily="34" charset="0"/>
              </a:rPr>
              <a:t>S. aureus. </a:t>
            </a:r>
            <a:r>
              <a:rPr lang="en-US" sz="2000" b="1" dirty="0">
                <a:latin typeface="Arial" panose="020B0604020202020204" pitchFamily="34" charset="0"/>
                <a:cs typeface="Arial" panose="020B0604020202020204" pitchFamily="34" charset="0"/>
              </a:rPr>
              <a:t>C.</a:t>
            </a:r>
            <a:r>
              <a:rPr lang="en-US" sz="2000" dirty="0">
                <a:latin typeface="Arial" panose="020B0604020202020204" pitchFamily="34" charset="0"/>
                <a:cs typeface="Arial" panose="020B0604020202020204" pitchFamily="34" charset="0"/>
              </a:rPr>
              <a:t> Efficacy of </a:t>
            </a:r>
            <a:r>
              <a:rPr lang="en-US" sz="2000" dirty="0" err="1">
                <a:latin typeface="Arial" panose="020B0604020202020204" pitchFamily="34" charset="0"/>
                <a:cs typeface="Arial" panose="020B0604020202020204" pitchFamily="34" charset="0"/>
              </a:rPr>
              <a:t>Gk</a:t>
            </a:r>
            <a:r>
              <a:rPr lang="en-US" sz="2000" dirty="0">
                <a:latin typeface="Arial" panose="020B0604020202020204" pitchFamily="34" charset="0"/>
                <a:cs typeface="Arial" panose="020B0604020202020204" pitchFamily="34" charset="0"/>
              </a:rPr>
              <a:t>™ against </a:t>
            </a:r>
            <a:r>
              <a:rPr lang="en-US" sz="2000" i="1" dirty="0">
                <a:latin typeface="Arial" panose="020B0604020202020204" pitchFamily="34" charset="0"/>
                <a:cs typeface="Arial" panose="020B0604020202020204" pitchFamily="34" charset="0"/>
              </a:rPr>
              <a:t>A. baumannii</a:t>
            </a:r>
            <a:r>
              <a:rPr lang="en-US" sz="2000" dirty="0">
                <a:latin typeface="Arial" panose="020B0604020202020204" pitchFamily="34" charset="0"/>
                <a:cs typeface="Arial" panose="020B0604020202020204" pitchFamily="34" charset="0"/>
              </a:rPr>
              <a:t>. </a:t>
            </a:r>
            <a:r>
              <a:rPr lang="en-US" sz="2000" b="1" dirty="0">
                <a:latin typeface="Arial" panose="020B0604020202020204" pitchFamily="34" charset="0"/>
                <a:cs typeface="Arial" panose="020B0604020202020204" pitchFamily="34" charset="0"/>
              </a:rPr>
              <a:t>D.</a:t>
            </a:r>
            <a:r>
              <a:rPr lang="en-US" sz="2000" dirty="0">
                <a:latin typeface="Arial" panose="020B0604020202020204" pitchFamily="34" charset="0"/>
                <a:cs typeface="Arial" panose="020B0604020202020204" pitchFamily="34" charset="0"/>
              </a:rPr>
              <a:t> Single application efficacy of </a:t>
            </a:r>
            <a:r>
              <a:rPr lang="en-US" sz="2000" dirty="0" err="1">
                <a:latin typeface="Arial" panose="020B0604020202020204" pitchFamily="34" charset="0"/>
                <a:cs typeface="Arial" panose="020B0604020202020204" pitchFamily="34" charset="0"/>
              </a:rPr>
              <a:t>Gk</a:t>
            </a:r>
            <a:r>
              <a:rPr lang="en-US" sz="2000" dirty="0">
                <a:latin typeface="Arial" panose="020B0604020202020204" pitchFamily="34" charset="0"/>
                <a:cs typeface="Arial" panose="020B0604020202020204" pitchFamily="34" charset="0"/>
              </a:rPr>
              <a:t>™ against </a:t>
            </a:r>
            <a:r>
              <a:rPr lang="en-US" sz="2000" i="1" dirty="0">
                <a:latin typeface="Arial" panose="020B0604020202020204" pitchFamily="34" charset="0"/>
                <a:cs typeface="Arial" panose="020B0604020202020204" pitchFamily="34" charset="0"/>
              </a:rPr>
              <a:t>A. baumannii</a:t>
            </a:r>
            <a:r>
              <a:rPr lang="en-US" sz="2000" dirty="0">
                <a:latin typeface="Arial" panose="020B0604020202020204" pitchFamily="34" charset="0"/>
                <a:cs typeface="Arial" panose="020B0604020202020204" pitchFamily="34" charset="0"/>
              </a:rPr>
              <a:t>. </a:t>
            </a:r>
            <a:r>
              <a:rPr lang="en-US" sz="2000" b="1" dirty="0">
                <a:latin typeface="Arial" panose="020B0604020202020204" pitchFamily="34" charset="0"/>
                <a:cs typeface="Arial" panose="020B0604020202020204" pitchFamily="34" charset="0"/>
              </a:rPr>
              <a:t>Biofilm: E.</a:t>
            </a:r>
            <a:r>
              <a:rPr lang="en-US" sz="2000" dirty="0">
                <a:latin typeface="Arial" panose="020B0604020202020204" pitchFamily="34" charset="0"/>
                <a:cs typeface="Arial" panose="020B0604020202020204" pitchFamily="34" charset="0"/>
              </a:rPr>
              <a:t> Efficacy of </a:t>
            </a:r>
            <a:r>
              <a:rPr lang="en-US" sz="2000" dirty="0" err="1">
                <a:latin typeface="Arial" panose="020B0604020202020204" pitchFamily="34" charset="0"/>
                <a:cs typeface="Arial" panose="020B0604020202020204" pitchFamily="34" charset="0"/>
              </a:rPr>
              <a:t>Gk</a:t>
            </a:r>
            <a:r>
              <a:rPr lang="en-US" sz="2000" dirty="0">
                <a:latin typeface="Arial" panose="020B0604020202020204" pitchFamily="34" charset="0"/>
                <a:cs typeface="Arial" panose="020B0604020202020204" pitchFamily="34" charset="0"/>
              </a:rPr>
              <a:t>™ against </a:t>
            </a:r>
            <a:r>
              <a:rPr lang="en-US" sz="2000" i="1" dirty="0">
                <a:latin typeface="Arial" panose="020B0604020202020204" pitchFamily="34" charset="0"/>
                <a:cs typeface="Arial" panose="020B0604020202020204" pitchFamily="34" charset="0"/>
              </a:rPr>
              <a:t>S. aureus. </a:t>
            </a:r>
            <a:r>
              <a:rPr lang="en-US" sz="2000" b="1" dirty="0">
                <a:latin typeface="Arial" panose="020B0604020202020204" pitchFamily="34" charset="0"/>
                <a:cs typeface="Arial" panose="020B0604020202020204" pitchFamily="34" charset="0"/>
              </a:rPr>
              <a:t>F. </a:t>
            </a:r>
            <a:r>
              <a:rPr lang="en-US" sz="2000" dirty="0">
                <a:latin typeface="Arial" panose="020B0604020202020204" pitchFamily="34" charset="0"/>
                <a:cs typeface="Arial" panose="020B0604020202020204" pitchFamily="34" charset="0"/>
              </a:rPr>
              <a:t>Single application efficacy of </a:t>
            </a:r>
            <a:r>
              <a:rPr lang="en-US" sz="2000" dirty="0" err="1">
                <a:latin typeface="Arial" panose="020B0604020202020204" pitchFamily="34" charset="0"/>
                <a:cs typeface="Arial" panose="020B0604020202020204" pitchFamily="34" charset="0"/>
              </a:rPr>
              <a:t>Gk</a:t>
            </a:r>
            <a:r>
              <a:rPr lang="en-US" sz="2000" dirty="0">
                <a:latin typeface="Arial" panose="020B0604020202020204" pitchFamily="34" charset="0"/>
                <a:cs typeface="Arial" panose="020B0604020202020204" pitchFamily="34" charset="0"/>
              </a:rPr>
              <a:t>™ against </a:t>
            </a:r>
            <a:r>
              <a:rPr lang="en-US" sz="2000" i="1" dirty="0">
                <a:latin typeface="Arial" panose="020B0604020202020204" pitchFamily="34" charset="0"/>
                <a:cs typeface="Arial" panose="020B0604020202020204" pitchFamily="34" charset="0"/>
              </a:rPr>
              <a:t>S. aureus. </a:t>
            </a:r>
            <a:r>
              <a:rPr lang="en-US" sz="2000" b="1" dirty="0">
                <a:latin typeface="Arial" panose="020B0604020202020204" pitchFamily="34" charset="0"/>
                <a:cs typeface="Arial" panose="020B0604020202020204" pitchFamily="34" charset="0"/>
              </a:rPr>
              <a:t>G.</a:t>
            </a:r>
            <a:r>
              <a:rPr lang="en-US" sz="2000" dirty="0">
                <a:latin typeface="Arial" panose="020B0604020202020204" pitchFamily="34" charset="0"/>
                <a:cs typeface="Arial" panose="020B0604020202020204" pitchFamily="34" charset="0"/>
              </a:rPr>
              <a:t> Efficacy of </a:t>
            </a:r>
            <a:r>
              <a:rPr lang="en-US" sz="2000" dirty="0" err="1">
                <a:latin typeface="Arial" panose="020B0604020202020204" pitchFamily="34" charset="0"/>
                <a:cs typeface="Arial" panose="020B0604020202020204" pitchFamily="34" charset="0"/>
              </a:rPr>
              <a:t>Gk</a:t>
            </a:r>
            <a:r>
              <a:rPr lang="en-US" sz="2000" dirty="0">
                <a:latin typeface="Arial" panose="020B0604020202020204" pitchFamily="34" charset="0"/>
                <a:cs typeface="Arial" panose="020B0604020202020204" pitchFamily="34" charset="0"/>
              </a:rPr>
              <a:t>™ against </a:t>
            </a:r>
            <a:r>
              <a:rPr lang="en-US" sz="2000" i="1" dirty="0">
                <a:latin typeface="Arial" panose="020B0604020202020204" pitchFamily="34" charset="0"/>
                <a:cs typeface="Arial" panose="020B0604020202020204" pitchFamily="34" charset="0"/>
              </a:rPr>
              <a:t>A. baumannii</a:t>
            </a:r>
            <a:r>
              <a:rPr lang="en-US" sz="2000" dirty="0">
                <a:latin typeface="Arial" panose="020B0604020202020204" pitchFamily="34" charset="0"/>
                <a:cs typeface="Arial" panose="020B0604020202020204" pitchFamily="34" charset="0"/>
              </a:rPr>
              <a:t>. </a:t>
            </a:r>
            <a:r>
              <a:rPr lang="en-US" sz="2000" b="1" dirty="0">
                <a:latin typeface="Arial" panose="020B0604020202020204" pitchFamily="34" charset="0"/>
                <a:cs typeface="Arial" panose="020B0604020202020204" pitchFamily="34" charset="0"/>
              </a:rPr>
              <a:t>H.</a:t>
            </a:r>
            <a:r>
              <a:rPr lang="en-US" sz="2000" dirty="0">
                <a:latin typeface="Arial" panose="020B0604020202020204" pitchFamily="34" charset="0"/>
                <a:cs typeface="Arial" panose="020B0604020202020204" pitchFamily="34" charset="0"/>
              </a:rPr>
              <a:t> Single application efficacy of </a:t>
            </a:r>
            <a:r>
              <a:rPr lang="en-US" sz="2000" dirty="0" err="1">
                <a:latin typeface="Arial" panose="020B0604020202020204" pitchFamily="34" charset="0"/>
                <a:cs typeface="Arial" panose="020B0604020202020204" pitchFamily="34" charset="0"/>
              </a:rPr>
              <a:t>Gk</a:t>
            </a:r>
            <a:r>
              <a:rPr lang="en-US" sz="2000" dirty="0">
                <a:latin typeface="Arial" panose="020B0604020202020204" pitchFamily="34" charset="0"/>
                <a:cs typeface="Arial" panose="020B0604020202020204" pitchFamily="34" charset="0"/>
              </a:rPr>
              <a:t>™ against </a:t>
            </a:r>
            <a:r>
              <a:rPr lang="en-US" sz="2000" i="1" dirty="0">
                <a:latin typeface="Arial" panose="020B0604020202020204" pitchFamily="34" charset="0"/>
                <a:cs typeface="Arial" panose="020B0604020202020204" pitchFamily="34" charset="0"/>
              </a:rPr>
              <a:t>A. baumannii</a:t>
            </a:r>
            <a:r>
              <a:rPr lang="en-US" sz="2000" dirty="0">
                <a:latin typeface="Arial" panose="020B0604020202020204" pitchFamily="34" charset="0"/>
                <a:cs typeface="Arial" panose="020B0604020202020204" pitchFamily="34" charset="0"/>
              </a:rPr>
              <a:t>.</a:t>
            </a:r>
          </a:p>
        </p:txBody>
      </p:sp>
      <p:pic>
        <p:nvPicPr>
          <p:cNvPr id="183" name="Picture 182">
            <a:extLst>
              <a:ext uri="{FF2B5EF4-FFF2-40B4-BE49-F238E27FC236}">
                <a16:creationId xmlns:a16="http://schemas.microsoft.com/office/drawing/2014/main" id="{C008F8FE-23C3-505B-3A43-52F05D8507D1}"/>
              </a:ext>
            </a:extLst>
          </p:cNvPr>
          <p:cNvPicPr>
            <a:picLocks noChangeAspect="1"/>
          </p:cNvPicPr>
          <p:nvPr/>
        </p:nvPicPr>
        <p:blipFill rotWithShape="1">
          <a:blip r:embed="rId6"/>
          <a:srcRect l="18123" t="10717" r="15739" b="16504"/>
          <a:stretch/>
        </p:blipFill>
        <p:spPr>
          <a:xfrm>
            <a:off x="31766261" y="29444790"/>
            <a:ext cx="2954294" cy="1930225"/>
          </a:xfrm>
          <a:prstGeom prst="rect">
            <a:avLst/>
          </a:prstGeom>
        </p:spPr>
      </p:pic>
      <p:pic>
        <p:nvPicPr>
          <p:cNvPr id="184" name="Picture 183">
            <a:extLst>
              <a:ext uri="{FF2B5EF4-FFF2-40B4-BE49-F238E27FC236}">
                <a16:creationId xmlns:a16="http://schemas.microsoft.com/office/drawing/2014/main" id="{7922B05B-40F9-882A-A7C2-D4F5BF4559B9}"/>
              </a:ext>
            </a:extLst>
          </p:cNvPr>
          <p:cNvPicPr>
            <a:picLocks noChangeAspect="1"/>
          </p:cNvPicPr>
          <p:nvPr/>
        </p:nvPicPr>
        <p:blipFill>
          <a:blip r:embed="rId7"/>
          <a:stretch>
            <a:fillRect/>
          </a:stretch>
        </p:blipFill>
        <p:spPr>
          <a:xfrm>
            <a:off x="34833023" y="29447804"/>
            <a:ext cx="3019805" cy="1894554"/>
          </a:xfrm>
          <a:prstGeom prst="rect">
            <a:avLst/>
          </a:prstGeom>
        </p:spPr>
      </p:pic>
      <p:sp>
        <p:nvSpPr>
          <p:cNvPr id="185" name="Rectangle 184">
            <a:extLst>
              <a:ext uri="{FF2B5EF4-FFF2-40B4-BE49-F238E27FC236}">
                <a16:creationId xmlns:a16="http://schemas.microsoft.com/office/drawing/2014/main" id="{51FBE36D-12E3-3B0D-B37B-8B550B106306}"/>
              </a:ext>
            </a:extLst>
          </p:cNvPr>
          <p:cNvSpPr/>
          <p:nvPr/>
        </p:nvSpPr>
        <p:spPr>
          <a:xfrm>
            <a:off x="31646443" y="28480076"/>
            <a:ext cx="12027611" cy="71293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200" dirty="0">
                <a:solidFill>
                  <a:schemeClr val="bg1"/>
                </a:solidFill>
                <a:latin typeface="Arial Black" panose="020B0A04020102020204" pitchFamily="34" charset="0"/>
                <a:ea typeface="Tahoma" panose="020B0604030504040204" pitchFamily="34" charset="0"/>
                <a:cs typeface="Tahoma" panose="020B0604030504040204" pitchFamily="34" charset="0"/>
              </a:rPr>
              <a:t>Partners/Collaborators </a:t>
            </a:r>
          </a:p>
        </p:txBody>
      </p:sp>
      <p:sp>
        <p:nvSpPr>
          <p:cNvPr id="186" name="TextBox 185">
            <a:extLst>
              <a:ext uri="{FF2B5EF4-FFF2-40B4-BE49-F238E27FC236}">
                <a16:creationId xmlns:a16="http://schemas.microsoft.com/office/drawing/2014/main" id="{D134A173-7E74-8C74-223F-87D2867AA9D8}"/>
              </a:ext>
            </a:extLst>
          </p:cNvPr>
          <p:cNvSpPr txBox="1"/>
          <p:nvPr/>
        </p:nvSpPr>
        <p:spPr>
          <a:xfrm>
            <a:off x="37948395" y="29299190"/>
            <a:ext cx="5731909" cy="2831544"/>
          </a:xfrm>
          <a:prstGeom prst="rect">
            <a:avLst/>
          </a:prstGeom>
          <a:noFill/>
        </p:spPr>
        <p:txBody>
          <a:bodyPr wrap="square" rtlCol="0">
            <a:spAutoFit/>
          </a:bodyPr>
          <a:lstStyle/>
          <a:p>
            <a:r>
              <a:rPr lang="en-US" sz="900" b="1" dirty="0">
                <a:solidFill>
                  <a:prstClr val="black"/>
                </a:solidFill>
                <a:latin typeface="Arial" panose="020B0604020202020204" pitchFamily="34" charset="0"/>
                <a:cs typeface="Arial" panose="020B0604020202020204" pitchFamily="34" charset="0"/>
              </a:rPr>
              <a:t>Corresponding Author Contact Information: </a:t>
            </a:r>
            <a:endParaRPr lang="en-US" sz="900" dirty="0">
              <a:solidFill>
                <a:prstClr val="black"/>
              </a:solidFill>
              <a:latin typeface="Arial" panose="020B0604020202020204" pitchFamily="34" charset="0"/>
              <a:cs typeface="Arial" panose="020B0604020202020204" pitchFamily="34" charset="0"/>
            </a:endParaRPr>
          </a:p>
          <a:p>
            <a:endParaRPr lang="en-US" sz="900" b="1" dirty="0">
              <a:solidFill>
                <a:prstClr val="black"/>
              </a:solidFill>
              <a:latin typeface="Arial" panose="020B0604020202020204" pitchFamily="34" charset="0"/>
              <a:cs typeface="Arial" panose="020B0604020202020204" pitchFamily="34" charset="0"/>
            </a:endParaRPr>
          </a:p>
          <a:p>
            <a:pPr marL="228600" indent="-228600">
              <a:buAutoNum type="arabicPeriod"/>
            </a:pPr>
            <a:r>
              <a:rPr lang="en-US" sz="900" dirty="0">
                <a:solidFill>
                  <a:prstClr val="black"/>
                </a:solidFill>
                <a:latin typeface="Arial" panose="020B0604020202020204" pitchFamily="34" charset="0"/>
                <a:cs typeface="Arial" panose="020B0604020202020204" pitchFamily="34" charset="0"/>
              </a:rPr>
              <a:t>Jennifer Neff – jneff@allvivo.com</a:t>
            </a:r>
          </a:p>
          <a:p>
            <a:pPr marL="228600" indent="-228600">
              <a:buAutoNum type="arabicPeriod"/>
            </a:pPr>
            <a:r>
              <a:rPr lang="en-US" sz="900" dirty="0">
                <a:solidFill>
                  <a:prstClr val="black"/>
                </a:solidFill>
                <a:latin typeface="Arial" panose="020B0604020202020204" pitchFamily="34" charset="0"/>
                <a:cs typeface="Arial" panose="020B0604020202020204" pitchFamily="34" charset="0"/>
              </a:rPr>
              <a:t>Danir Bayramov - bayramov@allvivo.com</a:t>
            </a:r>
          </a:p>
          <a:p>
            <a:pPr marL="228600" indent="-228600">
              <a:buAutoNum type="arabicPeriod"/>
            </a:pPr>
            <a:r>
              <a:rPr lang="en-US" sz="900" dirty="0">
                <a:solidFill>
                  <a:prstClr val="black"/>
                </a:solidFill>
                <a:latin typeface="Arial" panose="020B0604020202020204" pitchFamily="34" charset="0"/>
                <a:cs typeface="Arial" panose="020B0604020202020204" pitchFamily="34" charset="0"/>
              </a:rPr>
              <a:t>Ryan Cummings - rcummings@allvivo.com</a:t>
            </a:r>
          </a:p>
          <a:p>
            <a:endParaRPr lang="en-US" sz="600" dirty="0">
              <a:solidFill>
                <a:prstClr val="black"/>
              </a:solidFill>
              <a:latin typeface="Arial" panose="020B0604020202020204" pitchFamily="34" charset="0"/>
              <a:cs typeface="Arial" panose="020B0604020202020204" pitchFamily="34" charset="0"/>
            </a:endParaRPr>
          </a:p>
          <a:p>
            <a:endParaRPr lang="en-US" sz="600" b="1" dirty="0">
              <a:latin typeface="Arial" panose="020B0604020202020204" pitchFamily="34" charset="0"/>
              <a:cs typeface="Arial" panose="020B0604020202020204" pitchFamily="34" charset="0"/>
            </a:endParaRPr>
          </a:p>
          <a:p>
            <a:r>
              <a:rPr lang="en-US" sz="600" b="1" dirty="0">
                <a:latin typeface="Arial" panose="020B0604020202020204" pitchFamily="34" charset="0"/>
                <a:cs typeface="Arial" panose="020B0604020202020204" pitchFamily="34" charset="0"/>
              </a:rPr>
              <a:t>Acknowledgements:</a:t>
            </a:r>
            <a:r>
              <a:rPr lang="en-US" sz="600" dirty="0">
                <a:solidFill>
                  <a:prstClr val="black"/>
                </a:solidFill>
                <a:latin typeface="Arial" panose="020B0604020202020204" pitchFamily="34" charset="0"/>
                <a:cs typeface="Arial" panose="020B0604020202020204" pitchFamily="34" charset="0"/>
              </a:rPr>
              <a:t> This work was performed with the aid of Department of Defense (DoD) funding. We’d like to acknowledge the entire NMRC CWID technical and administrative staff.</a:t>
            </a:r>
          </a:p>
          <a:p>
            <a:endParaRPr lang="en-US" sz="500" b="1" dirty="0">
              <a:latin typeface="Arial" panose="020B0604020202020204" pitchFamily="34" charset="0"/>
              <a:ea typeface="Calibri" panose="020F0502020204030204" pitchFamily="34" charset="0"/>
              <a:cs typeface="Arial" panose="020B0604020202020204" pitchFamily="34" charset="0"/>
            </a:endParaRPr>
          </a:p>
          <a:p>
            <a:endParaRPr lang="en-US" sz="400" b="1" dirty="0">
              <a:effectLst/>
              <a:latin typeface="Arial" panose="020B0604020202020204" pitchFamily="34" charset="0"/>
              <a:ea typeface="Calibri" panose="020F0502020204030204" pitchFamily="34" charset="0"/>
              <a:cs typeface="Arial" panose="020B0604020202020204" pitchFamily="34" charset="0"/>
            </a:endParaRPr>
          </a:p>
          <a:p>
            <a:endParaRPr lang="en-US" sz="400" b="1" dirty="0">
              <a:latin typeface="Arial" panose="020B0604020202020204" pitchFamily="34" charset="0"/>
              <a:ea typeface="Calibri" panose="020F0502020204030204" pitchFamily="34" charset="0"/>
              <a:cs typeface="Arial" panose="020B0604020202020204" pitchFamily="34" charset="0"/>
            </a:endParaRPr>
          </a:p>
          <a:p>
            <a:r>
              <a:rPr lang="en-US" sz="400" b="1" dirty="0">
                <a:effectLst/>
                <a:latin typeface="Arial" panose="020B0604020202020204" pitchFamily="34" charset="0"/>
                <a:ea typeface="Calibri" panose="020F0502020204030204" pitchFamily="34" charset="0"/>
                <a:cs typeface="Arial" panose="020B0604020202020204" pitchFamily="34" charset="0"/>
              </a:rPr>
              <a:t>References:</a:t>
            </a:r>
          </a:p>
          <a:p>
            <a:pPr marL="342900" indent="-342900">
              <a:buAutoNum type="arabicPeriod"/>
            </a:pPr>
            <a:r>
              <a:rPr lang="en-US" sz="400" dirty="0">
                <a:latin typeface="Arial" panose="020B0604020202020204" pitchFamily="34" charset="0"/>
                <a:cs typeface="Arial" panose="020B0604020202020204" pitchFamily="34" charset="0"/>
              </a:rPr>
              <a:t>Murray, C.K., et al., Infections in combat casualties during Operations Iraqi and Enduring Freedom. J Trauma, 2009. 66(4 Suppl): p. S138-44.</a:t>
            </a:r>
          </a:p>
          <a:p>
            <a:pPr marL="342900" indent="-342900">
              <a:buAutoNum type="arabicPeriod"/>
            </a:pPr>
            <a:r>
              <a:rPr lang="en-US" sz="400" dirty="0" err="1">
                <a:latin typeface="Arial" panose="020B0604020202020204" pitchFamily="34" charset="0"/>
                <a:cs typeface="Arial" panose="020B0604020202020204" pitchFamily="34" charset="0"/>
              </a:rPr>
              <a:t>Hospenthal</a:t>
            </a:r>
            <a:r>
              <a:rPr lang="en-US" sz="400" dirty="0">
                <a:latin typeface="Arial" panose="020B0604020202020204" pitchFamily="34" charset="0"/>
                <a:cs typeface="Arial" panose="020B0604020202020204" pitchFamily="34" charset="0"/>
              </a:rPr>
              <a:t>, D.R., et al., Guidelines for the prevention of infections associated with combat-related injuries: 2011 update: endorsed by the Infectious Diseases Society of America and the Surgical Infection Society. J Trauma, 2011. 71(2 Suppl 2): p. S210-34.</a:t>
            </a:r>
          </a:p>
          <a:p>
            <a:pPr marL="342900" indent="-342900">
              <a:buAutoNum type="arabicPeriod"/>
            </a:pPr>
            <a:r>
              <a:rPr lang="en-US" sz="400" dirty="0">
                <a:latin typeface="Arial" panose="020B0604020202020204" pitchFamily="34" charset="0"/>
                <a:cs typeface="Arial" panose="020B0604020202020204" pitchFamily="34" charset="0"/>
              </a:rPr>
              <a:t>Keen, E.F., 3rd, et al., Incidence and bacteriology of burn infections at a military burn center. Burns, 2010. 36(4): p. 461-8.</a:t>
            </a:r>
          </a:p>
          <a:p>
            <a:pPr marL="342900" indent="-342900">
              <a:buAutoNum type="arabicPeriod"/>
            </a:pPr>
            <a:r>
              <a:rPr lang="en-US" sz="400" dirty="0">
                <a:latin typeface="Arial" panose="020B0604020202020204" pitchFamily="34" charset="0"/>
                <a:cs typeface="Arial" panose="020B0604020202020204" pitchFamily="34" charset="0"/>
              </a:rPr>
              <a:t>Safdar, N. and D.G. Maki, The commonality of risk factors for nosocomial colonization and infection with antimicrobial-resistant Staphylococcus aureus, enterococcus, gram-negative bacilli, Clostridium difficile, and Candida. Ann Intern Med, 2002. 136(11): p. 834-44.</a:t>
            </a:r>
          </a:p>
          <a:p>
            <a:pPr marL="342900" indent="-342900">
              <a:buAutoNum type="arabicPeriod"/>
            </a:pPr>
            <a:r>
              <a:rPr lang="en-US" sz="400" dirty="0">
                <a:latin typeface="Arial" panose="020B0604020202020204" pitchFamily="34" charset="0"/>
                <a:cs typeface="Arial" panose="020B0604020202020204" pitchFamily="34" charset="0"/>
              </a:rPr>
              <a:t>Davis, K.A., et al., Multidrug-resistant Acinetobacter extremity infections in soldiers. </a:t>
            </a:r>
            <a:r>
              <a:rPr lang="en-US" sz="400" dirty="0" err="1">
                <a:latin typeface="Arial" panose="020B0604020202020204" pitchFamily="34" charset="0"/>
                <a:cs typeface="Arial" panose="020B0604020202020204" pitchFamily="34" charset="0"/>
              </a:rPr>
              <a:t>Emerg</a:t>
            </a:r>
            <a:r>
              <a:rPr lang="en-US" sz="400" dirty="0">
                <a:latin typeface="Arial" panose="020B0604020202020204" pitchFamily="34" charset="0"/>
                <a:cs typeface="Arial" panose="020B0604020202020204" pitchFamily="34" charset="0"/>
              </a:rPr>
              <a:t> Infect Dis, 2005. 11(8): p. 1218-24.</a:t>
            </a:r>
          </a:p>
          <a:p>
            <a:pPr marL="342900" indent="-342900">
              <a:buAutoNum type="arabicPeriod"/>
            </a:pPr>
            <a:r>
              <a:rPr lang="en-US" sz="400" dirty="0" err="1">
                <a:effectLst/>
                <a:latin typeface="Arial" panose="020B0604020202020204" pitchFamily="34" charset="0"/>
                <a:ea typeface="Calibri" panose="020F0502020204030204" pitchFamily="34" charset="0"/>
                <a:cs typeface="Arial" panose="020B0604020202020204" pitchFamily="34" charset="0"/>
              </a:rPr>
              <a:t>Reffuveille</a:t>
            </a:r>
            <a:r>
              <a:rPr lang="en-US" sz="400" dirty="0">
                <a:effectLst/>
                <a:latin typeface="Arial" panose="020B0604020202020204" pitchFamily="34" charset="0"/>
                <a:ea typeface="Calibri" panose="020F0502020204030204" pitchFamily="34" charset="0"/>
                <a:cs typeface="Arial" panose="020B0604020202020204" pitchFamily="34" charset="0"/>
              </a:rPr>
              <a:t>, F., de la Fuente-</a:t>
            </a:r>
            <a:r>
              <a:rPr lang="en-US" sz="400" dirty="0" err="1">
                <a:effectLst/>
                <a:latin typeface="Arial" panose="020B0604020202020204" pitchFamily="34" charset="0"/>
                <a:ea typeface="Calibri" panose="020F0502020204030204" pitchFamily="34" charset="0"/>
                <a:cs typeface="Arial" panose="020B0604020202020204" pitchFamily="34" charset="0"/>
              </a:rPr>
              <a:t>Núñez</a:t>
            </a:r>
            <a:r>
              <a:rPr lang="en-US" sz="400" dirty="0">
                <a:effectLst/>
                <a:latin typeface="Arial" panose="020B0604020202020204" pitchFamily="34" charset="0"/>
                <a:ea typeface="Calibri" panose="020F0502020204030204" pitchFamily="34" charset="0"/>
                <a:cs typeface="Arial" panose="020B0604020202020204" pitchFamily="34" charset="0"/>
              </a:rPr>
              <a:t>, C., Mansour, S., and Hancock, R. E. W. (2014) A Broad-Spectrum Antibiofilm Peptide Enhances Antibiotic Action against Bacterial Biofilms.</a:t>
            </a:r>
          </a:p>
          <a:p>
            <a:pPr marL="342900" indent="-342900">
              <a:buAutoNum type="arabicPeriod"/>
            </a:pPr>
            <a:r>
              <a:rPr lang="en-US" sz="400" dirty="0">
                <a:effectLst/>
                <a:latin typeface="Arial" panose="020B0604020202020204" pitchFamily="34" charset="0"/>
                <a:ea typeface="Calibri" panose="020F0502020204030204" pitchFamily="34" charset="0"/>
                <a:cs typeface="Arial" panose="020B0604020202020204" pitchFamily="34" charset="0"/>
              </a:rPr>
              <a:t>Lewies, A., Du Plessis, L. H., and Wentzel, J. F. (2019) Antimicrobial Peptides: the Achilles’ Heel of Antibiotic Resistance? </a:t>
            </a:r>
            <a:r>
              <a:rPr lang="en-US" sz="400" i="1" dirty="0">
                <a:effectLst/>
                <a:latin typeface="Arial" panose="020B0604020202020204" pitchFamily="34" charset="0"/>
                <a:ea typeface="Calibri" panose="020F0502020204030204" pitchFamily="34" charset="0"/>
                <a:cs typeface="Arial" panose="020B0604020202020204" pitchFamily="34" charset="0"/>
              </a:rPr>
              <a:t>Probiotics and Antimicrobial Proteins</a:t>
            </a:r>
            <a:r>
              <a:rPr lang="en-US" sz="400" dirty="0">
                <a:effectLst/>
                <a:latin typeface="Arial" panose="020B0604020202020204" pitchFamily="34" charset="0"/>
                <a:ea typeface="Calibri" panose="020F0502020204030204" pitchFamily="34" charset="0"/>
                <a:cs typeface="Arial" panose="020B0604020202020204" pitchFamily="34" charset="0"/>
              </a:rPr>
              <a:t> </a:t>
            </a:r>
            <a:r>
              <a:rPr lang="en-US" sz="400" b="1" dirty="0">
                <a:effectLst/>
                <a:latin typeface="Arial" panose="020B0604020202020204" pitchFamily="34" charset="0"/>
                <a:ea typeface="Calibri" panose="020F0502020204030204" pitchFamily="34" charset="0"/>
                <a:cs typeface="Arial" panose="020B0604020202020204" pitchFamily="34" charset="0"/>
              </a:rPr>
              <a:t>11</a:t>
            </a:r>
            <a:r>
              <a:rPr lang="en-US" sz="400" dirty="0">
                <a:effectLst/>
                <a:latin typeface="Arial" panose="020B0604020202020204" pitchFamily="34" charset="0"/>
                <a:ea typeface="Calibri" panose="020F0502020204030204" pitchFamily="34" charset="0"/>
                <a:cs typeface="Arial" panose="020B0604020202020204" pitchFamily="34" charset="0"/>
              </a:rPr>
              <a:t>, 370-381 </a:t>
            </a:r>
            <a:endParaRPr lang="en-US" sz="400" dirty="0">
              <a:latin typeface="Arial" panose="020B0604020202020204" pitchFamily="34" charset="0"/>
              <a:cs typeface="Arial" panose="020B0604020202020204" pitchFamily="34" charset="0"/>
            </a:endParaRPr>
          </a:p>
          <a:p>
            <a:pPr marL="342900" indent="-342900">
              <a:buAutoNum type="arabicPeriod"/>
            </a:pPr>
            <a:r>
              <a:rPr lang="en-US" sz="400" dirty="0">
                <a:effectLst/>
                <a:latin typeface="Arial" panose="020B0604020202020204" pitchFamily="34" charset="0"/>
                <a:ea typeface="Calibri" panose="020F0502020204030204" pitchFamily="34" charset="0"/>
                <a:cs typeface="Arial" panose="020B0604020202020204" pitchFamily="34" charset="0"/>
              </a:rPr>
              <a:t>Omar, A., Wright, J. B., Schultz, G., Burrell, R., and </a:t>
            </a:r>
            <a:r>
              <a:rPr lang="en-US" sz="400" dirty="0" err="1">
                <a:effectLst/>
                <a:latin typeface="Arial" panose="020B0604020202020204" pitchFamily="34" charset="0"/>
                <a:ea typeface="Calibri" panose="020F0502020204030204" pitchFamily="34" charset="0"/>
                <a:cs typeface="Arial" panose="020B0604020202020204" pitchFamily="34" charset="0"/>
              </a:rPr>
              <a:t>Nadworny</a:t>
            </a:r>
            <a:r>
              <a:rPr lang="en-US" sz="400" dirty="0">
                <a:effectLst/>
                <a:latin typeface="Arial" panose="020B0604020202020204" pitchFamily="34" charset="0"/>
                <a:ea typeface="Calibri" panose="020F0502020204030204" pitchFamily="34" charset="0"/>
                <a:cs typeface="Arial" panose="020B0604020202020204" pitchFamily="34" charset="0"/>
              </a:rPr>
              <a:t>, P. (2017) Microbial Biofilms and Chronic Wounds. </a:t>
            </a:r>
            <a:r>
              <a:rPr lang="en-US" sz="400" i="1" dirty="0">
                <a:effectLst/>
                <a:latin typeface="Arial" panose="020B0604020202020204" pitchFamily="34" charset="0"/>
                <a:ea typeface="Calibri" panose="020F0502020204030204" pitchFamily="34" charset="0"/>
                <a:cs typeface="Arial" panose="020B0604020202020204" pitchFamily="34" charset="0"/>
              </a:rPr>
              <a:t>Microorganisms</a:t>
            </a:r>
            <a:r>
              <a:rPr lang="en-US" sz="400" dirty="0">
                <a:effectLst/>
                <a:latin typeface="Arial" panose="020B0604020202020204" pitchFamily="34" charset="0"/>
                <a:ea typeface="Calibri" panose="020F0502020204030204" pitchFamily="34" charset="0"/>
                <a:cs typeface="Arial" panose="020B0604020202020204" pitchFamily="34" charset="0"/>
              </a:rPr>
              <a:t> </a:t>
            </a:r>
            <a:r>
              <a:rPr lang="en-US" sz="400" b="1" dirty="0">
                <a:effectLst/>
                <a:latin typeface="Arial" panose="020B0604020202020204" pitchFamily="34" charset="0"/>
                <a:ea typeface="Calibri" panose="020F0502020204030204" pitchFamily="34" charset="0"/>
                <a:cs typeface="Arial" panose="020B0604020202020204" pitchFamily="34" charset="0"/>
              </a:rPr>
              <a:t>5</a:t>
            </a:r>
            <a:r>
              <a:rPr lang="en-US" sz="400" dirty="0">
                <a:effectLst/>
                <a:latin typeface="Arial" panose="020B0604020202020204" pitchFamily="34" charset="0"/>
                <a:ea typeface="Calibri" panose="020F0502020204030204" pitchFamily="34" charset="0"/>
                <a:cs typeface="Arial" panose="020B0604020202020204" pitchFamily="34" charset="0"/>
              </a:rPr>
              <a:t>, 9</a:t>
            </a:r>
          </a:p>
          <a:p>
            <a:pPr marL="342900" indent="-342900">
              <a:buAutoNum type="arabicPeriod"/>
            </a:pPr>
            <a:r>
              <a:rPr lang="en-US" sz="400" dirty="0">
                <a:effectLst/>
                <a:latin typeface="Arial" panose="020B0604020202020204" pitchFamily="34" charset="0"/>
                <a:ea typeface="Calibri" panose="020F0502020204030204" pitchFamily="34" charset="0"/>
                <a:cs typeface="Arial" panose="020B0604020202020204" pitchFamily="34" charset="0"/>
              </a:rPr>
              <a:t>Rabin, N., Zheng, Y., Opoku-</a:t>
            </a:r>
            <a:r>
              <a:rPr lang="en-US" sz="400" dirty="0" err="1">
                <a:effectLst/>
                <a:latin typeface="Arial" panose="020B0604020202020204" pitchFamily="34" charset="0"/>
                <a:ea typeface="Calibri" panose="020F0502020204030204" pitchFamily="34" charset="0"/>
                <a:cs typeface="Arial" panose="020B0604020202020204" pitchFamily="34" charset="0"/>
              </a:rPr>
              <a:t>Temeng</a:t>
            </a:r>
            <a:r>
              <a:rPr lang="en-US" sz="400" dirty="0">
                <a:effectLst/>
                <a:latin typeface="Arial" panose="020B0604020202020204" pitchFamily="34" charset="0"/>
                <a:ea typeface="Calibri" panose="020F0502020204030204" pitchFamily="34" charset="0"/>
                <a:cs typeface="Arial" panose="020B0604020202020204" pitchFamily="34" charset="0"/>
              </a:rPr>
              <a:t>, C., Du, Y., Bonsu, E., and </a:t>
            </a:r>
            <a:r>
              <a:rPr lang="en-US" sz="400" dirty="0" err="1">
                <a:effectLst/>
                <a:latin typeface="Arial" panose="020B0604020202020204" pitchFamily="34" charset="0"/>
                <a:ea typeface="Calibri" panose="020F0502020204030204" pitchFamily="34" charset="0"/>
                <a:cs typeface="Arial" panose="020B0604020202020204" pitchFamily="34" charset="0"/>
              </a:rPr>
              <a:t>Sintim</a:t>
            </a:r>
            <a:r>
              <a:rPr lang="en-US" sz="400" dirty="0">
                <a:effectLst/>
                <a:latin typeface="Arial" panose="020B0604020202020204" pitchFamily="34" charset="0"/>
                <a:ea typeface="Calibri" panose="020F0502020204030204" pitchFamily="34" charset="0"/>
                <a:cs typeface="Arial" panose="020B0604020202020204" pitchFamily="34" charset="0"/>
              </a:rPr>
              <a:t>, H. O. (2015) Biofilm formation mechanisms and targets for developing antibiofilm agents. </a:t>
            </a:r>
            <a:r>
              <a:rPr lang="en-US" sz="400" i="1" dirty="0">
                <a:effectLst/>
                <a:latin typeface="Arial" panose="020B0604020202020204" pitchFamily="34" charset="0"/>
                <a:ea typeface="Calibri" panose="020F0502020204030204" pitchFamily="34" charset="0"/>
                <a:cs typeface="Arial" panose="020B0604020202020204" pitchFamily="34" charset="0"/>
              </a:rPr>
              <a:t>Future Medicinal Chemistry</a:t>
            </a:r>
            <a:r>
              <a:rPr lang="en-US" sz="400" dirty="0">
                <a:effectLst/>
                <a:latin typeface="Arial" panose="020B0604020202020204" pitchFamily="34" charset="0"/>
                <a:ea typeface="Calibri" panose="020F0502020204030204" pitchFamily="34" charset="0"/>
                <a:cs typeface="Arial" panose="020B0604020202020204" pitchFamily="34" charset="0"/>
              </a:rPr>
              <a:t> </a:t>
            </a:r>
            <a:r>
              <a:rPr lang="en-US" sz="400" b="1" dirty="0">
                <a:effectLst/>
                <a:latin typeface="Arial" panose="020B0604020202020204" pitchFamily="34" charset="0"/>
                <a:ea typeface="Calibri" panose="020F0502020204030204" pitchFamily="34" charset="0"/>
                <a:cs typeface="Arial" panose="020B0604020202020204" pitchFamily="34" charset="0"/>
              </a:rPr>
              <a:t>7</a:t>
            </a:r>
            <a:r>
              <a:rPr lang="en-US" sz="400" dirty="0">
                <a:effectLst/>
                <a:latin typeface="Arial" panose="020B0604020202020204" pitchFamily="34" charset="0"/>
                <a:ea typeface="Calibri" panose="020F0502020204030204" pitchFamily="34" charset="0"/>
                <a:cs typeface="Arial" panose="020B0604020202020204" pitchFamily="34" charset="0"/>
              </a:rPr>
              <a:t>, 493-512</a:t>
            </a:r>
          </a:p>
          <a:p>
            <a:pPr marL="342900" indent="-342900">
              <a:buAutoNum type="arabicPeriod"/>
            </a:pPr>
            <a:r>
              <a:rPr lang="en-US" sz="400" dirty="0" err="1">
                <a:effectLst/>
                <a:latin typeface="Arial" panose="020B0604020202020204" pitchFamily="34" charset="0"/>
                <a:ea typeface="Calibri" panose="020F0502020204030204" pitchFamily="34" charset="0"/>
                <a:cs typeface="Arial" panose="020B0604020202020204" pitchFamily="34" charset="0"/>
              </a:rPr>
              <a:t>Høiby</a:t>
            </a:r>
            <a:r>
              <a:rPr lang="en-US" sz="400" dirty="0">
                <a:effectLst/>
                <a:latin typeface="Arial" panose="020B0604020202020204" pitchFamily="34" charset="0"/>
                <a:ea typeface="Calibri" panose="020F0502020204030204" pitchFamily="34" charset="0"/>
                <a:cs typeface="Arial" panose="020B0604020202020204" pitchFamily="34" charset="0"/>
              </a:rPr>
              <a:t>, N., </a:t>
            </a:r>
            <a:r>
              <a:rPr lang="en-US" sz="400" dirty="0" err="1">
                <a:effectLst/>
                <a:latin typeface="Arial" panose="020B0604020202020204" pitchFamily="34" charset="0"/>
                <a:ea typeface="Calibri" panose="020F0502020204030204" pitchFamily="34" charset="0"/>
                <a:cs typeface="Arial" panose="020B0604020202020204" pitchFamily="34" charset="0"/>
              </a:rPr>
              <a:t>Bjarnsholt</a:t>
            </a:r>
            <a:r>
              <a:rPr lang="en-US" sz="400" dirty="0">
                <a:effectLst/>
                <a:latin typeface="Arial" panose="020B0604020202020204" pitchFamily="34" charset="0"/>
                <a:ea typeface="Calibri" panose="020F0502020204030204" pitchFamily="34" charset="0"/>
                <a:cs typeface="Arial" panose="020B0604020202020204" pitchFamily="34" charset="0"/>
              </a:rPr>
              <a:t>, T., </a:t>
            </a:r>
            <a:r>
              <a:rPr lang="en-US" sz="400" dirty="0" err="1">
                <a:effectLst/>
                <a:latin typeface="Arial" panose="020B0604020202020204" pitchFamily="34" charset="0"/>
                <a:ea typeface="Calibri" panose="020F0502020204030204" pitchFamily="34" charset="0"/>
                <a:cs typeface="Arial" panose="020B0604020202020204" pitchFamily="34" charset="0"/>
              </a:rPr>
              <a:t>Givskov</a:t>
            </a:r>
            <a:r>
              <a:rPr lang="en-US" sz="400" dirty="0">
                <a:effectLst/>
                <a:latin typeface="Arial" panose="020B0604020202020204" pitchFamily="34" charset="0"/>
                <a:ea typeface="Calibri" panose="020F0502020204030204" pitchFamily="34" charset="0"/>
                <a:cs typeface="Arial" panose="020B0604020202020204" pitchFamily="34" charset="0"/>
              </a:rPr>
              <a:t>, M., Molin, S., and </a:t>
            </a:r>
            <a:r>
              <a:rPr lang="en-US" sz="400" dirty="0" err="1">
                <a:effectLst/>
                <a:latin typeface="Arial" panose="020B0604020202020204" pitchFamily="34" charset="0"/>
                <a:ea typeface="Calibri" panose="020F0502020204030204" pitchFamily="34" charset="0"/>
                <a:cs typeface="Arial" panose="020B0604020202020204" pitchFamily="34" charset="0"/>
              </a:rPr>
              <a:t>Ciofu</a:t>
            </a:r>
            <a:r>
              <a:rPr lang="en-US" sz="400" dirty="0">
                <a:effectLst/>
                <a:latin typeface="Arial" panose="020B0604020202020204" pitchFamily="34" charset="0"/>
                <a:ea typeface="Calibri" panose="020F0502020204030204" pitchFamily="34" charset="0"/>
                <a:cs typeface="Arial" panose="020B0604020202020204" pitchFamily="34" charset="0"/>
              </a:rPr>
              <a:t>, O. (2010) Antibiotic resistance of bacterial biofilms. </a:t>
            </a:r>
            <a:r>
              <a:rPr lang="en-US" sz="400" i="1" dirty="0">
                <a:effectLst/>
                <a:latin typeface="Arial" panose="020B0604020202020204" pitchFamily="34" charset="0"/>
                <a:ea typeface="Calibri" panose="020F0502020204030204" pitchFamily="34" charset="0"/>
                <a:cs typeface="Arial" panose="020B0604020202020204" pitchFamily="34" charset="0"/>
              </a:rPr>
              <a:t>International Journal of Antimicrobial Agents</a:t>
            </a:r>
            <a:r>
              <a:rPr lang="en-US" sz="400" dirty="0">
                <a:effectLst/>
                <a:latin typeface="Arial" panose="020B0604020202020204" pitchFamily="34" charset="0"/>
                <a:ea typeface="Calibri" panose="020F0502020204030204" pitchFamily="34" charset="0"/>
                <a:cs typeface="Arial" panose="020B0604020202020204" pitchFamily="34" charset="0"/>
              </a:rPr>
              <a:t> </a:t>
            </a:r>
            <a:r>
              <a:rPr lang="en-US" sz="400" b="1" dirty="0">
                <a:effectLst/>
                <a:latin typeface="Arial" panose="020B0604020202020204" pitchFamily="34" charset="0"/>
                <a:ea typeface="Calibri" panose="020F0502020204030204" pitchFamily="34" charset="0"/>
                <a:cs typeface="Arial" panose="020B0604020202020204" pitchFamily="34" charset="0"/>
              </a:rPr>
              <a:t>35</a:t>
            </a:r>
            <a:r>
              <a:rPr lang="en-US" sz="400" dirty="0">
                <a:effectLst/>
                <a:latin typeface="Arial" panose="020B0604020202020204" pitchFamily="34" charset="0"/>
                <a:ea typeface="Calibri" panose="020F0502020204030204" pitchFamily="34" charset="0"/>
                <a:cs typeface="Arial" panose="020B0604020202020204" pitchFamily="34" charset="0"/>
              </a:rPr>
              <a:t>, 322-332</a:t>
            </a:r>
          </a:p>
          <a:p>
            <a:pPr marL="342900" indent="-342900">
              <a:buAutoNum type="arabicPeriod"/>
            </a:pPr>
            <a:r>
              <a:rPr lang="en-US" sz="400" dirty="0" err="1">
                <a:effectLst/>
                <a:latin typeface="Arial" panose="020B0604020202020204" pitchFamily="34" charset="0"/>
                <a:ea typeface="Calibri" panose="020F0502020204030204" pitchFamily="34" charset="0"/>
                <a:cs typeface="Arial" panose="020B0604020202020204" pitchFamily="34" charset="0"/>
              </a:rPr>
              <a:t>Flemming</a:t>
            </a:r>
            <a:r>
              <a:rPr lang="en-US" sz="400" dirty="0">
                <a:effectLst/>
                <a:latin typeface="Arial" panose="020B0604020202020204" pitchFamily="34" charset="0"/>
                <a:ea typeface="Calibri" panose="020F0502020204030204" pitchFamily="34" charset="0"/>
                <a:cs typeface="Arial" panose="020B0604020202020204" pitchFamily="34" charset="0"/>
              </a:rPr>
              <a:t>, H.-C., and </a:t>
            </a:r>
            <a:r>
              <a:rPr lang="en-US" sz="400" dirty="0" err="1">
                <a:effectLst/>
                <a:latin typeface="Arial" panose="020B0604020202020204" pitchFamily="34" charset="0"/>
                <a:ea typeface="Calibri" panose="020F0502020204030204" pitchFamily="34" charset="0"/>
                <a:cs typeface="Arial" panose="020B0604020202020204" pitchFamily="34" charset="0"/>
              </a:rPr>
              <a:t>Wingender</a:t>
            </a:r>
            <a:r>
              <a:rPr lang="en-US" sz="400" dirty="0">
                <a:effectLst/>
                <a:latin typeface="Arial" panose="020B0604020202020204" pitchFamily="34" charset="0"/>
                <a:ea typeface="Calibri" panose="020F0502020204030204" pitchFamily="34" charset="0"/>
                <a:cs typeface="Arial" panose="020B0604020202020204" pitchFamily="34" charset="0"/>
              </a:rPr>
              <a:t>, J. (2010) The biofilm matrix. </a:t>
            </a:r>
            <a:r>
              <a:rPr lang="en-US" sz="400" i="1" dirty="0">
                <a:effectLst/>
                <a:latin typeface="Arial" panose="020B0604020202020204" pitchFamily="34" charset="0"/>
                <a:ea typeface="Calibri" panose="020F0502020204030204" pitchFamily="34" charset="0"/>
                <a:cs typeface="Arial" panose="020B0604020202020204" pitchFamily="34" charset="0"/>
              </a:rPr>
              <a:t>Nature Reviews Microbiology</a:t>
            </a:r>
            <a:r>
              <a:rPr lang="en-US" sz="400" dirty="0">
                <a:effectLst/>
                <a:latin typeface="Arial" panose="020B0604020202020204" pitchFamily="34" charset="0"/>
                <a:ea typeface="Calibri" panose="020F0502020204030204" pitchFamily="34" charset="0"/>
                <a:cs typeface="Arial" panose="020B0604020202020204" pitchFamily="34" charset="0"/>
              </a:rPr>
              <a:t> </a:t>
            </a:r>
            <a:r>
              <a:rPr lang="en-US" sz="400" b="1" dirty="0">
                <a:effectLst/>
                <a:latin typeface="Arial" panose="020B0604020202020204" pitchFamily="34" charset="0"/>
                <a:ea typeface="Calibri" panose="020F0502020204030204" pitchFamily="34" charset="0"/>
                <a:cs typeface="Arial" panose="020B0604020202020204" pitchFamily="34" charset="0"/>
              </a:rPr>
              <a:t>8</a:t>
            </a:r>
            <a:r>
              <a:rPr lang="en-US" sz="400" dirty="0">
                <a:effectLst/>
                <a:latin typeface="Arial" panose="020B0604020202020204" pitchFamily="34" charset="0"/>
                <a:ea typeface="Calibri" panose="020F0502020204030204" pitchFamily="34" charset="0"/>
                <a:cs typeface="Arial" panose="020B0604020202020204" pitchFamily="34" charset="0"/>
              </a:rPr>
              <a:t>, 623-633</a:t>
            </a:r>
          </a:p>
          <a:p>
            <a:endParaRPr lang="en-US" sz="700" dirty="0">
              <a:effectLst/>
              <a:latin typeface="Arial" panose="020B0604020202020204" pitchFamily="34" charset="0"/>
              <a:ea typeface="Calibri" panose="020F0502020204030204" pitchFamily="34" charset="0"/>
              <a:cs typeface="Arial" panose="020B0604020202020204" pitchFamily="34" charset="0"/>
            </a:endParaRPr>
          </a:p>
          <a:p>
            <a:endParaRPr lang="en-US" sz="700" dirty="0">
              <a:solidFill>
                <a:prstClr val="black"/>
              </a:solidFill>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endParaRPr lang="en-US" sz="1400" dirty="0">
              <a:latin typeface="Helvetica" panose="020B0604020202020204" pitchFamily="34" charset="0"/>
              <a:cs typeface="Helvetica" panose="020B0604020202020204" pitchFamily="34" charset="0"/>
            </a:endParaRPr>
          </a:p>
        </p:txBody>
      </p:sp>
      <p:sp>
        <p:nvSpPr>
          <p:cNvPr id="187" name="TextBox 186">
            <a:extLst>
              <a:ext uri="{FF2B5EF4-FFF2-40B4-BE49-F238E27FC236}">
                <a16:creationId xmlns:a16="http://schemas.microsoft.com/office/drawing/2014/main" id="{8C9A7C79-9D04-5C41-87A9-E26ABE03A522}"/>
              </a:ext>
            </a:extLst>
          </p:cNvPr>
          <p:cNvSpPr txBox="1"/>
          <p:nvPr/>
        </p:nvSpPr>
        <p:spPr>
          <a:xfrm>
            <a:off x="31634014" y="19023099"/>
            <a:ext cx="11997107" cy="9195146"/>
          </a:xfrm>
          <a:prstGeom prst="rect">
            <a:avLst/>
          </a:prstGeom>
          <a:noFill/>
        </p:spPr>
        <p:txBody>
          <a:bodyPr wrap="square" rtlCol="0">
            <a:spAutoFit/>
          </a:bodyPr>
          <a:lstStyle/>
          <a:p>
            <a:pPr algn="just">
              <a:spcAft>
                <a:spcPts val="600"/>
              </a:spcAft>
            </a:pPr>
            <a:r>
              <a:rPr lang="en-US" sz="2350" b="1" dirty="0">
                <a:latin typeface="Arial" panose="020B0604020202020204" pitchFamily="34" charset="0"/>
                <a:cs typeface="Arial" panose="020B0604020202020204" pitchFamily="34" charset="0"/>
              </a:rPr>
              <a:t>Conclusions:</a:t>
            </a:r>
            <a:endParaRPr lang="en-US" sz="2350" kern="100" dirty="0">
              <a:effectLst/>
              <a:latin typeface="Arial" panose="020B0604020202020204" pitchFamily="34" charset="0"/>
              <a:ea typeface="Aptos"/>
              <a:cs typeface="Arial" panose="020B0604020202020204" pitchFamily="34" charset="0"/>
            </a:endParaRPr>
          </a:p>
          <a:p>
            <a:pPr marL="742950" marR="0" lvl="1" indent="-285750">
              <a:lnSpc>
                <a:spcPct val="107000"/>
              </a:lnSpc>
              <a:spcBef>
                <a:spcPts val="0"/>
              </a:spcBef>
              <a:spcAft>
                <a:spcPts val="600"/>
              </a:spcAft>
              <a:buFont typeface="Arial" panose="020B0604020202020204" pitchFamily="34" charset="0"/>
              <a:buChar char="•"/>
              <a:tabLst>
                <a:tab pos="914400" algn="l"/>
              </a:tabLst>
            </a:pPr>
            <a:r>
              <a:rPr lang="en-US" sz="2350" b="1" kern="100" dirty="0">
                <a:effectLst/>
                <a:latin typeface="Arial" panose="020B0604020202020204" pitchFamily="34" charset="0"/>
                <a:ea typeface="Aptos"/>
                <a:cs typeface="Arial" panose="020B0604020202020204" pitchFamily="34" charset="0"/>
              </a:rPr>
              <a:t>Figure 1:</a:t>
            </a:r>
            <a:endParaRPr lang="en-US" sz="2350" kern="100" dirty="0">
              <a:effectLst/>
              <a:latin typeface="Arial" panose="020B0604020202020204" pitchFamily="34" charset="0"/>
              <a:ea typeface="Aptos"/>
              <a:cs typeface="Arial" panose="020B0604020202020204" pitchFamily="34" charset="0"/>
            </a:endParaRPr>
          </a:p>
          <a:p>
            <a:pPr marL="1143000" marR="0" lvl="2" indent="-228600">
              <a:lnSpc>
                <a:spcPct val="107000"/>
              </a:lnSpc>
              <a:spcBef>
                <a:spcPts val="0"/>
              </a:spcBef>
              <a:spcAft>
                <a:spcPts val="800"/>
              </a:spcAft>
              <a:buFont typeface="Arial" panose="020B0604020202020204" pitchFamily="34" charset="0"/>
              <a:buChar char="•"/>
              <a:tabLst>
                <a:tab pos="1371600" algn="l"/>
              </a:tabLst>
            </a:pPr>
            <a:r>
              <a:rPr lang="en-US" sz="2350" kern="100" dirty="0">
                <a:effectLst/>
                <a:latin typeface="Arial" panose="020B0604020202020204" pitchFamily="34" charset="0"/>
                <a:ea typeface="Aptos"/>
                <a:cs typeface="Arial" panose="020B0604020202020204" pitchFamily="34" charset="0"/>
              </a:rPr>
              <a:t>Against Gram-positives, sponges loaded with 0.5 to 2.0 mg/cm</a:t>
            </a:r>
            <a:r>
              <a:rPr lang="en-US" sz="2350" kern="100" baseline="30000" dirty="0">
                <a:effectLst/>
                <a:latin typeface="Arial" panose="020B0604020202020204" pitchFamily="34" charset="0"/>
                <a:ea typeface="Aptos"/>
                <a:cs typeface="Arial" panose="020B0604020202020204" pitchFamily="34" charset="0"/>
              </a:rPr>
              <a:t>2</a:t>
            </a:r>
            <a:r>
              <a:rPr lang="en-US" sz="2350" kern="100" dirty="0">
                <a:effectLst/>
                <a:latin typeface="Arial" panose="020B0604020202020204" pitchFamily="34" charset="0"/>
                <a:ea typeface="Aptos"/>
                <a:cs typeface="Arial" panose="020B0604020202020204" pitchFamily="34" charset="0"/>
              </a:rPr>
              <a:t> ASP2 all demonstrated a reduction of ≥ 2.5 log CFU when compared to controls over 3 days.</a:t>
            </a:r>
          </a:p>
          <a:p>
            <a:pPr marL="1143000" lvl="2" indent="-228600">
              <a:lnSpc>
                <a:spcPct val="107000"/>
              </a:lnSpc>
              <a:spcAft>
                <a:spcPts val="800"/>
              </a:spcAft>
              <a:buFont typeface="Arial" panose="020B0604020202020204" pitchFamily="34" charset="0"/>
              <a:buChar char="•"/>
              <a:tabLst>
                <a:tab pos="1371600" algn="l"/>
              </a:tabLst>
            </a:pPr>
            <a:r>
              <a:rPr lang="en-US" sz="2350" kern="100" dirty="0">
                <a:effectLst/>
                <a:latin typeface="Arial" panose="020B0604020202020204" pitchFamily="34" charset="0"/>
                <a:ea typeface="Aptos"/>
                <a:cs typeface="Arial" panose="020B0604020202020204" pitchFamily="34" charset="0"/>
              </a:rPr>
              <a:t>Against Gram-negatives, sponges loaded with 0.5 to 2.0 mg/cm</a:t>
            </a:r>
            <a:r>
              <a:rPr lang="en-US" sz="2350" kern="100" baseline="30000" dirty="0">
                <a:effectLst/>
                <a:latin typeface="Arial" panose="020B0604020202020204" pitchFamily="34" charset="0"/>
                <a:ea typeface="Aptos"/>
                <a:cs typeface="Arial" panose="020B0604020202020204" pitchFamily="34" charset="0"/>
              </a:rPr>
              <a:t>2</a:t>
            </a:r>
            <a:r>
              <a:rPr lang="en-US" sz="2350" kern="100" dirty="0">
                <a:effectLst/>
                <a:latin typeface="Arial" panose="020B0604020202020204" pitchFamily="34" charset="0"/>
                <a:ea typeface="Aptos"/>
                <a:cs typeface="Arial" panose="020B0604020202020204" pitchFamily="34" charset="0"/>
              </a:rPr>
              <a:t> ASP2 all demonstrated a reduction of ≥ 2.5 log CFU when compared to controls over 3 days.</a:t>
            </a:r>
          </a:p>
          <a:p>
            <a:pPr marL="742950" lvl="1" indent="-285750">
              <a:lnSpc>
                <a:spcPct val="107000"/>
              </a:lnSpc>
              <a:spcAft>
                <a:spcPts val="800"/>
              </a:spcAft>
              <a:buFont typeface="Arial" panose="020B0604020202020204" pitchFamily="34" charset="0"/>
              <a:buChar char="•"/>
              <a:tabLst>
                <a:tab pos="914400" algn="l"/>
              </a:tabLst>
            </a:pPr>
            <a:r>
              <a:rPr lang="en-US" sz="2350" b="1" kern="100" dirty="0">
                <a:effectLst/>
                <a:latin typeface="Arial" panose="020B0604020202020204" pitchFamily="34" charset="0"/>
                <a:ea typeface="Aptos"/>
                <a:cs typeface="Arial" panose="020B0604020202020204" pitchFamily="34" charset="0"/>
              </a:rPr>
              <a:t>Figure 2:</a:t>
            </a:r>
            <a:r>
              <a:rPr lang="en-US" sz="2350" kern="100" dirty="0">
                <a:effectLst/>
                <a:latin typeface="Arial" panose="020B0604020202020204" pitchFamily="34" charset="0"/>
                <a:ea typeface="Aptos"/>
                <a:cs typeface="Arial" panose="020B0604020202020204" pitchFamily="34" charset="0"/>
              </a:rPr>
              <a:t> </a:t>
            </a:r>
          </a:p>
          <a:p>
            <a:pPr marL="1200150" lvl="2" indent="-285750">
              <a:lnSpc>
                <a:spcPct val="107000"/>
              </a:lnSpc>
              <a:spcAft>
                <a:spcPts val="800"/>
              </a:spcAft>
              <a:buFont typeface="Arial" panose="020B0604020202020204" pitchFamily="34" charset="0"/>
              <a:buChar char="•"/>
              <a:tabLst>
                <a:tab pos="914400" algn="l"/>
              </a:tabLst>
            </a:pPr>
            <a:r>
              <a:rPr lang="en-US" sz="2350" kern="100" dirty="0">
                <a:latin typeface="Arial" panose="020B0604020202020204" pitchFamily="34" charset="0"/>
                <a:ea typeface="Aptos"/>
                <a:cs typeface="Arial" panose="020B0604020202020204" pitchFamily="34" charset="0"/>
              </a:rPr>
              <a:t>Multiple Gatekeeper™ formulations can reduce MRSA bioburden over the immediate onset and subsequent infection timeline.</a:t>
            </a:r>
            <a:endParaRPr lang="en-US" sz="2350" kern="100" dirty="0">
              <a:effectLst/>
              <a:latin typeface="Arial" panose="020B0604020202020204" pitchFamily="34" charset="0"/>
              <a:ea typeface="Aptos"/>
              <a:cs typeface="Arial" panose="020B0604020202020204" pitchFamily="34" charset="0"/>
            </a:endParaRPr>
          </a:p>
          <a:p>
            <a:pPr marL="742950" marR="0" lvl="1" indent="-285750">
              <a:lnSpc>
                <a:spcPct val="107000"/>
              </a:lnSpc>
              <a:spcBef>
                <a:spcPts val="0"/>
              </a:spcBef>
              <a:spcAft>
                <a:spcPts val="800"/>
              </a:spcAft>
              <a:buFont typeface="Arial" panose="020B0604020202020204" pitchFamily="34" charset="0"/>
              <a:buChar char="•"/>
              <a:tabLst>
                <a:tab pos="914400" algn="l"/>
              </a:tabLst>
            </a:pPr>
            <a:r>
              <a:rPr lang="en-US" sz="2350" b="1" kern="100" dirty="0">
                <a:effectLst/>
                <a:latin typeface="Arial" panose="020B0604020202020204" pitchFamily="34" charset="0"/>
                <a:ea typeface="Aptos"/>
                <a:cs typeface="Arial" panose="020B0604020202020204" pitchFamily="34" charset="0"/>
              </a:rPr>
              <a:t>Figure 3: </a:t>
            </a:r>
          </a:p>
          <a:p>
            <a:pPr marL="1200150" lvl="2" indent="-285750">
              <a:lnSpc>
                <a:spcPct val="107000"/>
              </a:lnSpc>
              <a:spcAft>
                <a:spcPts val="800"/>
              </a:spcAft>
              <a:buFont typeface="Arial" panose="020B0604020202020204" pitchFamily="34" charset="0"/>
              <a:buChar char="•"/>
              <a:tabLst>
                <a:tab pos="914400" algn="l"/>
              </a:tabLst>
            </a:pPr>
            <a:r>
              <a:rPr lang="en-US" sz="2350" kern="100" dirty="0">
                <a:latin typeface="Arial" panose="020B0604020202020204" pitchFamily="34" charset="0"/>
                <a:ea typeface="Aptos"/>
                <a:cs typeface="Arial" panose="020B0604020202020204" pitchFamily="34" charset="0"/>
              </a:rPr>
              <a:t>Gatekeeper™ has a favorable Biocompatibility Index relative to commonly used antiseptics and passed biocompatibility studies for both skin irritation (rabbit) and sensitization (guinea pig).</a:t>
            </a:r>
          </a:p>
          <a:p>
            <a:pPr marL="0" marR="0">
              <a:lnSpc>
                <a:spcPct val="107000"/>
              </a:lnSpc>
              <a:spcBef>
                <a:spcPts val="0"/>
              </a:spcBef>
              <a:spcAft>
                <a:spcPts val="800"/>
              </a:spcAft>
            </a:pPr>
            <a:r>
              <a:rPr lang="en-US" sz="2350" b="1" kern="100" dirty="0">
                <a:effectLst/>
                <a:latin typeface="Arial" panose="020B0604020202020204" pitchFamily="34" charset="0"/>
                <a:ea typeface="Aptos"/>
                <a:cs typeface="Arial" panose="020B0604020202020204" pitchFamily="34" charset="0"/>
              </a:rPr>
              <a:t>Future Directions:</a:t>
            </a:r>
            <a:endParaRPr lang="en-US" sz="2350" kern="100" dirty="0">
              <a:effectLst/>
              <a:latin typeface="Arial" panose="020B0604020202020204" pitchFamily="34" charset="0"/>
              <a:ea typeface="Aptos"/>
              <a:cs typeface="Arial" panose="020B0604020202020204" pitchFamily="34" charset="0"/>
            </a:endParaRPr>
          </a:p>
          <a:p>
            <a:pPr marL="1200150" lvl="2" indent="-285750">
              <a:spcAft>
                <a:spcPts val="800"/>
              </a:spcAft>
              <a:buFont typeface="Arial" panose="020B0604020202020204" pitchFamily="34" charset="0"/>
              <a:buChar char="•"/>
            </a:pPr>
            <a:r>
              <a:rPr lang="en-US" sz="2350" dirty="0">
                <a:latin typeface="Arial" panose="020B0604020202020204" pitchFamily="34" charset="0"/>
                <a:ea typeface="Calibri" panose="020F0502020204030204" pitchFamily="34" charset="0"/>
                <a:cs typeface="Arial" panose="020B0604020202020204" pitchFamily="34" charset="0"/>
              </a:rPr>
              <a:t>CWID and WRAIR ET: MIC testing using strategic bacterial panels for the SPAK pathogens </a:t>
            </a:r>
          </a:p>
          <a:p>
            <a:pPr marL="1200150" lvl="2" indent="-285750">
              <a:spcAft>
                <a:spcPts val="600"/>
              </a:spcAft>
              <a:buFont typeface="Arial" panose="020B0604020202020204" pitchFamily="34" charset="0"/>
              <a:buChar char="•"/>
            </a:pPr>
            <a:r>
              <a:rPr lang="en-US" sz="2350" dirty="0">
                <a:latin typeface="Arial" panose="020B0604020202020204" pitchFamily="34" charset="0"/>
                <a:ea typeface="Calibri" panose="020F0502020204030204" pitchFamily="34" charset="0"/>
                <a:cs typeface="Arial" panose="020B0604020202020204" pitchFamily="34" charset="0"/>
              </a:rPr>
              <a:t>CWID: Porcine wound healing studies and efficacy with </a:t>
            </a:r>
            <a:r>
              <a:rPr lang="en-US" sz="2350" dirty="0" err="1">
                <a:latin typeface="Arial" panose="020B0604020202020204" pitchFamily="34" charset="0"/>
                <a:ea typeface="Calibri" panose="020F0502020204030204" pitchFamily="34" charset="0"/>
                <a:cs typeface="Arial" panose="020B0604020202020204" pitchFamily="34" charset="0"/>
              </a:rPr>
              <a:t>Gatekeeper</a:t>
            </a:r>
            <a:r>
              <a:rPr lang="en-US" sz="2350" baseline="30000" dirty="0" err="1">
                <a:latin typeface="Arial" panose="020B0604020202020204" pitchFamily="34" charset="0"/>
                <a:ea typeface="Calibri" panose="020F0502020204030204" pitchFamily="34" charset="0"/>
                <a:cs typeface="Arial" panose="020B0604020202020204" pitchFamily="34" charset="0"/>
              </a:rPr>
              <a:t>TM</a:t>
            </a:r>
            <a:r>
              <a:rPr lang="en-US" sz="2350" baseline="30000" dirty="0">
                <a:latin typeface="Arial" panose="020B0604020202020204" pitchFamily="34" charset="0"/>
                <a:ea typeface="Calibri" panose="020F0502020204030204" pitchFamily="34" charset="0"/>
                <a:cs typeface="Arial" panose="020B0604020202020204" pitchFamily="34" charset="0"/>
              </a:rPr>
              <a:t> </a:t>
            </a:r>
            <a:r>
              <a:rPr lang="en-US" sz="2350" dirty="0">
                <a:latin typeface="Arial" panose="020B0604020202020204" pitchFamily="34" charset="0"/>
                <a:ea typeface="Calibri" panose="020F0502020204030204" pitchFamily="34" charset="0"/>
                <a:cs typeface="Arial" panose="020B0604020202020204" pitchFamily="34" charset="0"/>
              </a:rPr>
              <a:t>V2</a:t>
            </a:r>
            <a:endParaRPr lang="en-US" sz="2350" baseline="30000" dirty="0">
              <a:latin typeface="Arial" panose="020B0604020202020204" pitchFamily="34" charset="0"/>
              <a:ea typeface="Calibri" panose="020F0502020204030204" pitchFamily="34" charset="0"/>
              <a:cs typeface="Arial" panose="020B0604020202020204" pitchFamily="34" charset="0"/>
            </a:endParaRPr>
          </a:p>
          <a:p>
            <a:pPr marL="1200150" lvl="2" indent="-285750">
              <a:spcAft>
                <a:spcPts val="600"/>
              </a:spcAft>
              <a:buFont typeface="Arial" panose="020B0604020202020204" pitchFamily="34" charset="0"/>
              <a:buChar char="•"/>
            </a:pPr>
            <a:r>
              <a:rPr lang="en-US" sz="2350" dirty="0" err="1">
                <a:latin typeface="Arial" panose="020B0604020202020204" pitchFamily="34" charset="0"/>
                <a:ea typeface="Calibri" panose="020F0502020204030204" pitchFamily="34" charset="0"/>
                <a:cs typeface="Arial" panose="020B0604020202020204" pitchFamily="34" charset="0"/>
              </a:rPr>
              <a:t>Allvivo</a:t>
            </a:r>
            <a:r>
              <a:rPr lang="en-US" sz="2350" dirty="0">
                <a:latin typeface="Arial" panose="020B0604020202020204" pitchFamily="34" charset="0"/>
                <a:ea typeface="Calibri" panose="020F0502020204030204" pitchFamily="34" charset="0"/>
                <a:cs typeface="Arial" panose="020B0604020202020204" pitchFamily="34" charset="0"/>
              </a:rPr>
              <a:t>: GMP production with CMO and GLP wound-healing studies</a:t>
            </a:r>
          </a:p>
          <a:p>
            <a:pPr marL="1200150" lvl="2" indent="-285750">
              <a:spcAft>
                <a:spcPts val="600"/>
              </a:spcAft>
              <a:buFont typeface="Arial" panose="020B0604020202020204" pitchFamily="34" charset="0"/>
              <a:buChar char="•"/>
            </a:pPr>
            <a:r>
              <a:rPr lang="en-US" sz="2350" dirty="0" err="1">
                <a:latin typeface="Arial" panose="020B0604020202020204" pitchFamily="34" charset="0"/>
                <a:ea typeface="Calibri" panose="020F0502020204030204" pitchFamily="34" charset="0"/>
                <a:cs typeface="Arial" panose="020B0604020202020204" pitchFamily="34" charset="0"/>
              </a:rPr>
              <a:t>Allvivo</a:t>
            </a:r>
            <a:r>
              <a:rPr lang="en-US" sz="2350" dirty="0">
                <a:latin typeface="Arial" panose="020B0604020202020204" pitchFamily="34" charset="0"/>
                <a:ea typeface="Calibri" panose="020F0502020204030204" pitchFamily="34" charset="0"/>
                <a:cs typeface="Arial" panose="020B0604020202020204" pitchFamily="34" charset="0"/>
              </a:rPr>
              <a:t>: Prepare FDA regulatory filing</a:t>
            </a:r>
          </a:p>
        </p:txBody>
      </p:sp>
      <p:sp>
        <p:nvSpPr>
          <p:cNvPr id="188" name="Rectangle 187">
            <a:extLst>
              <a:ext uri="{FF2B5EF4-FFF2-40B4-BE49-F238E27FC236}">
                <a16:creationId xmlns:a16="http://schemas.microsoft.com/office/drawing/2014/main" id="{90E5757A-E25A-1A0E-F2B5-D05D862699EB}"/>
              </a:ext>
            </a:extLst>
          </p:cNvPr>
          <p:cNvSpPr/>
          <p:nvPr/>
        </p:nvSpPr>
        <p:spPr>
          <a:xfrm>
            <a:off x="31646443" y="18113616"/>
            <a:ext cx="11997107" cy="746199"/>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200" dirty="0">
                <a:solidFill>
                  <a:schemeClr val="bg1"/>
                </a:solidFill>
                <a:latin typeface="Arial Black" panose="020B0A04020102020204" pitchFamily="34" charset="0"/>
                <a:cs typeface="Helvetica" panose="020B0604020202020204" pitchFamily="34" charset="0"/>
              </a:rPr>
              <a:t>Conclusions and Future Directions</a:t>
            </a:r>
          </a:p>
        </p:txBody>
      </p:sp>
      <p:sp>
        <p:nvSpPr>
          <p:cNvPr id="189" name="TextBox 188">
            <a:extLst>
              <a:ext uri="{FF2B5EF4-FFF2-40B4-BE49-F238E27FC236}">
                <a16:creationId xmlns:a16="http://schemas.microsoft.com/office/drawing/2014/main" id="{FDDC980D-34A1-65BA-E815-D8FF2BA211B8}"/>
              </a:ext>
            </a:extLst>
          </p:cNvPr>
          <p:cNvSpPr txBox="1"/>
          <p:nvPr/>
        </p:nvSpPr>
        <p:spPr>
          <a:xfrm>
            <a:off x="8138105" y="3439525"/>
            <a:ext cx="27827310" cy="553998"/>
          </a:xfrm>
          <a:prstGeom prst="rect">
            <a:avLst/>
          </a:prstGeom>
          <a:noFill/>
        </p:spPr>
        <p:txBody>
          <a:bodyPr wrap="square" rtlCol="0">
            <a:spAutoFit/>
          </a:bodyPr>
          <a:lstStyle/>
          <a:p>
            <a:pPr algn="ctr"/>
            <a:r>
              <a:rPr lang="en-US" sz="1500" dirty="0">
                <a:solidFill>
                  <a:schemeClr val="bg1"/>
                </a:solidFill>
                <a:latin typeface="Arial" panose="020B0604020202020204" pitchFamily="34" charset="0"/>
                <a:cs typeface="Arial" panose="020B0604020202020204" pitchFamily="34" charset="0"/>
              </a:rPr>
              <a:t>1. Naval Medical Research Command, Combat Wounds Infectious Division, Silver Spring, MD. 2. Henry M. Jackson for the Advancement of Military Medicine, Bethesda, MD. 3. </a:t>
            </a:r>
            <a:r>
              <a:rPr lang="en-US" sz="1500" dirty="0" err="1">
                <a:solidFill>
                  <a:schemeClr val="bg1"/>
                </a:solidFill>
                <a:latin typeface="Arial" panose="020B0604020202020204" pitchFamily="34" charset="0"/>
                <a:cs typeface="Arial" panose="020B0604020202020204" pitchFamily="34" charset="0"/>
              </a:rPr>
              <a:t>Allvivo</a:t>
            </a:r>
            <a:r>
              <a:rPr lang="en-US" sz="1500" dirty="0">
                <a:solidFill>
                  <a:schemeClr val="bg1"/>
                </a:solidFill>
                <a:latin typeface="Arial" panose="020B0604020202020204" pitchFamily="34" charset="0"/>
                <a:cs typeface="Arial" panose="020B0604020202020204" pitchFamily="34" charset="0"/>
              </a:rPr>
              <a:t> Vascular Inc. Lake Forest, CA. 4. General Dynamics Information Technology, Falls Church, VA. 5. Naval Medical Research Command, Military Relevant Bacterial Diseases Department, Silver Spring, MD. </a:t>
            </a:r>
            <a:endParaRPr lang="en-US" sz="1500" baseline="30000" dirty="0">
              <a:solidFill>
                <a:schemeClr val="bg1"/>
              </a:solidFill>
              <a:latin typeface="Arial" panose="020B0604020202020204" pitchFamily="34" charset="0"/>
              <a:cs typeface="Arial" panose="020B0604020202020204" pitchFamily="34" charset="0"/>
            </a:endParaRPr>
          </a:p>
        </p:txBody>
      </p:sp>
      <p:sp>
        <p:nvSpPr>
          <p:cNvPr id="190" name="TextBox 189">
            <a:extLst>
              <a:ext uri="{FF2B5EF4-FFF2-40B4-BE49-F238E27FC236}">
                <a16:creationId xmlns:a16="http://schemas.microsoft.com/office/drawing/2014/main" id="{52B31B18-5C8B-49BE-8001-6989FC4CFE23}"/>
              </a:ext>
            </a:extLst>
          </p:cNvPr>
          <p:cNvSpPr txBox="1"/>
          <p:nvPr/>
        </p:nvSpPr>
        <p:spPr>
          <a:xfrm>
            <a:off x="412819" y="22639105"/>
            <a:ext cx="12051889" cy="8618065"/>
          </a:xfrm>
          <a:prstGeom prst="rect">
            <a:avLst/>
          </a:prstGeom>
          <a:noFill/>
        </p:spPr>
        <p:txBody>
          <a:bodyPr wrap="square" rtlCol="0">
            <a:spAutoFit/>
          </a:bodyPr>
          <a:lstStyle/>
          <a:p>
            <a:pPr marL="0" marR="0" algn="just">
              <a:lnSpc>
                <a:spcPct val="107000"/>
              </a:lnSpc>
              <a:spcBef>
                <a:spcPts val="0"/>
              </a:spcBef>
              <a:spcAft>
                <a:spcPts val="800"/>
              </a:spcAft>
            </a:pPr>
            <a:r>
              <a:rPr lang="en-US" sz="2350" kern="100" dirty="0">
                <a:effectLst/>
                <a:latin typeface="Arial" panose="020B0604020202020204" pitchFamily="34" charset="0"/>
                <a:ea typeface="Aptos"/>
                <a:cs typeface="Arial" panose="020B0604020202020204" pitchFamily="34" charset="0"/>
              </a:rPr>
              <a:t>The antimicrobial efficacy of Gatekeeper™ was evaluated </a:t>
            </a:r>
            <a:r>
              <a:rPr lang="en-US" sz="2350" i="1" kern="100" dirty="0">
                <a:effectLst/>
                <a:latin typeface="Arial" panose="020B0604020202020204" pitchFamily="34" charset="0"/>
                <a:ea typeface="Aptos"/>
                <a:cs typeface="Arial" panose="020B0604020202020204" pitchFamily="34" charset="0"/>
              </a:rPr>
              <a:t>in vivo</a:t>
            </a:r>
            <a:r>
              <a:rPr lang="en-US" sz="2350" kern="100" dirty="0">
                <a:effectLst/>
                <a:latin typeface="Arial" panose="020B0604020202020204" pitchFamily="34" charset="0"/>
                <a:ea typeface="Aptos"/>
                <a:cs typeface="Arial" panose="020B0604020202020204" pitchFamily="34" charset="0"/>
              </a:rPr>
              <a:t> utilizing the Combat Wound Infections Division (CWID) murine full-thickness dorsal wound model. Full-thickness cutaneous wounds were created using 6mm biopsy punches on the dorsum of anesthetized mice. The wounds were then inoculated with </a:t>
            </a:r>
            <a:r>
              <a:rPr lang="en-US" sz="2350" i="1" kern="100" dirty="0">
                <a:effectLst/>
                <a:latin typeface="Arial" panose="020B0604020202020204" pitchFamily="34" charset="0"/>
                <a:ea typeface="Aptos"/>
                <a:cs typeface="Arial" panose="020B0604020202020204" pitchFamily="34" charset="0"/>
              </a:rPr>
              <a:t>S. aureus </a:t>
            </a:r>
            <a:r>
              <a:rPr lang="en-US" sz="2350" kern="100" dirty="0">
                <a:effectLst/>
                <a:latin typeface="Arial" panose="020B0604020202020204" pitchFamily="34" charset="0"/>
                <a:ea typeface="Aptos"/>
                <a:cs typeface="Arial" panose="020B0604020202020204" pitchFamily="34" charset="0"/>
              </a:rPr>
              <a:t>JE2 or </a:t>
            </a:r>
            <a:r>
              <a:rPr lang="en-US" sz="2350" i="1" kern="100" dirty="0">
                <a:effectLst/>
                <a:latin typeface="Arial" panose="020B0604020202020204" pitchFamily="34" charset="0"/>
                <a:ea typeface="Aptos"/>
                <a:cs typeface="Arial" panose="020B0604020202020204" pitchFamily="34" charset="0"/>
              </a:rPr>
              <a:t>A. baumannii</a:t>
            </a:r>
            <a:r>
              <a:rPr lang="en-US" sz="2350" kern="100" dirty="0">
                <a:effectLst/>
                <a:latin typeface="Arial" panose="020B0604020202020204" pitchFamily="34" charset="0"/>
                <a:ea typeface="Aptos"/>
                <a:cs typeface="Arial" panose="020B0604020202020204" pitchFamily="34" charset="0"/>
              </a:rPr>
              <a:t>. Pre-wetted Gatekeeper™ were used to cover the wounds and fixed in place with Tegaderm™ bandages. </a:t>
            </a:r>
          </a:p>
          <a:p>
            <a:pPr algn="just">
              <a:lnSpc>
                <a:spcPct val="107000"/>
              </a:lnSpc>
              <a:spcAft>
                <a:spcPts val="800"/>
              </a:spcAft>
            </a:pPr>
            <a:r>
              <a:rPr lang="en-US" sz="2350" kern="100" dirty="0">
                <a:effectLst/>
                <a:latin typeface="Arial" panose="020B0604020202020204" pitchFamily="34" charset="0"/>
                <a:ea typeface="Aptos"/>
                <a:cs typeface="Arial" panose="020B0604020202020204" pitchFamily="34" charset="0"/>
              </a:rPr>
              <a:t>A series of </a:t>
            </a:r>
            <a:r>
              <a:rPr lang="en-US" sz="2350" i="1" kern="100" dirty="0">
                <a:effectLst/>
                <a:latin typeface="Arial" panose="020B0604020202020204" pitchFamily="34" charset="0"/>
                <a:ea typeface="Aptos"/>
                <a:cs typeface="Arial" panose="020B0604020202020204" pitchFamily="34" charset="0"/>
              </a:rPr>
              <a:t>in vivo</a:t>
            </a:r>
            <a:r>
              <a:rPr lang="en-US" sz="2350" kern="100" dirty="0">
                <a:effectLst/>
                <a:latin typeface="Arial" panose="020B0604020202020204" pitchFamily="34" charset="0"/>
                <a:ea typeface="Aptos"/>
                <a:cs typeface="Arial" panose="020B0604020202020204" pitchFamily="34" charset="0"/>
              </a:rPr>
              <a:t> studies examined Gatekeeper’s™ efficacy against gram-positive and -negative bacterial infections during single and repeated applications. Additional </a:t>
            </a:r>
            <a:r>
              <a:rPr lang="en-US" sz="2350" i="1" kern="100" dirty="0">
                <a:effectLst/>
                <a:latin typeface="Arial" panose="020B0604020202020204" pitchFamily="34" charset="0"/>
                <a:ea typeface="Aptos"/>
                <a:cs typeface="Arial" panose="020B0604020202020204" pitchFamily="34" charset="0"/>
              </a:rPr>
              <a:t>in vivo </a:t>
            </a:r>
            <a:r>
              <a:rPr lang="en-US" sz="2350" kern="100" dirty="0">
                <a:effectLst/>
                <a:latin typeface="Arial" panose="020B0604020202020204" pitchFamily="34" charset="0"/>
                <a:ea typeface="Aptos"/>
                <a:cs typeface="Arial" panose="020B0604020202020204" pitchFamily="34" charset="0"/>
              </a:rPr>
              <a:t>studies tested different </a:t>
            </a:r>
            <a:r>
              <a:rPr lang="en-US" sz="2350" kern="100" dirty="0">
                <a:latin typeface="Arial" panose="020B0604020202020204" pitchFamily="34" charset="0"/>
                <a:ea typeface="Aptos"/>
                <a:cs typeface="Arial" panose="020B0604020202020204" pitchFamily="34" charset="0"/>
              </a:rPr>
              <a:t>iterations Gatekeeper™ for efficacy and usability in the wound bed. </a:t>
            </a:r>
            <a:r>
              <a:rPr lang="en-US" sz="2350" kern="100" dirty="0">
                <a:effectLst/>
                <a:latin typeface="Arial" panose="020B0604020202020204" pitchFamily="34" charset="0"/>
                <a:ea typeface="Aptos"/>
                <a:cs typeface="Arial" panose="020B0604020202020204" pitchFamily="34" charset="0"/>
              </a:rPr>
              <a:t>Pilot large animal studies were conducted in Yorkshire cross pigs, using a full-thickness dorsal wound model. </a:t>
            </a:r>
            <a:r>
              <a:rPr lang="en-US" sz="2350" kern="100" dirty="0">
                <a:latin typeface="Arial" panose="020B0604020202020204" pitchFamily="34" charset="0"/>
                <a:ea typeface="Aptos"/>
                <a:cs typeface="Arial" panose="020B0604020202020204" pitchFamily="34" charset="0"/>
              </a:rPr>
              <a:t>These studies examined the efficacy of Gatekeeper’™ against methicillin resistant </a:t>
            </a:r>
            <a:r>
              <a:rPr lang="en-US" sz="2350" i="1" kern="100" dirty="0">
                <a:latin typeface="Arial" panose="020B0604020202020204" pitchFamily="34" charset="0"/>
                <a:ea typeface="Aptos"/>
                <a:cs typeface="Arial" panose="020B0604020202020204" pitchFamily="34" charset="0"/>
              </a:rPr>
              <a:t>S. aures </a:t>
            </a:r>
            <a:r>
              <a:rPr lang="en-US" sz="2350" kern="100" dirty="0">
                <a:latin typeface="Arial" panose="020B0604020202020204" pitchFamily="34" charset="0"/>
                <a:ea typeface="Aptos"/>
                <a:cs typeface="Arial" panose="020B0604020202020204" pitchFamily="34" charset="0"/>
              </a:rPr>
              <a:t>JE2. </a:t>
            </a:r>
            <a:r>
              <a:rPr lang="en-US" sz="2350" kern="100" dirty="0">
                <a:effectLst/>
                <a:latin typeface="Arial" panose="020B0604020202020204" pitchFamily="34" charset="0"/>
                <a:ea typeface="Aptos"/>
                <a:cs typeface="Arial" panose="020B0604020202020204" pitchFamily="34" charset="0"/>
              </a:rPr>
              <a:t>Statistical analysis was completed using GraphPad Prism. CFU data was analyzed using one way ANOVA that compared treatment groups to the untreated group and an asterisk denotes statistical significance at p ≤ 0.05 (or *: p ≤ 0.05; **:</a:t>
            </a:r>
            <a:r>
              <a:rPr lang="en-US" sz="2350" dirty="0">
                <a:latin typeface="Arial" panose="020B0604020202020204" pitchFamily="34" charset="0"/>
                <a:cs typeface="Arial" panose="020B0604020202020204" pitchFamily="34" charset="0"/>
              </a:rPr>
              <a:t> p ≤ 0.01; ***: p ≤ 0.001; and ****: p ≤ 0.0001)</a:t>
            </a:r>
            <a:r>
              <a:rPr lang="en-US" sz="2350" kern="100" dirty="0">
                <a:effectLst/>
                <a:latin typeface="Arial" panose="020B0604020202020204" pitchFamily="34" charset="0"/>
                <a:ea typeface="Aptos"/>
                <a:cs typeface="Arial" panose="020B0604020202020204" pitchFamily="34" charset="0"/>
              </a:rPr>
              <a:t>. </a:t>
            </a:r>
          </a:p>
          <a:p>
            <a:pPr algn="just"/>
            <a:r>
              <a:rPr lang="en-US" sz="2350" dirty="0">
                <a:effectLst/>
                <a:latin typeface="Arial" panose="020B0604020202020204" pitchFamily="34" charset="0"/>
                <a:ea typeface="Aptos"/>
                <a:cs typeface="Arial" panose="020B0604020202020204" pitchFamily="34" charset="0"/>
              </a:rPr>
              <a:t>To evaluate safety, Gatekeeper™ was tested according to ISO 10993-23 for irritation in rabbits and ISO 10993-10 for sensitization in guinea pigs. The tolerability and </a:t>
            </a:r>
            <a:r>
              <a:rPr lang="en-US" sz="2350" dirty="0" err="1">
                <a:effectLst/>
                <a:latin typeface="Arial" panose="020B0604020202020204" pitchFamily="34" charset="0"/>
                <a:ea typeface="Aptos"/>
                <a:cs typeface="Arial" panose="020B0604020202020204" pitchFamily="34" charset="0"/>
              </a:rPr>
              <a:t>toxicokinetics</a:t>
            </a:r>
            <a:r>
              <a:rPr lang="en-US" sz="2350" dirty="0">
                <a:effectLst/>
                <a:latin typeface="Arial" panose="020B0604020202020204" pitchFamily="34" charset="0"/>
                <a:ea typeface="Aptos"/>
                <a:cs typeface="Arial" panose="020B0604020202020204" pitchFamily="34" charset="0"/>
              </a:rPr>
              <a:t> (TK) of ASP2 were studied in rats (N=10) with daily subcutaneous administration for 7 days. Tolerability and TK were also studied in minipigs following daily application of the Gatekeeper™ dressing on either full thickness wounds over 2.5% body surface area (BSA) (N=2) or abraded skin over 10% BSA (N=2) for 7 days</a:t>
            </a:r>
            <a:r>
              <a:rPr lang="en-US" sz="2350" b="0" i="0" dirty="0">
                <a:effectLst/>
                <a:latin typeface="Arial" panose="020B0604020202020204" pitchFamily="34" charset="0"/>
                <a:cs typeface="Arial" panose="020B0604020202020204" pitchFamily="34" charset="0"/>
              </a:rPr>
              <a:t>. </a:t>
            </a:r>
            <a:endParaRPr lang="en-US" sz="2350" baseline="30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07000"/>
              </a:lnSpc>
              <a:spcBef>
                <a:spcPts val="0"/>
              </a:spcBef>
              <a:spcAft>
                <a:spcPts val="800"/>
              </a:spcAft>
            </a:pPr>
            <a:endParaRPr lang="en-US" sz="220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p:txBody>
      </p:sp>
      <p:pic>
        <p:nvPicPr>
          <p:cNvPr id="191" name="Picture 190" descr="A picture containing text&#10;&#10;AI-generated content may be incorrect.">
            <a:extLst>
              <a:ext uri="{FF2B5EF4-FFF2-40B4-BE49-F238E27FC236}">
                <a16:creationId xmlns:a16="http://schemas.microsoft.com/office/drawing/2014/main" id="{D9BFC29F-97C6-D4E2-5DB0-47A57433904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1334152" y="25990353"/>
            <a:ext cx="5714542" cy="1385184"/>
          </a:xfrm>
          <a:prstGeom prst="rect">
            <a:avLst/>
          </a:prstGeom>
        </p:spPr>
      </p:pic>
      <p:sp>
        <p:nvSpPr>
          <p:cNvPr id="192" name="Rectangle 191">
            <a:extLst>
              <a:ext uri="{FF2B5EF4-FFF2-40B4-BE49-F238E27FC236}">
                <a16:creationId xmlns:a16="http://schemas.microsoft.com/office/drawing/2014/main" id="{2403E12C-61FB-1ED0-33A8-E98DCCEA35E9}"/>
              </a:ext>
            </a:extLst>
          </p:cNvPr>
          <p:cNvSpPr/>
          <p:nvPr/>
        </p:nvSpPr>
        <p:spPr>
          <a:xfrm>
            <a:off x="27736662" y="26165049"/>
            <a:ext cx="2687766" cy="1309765"/>
          </a:xfrm>
          <a:prstGeom prst="rect">
            <a:avLst/>
          </a:prstGeom>
          <a:solidFill>
            <a:schemeClr val="bg1">
              <a:lumMod val="9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3" name="TextBox 192">
            <a:extLst>
              <a:ext uri="{FF2B5EF4-FFF2-40B4-BE49-F238E27FC236}">
                <a16:creationId xmlns:a16="http://schemas.microsoft.com/office/drawing/2014/main" id="{D38F393F-59DB-44E4-E7AB-6C66B470E061}"/>
              </a:ext>
            </a:extLst>
          </p:cNvPr>
          <p:cNvSpPr txBox="1"/>
          <p:nvPr/>
        </p:nvSpPr>
        <p:spPr>
          <a:xfrm>
            <a:off x="28354735" y="26430364"/>
            <a:ext cx="1683129" cy="276999"/>
          </a:xfrm>
          <a:prstGeom prst="rect">
            <a:avLst/>
          </a:prstGeom>
          <a:noFill/>
        </p:spPr>
        <p:txBody>
          <a:bodyPr wrap="square" rtlCol="0">
            <a:spAutoFit/>
          </a:bodyPr>
          <a:lstStyle/>
          <a:p>
            <a:r>
              <a:rPr lang="en-US" sz="1200" b="1" dirty="0">
                <a:latin typeface="Arial" panose="020B0604020202020204" pitchFamily="34" charset="0"/>
                <a:cs typeface="Arial" panose="020B0604020202020204" pitchFamily="34" charset="0"/>
              </a:rPr>
              <a:t>NOAEL = 100 mg/kg</a:t>
            </a:r>
          </a:p>
        </p:txBody>
      </p:sp>
      <p:sp>
        <p:nvSpPr>
          <p:cNvPr id="194" name="TextBox 193">
            <a:extLst>
              <a:ext uri="{FF2B5EF4-FFF2-40B4-BE49-F238E27FC236}">
                <a16:creationId xmlns:a16="http://schemas.microsoft.com/office/drawing/2014/main" id="{624CB1FC-44C7-958C-D1A9-AF5EF2D54554}"/>
              </a:ext>
            </a:extLst>
          </p:cNvPr>
          <p:cNvSpPr txBox="1"/>
          <p:nvPr/>
        </p:nvSpPr>
        <p:spPr>
          <a:xfrm>
            <a:off x="27960881" y="26778243"/>
            <a:ext cx="2260030" cy="461665"/>
          </a:xfrm>
          <a:prstGeom prst="rect">
            <a:avLst/>
          </a:prstGeom>
          <a:noFill/>
        </p:spPr>
        <p:txBody>
          <a:bodyPr wrap="square" rtlCol="0">
            <a:spAutoFit/>
          </a:bodyPr>
          <a:lstStyle/>
          <a:p>
            <a:pPr algn="ctr"/>
            <a:r>
              <a:rPr lang="en-US" sz="1200" b="1" dirty="0">
                <a:latin typeface="Arial" panose="020B0604020202020204" pitchFamily="34" charset="0"/>
                <a:cs typeface="Arial" panose="020B0604020202020204" pitchFamily="34" charset="0"/>
              </a:rPr>
              <a:t>(20x equivalent of the clinical dose)</a:t>
            </a:r>
          </a:p>
        </p:txBody>
      </p:sp>
      <p:sp>
        <p:nvSpPr>
          <p:cNvPr id="195" name="Rectangle 194">
            <a:extLst>
              <a:ext uri="{FF2B5EF4-FFF2-40B4-BE49-F238E27FC236}">
                <a16:creationId xmlns:a16="http://schemas.microsoft.com/office/drawing/2014/main" id="{016C69BE-403D-3472-7BC0-C49670DB7930}"/>
              </a:ext>
            </a:extLst>
          </p:cNvPr>
          <p:cNvSpPr/>
          <p:nvPr/>
        </p:nvSpPr>
        <p:spPr>
          <a:xfrm>
            <a:off x="28024836" y="27976877"/>
            <a:ext cx="2405234" cy="1492026"/>
          </a:xfrm>
          <a:prstGeom prst="rect">
            <a:avLst/>
          </a:prstGeom>
          <a:solidFill>
            <a:schemeClr val="bg1">
              <a:lumMod val="9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6" name="TextBox 195">
            <a:extLst>
              <a:ext uri="{FF2B5EF4-FFF2-40B4-BE49-F238E27FC236}">
                <a16:creationId xmlns:a16="http://schemas.microsoft.com/office/drawing/2014/main" id="{FEF0ACFB-3C77-36DE-C180-BD91050B9B22}"/>
              </a:ext>
            </a:extLst>
          </p:cNvPr>
          <p:cNvSpPr txBox="1"/>
          <p:nvPr/>
        </p:nvSpPr>
        <p:spPr>
          <a:xfrm>
            <a:off x="28266302" y="28197306"/>
            <a:ext cx="1922302" cy="461665"/>
          </a:xfrm>
          <a:prstGeom prst="rect">
            <a:avLst/>
          </a:prstGeom>
          <a:noFill/>
        </p:spPr>
        <p:txBody>
          <a:bodyPr wrap="square" rtlCol="0">
            <a:spAutoFit/>
          </a:bodyPr>
          <a:lstStyle/>
          <a:p>
            <a:pPr algn="ctr"/>
            <a:r>
              <a:rPr lang="en-US" sz="1200" b="1" dirty="0">
                <a:latin typeface="Arial" panose="020B0604020202020204" pitchFamily="34" charset="0"/>
                <a:cs typeface="Arial" panose="020B0604020202020204" pitchFamily="34" charset="0"/>
              </a:rPr>
              <a:t>Well tolerated (no toxicological effects)</a:t>
            </a:r>
          </a:p>
        </p:txBody>
      </p:sp>
      <p:sp>
        <p:nvSpPr>
          <p:cNvPr id="197" name="TextBox 196">
            <a:extLst>
              <a:ext uri="{FF2B5EF4-FFF2-40B4-BE49-F238E27FC236}">
                <a16:creationId xmlns:a16="http://schemas.microsoft.com/office/drawing/2014/main" id="{CACA1DB7-29D9-AEAA-4E50-244405DF1E25}"/>
              </a:ext>
            </a:extLst>
          </p:cNvPr>
          <p:cNvSpPr txBox="1"/>
          <p:nvPr/>
        </p:nvSpPr>
        <p:spPr>
          <a:xfrm>
            <a:off x="28311913" y="28745558"/>
            <a:ext cx="1914640" cy="461665"/>
          </a:xfrm>
          <a:prstGeom prst="rect">
            <a:avLst/>
          </a:prstGeom>
          <a:noFill/>
        </p:spPr>
        <p:txBody>
          <a:bodyPr wrap="square" rtlCol="0">
            <a:spAutoFit/>
          </a:bodyPr>
          <a:lstStyle/>
          <a:p>
            <a:pPr algn="ctr"/>
            <a:r>
              <a:rPr lang="en-US" sz="1200" b="1" dirty="0">
                <a:latin typeface="Arial" panose="020B0604020202020204" pitchFamily="34" charset="0"/>
                <a:cs typeface="Arial" panose="020B0604020202020204" pitchFamily="34" charset="0"/>
              </a:rPr>
              <a:t>Minimal systemic absorption</a:t>
            </a:r>
          </a:p>
        </p:txBody>
      </p:sp>
      <p:pic>
        <p:nvPicPr>
          <p:cNvPr id="198" name="Picture 197" descr="Diagram&#10;&#10;AI-generated content may be incorrect.">
            <a:extLst>
              <a:ext uri="{FF2B5EF4-FFF2-40B4-BE49-F238E27FC236}">
                <a16:creationId xmlns:a16="http://schemas.microsoft.com/office/drawing/2014/main" id="{6DB5C0D5-CA46-020D-3CDC-FAD9E2FFF77B}"/>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1281383" y="28018675"/>
            <a:ext cx="5714542" cy="1564898"/>
          </a:xfrm>
          <a:prstGeom prst="rect">
            <a:avLst/>
          </a:prstGeom>
        </p:spPr>
      </p:pic>
      <p:pic>
        <p:nvPicPr>
          <p:cNvPr id="199" name="Picture 198">
            <a:extLst>
              <a:ext uri="{FF2B5EF4-FFF2-40B4-BE49-F238E27FC236}">
                <a16:creationId xmlns:a16="http://schemas.microsoft.com/office/drawing/2014/main" id="{30E620E8-5F75-68FA-2BA1-557FBE1C7EEC}"/>
              </a:ext>
            </a:extLst>
          </p:cNvPr>
          <p:cNvPicPr>
            <a:picLocks noChangeAspect="1"/>
          </p:cNvPicPr>
          <p:nvPr/>
        </p:nvPicPr>
        <p:blipFill>
          <a:blip r:embed="rId10"/>
          <a:stretch>
            <a:fillRect/>
          </a:stretch>
        </p:blipFill>
        <p:spPr>
          <a:xfrm>
            <a:off x="15408991" y="6079912"/>
            <a:ext cx="7051623" cy="5086549"/>
          </a:xfrm>
          <a:prstGeom prst="rect">
            <a:avLst/>
          </a:prstGeom>
        </p:spPr>
      </p:pic>
      <p:pic>
        <p:nvPicPr>
          <p:cNvPr id="200" name="Picture 199">
            <a:extLst>
              <a:ext uri="{FF2B5EF4-FFF2-40B4-BE49-F238E27FC236}">
                <a16:creationId xmlns:a16="http://schemas.microsoft.com/office/drawing/2014/main" id="{940B5340-BBCF-66EE-772F-B2374E4AE4F3}"/>
              </a:ext>
            </a:extLst>
          </p:cNvPr>
          <p:cNvPicPr>
            <a:picLocks noChangeAspect="1"/>
          </p:cNvPicPr>
          <p:nvPr/>
        </p:nvPicPr>
        <p:blipFill>
          <a:blip r:embed="rId11"/>
          <a:stretch>
            <a:fillRect/>
          </a:stretch>
        </p:blipFill>
        <p:spPr>
          <a:xfrm>
            <a:off x="15648003" y="11281438"/>
            <a:ext cx="6301035" cy="4912812"/>
          </a:xfrm>
          <a:prstGeom prst="rect">
            <a:avLst/>
          </a:prstGeom>
        </p:spPr>
      </p:pic>
      <p:pic>
        <p:nvPicPr>
          <p:cNvPr id="201" name="Picture 200">
            <a:extLst>
              <a:ext uri="{FF2B5EF4-FFF2-40B4-BE49-F238E27FC236}">
                <a16:creationId xmlns:a16="http://schemas.microsoft.com/office/drawing/2014/main" id="{5D264683-621F-666C-CA59-93B0B52AC38B}"/>
              </a:ext>
            </a:extLst>
          </p:cNvPr>
          <p:cNvPicPr>
            <a:picLocks noChangeAspect="1"/>
          </p:cNvPicPr>
          <p:nvPr/>
        </p:nvPicPr>
        <p:blipFill>
          <a:blip r:embed="rId12"/>
          <a:stretch>
            <a:fillRect/>
          </a:stretch>
        </p:blipFill>
        <p:spPr>
          <a:xfrm>
            <a:off x="30127101" y="6079912"/>
            <a:ext cx="6755387" cy="4986305"/>
          </a:xfrm>
          <a:prstGeom prst="rect">
            <a:avLst/>
          </a:prstGeom>
        </p:spPr>
      </p:pic>
      <p:pic>
        <p:nvPicPr>
          <p:cNvPr id="202" name="Picture 201">
            <a:extLst>
              <a:ext uri="{FF2B5EF4-FFF2-40B4-BE49-F238E27FC236}">
                <a16:creationId xmlns:a16="http://schemas.microsoft.com/office/drawing/2014/main" id="{E33DDA88-9B1D-1C68-3FB0-871EF5C802CD}"/>
              </a:ext>
            </a:extLst>
          </p:cNvPr>
          <p:cNvPicPr>
            <a:picLocks noChangeAspect="1"/>
          </p:cNvPicPr>
          <p:nvPr/>
        </p:nvPicPr>
        <p:blipFill>
          <a:blip r:embed="rId13"/>
          <a:stretch>
            <a:fillRect/>
          </a:stretch>
        </p:blipFill>
        <p:spPr>
          <a:xfrm>
            <a:off x="30422193" y="11187764"/>
            <a:ext cx="6075509" cy="5010727"/>
          </a:xfrm>
          <a:prstGeom prst="rect">
            <a:avLst/>
          </a:prstGeom>
        </p:spPr>
      </p:pic>
      <p:sp>
        <p:nvSpPr>
          <p:cNvPr id="203" name="TextBox 202">
            <a:extLst>
              <a:ext uri="{FF2B5EF4-FFF2-40B4-BE49-F238E27FC236}">
                <a16:creationId xmlns:a16="http://schemas.microsoft.com/office/drawing/2014/main" id="{3512357D-971A-17CD-A8A0-BBF7A014354F}"/>
              </a:ext>
            </a:extLst>
          </p:cNvPr>
          <p:cNvSpPr txBox="1"/>
          <p:nvPr/>
        </p:nvSpPr>
        <p:spPr>
          <a:xfrm>
            <a:off x="14984335" y="10763197"/>
            <a:ext cx="708848" cy="707886"/>
          </a:xfrm>
          <a:prstGeom prst="rect">
            <a:avLst/>
          </a:prstGeom>
          <a:noFill/>
        </p:spPr>
        <p:txBody>
          <a:bodyPr wrap="none" rtlCol="0">
            <a:spAutoFit/>
          </a:bodyPr>
          <a:lstStyle/>
          <a:p>
            <a:r>
              <a:rPr lang="en-US" sz="4000" dirty="0"/>
              <a:t>B. </a:t>
            </a:r>
          </a:p>
        </p:txBody>
      </p:sp>
      <p:sp>
        <p:nvSpPr>
          <p:cNvPr id="204" name="TextBox 203">
            <a:extLst>
              <a:ext uri="{FF2B5EF4-FFF2-40B4-BE49-F238E27FC236}">
                <a16:creationId xmlns:a16="http://schemas.microsoft.com/office/drawing/2014/main" id="{35032D91-EDE4-9E8B-7788-AB1BEC1A33EE}"/>
              </a:ext>
            </a:extLst>
          </p:cNvPr>
          <p:cNvSpPr txBox="1"/>
          <p:nvPr/>
        </p:nvSpPr>
        <p:spPr>
          <a:xfrm>
            <a:off x="23011210" y="10763197"/>
            <a:ext cx="729495" cy="707886"/>
          </a:xfrm>
          <a:prstGeom prst="rect">
            <a:avLst/>
          </a:prstGeom>
          <a:noFill/>
        </p:spPr>
        <p:txBody>
          <a:bodyPr wrap="square" rtlCol="0">
            <a:spAutoFit/>
          </a:bodyPr>
          <a:lstStyle/>
          <a:p>
            <a:r>
              <a:rPr lang="en-US" sz="4000" dirty="0"/>
              <a:t>D. </a:t>
            </a:r>
          </a:p>
        </p:txBody>
      </p:sp>
      <p:pic>
        <p:nvPicPr>
          <p:cNvPr id="205" name="Picture 204">
            <a:extLst>
              <a:ext uri="{FF2B5EF4-FFF2-40B4-BE49-F238E27FC236}">
                <a16:creationId xmlns:a16="http://schemas.microsoft.com/office/drawing/2014/main" id="{3E249B6E-1018-DE7C-CD36-8F2B4B6B38E3}"/>
              </a:ext>
            </a:extLst>
          </p:cNvPr>
          <p:cNvPicPr>
            <a:picLocks noChangeAspect="1"/>
          </p:cNvPicPr>
          <p:nvPr/>
        </p:nvPicPr>
        <p:blipFill>
          <a:blip r:embed="rId14"/>
          <a:stretch>
            <a:fillRect/>
          </a:stretch>
        </p:blipFill>
        <p:spPr>
          <a:xfrm>
            <a:off x="23440499" y="6469898"/>
            <a:ext cx="6174310" cy="4579102"/>
          </a:xfrm>
          <a:prstGeom prst="rect">
            <a:avLst/>
          </a:prstGeom>
        </p:spPr>
      </p:pic>
      <p:pic>
        <p:nvPicPr>
          <p:cNvPr id="206" name="Picture 205">
            <a:extLst>
              <a:ext uri="{FF2B5EF4-FFF2-40B4-BE49-F238E27FC236}">
                <a16:creationId xmlns:a16="http://schemas.microsoft.com/office/drawing/2014/main" id="{4BE99127-36F7-692D-C1E3-8B9F2553BADB}"/>
              </a:ext>
            </a:extLst>
          </p:cNvPr>
          <p:cNvPicPr>
            <a:picLocks noChangeAspect="1"/>
          </p:cNvPicPr>
          <p:nvPr/>
        </p:nvPicPr>
        <p:blipFill>
          <a:blip r:embed="rId15"/>
          <a:stretch>
            <a:fillRect/>
          </a:stretch>
        </p:blipFill>
        <p:spPr>
          <a:xfrm>
            <a:off x="37360425" y="6488615"/>
            <a:ext cx="6164728" cy="4450320"/>
          </a:xfrm>
          <a:prstGeom prst="rect">
            <a:avLst/>
          </a:prstGeom>
        </p:spPr>
      </p:pic>
      <p:pic>
        <p:nvPicPr>
          <p:cNvPr id="207" name="Picture 206">
            <a:extLst>
              <a:ext uri="{FF2B5EF4-FFF2-40B4-BE49-F238E27FC236}">
                <a16:creationId xmlns:a16="http://schemas.microsoft.com/office/drawing/2014/main" id="{486B20F9-72BF-FCEE-552E-53B78AF60203}"/>
              </a:ext>
            </a:extLst>
          </p:cNvPr>
          <p:cNvPicPr>
            <a:picLocks noChangeAspect="1"/>
          </p:cNvPicPr>
          <p:nvPr/>
        </p:nvPicPr>
        <p:blipFill>
          <a:blip r:embed="rId16"/>
          <a:stretch>
            <a:fillRect/>
          </a:stretch>
        </p:blipFill>
        <p:spPr>
          <a:xfrm>
            <a:off x="23603772" y="11656103"/>
            <a:ext cx="5847763" cy="4458429"/>
          </a:xfrm>
          <a:prstGeom prst="rect">
            <a:avLst/>
          </a:prstGeom>
        </p:spPr>
      </p:pic>
      <p:pic>
        <p:nvPicPr>
          <p:cNvPr id="208" name="Picture 207">
            <a:extLst>
              <a:ext uri="{FF2B5EF4-FFF2-40B4-BE49-F238E27FC236}">
                <a16:creationId xmlns:a16="http://schemas.microsoft.com/office/drawing/2014/main" id="{2797B858-6DAF-D4EF-3FFF-0A31E19FB50B}"/>
              </a:ext>
            </a:extLst>
          </p:cNvPr>
          <p:cNvPicPr>
            <a:picLocks noChangeAspect="1"/>
          </p:cNvPicPr>
          <p:nvPr/>
        </p:nvPicPr>
        <p:blipFill>
          <a:blip r:embed="rId17"/>
          <a:stretch>
            <a:fillRect/>
          </a:stretch>
        </p:blipFill>
        <p:spPr>
          <a:xfrm>
            <a:off x="37802518" y="11312619"/>
            <a:ext cx="5653794" cy="4614103"/>
          </a:xfrm>
          <a:prstGeom prst="rect">
            <a:avLst/>
          </a:prstGeom>
        </p:spPr>
      </p:pic>
      <p:sp>
        <p:nvSpPr>
          <p:cNvPr id="209" name="TextBox 208">
            <a:extLst>
              <a:ext uri="{FF2B5EF4-FFF2-40B4-BE49-F238E27FC236}">
                <a16:creationId xmlns:a16="http://schemas.microsoft.com/office/drawing/2014/main" id="{3A5AADF8-2C07-3F17-42D5-CE712B5E7388}"/>
              </a:ext>
            </a:extLst>
          </p:cNvPr>
          <p:cNvSpPr txBox="1"/>
          <p:nvPr/>
        </p:nvSpPr>
        <p:spPr>
          <a:xfrm>
            <a:off x="29884350" y="6119541"/>
            <a:ext cx="679994" cy="707886"/>
          </a:xfrm>
          <a:prstGeom prst="rect">
            <a:avLst/>
          </a:prstGeom>
          <a:noFill/>
        </p:spPr>
        <p:txBody>
          <a:bodyPr wrap="none" rtlCol="0">
            <a:spAutoFit/>
          </a:bodyPr>
          <a:lstStyle/>
          <a:p>
            <a:r>
              <a:rPr lang="en-US" sz="4000" dirty="0"/>
              <a:t>E. </a:t>
            </a:r>
          </a:p>
        </p:txBody>
      </p:sp>
      <p:sp>
        <p:nvSpPr>
          <p:cNvPr id="210" name="TextBox 209">
            <a:extLst>
              <a:ext uri="{FF2B5EF4-FFF2-40B4-BE49-F238E27FC236}">
                <a16:creationId xmlns:a16="http://schemas.microsoft.com/office/drawing/2014/main" id="{69154505-C6F2-0C0C-1F9D-6628ADC9F9E8}"/>
              </a:ext>
            </a:extLst>
          </p:cNvPr>
          <p:cNvSpPr txBox="1"/>
          <p:nvPr/>
        </p:nvSpPr>
        <p:spPr>
          <a:xfrm>
            <a:off x="37073023" y="6119541"/>
            <a:ext cx="729495" cy="707886"/>
          </a:xfrm>
          <a:prstGeom prst="rect">
            <a:avLst/>
          </a:prstGeom>
          <a:noFill/>
        </p:spPr>
        <p:txBody>
          <a:bodyPr wrap="square" rtlCol="0">
            <a:spAutoFit/>
          </a:bodyPr>
          <a:lstStyle/>
          <a:p>
            <a:r>
              <a:rPr lang="en-US" sz="4000" dirty="0"/>
              <a:t>G. </a:t>
            </a:r>
          </a:p>
        </p:txBody>
      </p:sp>
      <p:sp>
        <p:nvSpPr>
          <p:cNvPr id="211" name="TextBox 210">
            <a:extLst>
              <a:ext uri="{FF2B5EF4-FFF2-40B4-BE49-F238E27FC236}">
                <a16:creationId xmlns:a16="http://schemas.microsoft.com/office/drawing/2014/main" id="{5FB2D436-96B0-4B2D-62D5-ABECBE104EED}"/>
              </a:ext>
            </a:extLst>
          </p:cNvPr>
          <p:cNvSpPr txBox="1"/>
          <p:nvPr/>
        </p:nvSpPr>
        <p:spPr>
          <a:xfrm>
            <a:off x="29873465" y="10749592"/>
            <a:ext cx="617220" cy="707886"/>
          </a:xfrm>
          <a:prstGeom prst="rect">
            <a:avLst/>
          </a:prstGeom>
          <a:noFill/>
        </p:spPr>
        <p:txBody>
          <a:bodyPr wrap="none" rtlCol="0">
            <a:spAutoFit/>
          </a:bodyPr>
          <a:lstStyle/>
          <a:p>
            <a:r>
              <a:rPr lang="en-US" sz="4000" dirty="0"/>
              <a:t>F. </a:t>
            </a:r>
          </a:p>
        </p:txBody>
      </p:sp>
      <p:sp>
        <p:nvSpPr>
          <p:cNvPr id="212" name="TextBox 211">
            <a:extLst>
              <a:ext uri="{FF2B5EF4-FFF2-40B4-BE49-F238E27FC236}">
                <a16:creationId xmlns:a16="http://schemas.microsoft.com/office/drawing/2014/main" id="{6DE94C1C-C77B-46CF-9975-E2405B3DC0AE}"/>
              </a:ext>
            </a:extLst>
          </p:cNvPr>
          <p:cNvSpPr txBox="1"/>
          <p:nvPr/>
        </p:nvSpPr>
        <p:spPr>
          <a:xfrm>
            <a:off x="37062138" y="10749592"/>
            <a:ext cx="729495" cy="707886"/>
          </a:xfrm>
          <a:prstGeom prst="rect">
            <a:avLst/>
          </a:prstGeom>
          <a:noFill/>
        </p:spPr>
        <p:txBody>
          <a:bodyPr wrap="square" rtlCol="0">
            <a:spAutoFit/>
          </a:bodyPr>
          <a:lstStyle/>
          <a:p>
            <a:r>
              <a:rPr lang="en-US" sz="4000" dirty="0"/>
              <a:t>H. </a:t>
            </a:r>
          </a:p>
        </p:txBody>
      </p:sp>
      <p:sp>
        <p:nvSpPr>
          <p:cNvPr id="213" name="TextBox 212">
            <a:extLst>
              <a:ext uri="{FF2B5EF4-FFF2-40B4-BE49-F238E27FC236}">
                <a16:creationId xmlns:a16="http://schemas.microsoft.com/office/drawing/2014/main" id="{55AADA01-BE75-54ED-E6FE-73B8E71EB6FA}"/>
              </a:ext>
            </a:extLst>
          </p:cNvPr>
          <p:cNvSpPr txBox="1"/>
          <p:nvPr/>
        </p:nvSpPr>
        <p:spPr>
          <a:xfrm>
            <a:off x="13515474" y="24263374"/>
            <a:ext cx="17663179" cy="1015663"/>
          </a:xfrm>
          <a:prstGeom prst="rect">
            <a:avLst/>
          </a:prstGeom>
          <a:noFill/>
        </p:spPr>
        <p:txBody>
          <a:bodyPr wrap="square" rtlCol="0">
            <a:spAutoFit/>
          </a:bodyPr>
          <a:lstStyle/>
          <a:p>
            <a:pPr algn="just"/>
            <a:r>
              <a:rPr lang="en-US" sz="2000" b="1" dirty="0">
                <a:latin typeface="Arial" panose="020B0604020202020204" pitchFamily="34" charset="0"/>
                <a:cs typeface="Arial" panose="020B0604020202020204" pitchFamily="34" charset="0"/>
              </a:rPr>
              <a:t>Figure 2. Pilot study of Gatekeeper</a:t>
            </a:r>
            <a:r>
              <a:rPr lang="en-US" sz="2000" b="1" dirty="0">
                <a:latin typeface="Arial" panose="020B0604020202020204" pitchFamily="34" charset="0"/>
                <a:ea typeface="Calibri" panose="020F0502020204030204" pitchFamily="34" charset="0"/>
                <a:cs typeface="Arial" panose="020B0604020202020204" pitchFamily="34" charset="0"/>
              </a:rPr>
              <a:t> ™</a:t>
            </a:r>
            <a:r>
              <a:rPr lang="en-US" sz="2000" b="1" dirty="0">
                <a:latin typeface="Arial" panose="020B0604020202020204" pitchFamily="34" charset="0"/>
                <a:cs typeface="Arial" panose="020B0604020202020204" pitchFamily="34" charset="0"/>
              </a:rPr>
              <a:t> formulations in a dorsal full-thickness porcine model</a:t>
            </a:r>
            <a:r>
              <a:rPr lang="en-US" sz="2000" b="1" dirty="0">
                <a:effectLst/>
                <a:latin typeface="Arial" panose="020B0604020202020204" pitchFamily="34" charset="0"/>
                <a:ea typeface="Calibri" panose="020F0502020204030204" pitchFamily="34" charset="0"/>
                <a:cs typeface="Arial" panose="020B0604020202020204" pitchFamily="34" charset="0"/>
              </a:rPr>
              <a:t>.</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i="1" dirty="0">
                <a:effectLst/>
                <a:latin typeface="Arial" panose="020B0604020202020204" pitchFamily="34" charset="0"/>
                <a:ea typeface="Calibri" panose="020F0502020204030204" pitchFamily="34" charset="0"/>
                <a:cs typeface="Arial" panose="020B0604020202020204" pitchFamily="34" charset="0"/>
              </a:rPr>
              <a:t>In vivo </a:t>
            </a:r>
            <a:r>
              <a:rPr lang="en-US" sz="2000" dirty="0">
                <a:effectLst/>
                <a:latin typeface="Arial" panose="020B0604020202020204" pitchFamily="34" charset="0"/>
                <a:ea typeface="Calibri" panose="020F0502020204030204" pitchFamily="34" charset="0"/>
                <a:cs typeface="Arial" panose="020B0604020202020204" pitchFamily="34" charset="0"/>
              </a:rPr>
              <a:t>efficacy of multiple </a:t>
            </a:r>
            <a:r>
              <a:rPr lang="en-US" sz="2000" dirty="0" err="1">
                <a:effectLst/>
                <a:latin typeface="Arial" panose="020B0604020202020204" pitchFamily="34" charset="0"/>
                <a:ea typeface="Calibri" panose="020F0502020204030204" pitchFamily="34" charset="0"/>
                <a:cs typeface="Arial" panose="020B0604020202020204" pitchFamily="34" charset="0"/>
              </a:rPr>
              <a:t>Gk</a:t>
            </a:r>
            <a:r>
              <a:rPr lang="en-US" sz="2000" dirty="0">
                <a:effectLst/>
                <a:latin typeface="Arial" panose="020B0604020202020204" pitchFamily="34" charset="0"/>
                <a:ea typeface="Calibri" panose="020F0502020204030204" pitchFamily="34" charset="0"/>
                <a:cs typeface="Arial" panose="020B0604020202020204" pitchFamily="34" charset="0"/>
              </a:rPr>
              <a:t>™ formulations administered against a planktonic infection of a model Gram-positive organism (</a:t>
            </a:r>
            <a:r>
              <a:rPr lang="fr-FR" sz="2000" dirty="0" err="1">
                <a:effectLst/>
                <a:latin typeface="Arial" panose="020B0604020202020204" pitchFamily="34" charset="0"/>
                <a:ea typeface="Calibri" panose="020F0502020204030204" pitchFamily="34" charset="0"/>
                <a:cs typeface="Arial" panose="020B0604020202020204" pitchFamily="34" charset="0"/>
              </a:rPr>
              <a:t>methicillin-resistant</a:t>
            </a:r>
            <a:r>
              <a:rPr lang="fr-FR" sz="2000" dirty="0">
                <a:effectLst/>
                <a:latin typeface="Arial" panose="020B0604020202020204" pitchFamily="34" charset="0"/>
                <a:ea typeface="Calibri" panose="020F0502020204030204" pitchFamily="34" charset="0"/>
                <a:cs typeface="Arial" panose="020B0604020202020204" pitchFamily="34" charset="0"/>
              </a:rPr>
              <a:t> </a:t>
            </a:r>
            <a:r>
              <a:rPr lang="fr-FR" sz="2000" i="1" dirty="0">
                <a:effectLst/>
                <a:latin typeface="Arial" panose="020B0604020202020204" pitchFamily="34" charset="0"/>
                <a:ea typeface="Calibri" panose="020F0502020204030204" pitchFamily="34" charset="0"/>
                <a:cs typeface="Arial" panose="020B0604020202020204" pitchFamily="34" charset="0"/>
              </a:rPr>
              <a:t>S. aureus</a:t>
            </a:r>
            <a:r>
              <a:rPr lang="fr-FR" sz="2000" dirty="0">
                <a:effectLst/>
                <a:latin typeface="Arial" panose="020B0604020202020204" pitchFamily="34" charset="0"/>
                <a:ea typeface="Calibri" panose="020F0502020204030204" pitchFamily="34" charset="0"/>
                <a:cs typeface="Arial" panose="020B0604020202020204" pitchFamily="34" charset="0"/>
              </a:rPr>
              <a:t>, strain: JE2) </a:t>
            </a:r>
            <a:r>
              <a:rPr lang="en-US" sz="2000" b="1" dirty="0">
                <a:latin typeface="Arial" panose="020B0604020202020204" pitchFamily="34" charset="0"/>
                <a:cs typeface="Arial" panose="020B0604020202020204" pitchFamily="34" charset="0"/>
              </a:rPr>
              <a:t>A.</a:t>
            </a:r>
            <a:r>
              <a:rPr lang="en-US" sz="2000" dirty="0">
                <a:latin typeface="Arial" panose="020B0604020202020204" pitchFamily="34" charset="0"/>
                <a:cs typeface="Arial" panose="020B0604020202020204" pitchFamily="34" charset="0"/>
              </a:rPr>
              <a:t> Efficacy (CFU/g) of multiple versions of </a:t>
            </a:r>
            <a:r>
              <a:rPr lang="en-US" sz="2000" dirty="0" err="1">
                <a:latin typeface="Arial" panose="020B0604020202020204" pitchFamily="34" charset="0"/>
                <a:cs typeface="Arial" panose="020B0604020202020204" pitchFamily="34" charset="0"/>
              </a:rPr>
              <a:t>Gk</a:t>
            </a:r>
            <a:r>
              <a:rPr lang="en-US" sz="2000" dirty="0">
                <a:latin typeface="Arial" panose="020B0604020202020204" pitchFamily="34" charset="0"/>
                <a:cs typeface="Arial" panose="020B0604020202020204" pitchFamily="34" charset="0"/>
              </a:rPr>
              <a:t>™ against </a:t>
            </a:r>
            <a:r>
              <a:rPr lang="en-US" sz="2000" i="1" dirty="0">
                <a:latin typeface="Arial" panose="020B0604020202020204" pitchFamily="34" charset="0"/>
                <a:cs typeface="Arial" panose="020B0604020202020204" pitchFamily="34" charset="0"/>
              </a:rPr>
              <a:t>S. aureus </a:t>
            </a:r>
            <a:r>
              <a:rPr lang="en-US" sz="2000" dirty="0">
                <a:latin typeface="Arial" panose="020B0604020202020204" pitchFamily="34" charset="0"/>
                <a:cs typeface="Arial" panose="020B0604020202020204" pitchFamily="34" charset="0"/>
              </a:rPr>
              <a:t>on Day 1 post-infection. </a:t>
            </a:r>
            <a:r>
              <a:rPr lang="en-US" sz="2000" b="1" dirty="0">
                <a:latin typeface="Arial" panose="020B0604020202020204" pitchFamily="34" charset="0"/>
                <a:cs typeface="Arial" panose="020B0604020202020204" pitchFamily="34" charset="0"/>
              </a:rPr>
              <a:t>B.</a:t>
            </a:r>
            <a:r>
              <a:rPr lang="en-US" sz="2000" dirty="0">
                <a:latin typeface="Arial" panose="020B0604020202020204" pitchFamily="34" charset="0"/>
                <a:cs typeface="Arial" panose="020B0604020202020204" pitchFamily="34" charset="0"/>
              </a:rPr>
              <a:t> Efficacy (CFU/g) of a single application of </a:t>
            </a:r>
            <a:r>
              <a:rPr lang="en-US" sz="2000" dirty="0" err="1">
                <a:latin typeface="Arial" panose="020B0604020202020204" pitchFamily="34" charset="0"/>
                <a:cs typeface="Arial" panose="020B0604020202020204" pitchFamily="34" charset="0"/>
              </a:rPr>
              <a:t>Gk</a:t>
            </a:r>
            <a:r>
              <a:rPr lang="en-US" sz="2000" dirty="0">
                <a:latin typeface="Arial" panose="020B0604020202020204" pitchFamily="34" charset="0"/>
                <a:cs typeface="Arial" panose="020B0604020202020204" pitchFamily="34" charset="0"/>
              </a:rPr>
              <a:t>™ against </a:t>
            </a:r>
            <a:r>
              <a:rPr lang="en-US" sz="2000" i="1" dirty="0">
                <a:latin typeface="Arial" panose="020B0604020202020204" pitchFamily="34" charset="0"/>
                <a:cs typeface="Arial" panose="020B0604020202020204" pitchFamily="34" charset="0"/>
              </a:rPr>
              <a:t>S. aureus </a:t>
            </a:r>
            <a:r>
              <a:rPr lang="en-US" sz="2000" dirty="0">
                <a:latin typeface="Arial" panose="020B0604020202020204" pitchFamily="34" charset="0"/>
                <a:cs typeface="Arial" panose="020B0604020202020204" pitchFamily="34" charset="0"/>
              </a:rPr>
              <a:t>on Day 3 post-infection.</a:t>
            </a:r>
          </a:p>
        </p:txBody>
      </p:sp>
      <p:sp>
        <p:nvSpPr>
          <p:cNvPr id="216" name="TextBox 215">
            <a:extLst>
              <a:ext uri="{FF2B5EF4-FFF2-40B4-BE49-F238E27FC236}">
                <a16:creationId xmlns:a16="http://schemas.microsoft.com/office/drawing/2014/main" id="{452E68B7-25D8-90C5-07AF-AA60066905BC}"/>
              </a:ext>
            </a:extLst>
          </p:cNvPr>
          <p:cNvSpPr txBox="1"/>
          <p:nvPr/>
        </p:nvSpPr>
        <p:spPr>
          <a:xfrm>
            <a:off x="13150727" y="18052471"/>
            <a:ext cx="729495" cy="707886"/>
          </a:xfrm>
          <a:prstGeom prst="rect">
            <a:avLst/>
          </a:prstGeom>
          <a:noFill/>
        </p:spPr>
        <p:txBody>
          <a:bodyPr wrap="none" rtlCol="0">
            <a:spAutoFit/>
          </a:bodyPr>
          <a:lstStyle/>
          <a:p>
            <a:r>
              <a:rPr lang="en-US" sz="4000" dirty="0"/>
              <a:t>A. </a:t>
            </a:r>
          </a:p>
        </p:txBody>
      </p:sp>
      <p:sp>
        <p:nvSpPr>
          <p:cNvPr id="217" name="TextBox 216">
            <a:extLst>
              <a:ext uri="{FF2B5EF4-FFF2-40B4-BE49-F238E27FC236}">
                <a16:creationId xmlns:a16="http://schemas.microsoft.com/office/drawing/2014/main" id="{731FF431-6799-7D57-053B-A3295EF76165}"/>
              </a:ext>
            </a:extLst>
          </p:cNvPr>
          <p:cNvSpPr txBox="1"/>
          <p:nvPr/>
        </p:nvSpPr>
        <p:spPr>
          <a:xfrm>
            <a:off x="22224565" y="18052471"/>
            <a:ext cx="729495" cy="707886"/>
          </a:xfrm>
          <a:prstGeom prst="rect">
            <a:avLst/>
          </a:prstGeom>
          <a:noFill/>
        </p:spPr>
        <p:txBody>
          <a:bodyPr wrap="square" rtlCol="0">
            <a:spAutoFit/>
          </a:bodyPr>
          <a:lstStyle/>
          <a:p>
            <a:r>
              <a:rPr lang="en-US" sz="4000" dirty="0"/>
              <a:t>B. </a:t>
            </a:r>
          </a:p>
        </p:txBody>
      </p:sp>
      <p:sp>
        <p:nvSpPr>
          <p:cNvPr id="218" name="TextBox 217">
            <a:extLst>
              <a:ext uri="{FF2B5EF4-FFF2-40B4-BE49-F238E27FC236}">
                <a16:creationId xmlns:a16="http://schemas.microsoft.com/office/drawing/2014/main" id="{E7520488-3648-4C90-340D-3113450C2225}"/>
              </a:ext>
            </a:extLst>
          </p:cNvPr>
          <p:cNvSpPr txBox="1"/>
          <p:nvPr/>
        </p:nvSpPr>
        <p:spPr>
          <a:xfrm>
            <a:off x="39010249" y="5623960"/>
            <a:ext cx="3155351" cy="461665"/>
          </a:xfrm>
          <a:prstGeom prst="rect">
            <a:avLst/>
          </a:prstGeom>
          <a:noFill/>
        </p:spPr>
        <p:txBody>
          <a:bodyPr wrap="none" rtlCol="0">
            <a:spAutoFit/>
          </a:bodyPr>
          <a:lstStyle/>
          <a:p>
            <a:r>
              <a:rPr lang="en-US" sz="2400" b="1" i="1" dirty="0"/>
              <a:t>A. baumannii </a:t>
            </a:r>
            <a:r>
              <a:rPr lang="en-US" sz="2400" b="1" dirty="0"/>
              <a:t>Biofilm </a:t>
            </a:r>
          </a:p>
        </p:txBody>
      </p:sp>
      <p:sp>
        <p:nvSpPr>
          <p:cNvPr id="219" name="TextBox 218">
            <a:extLst>
              <a:ext uri="{FF2B5EF4-FFF2-40B4-BE49-F238E27FC236}">
                <a16:creationId xmlns:a16="http://schemas.microsoft.com/office/drawing/2014/main" id="{307C511C-7E72-E863-36CD-4CF8DBAE3482}"/>
              </a:ext>
            </a:extLst>
          </p:cNvPr>
          <p:cNvSpPr txBox="1"/>
          <p:nvPr/>
        </p:nvSpPr>
        <p:spPr>
          <a:xfrm>
            <a:off x="17550073" y="5616893"/>
            <a:ext cx="3119315" cy="461665"/>
          </a:xfrm>
          <a:prstGeom prst="rect">
            <a:avLst/>
          </a:prstGeom>
          <a:noFill/>
        </p:spPr>
        <p:txBody>
          <a:bodyPr wrap="none" rtlCol="0">
            <a:spAutoFit/>
          </a:bodyPr>
          <a:lstStyle/>
          <a:p>
            <a:r>
              <a:rPr lang="en-US" sz="2400" b="1" i="1" dirty="0"/>
              <a:t>S. aureus </a:t>
            </a:r>
            <a:r>
              <a:rPr lang="en-US" sz="2400" b="1" dirty="0"/>
              <a:t>Planktonic </a:t>
            </a:r>
          </a:p>
        </p:txBody>
      </p:sp>
      <p:sp>
        <p:nvSpPr>
          <p:cNvPr id="220" name="TextBox 219">
            <a:extLst>
              <a:ext uri="{FF2B5EF4-FFF2-40B4-BE49-F238E27FC236}">
                <a16:creationId xmlns:a16="http://schemas.microsoft.com/office/drawing/2014/main" id="{551FEB77-AE94-7898-5A4E-E9036A61AB7F}"/>
              </a:ext>
            </a:extLst>
          </p:cNvPr>
          <p:cNvSpPr txBox="1"/>
          <p:nvPr/>
        </p:nvSpPr>
        <p:spPr>
          <a:xfrm>
            <a:off x="31891147" y="5566627"/>
            <a:ext cx="2615524" cy="461665"/>
          </a:xfrm>
          <a:prstGeom prst="rect">
            <a:avLst/>
          </a:prstGeom>
          <a:noFill/>
        </p:spPr>
        <p:txBody>
          <a:bodyPr wrap="none" rtlCol="0">
            <a:spAutoFit/>
          </a:bodyPr>
          <a:lstStyle/>
          <a:p>
            <a:r>
              <a:rPr lang="en-US" sz="2400" b="1" i="1" dirty="0"/>
              <a:t>S. aureus </a:t>
            </a:r>
            <a:r>
              <a:rPr lang="en-US" sz="2400" b="1" dirty="0"/>
              <a:t>Biofilm </a:t>
            </a:r>
          </a:p>
        </p:txBody>
      </p:sp>
      <p:sp>
        <p:nvSpPr>
          <p:cNvPr id="221" name="TextBox 220">
            <a:extLst>
              <a:ext uri="{FF2B5EF4-FFF2-40B4-BE49-F238E27FC236}">
                <a16:creationId xmlns:a16="http://schemas.microsoft.com/office/drawing/2014/main" id="{5B8F79B7-F413-F5BB-1A6A-2CC72249AD90}"/>
              </a:ext>
            </a:extLst>
          </p:cNvPr>
          <p:cNvSpPr txBox="1"/>
          <p:nvPr/>
        </p:nvSpPr>
        <p:spPr>
          <a:xfrm>
            <a:off x="25089482" y="5613793"/>
            <a:ext cx="3659143" cy="461665"/>
          </a:xfrm>
          <a:prstGeom prst="rect">
            <a:avLst/>
          </a:prstGeom>
          <a:noFill/>
        </p:spPr>
        <p:txBody>
          <a:bodyPr wrap="none" rtlCol="0">
            <a:spAutoFit/>
          </a:bodyPr>
          <a:lstStyle/>
          <a:p>
            <a:r>
              <a:rPr lang="en-US" sz="2400" b="1" i="1" dirty="0"/>
              <a:t>A. baumannii </a:t>
            </a:r>
            <a:r>
              <a:rPr lang="en-US" sz="2400" b="1" dirty="0"/>
              <a:t>Planktonic </a:t>
            </a:r>
          </a:p>
        </p:txBody>
      </p:sp>
      <p:sp>
        <p:nvSpPr>
          <p:cNvPr id="222" name="TextBox 221">
            <a:extLst>
              <a:ext uri="{FF2B5EF4-FFF2-40B4-BE49-F238E27FC236}">
                <a16:creationId xmlns:a16="http://schemas.microsoft.com/office/drawing/2014/main" id="{EB412386-674D-860E-04BD-E007CF40830A}"/>
              </a:ext>
            </a:extLst>
          </p:cNvPr>
          <p:cNvSpPr txBox="1"/>
          <p:nvPr/>
        </p:nvSpPr>
        <p:spPr>
          <a:xfrm>
            <a:off x="13399710" y="7635527"/>
            <a:ext cx="1789592" cy="830997"/>
          </a:xfrm>
          <a:prstGeom prst="rect">
            <a:avLst/>
          </a:prstGeom>
          <a:noFill/>
        </p:spPr>
        <p:txBody>
          <a:bodyPr wrap="none" rtlCol="0">
            <a:spAutoFit/>
          </a:bodyPr>
          <a:lstStyle/>
          <a:p>
            <a:pPr algn="ctr"/>
            <a:r>
              <a:rPr lang="en-US" sz="2400" b="1" dirty="0"/>
              <a:t>Daily </a:t>
            </a:r>
          </a:p>
          <a:p>
            <a:pPr algn="ctr"/>
            <a:r>
              <a:rPr lang="en-US" sz="2400" b="1" dirty="0"/>
              <a:t>Application</a:t>
            </a:r>
          </a:p>
        </p:txBody>
      </p:sp>
      <p:sp>
        <p:nvSpPr>
          <p:cNvPr id="223" name="TextBox 222">
            <a:extLst>
              <a:ext uri="{FF2B5EF4-FFF2-40B4-BE49-F238E27FC236}">
                <a16:creationId xmlns:a16="http://schemas.microsoft.com/office/drawing/2014/main" id="{049A4B0B-C40A-98A1-33F9-FA97ED521D19}"/>
              </a:ext>
            </a:extLst>
          </p:cNvPr>
          <p:cNvSpPr txBox="1"/>
          <p:nvPr/>
        </p:nvSpPr>
        <p:spPr>
          <a:xfrm>
            <a:off x="13418815" y="12690821"/>
            <a:ext cx="1789592" cy="830997"/>
          </a:xfrm>
          <a:prstGeom prst="rect">
            <a:avLst/>
          </a:prstGeom>
          <a:noFill/>
        </p:spPr>
        <p:txBody>
          <a:bodyPr wrap="none" rtlCol="0">
            <a:spAutoFit/>
          </a:bodyPr>
          <a:lstStyle/>
          <a:p>
            <a:pPr algn="ctr"/>
            <a:r>
              <a:rPr lang="en-US" sz="2400" b="1" dirty="0"/>
              <a:t>Single </a:t>
            </a:r>
          </a:p>
          <a:p>
            <a:pPr algn="ctr"/>
            <a:r>
              <a:rPr lang="en-US" sz="2400" b="1" dirty="0"/>
              <a:t>Application</a:t>
            </a:r>
          </a:p>
        </p:txBody>
      </p:sp>
      <p:pic>
        <p:nvPicPr>
          <p:cNvPr id="32" name="Picture 31">
            <a:extLst>
              <a:ext uri="{FF2B5EF4-FFF2-40B4-BE49-F238E27FC236}">
                <a16:creationId xmlns:a16="http://schemas.microsoft.com/office/drawing/2014/main" id="{AFA5061B-089A-59FD-D99B-B994332FE036}"/>
              </a:ext>
            </a:extLst>
          </p:cNvPr>
          <p:cNvPicPr>
            <a:picLocks noChangeAspect="1"/>
          </p:cNvPicPr>
          <p:nvPr/>
        </p:nvPicPr>
        <p:blipFill>
          <a:blip r:embed="rId18"/>
          <a:stretch>
            <a:fillRect/>
          </a:stretch>
        </p:blipFill>
        <p:spPr>
          <a:xfrm>
            <a:off x="13304460" y="18270635"/>
            <a:ext cx="9051464" cy="5970406"/>
          </a:xfrm>
          <a:prstGeom prst="rect">
            <a:avLst/>
          </a:prstGeom>
        </p:spPr>
      </p:pic>
      <p:pic>
        <p:nvPicPr>
          <p:cNvPr id="34" name="Picture 33">
            <a:extLst>
              <a:ext uri="{FF2B5EF4-FFF2-40B4-BE49-F238E27FC236}">
                <a16:creationId xmlns:a16="http://schemas.microsoft.com/office/drawing/2014/main" id="{EF8356D4-CF2A-B63C-2468-7CDBAB54F472}"/>
              </a:ext>
            </a:extLst>
          </p:cNvPr>
          <p:cNvPicPr>
            <a:picLocks noChangeAspect="1"/>
          </p:cNvPicPr>
          <p:nvPr/>
        </p:nvPicPr>
        <p:blipFill>
          <a:blip r:embed="rId19"/>
          <a:stretch>
            <a:fillRect/>
          </a:stretch>
        </p:blipFill>
        <p:spPr>
          <a:xfrm>
            <a:off x="22415512" y="18844316"/>
            <a:ext cx="9051464" cy="5340502"/>
          </a:xfrm>
          <a:prstGeom prst="rect">
            <a:avLst/>
          </a:prstGeom>
        </p:spPr>
      </p:pic>
    </p:spTree>
    <p:extLst>
      <p:ext uri="{BB962C8B-B14F-4D97-AF65-F5344CB8AC3E}">
        <p14:creationId xmlns:p14="http://schemas.microsoft.com/office/powerpoint/2010/main" val="185185275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76a3f6ad-3d9b-49ad-9486-10bfd8fef73e}" enabled="1" method="Privileged" siteId="{8903a443-af33-4ed4-acf5-ee613bcb2f59}" removed="0"/>
</clbl:labelList>
</file>

<file path=docProps/app.xml><?xml version="1.0" encoding="utf-8"?>
<Properties xmlns="http://schemas.openxmlformats.org/officeDocument/2006/extended-properties" xmlns:vt="http://schemas.openxmlformats.org/officeDocument/2006/docPropsVTypes">
  <Template>Office Theme</Template>
  <TotalTime>302</TotalTime>
  <Words>2313</Words>
  <Application>Microsoft Office PowerPoint</Application>
  <PresentationFormat>Custom</PresentationFormat>
  <Paragraphs>88</Paragraphs>
  <Slides>1</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vt:i4>
      </vt:variant>
    </vt:vector>
  </HeadingPairs>
  <TitlesOfParts>
    <vt:vector size="10" baseType="lpstr">
      <vt:lpstr>Aptos</vt:lpstr>
      <vt:lpstr>Aptos Display</vt:lpstr>
      <vt:lpstr>Arial</vt:lpstr>
      <vt:lpstr>Arial Black</vt:lpstr>
      <vt:lpstr>Calibri</vt:lpstr>
      <vt:lpstr>Calibri </vt:lpstr>
      <vt:lpstr>Helvetica</vt:lpstr>
      <vt:lpstr>Impact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Lamkin, Tommy E CIV USN NMRC (USA)</dc:creator>
  <cp:lastModifiedBy>Vitucci, John C CTR USN NMRC (USA)</cp:lastModifiedBy>
  <cp:revision>5</cp:revision>
  <dcterms:created xsi:type="dcterms:W3CDTF">2026-03-13T15:35:13Z</dcterms:created>
  <dcterms:modified xsi:type="dcterms:W3CDTF">2026-07-24T20:55:08Z</dcterms:modified>
</cp:coreProperties>
</file>