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</p:sldIdLst>
  <p:sldSz cx="38404800" cy="32918400"/>
  <p:notesSz cx="6858000" cy="9144000"/>
  <p:defaultTextStyle>
    <a:defPPr>
      <a:defRPr lang="en-US"/>
    </a:defPPr>
    <a:lvl1pPr marL="0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1pPr>
    <a:lvl2pPr marL="2037229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2pPr>
    <a:lvl3pPr marL="4074462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3pPr>
    <a:lvl4pPr marL="6111691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4pPr>
    <a:lvl5pPr marL="8148925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5pPr>
    <a:lvl6pPr marL="10186154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6pPr>
    <a:lvl7pPr marL="12223387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7pPr>
    <a:lvl8pPr marL="14260616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8pPr>
    <a:lvl9pPr marL="16297845" algn="l" defTabSz="4074462" rtl="0" eaLnBrk="1" latinLnBrk="0" hangingPunct="1">
      <a:defRPr sz="80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1E23"/>
    <a:srgbClr val="AE1B1F"/>
    <a:srgbClr val="C52315"/>
    <a:srgbClr val="D7D8D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05"/>
    <p:restoredTop sz="94659"/>
  </p:normalViewPr>
  <p:slideViewPr>
    <p:cSldViewPr>
      <p:cViewPr>
        <p:scale>
          <a:sx n="30" d="100"/>
          <a:sy n="30" d="100"/>
        </p:scale>
        <p:origin x="784" y="-744"/>
      </p:cViewPr>
      <p:guideLst>
        <p:guide orient="horz" pos="10368"/>
        <p:guide pos="12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10226042"/>
            <a:ext cx="3264408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8653760"/>
            <a:ext cx="2688336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6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80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601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8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3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43480" y="1318270"/>
            <a:ext cx="864108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240" y="1318270"/>
            <a:ext cx="25283160" cy="2808732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1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0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5" y="21153122"/>
            <a:ext cx="32644080" cy="6537960"/>
          </a:xfrm>
        </p:spPr>
        <p:txBody>
          <a:bodyPr anchor="t"/>
          <a:lstStyle>
            <a:lvl1pPr algn="l">
              <a:defRPr sz="16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5" y="13952229"/>
            <a:ext cx="32644080" cy="7200898"/>
          </a:xfrm>
        </p:spPr>
        <p:txBody>
          <a:bodyPr anchor="b"/>
          <a:lstStyle>
            <a:lvl1pPr marL="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1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7680967"/>
            <a:ext cx="16962120" cy="21724622"/>
          </a:xfrm>
        </p:spPr>
        <p:txBody>
          <a:bodyPr/>
          <a:lstStyle>
            <a:lvl1pPr>
              <a:defRPr sz="11760"/>
            </a:lvl1pPr>
            <a:lvl2pPr>
              <a:defRPr sz="10080"/>
            </a:lvl2pPr>
            <a:lvl3pPr>
              <a:defRPr sz="8400"/>
            </a:lvl3pPr>
            <a:lvl4pPr>
              <a:defRPr sz="7560"/>
            </a:lvl4pPr>
            <a:lvl5pPr>
              <a:defRPr sz="7560"/>
            </a:lvl5pPr>
            <a:lvl6pPr>
              <a:defRPr sz="7560"/>
            </a:lvl6pPr>
            <a:lvl7pPr>
              <a:defRPr sz="7560"/>
            </a:lvl7pPr>
            <a:lvl8pPr>
              <a:defRPr sz="7560"/>
            </a:lvl8pPr>
            <a:lvl9pPr>
              <a:defRPr sz="75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7680967"/>
            <a:ext cx="16962120" cy="21724622"/>
          </a:xfrm>
        </p:spPr>
        <p:txBody>
          <a:bodyPr/>
          <a:lstStyle>
            <a:lvl1pPr>
              <a:defRPr sz="11760"/>
            </a:lvl1pPr>
            <a:lvl2pPr>
              <a:defRPr sz="10080"/>
            </a:lvl2pPr>
            <a:lvl3pPr>
              <a:defRPr sz="8400"/>
            </a:lvl3pPr>
            <a:lvl4pPr>
              <a:defRPr sz="7560"/>
            </a:lvl4pPr>
            <a:lvl5pPr>
              <a:defRPr sz="7560"/>
            </a:lvl5pPr>
            <a:lvl6pPr>
              <a:defRPr sz="7560"/>
            </a:lvl6pPr>
            <a:lvl7pPr>
              <a:defRPr sz="7560"/>
            </a:lvl7pPr>
            <a:lvl8pPr>
              <a:defRPr sz="7560"/>
            </a:lvl8pPr>
            <a:lvl9pPr>
              <a:defRPr sz="75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1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368542"/>
            <a:ext cx="16968790" cy="307085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10439400"/>
            <a:ext cx="16968790" cy="18966182"/>
          </a:xfrm>
        </p:spPr>
        <p:txBody>
          <a:bodyPr/>
          <a:lstStyle>
            <a:lvl1pPr>
              <a:defRPr sz="10080"/>
            </a:lvl1pPr>
            <a:lvl2pPr>
              <a:defRPr sz="8400"/>
            </a:lvl2pPr>
            <a:lvl3pPr>
              <a:defRPr sz="7560"/>
            </a:lvl3pPr>
            <a:lvl4pPr>
              <a:defRPr sz="672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11" y="7368542"/>
            <a:ext cx="16975455" cy="307085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11" y="10439400"/>
            <a:ext cx="16975455" cy="18966182"/>
          </a:xfrm>
        </p:spPr>
        <p:txBody>
          <a:bodyPr/>
          <a:lstStyle>
            <a:lvl1pPr>
              <a:defRPr sz="10080"/>
            </a:lvl1pPr>
            <a:lvl2pPr>
              <a:defRPr sz="8400"/>
            </a:lvl2pPr>
            <a:lvl3pPr>
              <a:defRPr sz="7560"/>
            </a:lvl3pPr>
            <a:lvl4pPr>
              <a:defRPr sz="672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7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1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6" y="1310640"/>
            <a:ext cx="12634915" cy="5577840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0" y="1310647"/>
            <a:ext cx="21469350" cy="28094942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6" y="6888487"/>
            <a:ext cx="12634915" cy="22517102"/>
          </a:xfrm>
        </p:spPr>
        <p:txBody>
          <a:bodyPr/>
          <a:lstStyle>
            <a:lvl1pPr marL="0" indent="0">
              <a:buNone/>
              <a:defRPr sz="5880"/>
            </a:lvl1pPr>
            <a:lvl2pPr marL="1920240" indent="0">
              <a:buNone/>
              <a:defRPr sz="5040"/>
            </a:lvl2pPr>
            <a:lvl3pPr marL="3840480" indent="0">
              <a:buNone/>
              <a:defRPr sz="4200"/>
            </a:lvl3pPr>
            <a:lvl4pPr marL="5760720" indent="0">
              <a:buNone/>
              <a:defRPr sz="3780"/>
            </a:lvl4pPr>
            <a:lvl5pPr marL="7680960" indent="0">
              <a:buNone/>
              <a:defRPr sz="3780"/>
            </a:lvl5pPr>
            <a:lvl6pPr marL="9601200" indent="0">
              <a:buNone/>
              <a:defRPr sz="3780"/>
            </a:lvl6pPr>
            <a:lvl7pPr marL="11521440" indent="0">
              <a:buNone/>
              <a:defRPr sz="3780"/>
            </a:lvl7pPr>
            <a:lvl8pPr marL="13441680" indent="0">
              <a:buNone/>
              <a:defRPr sz="3780"/>
            </a:lvl8pPr>
            <a:lvl9pPr marL="15361920" indent="0">
              <a:buNone/>
              <a:defRPr sz="37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4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10" y="23042880"/>
            <a:ext cx="23042880" cy="2720342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10" y="2941320"/>
            <a:ext cx="23042880" cy="19751040"/>
          </a:xfrm>
        </p:spPr>
        <p:txBody>
          <a:bodyPr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10" y="25763222"/>
            <a:ext cx="23042880" cy="3863338"/>
          </a:xfrm>
        </p:spPr>
        <p:txBody>
          <a:bodyPr/>
          <a:lstStyle>
            <a:lvl1pPr marL="0" indent="0">
              <a:buNone/>
              <a:defRPr sz="5880"/>
            </a:lvl1pPr>
            <a:lvl2pPr marL="1920240" indent="0">
              <a:buNone/>
              <a:defRPr sz="5040"/>
            </a:lvl2pPr>
            <a:lvl3pPr marL="3840480" indent="0">
              <a:buNone/>
              <a:defRPr sz="4200"/>
            </a:lvl3pPr>
            <a:lvl4pPr marL="5760720" indent="0">
              <a:buNone/>
              <a:defRPr sz="3780"/>
            </a:lvl4pPr>
            <a:lvl5pPr marL="7680960" indent="0">
              <a:buNone/>
              <a:defRPr sz="3780"/>
            </a:lvl5pPr>
            <a:lvl6pPr marL="9601200" indent="0">
              <a:buNone/>
              <a:defRPr sz="3780"/>
            </a:lvl6pPr>
            <a:lvl7pPr marL="11521440" indent="0">
              <a:buNone/>
              <a:defRPr sz="3780"/>
            </a:lvl7pPr>
            <a:lvl8pPr marL="13441680" indent="0">
              <a:buNone/>
              <a:defRPr sz="3780"/>
            </a:lvl8pPr>
            <a:lvl9pPr marL="15361920" indent="0">
              <a:buNone/>
              <a:defRPr sz="37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318262"/>
            <a:ext cx="34564320" cy="548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680967"/>
            <a:ext cx="34564320" cy="21724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30510482"/>
            <a:ext cx="89611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63659-5846-4A96-BF63-CB1F8FCBE51C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40" y="30510482"/>
            <a:ext cx="12161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40" y="30510482"/>
            <a:ext cx="89611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F7B25-FE49-4796-8996-B9FB24737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3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40480" rtl="0" eaLnBrk="1" latinLnBrk="0" hangingPunct="1"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80" indent="-144018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120390" indent="-1200150" algn="l" defTabSz="38404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176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–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»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1FB3B6A-6CE0-8349-8FEC-7D148BB3910E}"/>
              </a:ext>
            </a:extLst>
          </p:cNvPr>
          <p:cNvSpPr/>
          <p:nvPr/>
        </p:nvSpPr>
        <p:spPr>
          <a:xfrm>
            <a:off x="11623274" y="7232758"/>
            <a:ext cx="13716297" cy="25389868"/>
          </a:xfrm>
          <a:prstGeom prst="rect">
            <a:avLst/>
          </a:prstGeom>
          <a:solidFill>
            <a:srgbClr val="D7D8D7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369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067883-D8B9-1448-A2AC-C2D84CA9C1F9}"/>
              </a:ext>
            </a:extLst>
          </p:cNvPr>
          <p:cNvSpPr/>
          <p:nvPr/>
        </p:nvSpPr>
        <p:spPr>
          <a:xfrm>
            <a:off x="0" y="0"/>
            <a:ext cx="38404800" cy="7757900"/>
          </a:xfrm>
          <a:prstGeom prst="rect">
            <a:avLst/>
          </a:prstGeom>
          <a:solidFill>
            <a:srgbClr val="92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2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5E5B893-24B9-C441-98B1-BD09470463D9}"/>
              </a:ext>
            </a:extLst>
          </p:cNvPr>
          <p:cNvSpPr/>
          <p:nvPr/>
        </p:nvSpPr>
        <p:spPr>
          <a:xfrm>
            <a:off x="25603200" y="6217931"/>
            <a:ext cx="12801600" cy="21084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3697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E524CCB-09F4-9448-AC90-4EF89705AD93}"/>
              </a:ext>
            </a:extLst>
          </p:cNvPr>
          <p:cNvSpPr/>
          <p:nvPr/>
        </p:nvSpPr>
        <p:spPr>
          <a:xfrm>
            <a:off x="0" y="6217922"/>
            <a:ext cx="12909775" cy="21084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3697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99E54-AE55-304C-B7BE-2EADFB052F58}"/>
              </a:ext>
            </a:extLst>
          </p:cNvPr>
          <p:cNvSpPr txBox="1"/>
          <p:nvPr/>
        </p:nvSpPr>
        <p:spPr>
          <a:xfrm>
            <a:off x="3027031" y="8263438"/>
            <a:ext cx="57088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B2BA8-3702-6845-A328-D13B3412A278}"/>
              </a:ext>
            </a:extLst>
          </p:cNvPr>
          <p:cNvSpPr txBox="1"/>
          <p:nvPr/>
        </p:nvSpPr>
        <p:spPr>
          <a:xfrm>
            <a:off x="150005" y="9894743"/>
            <a:ext cx="11157233" cy="9123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UChicago Penetrating Brain Injury (PBI) Imaging Score was developed as a head computed tomography-based tool to stratify mortality risk after PBI. 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aimed to evaluate its performance in 2 independent cohorts: a separate cohort from the University of Chicago Medical Center (UCMC), distinct from the original score-development cohort, and an external cohort from the University of Oklahoma Health Sciences Campus (OUHSC).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02D548-46F5-3B4C-AD9E-74E9ABE29517}"/>
              </a:ext>
            </a:extLst>
          </p:cNvPr>
          <p:cNvSpPr/>
          <p:nvPr/>
        </p:nvSpPr>
        <p:spPr>
          <a:xfrm>
            <a:off x="11704871" y="8873960"/>
            <a:ext cx="13716297" cy="11839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indent="-720090">
              <a:spcAft>
                <a:spcPts val="1260"/>
              </a:spcAft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Mortality was 77.8% in the OUHSC cohort and 46.9% in the UCMC cohort. 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UChicago PBI Imaging Score demonstrated good discrimination for mortality in both cohorts, with an AUC of 0.86 (95% CI 0.74-0.99) at OUHSC and 0.83 (95% CI 0.73-0.93) at UCMC. 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OUHSC cohort, median admission GCS was 3 (IQR 3-5), pupillary reactivity was absent in 61.1%, and median UChicago PBI Imaging Score was 28 (IQR 21.4-37). 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UCMC cohort, median admission GCS was 4 (IQR 3-10), pupillary reactivity was absent in 35.9%, and median UChicago PBI Imaging Score was 25 (IQR 14.4-39).</a:t>
            </a:r>
            <a:endParaRPr lang="en-US" sz="4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DD8927-F42F-B945-B311-5A2E31262E5A}"/>
              </a:ext>
            </a:extLst>
          </p:cNvPr>
          <p:cNvSpPr txBox="1"/>
          <p:nvPr/>
        </p:nvSpPr>
        <p:spPr>
          <a:xfrm>
            <a:off x="29568644" y="17955980"/>
            <a:ext cx="42306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FCC4DD-9F4B-9D4F-A287-D15ED22FBD13}"/>
              </a:ext>
            </a:extLst>
          </p:cNvPr>
          <p:cNvSpPr/>
          <p:nvPr/>
        </p:nvSpPr>
        <p:spPr>
          <a:xfrm>
            <a:off x="25374600" y="19964400"/>
            <a:ext cx="12849898" cy="104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UChicago PBI Imaging Score demonstrated good discrimination for in-hospital mortality in 2 independent cohorts, supporting its reproducibility across institutions. 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similar median imaging scores, mortality differed substantially between cohorts, highlighting the importance of clinical and center-level context when interpreting imaging-based prognostic models. 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broadly, these findings reinforce the need for PBI-specific imaging classification systems that capture radiographic features unique to PBI and may ultimately improve prognostication and guide more tailored management.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BB12A0-6AB0-E67A-903B-006F56B446FF}"/>
              </a:ext>
            </a:extLst>
          </p:cNvPr>
          <p:cNvSpPr txBox="1"/>
          <p:nvPr/>
        </p:nvSpPr>
        <p:spPr>
          <a:xfrm>
            <a:off x="3634153" y="20164511"/>
            <a:ext cx="35461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BFC2B-42A0-0555-18DD-08EE38FC2BD0}"/>
              </a:ext>
            </a:extLst>
          </p:cNvPr>
          <p:cNvSpPr txBox="1"/>
          <p:nvPr/>
        </p:nvSpPr>
        <p:spPr>
          <a:xfrm>
            <a:off x="320040" y="21903457"/>
            <a:ext cx="10705163" cy="9456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retrospectively analyzed 108 patients with PBI from the 2 cohorts: OUHSC (n=36) and UCMC (n=72).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collected included admission Glasgow Coma Scale (GCS), pupillary reactivity, and imaging features scored using the UChicago PBI imaging score.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primary outcome was in-hospital mortality. </a:t>
            </a:r>
          </a:p>
          <a:p>
            <a:pPr marL="720090" indent="-720090">
              <a:spcAft>
                <a:spcPts val="126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Predictive performance was assessed using the area under the curve (AUC) analysis. </a:t>
            </a:r>
            <a:endParaRPr lang="en-US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9EF8A1-70CB-EF02-590C-2D4BCE6E472D}"/>
              </a:ext>
            </a:extLst>
          </p:cNvPr>
          <p:cNvSpPr txBox="1"/>
          <p:nvPr/>
        </p:nvSpPr>
        <p:spPr>
          <a:xfrm>
            <a:off x="16604674" y="8205819"/>
            <a:ext cx="302839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B2E9F3-E199-1644-8320-E6405B27A16C}"/>
              </a:ext>
            </a:extLst>
          </p:cNvPr>
          <p:cNvSpPr txBox="1"/>
          <p:nvPr/>
        </p:nvSpPr>
        <p:spPr>
          <a:xfrm>
            <a:off x="2240280" y="4297684"/>
            <a:ext cx="33924240" cy="353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0" algn="ctr"/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Ronald Alvarado-Dyer, MD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Elena Badillo-Goicoechea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 Elaine Lo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Farima Fakhri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Tracey Fan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William Roth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Elizabeth Carroll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Deborah Huang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Paramita Das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Susan Rowell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Timothy Placket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Christos Lazaridis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Fernando Goldenberg 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94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 Mansour</a:t>
            </a: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294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2877"/>
              </a:spcBef>
            </a:pPr>
            <a:r>
              <a:rPr lang="en-US" sz="294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                                              </a:t>
            </a:r>
            <a:r>
              <a:rPr lang="en-US" sz="21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 of Neurology, Neurosciences Intensive Care Unit, OU Health University of Oklahoma Medical Center, Oklahoma City, OK. </a:t>
            </a:r>
          </a:p>
          <a:p>
            <a:pPr algn="just">
              <a:spcBef>
                <a:spcPts val="2877"/>
              </a:spcBef>
            </a:pPr>
            <a:r>
              <a:rPr lang="en-US" sz="21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                                                           2 </a:t>
            </a:r>
            <a:r>
              <a:rPr lang="en-US" sz="2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 of Neurology, Division of Neurocritical Care, University of Chicago Medical Center, Chicago, IL	</a:t>
            </a:r>
          </a:p>
          <a:p>
            <a:pPr algn="just">
              <a:spcBef>
                <a:spcPts val="2877"/>
              </a:spcBef>
            </a:pPr>
            <a:r>
              <a:rPr lang="en-US" sz="210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                                                          3 </a:t>
            </a:r>
            <a:r>
              <a:rPr lang="en-US" sz="2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 of Neurological Surgery, University of Chicago Medical Center, Chicago, IL</a:t>
            </a:r>
          </a:p>
          <a:p>
            <a:endParaRPr lang="en-US" sz="29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487E0A-6574-5945-8E67-2D734560A5AB}"/>
              </a:ext>
            </a:extLst>
          </p:cNvPr>
          <p:cNvSpPr txBox="1"/>
          <p:nvPr/>
        </p:nvSpPr>
        <p:spPr>
          <a:xfrm>
            <a:off x="580006" y="914400"/>
            <a:ext cx="374446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Validation of the UChicago Penetrating Brain Injury Imaging Score Across Two Independent Cohorts</a:t>
            </a:r>
            <a:endParaRPr lang="en-US" sz="8000" b="1" dirty="0">
              <a:solidFill>
                <a:schemeClr val="bg1"/>
              </a:solidFill>
              <a:latin typeface="Times New Roman"/>
            </a:endParaRPr>
          </a:p>
        </p:txBody>
      </p:sp>
      <p:pic>
        <p:nvPicPr>
          <p:cNvPr id="29" name="Picture 2" descr="UChicago Medicine begins clinical trial on COVID-19 plasma ...">
            <a:extLst>
              <a:ext uri="{FF2B5EF4-FFF2-40B4-BE49-F238E27FC236}">
                <a16:creationId xmlns:a16="http://schemas.microsoft.com/office/drawing/2014/main" id="{EBEE1492-8578-C540-B4CF-F00B10ED1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9" b="18041"/>
          <a:stretch/>
        </p:blipFill>
        <p:spPr bwMode="auto">
          <a:xfrm>
            <a:off x="31683967" y="5670408"/>
            <a:ext cx="6351605" cy="185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ou.png">
            <a:extLst>
              <a:ext uri="{FF2B5EF4-FFF2-40B4-BE49-F238E27FC236}">
                <a16:creationId xmlns:a16="http://schemas.microsoft.com/office/drawing/2014/main" id="{28B380F6-7A79-544F-8E70-673F16F8F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5950974"/>
            <a:ext cx="11532041" cy="1516154"/>
          </a:xfrm>
          <a:prstGeom prst="rect">
            <a:avLst/>
          </a:prstGeom>
          <a:solidFill>
            <a:srgbClr val="921E23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4627EB-3F3C-0E5F-1B18-C163D6281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3274" y="21403010"/>
            <a:ext cx="13716298" cy="112196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8D47EF-A4E7-3388-6B29-6D903F052E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851"/>
          <a:stretch>
            <a:fillRect/>
          </a:stretch>
        </p:blipFill>
        <p:spPr bwMode="auto">
          <a:xfrm>
            <a:off x="25475354" y="8153400"/>
            <a:ext cx="12773016" cy="9498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6928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85C5B12C8DB54CA78E73754A36DEF9" ma:contentTypeVersion="1" ma:contentTypeDescription="Create a new document." ma:contentTypeScope="" ma:versionID="f61d5f0f858af9132f1f5b00b8e0a9d7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01fac345008aa34b3a53f2166bf3c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D9CDD17-CF0F-448C-9AE7-E54B8B3C7C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39FC0F-4CB1-4CEE-871D-BF1D4AF3D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BB954E-98E9-4CD6-8DDB-0DDB666E062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8094</TotalTime>
  <Words>480</Words>
  <Application>Microsoft Macintosh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Ronald Alvarado Dyer</cp:lastModifiedBy>
  <cp:revision>138</cp:revision>
  <cp:lastPrinted>2018-05-16T19:42:31Z</cp:lastPrinted>
  <dcterms:created xsi:type="dcterms:W3CDTF">2018-02-28T18:47:12Z</dcterms:created>
  <dcterms:modified xsi:type="dcterms:W3CDTF">2026-07-26T16:06:38Z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0x0101009785C5B12C8DB54CA78E73754A36DEF9</vt:lpwstr>
  </property>
</Properties>
</file>