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5"/>
  </p:sldMasterIdLst>
  <p:notesMasterIdLst>
    <p:notesMasterId r:id="rId7"/>
  </p:notesMasterIdLst>
  <p:sldIdLst>
    <p:sldId id="258" r:id="rId6"/>
  </p:sldIdLst>
  <p:sldSz cx="42484675" cy="30279975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13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sa809" initials=" 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6F3799"/>
    <a:srgbClr val="33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00C3CF-ACC1-49C8-8AC2-E9D06A589077}" v="23" dt="2026-05-19T15:52:48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 snapToGrid="0">
      <p:cViewPr varScale="1">
        <p:scale>
          <a:sx n="13" d="100"/>
          <a:sy n="13" d="100"/>
        </p:scale>
        <p:origin x="1508" y="120"/>
      </p:cViewPr>
      <p:guideLst>
        <p:guide orient="horz" pos="9537"/>
        <p:guide pos="13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e, Toni (UKStratCom-DMS-DMRC-RH-NEVESB72)" userId="5a57a3e3-8845-4757-8c92-0d26515ba52a" providerId="ADAL" clId="{6680E7BE-2CA7-4FDA-8631-B4D44CA32BA1}"/>
    <pc:docChg chg="undo custSel modSld">
      <pc:chgData name="White, Toni (UKStratCom-DMS-DMRC-RH-NEVESB72)" userId="5a57a3e3-8845-4757-8c92-0d26515ba52a" providerId="ADAL" clId="{6680E7BE-2CA7-4FDA-8631-B4D44CA32BA1}" dt="2026-05-14T21:59:13.929" v="1023" actId="478"/>
      <pc:docMkLst>
        <pc:docMk/>
      </pc:docMkLst>
      <pc:sldChg chg="addSp delSp modSp mod">
        <pc:chgData name="White, Toni (UKStratCom-DMS-DMRC-RH-NEVESB72)" userId="5a57a3e3-8845-4757-8c92-0d26515ba52a" providerId="ADAL" clId="{6680E7BE-2CA7-4FDA-8631-B4D44CA32BA1}" dt="2026-05-14T21:59:13.929" v="1023" actId="478"/>
        <pc:sldMkLst>
          <pc:docMk/>
          <pc:sldMk cId="0" sldId="258"/>
        </pc:sldMkLst>
        <pc:spChg chg="mod">
          <ac:chgData name="White, Toni (UKStratCom-DMS-DMRC-RH-NEVESB72)" userId="5a57a3e3-8845-4757-8c92-0d26515ba52a" providerId="ADAL" clId="{6680E7BE-2CA7-4FDA-8631-B4D44CA32BA1}" dt="2026-05-14T20:57:55.041" v="597" actId="14100"/>
          <ac:spMkLst>
            <pc:docMk/>
            <pc:sldMk cId="0" sldId="258"/>
            <ac:spMk id="2" creationId="{472C551C-6D7F-4CE0-87A7-31B4E3797BD7}"/>
          </ac:spMkLst>
        </pc:spChg>
        <pc:spChg chg="add mod">
          <ac:chgData name="White, Toni (UKStratCom-DMS-DMRC-RH-NEVESB72)" userId="5a57a3e3-8845-4757-8c92-0d26515ba52a" providerId="ADAL" clId="{6680E7BE-2CA7-4FDA-8631-B4D44CA32BA1}" dt="2026-05-14T21:47:15.208" v="1021" actId="1076"/>
          <ac:spMkLst>
            <pc:docMk/>
            <pc:sldMk cId="0" sldId="258"/>
            <ac:spMk id="15" creationId="{5BBF9A00-2509-342A-D1F8-B439909965D6}"/>
          </ac:spMkLst>
        </pc:spChg>
        <pc:spChg chg="mod">
          <ac:chgData name="White, Toni (UKStratCom-DMS-DMRC-RH-NEVESB72)" userId="5a57a3e3-8845-4757-8c92-0d26515ba52a" providerId="ADAL" clId="{6680E7BE-2CA7-4FDA-8631-B4D44CA32BA1}" dt="2026-05-14T20:06:24.109" v="482" actId="1076"/>
          <ac:spMkLst>
            <pc:docMk/>
            <pc:sldMk cId="0" sldId="258"/>
            <ac:spMk id="32" creationId="{00000000-0000-0000-0000-000000000000}"/>
          </ac:spMkLst>
        </pc:spChg>
        <pc:spChg chg="mod">
          <ac:chgData name="White, Toni (UKStratCom-DMS-DMRC-RH-NEVESB72)" userId="5a57a3e3-8845-4757-8c92-0d26515ba52a" providerId="ADAL" clId="{6680E7BE-2CA7-4FDA-8631-B4D44CA32BA1}" dt="2026-05-14T21:26:51.466" v="721" actId="255"/>
          <ac:spMkLst>
            <pc:docMk/>
            <pc:sldMk cId="0" sldId="258"/>
            <ac:spMk id="34" creationId="{00000000-0000-0000-0000-000000000000}"/>
          </ac:spMkLst>
        </pc:spChg>
        <pc:spChg chg="mod">
          <ac:chgData name="White, Toni (UKStratCom-DMS-DMRC-RH-NEVESB72)" userId="5a57a3e3-8845-4757-8c92-0d26515ba52a" providerId="ADAL" clId="{6680E7BE-2CA7-4FDA-8631-B4D44CA32BA1}" dt="2026-05-14T21:45:19.053" v="977" actId="403"/>
          <ac:spMkLst>
            <pc:docMk/>
            <pc:sldMk cId="0" sldId="258"/>
            <ac:spMk id="38" creationId="{00000000-0000-0000-0000-000000000000}"/>
          </ac:spMkLst>
        </pc:spChg>
        <pc:spChg chg="mod">
          <ac:chgData name="White, Toni (UKStratCom-DMS-DMRC-RH-NEVESB72)" userId="5a57a3e3-8845-4757-8c92-0d26515ba52a" providerId="ADAL" clId="{6680E7BE-2CA7-4FDA-8631-B4D44CA32BA1}" dt="2026-05-14T21:44:38.500" v="975" actId="20577"/>
          <ac:spMkLst>
            <pc:docMk/>
            <pc:sldMk cId="0" sldId="258"/>
            <ac:spMk id="3088" creationId="{00000000-0000-0000-0000-000000000000}"/>
          </ac:spMkLst>
        </pc:spChg>
        <pc:spChg chg="mod">
          <ac:chgData name="White, Toni (UKStratCom-DMS-DMRC-RH-NEVESB72)" userId="5a57a3e3-8845-4757-8c92-0d26515ba52a" providerId="ADAL" clId="{6680E7BE-2CA7-4FDA-8631-B4D44CA32BA1}" dt="2026-05-14T20:06:10.102" v="481" actId="20577"/>
          <ac:spMkLst>
            <pc:docMk/>
            <pc:sldMk cId="0" sldId="258"/>
            <ac:spMk id="15370" creationId="{00000000-0000-0000-0000-000000000000}"/>
          </ac:spMkLst>
        </pc:spChg>
        <pc:graphicFrameChg chg="add mod modGraphic">
          <ac:chgData name="White, Toni (UKStratCom-DMS-DMRC-RH-NEVESB72)" userId="5a57a3e3-8845-4757-8c92-0d26515ba52a" providerId="ADAL" clId="{6680E7BE-2CA7-4FDA-8631-B4D44CA32BA1}" dt="2026-05-14T21:08:27.297" v="677" actId="14734"/>
          <ac:graphicFrameMkLst>
            <pc:docMk/>
            <pc:sldMk cId="0" sldId="258"/>
            <ac:graphicFrameMk id="12" creationId="{EED37FE1-C2CA-D9D8-C65C-036F846C0125}"/>
          </ac:graphicFrameMkLst>
        </pc:graphicFrameChg>
        <pc:graphicFrameChg chg="add mod modGraphic">
          <ac:chgData name="White, Toni (UKStratCom-DMS-DMRC-RH-NEVESB72)" userId="5a57a3e3-8845-4757-8c92-0d26515ba52a" providerId="ADAL" clId="{6680E7BE-2CA7-4FDA-8631-B4D44CA32BA1}" dt="2026-05-14T21:19:43.840" v="709" actId="14100"/>
          <ac:graphicFrameMkLst>
            <pc:docMk/>
            <pc:sldMk cId="0" sldId="258"/>
            <ac:graphicFrameMk id="14" creationId="{E9C6C066-013C-A22F-8D74-FD63C87E1C4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0E673CD-0005-450C-914F-E099C8DC12E0}" type="datetimeFigureOut">
              <a:rPr lang="en-US"/>
              <a:pPr>
                <a:defRPr/>
              </a:pPr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3938" y="685800"/>
            <a:ext cx="481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639DCC9-D9DD-4954-B1E9-8806D04B6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44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23938" y="685800"/>
            <a:ext cx="48101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4B22D89-FC73-46FD-B53F-EC78CE1AA418}" type="slidenum">
              <a:rPr lang="en-US">
                <a:latin typeface="Arial" pitchFamily="34" charset="0"/>
                <a:cs typeface="Arial" pitchFamily="34" charset="0"/>
              </a:rPr>
              <a:pPr/>
              <a:t>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351" y="9406435"/>
            <a:ext cx="36111974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2703" y="17158652"/>
            <a:ext cx="29739273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78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5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35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14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392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71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49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28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AA9B5-26F0-4B7C-8842-634847295D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D2BC3-13F1-46B2-8D0B-BB0C35604A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801391" y="1212606"/>
            <a:ext cx="9559051" cy="258361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4236" y="1212606"/>
            <a:ext cx="27969078" cy="258361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AB9D2-DD62-4E25-BDF2-70E0E9A88E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124077" y="1212851"/>
            <a:ext cx="38236522" cy="25836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124904" y="27574670"/>
            <a:ext cx="9913982" cy="21022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515709" y="27574670"/>
            <a:ext cx="13453258" cy="21022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45792" y="27574670"/>
            <a:ext cx="9913981" cy="21022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1CE2D-D5B3-439F-B2E5-C90697E17B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A857A-4F3E-47AE-80A7-0D91A40FF6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5998" y="19457704"/>
            <a:ext cx="36111974" cy="6013939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5998" y="12833952"/>
            <a:ext cx="36111974" cy="662374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78543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57073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3561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1416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39268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47123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5497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2830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54C21-76FA-44C3-904A-DD3CECE80E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4234" y="7065334"/>
            <a:ext cx="18764065" cy="19983384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596377" y="7065334"/>
            <a:ext cx="18764065" cy="19983384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0A2D1-3E36-4D43-9F15-415443EF5A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4234" y="6777950"/>
            <a:ext cx="18771443" cy="282472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78543" indent="0">
              <a:buNone/>
              <a:defRPr sz="9100" b="1"/>
            </a:lvl2pPr>
            <a:lvl3pPr marL="4157073" indent="0">
              <a:buNone/>
              <a:defRPr sz="8200" b="1"/>
            </a:lvl3pPr>
            <a:lvl4pPr marL="6235616" indent="0">
              <a:buNone/>
              <a:defRPr sz="7300" b="1"/>
            </a:lvl4pPr>
            <a:lvl5pPr marL="8314160" indent="0">
              <a:buNone/>
              <a:defRPr sz="7300" b="1"/>
            </a:lvl5pPr>
            <a:lvl6pPr marL="10392689" indent="0">
              <a:buNone/>
              <a:defRPr sz="7300" b="1"/>
            </a:lvl6pPr>
            <a:lvl7pPr marL="12471233" indent="0">
              <a:buNone/>
              <a:defRPr sz="7300" b="1"/>
            </a:lvl7pPr>
            <a:lvl8pPr marL="14549776" indent="0">
              <a:buNone/>
              <a:defRPr sz="7300" b="1"/>
            </a:lvl8pPr>
            <a:lvl9pPr marL="16628306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4234" y="9602677"/>
            <a:ext cx="18771443" cy="17446034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81627" y="6777950"/>
            <a:ext cx="18778816" cy="282472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78543" indent="0">
              <a:buNone/>
              <a:defRPr sz="9100" b="1"/>
            </a:lvl2pPr>
            <a:lvl3pPr marL="4157073" indent="0">
              <a:buNone/>
              <a:defRPr sz="8200" b="1"/>
            </a:lvl3pPr>
            <a:lvl4pPr marL="6235616" indent="0">
              <a:buNone/>
              <a:defRPr sz="7300" b="1"/>
            </a:lvl4pPr>
            <a:lvl5pPr marL="8314160" indent="0">
              <a:buNone/>
              <a:defRPr sz="7300" b="1"/>
            </a:lvl5pPr>
            <a:lvl6pPr marL="10392689" indent="0">
              <a:buNone/>
              <a:defRPr sz="7300" b="1"/>
            </a:lvl6pPr>
            <a:lvl7pPr marL="12471233" indent="0">
              <a:buNone/>
              <a:defRPr sz="7300" b="1"/>
            </a:lvl7pPr>
            <a:lvl8pPr marL="14549776" indent="0">
              <a:buNone/>
              <a:defRPr sz="7300" b="1"/>
            </a:lvl8pPr>
            <a:lvl9pPr marL="16628306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581627" y="9602677"/>
            <a:ext cx="18778816" cy="17446034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7B3D-5E42-47B9-B357-FB656941CC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708AF-FF2C-4C62-96A1-7A6D380C8A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EB82E-EEE0-4449-A2A5-1E695E0706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253" y="1205592"/>
            <a:ext cx="13977165" cy="513077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10331" y="1205599"/>
            <a:ext cx="23750113" cy="2584312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4253" y="6336367"/>
            <a:ext cx="13977165" cy="20712346"/>
          </a:xfrm>
        </p:spPr>
        <p:txBody>
          <a:bodyPr/>
          <a:lstStyle>
            <a:lvl1pPr marL="0" indent="0">
              <a:buNone/>
              <a:defRPr sz="6400"/>
            </a:lvl1pPr>
            <a:lvl2pPr marL="2078543" indent="0">
              <a:buNone/>
              <a:defRPr sz="5500"/>
            </a:lvl2pPr>
            <a:lvl3pPr marL="4157073" indent="0">
              <a:buNone/>
              <a:defRPr sz="4500"/>
            </a:lvl3pPr>
            <a:lvl4pPr marL="6235616" indent="0">
              <a:buNone/>
              <a:defRPr sz="4100"/>
            </a:lvl4pPr>
            <a:lvl5pPr marL="8314160" indent="0">
              <a:buNone/>
              <a:defRPr sz="4100"/>
            </a:lvl5pPr>
            <a:lvl6pPr marL="10392689" indent="0">
              <a:buNone/>
              <a:defRPr sz="4100"/>
            </a:lvl6pPr>
            <a:lvl7pPr marL="12471233" indent="0">
              <a:buNone/>
              <a:defRPr sz="4100"/>
            </a:lvl7pPr>
            <a:lvl8pPr marL="14549776" indent="0">
              <a:buNone/>
              <a:defRPr sz="4100"/>
            </a:lvl8pPr>
            <a:lvl9pPr marL="16628306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FB0DC-0E5A-439B-979C-6EB9A32389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7297" y="21195982"/>
            <a:ext cx="25490805" cy="2502306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27297" y="2705574"/>
            <a:ext cx="25490805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4600"/>
            </a:lvl1pPr>
            <a:lvl2pPr marL="2078543" indent="0">
              <a:buNone/>
              <a:defRPr sz="12700"/>
            </a:lvl2pPr>
            <a:lvl3pPr marL="4157073" indent="0">
              <a:buNone/>
              <a:defRPr sz="10900"/>
            </a:lvl3pPr>
            <a:lvl4pPr marL="6235616" indent="0">
              <a:buNone/>
              <a:defRPr sz="9100"/>
            </a:lvl4pPr>
            <a:lvl5pPr marL="8314160" indent="0">
              <a:buNone/>
              <a:defRPr sz="9100"/>
            </a:lvl5pPr>
            <a:lvl6pPr marL="10392689" indent="0">
              <a:buNone/>
              <a:defRPr sz="9100"/>
            </a:lvl6pPr>
            <a:lvl7pPr marL="12471233" indent="0">
              <a:buNone/>
              <a:defRPr sz="9100"/>
            </a:lvl7pPr>
            <a:lvl8pPr marL="14549776" indent="0">
              <a:buNone/>
              <a:defRPr sz="9100"/>
            </a:lvl8pPr>
            <a:lvl9pPr marL="16628306" indent="0">
              <a:buNone/>
              <a:defRPr sz="91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27297" y="23698290"/>
            <a:ext cx="25490805" cy="3553689"/>
          </a:xfrm>
        </p:spPr>
        <p:txBody>
          <a:bodyPr/>
          <a:lstStyle>
            <a:lvl1pPr marL="0" indent="0">
              <a:buNone/>
              <a:defRPr sz="6400"/>
            </a:lvl1pPr>
            <a:lvl2pPr marL="2078543" indent="0">
              <a:buNone/>
              <a:defRPr sz="5500"/>
            </a:lvl2pPr>
            <a:lvl3pPr marL="4157073" indent="0">
              <a:buNone/>
              <a:defRPr sz="4500"/>
            </a:lvl3pPr>
            <a:lvl4pPr marL="6235616" indent="0">
              <a:buNone/>
              <a:defRPr sz="4100"/>
            </a:lvl4pPr>
            <a:lvl5pPr marL="8314160" indent="0">
              <a:buNone/>
              <a:defRPr sz="4100"/>
            </a:lvl5pPr>
            <a:lvl6pPr marL="10392689" indent="0">
              <a:buNone/>
              <a:defRPr sz="4100"/>
            </a:lvl6pPr>
            <a:lvl7pPr marL="12471233" indent="0">
              <a:buNone/>
              <a:defRPr sz="4100"/>
            </a:lvl7pPr>
            <a:lvl8pPr marL="14549776" indent="0">
              <a:buNone/>
              <a:defRPr sz="4100"/>
            </a:lvl8pPr>
            <a:lvl9pPr marL="16628306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0E0F8-860A-4C03-A22F-46A31F785D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24904" y="1212920"/>
            <a:ext cx="38234871" cy="504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5710" tIns="207857" rIns="415710" bIns="20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24904" y="7065931"/>
            <a:ext cx="38234871" cy="1998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5710" tIns="207857" rIns="415710" bIns="20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24904" y="28065719"/>
            <a:ext cx="9913982" cy="1611191"/>
          </a:xfrm>
          <a:prstGeom prst="rect">
            <a:avLst/>
          </a:prstGeom>
        </p:spPr>
        <p:txBody>
          <a:bodyPr vert="horz" lIns="415710" tIns="207857" rIns="415710" bIns="207857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09" y="28065719"/>
            <a:ext cx="13453258" cy="1611191"/>
          </a:xfrm>
          <a:prstGeom prst="rect">
            <a:avLst/>
          </a:prstGeom>
        </p:spPr>
        <p:txBody>
          <a:bodyPr vert="horz" lIns="415710" tIns="207857" rIns="415710" bIns="207857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445792" y="28065719"/>
            <a:ext cx="9913981" cy="1611191"/>
          </a:xfrm>
          <a:prstGeom prst="rect">
            <a:avLst/>
          </a:prstGeom>
        </p:spPr>
        <p:txBody>
          <a:bodyPr vert="horz" lIns="415710" tIns="207857" rIns="415710" bIns="207857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8BA1603-F4EB-4A11-927B-5DBA0FDDA7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8" descr="Salford colours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359094" y="1169924"/>
            <a:ext cx="8109820" cy="504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2" name="Group 9"/>
          <p:cNvGrpSpPr>
            <a:grpSpLocks/>
          </p:cNvGrpSpPr>
          <p:nvPr userDrawn="1"/>
        </p:nvGrpSpPr>
        <p:grpSpPr bwMode="auto">
          <a:xfrm>
            <a:off x="2015762" y="1169923"/>
            <a:ext cx="30387879" cy="5038366"/>
            <a:chOff x="0" y="0"/>
            <a:chExt cx="5760" cy="986"/>
          </a:xfrm>
        </p:grpSpPr>
        <p:sp>
          <p:nvSpPr>
            <p:cNvPr id="1033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5760" cy="986"/>
            </a:xfrm>
            <a:prstGeom prst="rect">
              <a:avLst/>
            </a:prstGeom>
            <a:solidFill>
              <a:srgbClr val="004A4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pic>
          <p:nvPicPr>
            <p:cNvPr id="1034" name="Picture 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04" y="164"/>
              <a:ext cx="635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98" r:id="rId2"/>
    <p:sldLayoutId id="2147483697" r:id="rId3"/>
    <p:sldLayoutId id="2147483696" r:id="rId4"/>
    <p:sldLayoutId id="2147483695" r:id="rId5"/>
    <p:sldLayoutId id="2147483694" r:id="rId6"/>
    <p:sldLayoutId id="2147483693" r:id="rId7"/>
    <p:sldLayoutId id="2147483692" r:id="rId8"/>
    <p:sldLayoutId id="2147483691" r:id="rId9"/>
    <p:sldLayoutId id="2147483690" r:id="rId10"/>
    <p:sldLayoutId id="2147483689" r:id="rId11"/>
    <p:sldLayoutId id="2147483700" r:id="rId12"/>
  </p:sldLayoutIdLst>
  <p:txStyles>
    <p:titleStyle>
      <a:lvl1pPr algn="ctr" defTabSz="4156075" rtl="0" eaLnBrk="0" fontAlgn="base" hangingPunct="0">
        <a:spcBef>
          <a:spcPct val="0"/>
        </a:spcBef>
        <a:spcAft>
          <a:spcPct val="0"/>
        </a:spcAft>
        <a:defRPr sz="20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56075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2pPr>
      <a:lvl3pPr algn="ctr" defTabSz="4156075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3pPr>
      <a:lvl4pPr algn="ctr" defTabSz="4156075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4pPr>
      <a:lvl5pPr algn="ctr" defTabSz="4156075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5pPr>
      <a:lvl6pPr marL="457200" algn="ctr" defTabSz="4156075" rtl="0" fontAlgn="base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6pPr>
      <a:lvl7pPr marL="914400" algn="ctr" defTabSz="4156075" rtl="0" fontAlgn="base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7pPr>
      <a:lvl8pPr marL="1371600" algn="ctr" defTabSz="4156075" rtl="0" fontAlgn="base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8pPr>
      <a:lvl9pPr marL="1828800" algn="ctr" defTabSz="4156075" rtl="0" fontAlgn="base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9pPr>
    </p:titleStyle>
    <p:bodyStyle>
      <a:lvl1pPr marL="1557338" indent="-1557338" algn="l" defTabSz="41560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76613" indent="-1298575" algn="l" defTabSz="41560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195888" indent="-1038225" algn="l" defTabSz="41560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273925" indent="-1038225" algn="l" defTabSz="41560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51963" indent="-1038225" algn="l" defTabSz="41560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1961" indent="-1039272" algn="l" defTabSz="4157073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10504" indent="-1039272" algn="l" defTabSz="4157073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589038" indent="-1039272" algn="l" defTabSz="4157073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667577" indent="-1039272" algn="l" defTabSz="4157073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78543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57073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35616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14160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92689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471233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549776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28306" algn="l" defTabSz="4157073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" y="-17"/>
            <a:ext cx="42484675" cy="5400000"/>
          </a:xfrm>
          <a:prstGeom prst="rect">
            <a:avLst/>
          </a:prstGeom>
          <a:solidFill>
            <a:srgbClr val="5324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Universal Repositioning Manoeuvre (URM) </a:t>
            </a:r>
          </a:p>
          <a:p>
            <a:pPr algn="ctr"/>
            <a:r>
              <a:rPr lang="en-GB" sz="9600" b="1" dirty="0">
                <a:solidFill>
                  <a:schemeClr val="bg1"/>
                </a:solidFill>
              </a:rPr>
              <a:t>for BPPV Treatment in TBI Patients</a:t>
            </a:r>
          </a:p>
        </p:txBody>
      </p:sp>
      <p:sp>
        <p:nvSpPr>
          <p:cNvPr id="3080" name="Line 9"/>
          <p:cNvSpPr>
            <a:spLocks noChangeShapeType="1"/>
          </p:cNvSpPr>
          <p:nvPr/>
        </p:nvSpPr>
        <p:spPr bwMode="auto">
          <a:xfrm>
            <a:off x="2090063" y="7198311"/>
            <a:ext cx="9231212" cy="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081" name="Line 10"/>
          <p:cNvSpPr>
            <a:spLocks noChangeShapeType="1"/>
          </p:cNvSpPr>
          <p:nvPr/>
        </p:nvSpPr>
        <p:spPr bwMode="auto">
          <a:xfrm>
            <a:off x="2087039" y="30024266"/>
            <a:ext cx="9559831" cy="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082" name="Line 11"/>
          <p:cNvSpPr>
            <a:spLocks noChangeShapeType="1"/>
          </p:cNvSpPr>
          <p:nvPr/>
        </p:nvSpPr>
        <p:spPr bwMode="auto">
          <a:xfrm>
            <a:off x="2087038" y="7147396"/>
            <a:ext cx="0" cy="2287687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083" name="Line 12"/>
          <p:cNvSpPr>
            <a:spLocks noChangeShapeType="1"/>
          </p:cNvSpPr>
          <p:nvPr/>
        </p:nvSpPr>
        <p:spPr bwMode="auto">
          <a:xfrm>
            <a:off x="11089204" y="7198311"/>
            <a:ext cx="9231212" cy="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>
            <a:off x="30405701" y="4697797"/>
            <a:ext cx="9557603" cy="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086" name="Line 18"/>
          <p:cNvSpPr>
            <a:spLocks noChangeShapeType="1"/>
          </p:cNvSpPr>
          <p:nvPr/>
        </p:nvSpPr>
        <p:spPr bwMode="auto">
          <a:xfrm>
            <a:off x="11646869" y="30024266"/>
            <a:ext cx="9559831" cy="0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3087" name="Line 20"/>
          <p:cNvSpPr>
            <a:spLocks noChangeShapeType="1"/>
          </p:cNvSpPr>
          <p:nvPr/>
        </p:nvSpPr>
        <p:spPr bwMode="auto">
          <a:xfrm>
            <a:off x="47309233" y="6643341"/>
            <a:ext cx="0" cy="12993619"/>
          </a:xfrm>
          <a:prstGeom prst="line">
            <a:avLst/>
          </a:prstGeom>
          <a:noFill/>
          <a:ln>
            <a:noFill/>
          </a:ln>
          <a:effectLst/>
        </p:spPr>
        <p:txBody>
          <a:bodyPr lIns="91421" tIns="45704" rIns="91421" bIns="45704" numCol="2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15370" name="Rectangle 8"/>
          <p:cNvSpPr>
            <a:spLocks noChangeArrowheads="1"/>
          </p:cNvSpPr>
          <p:nvPr/>
        </p:nvSpPr>
        <p:spPr bwMode="auto">
          <a:xfrm>
            <a:off x="1078602" y="5935787"/>
            <a:ext cx="12439822" cy="123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04" rIns="91421" bIns="45704"/>
          <a:lstStyle/>
          <a:p>
            <a:pPr defTabSz="4156075" eaLnBrk="0" hangingPunct="0"/>
            <a:r>
              <a:rPr lang="en-US" sz="5400" b="1" dirty="0">
                <a:solidFill>
                  <a:srgbClr val="E46C0A"/>
                </a:solidFill>
              </a:rPr>
              <a:t>Introduction</a:t>
            </a:r>
          </a:p>
          <a:p>
            <a:pPr algn="just"/>
            <a:r>
              <a:rPr lang="en-GB" sz="4000" dirty="0"/>
              <a:t>Traumatic Brain Injury (TBI) patients frequently present with multiple canal Benign Paroxysmal Positional Vertigo (BPPV).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Traditional treatment involves separate canalith repositioning manoeuvres (e.g., Epley, BBQ Roll) for each affected semicircular canal.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Barreto et al. (2023) proposed a Universal Repositioning Manoeuvre (URM) that treats all three semicircular canals on one side in a single session, potentially improving treatment efficiency.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Based on the longest durations in standard manoeuvres (Epley), each position was held for 30 seconds.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Power et al. (2020) reports 79% resolution after one treatment and 91% after two treatments with traditional manoeuvres. The URM was evaluated against these predictions.</a:t>
            </a:r>
          </a:p>
          <a:p>
            <a:pPr algn="just"/>
            <a:endParaRPr lang="en-GB" sz="4000" dirty="0"/>
          </a:p>
          <a:p>
            <a:pPr algn="just"/>
            <a:endParaRPr lang="en-GB" sz="4000" dirty="0"/>
          </a:p>
        </p:txBody>
      </p:sp>
      <p:sp>
        <p:nvSpPr>
          <p:cNvPr id="3088" name="Rectangle 7"/>
          <p:cNvSpPr>
            <a:spLocks noChangeArrowheads="1"/>
          </p:cNvSpPr>
          <p:nvPr/>
        </p:nvSpPr>
        <p:spPr bwMode="auto">
          <a:xfrm>
            <a:off x="29571959" y="19636960"/>
            <a:ext cx="11891548" cy="1009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4988" indent="-1804988" defTabSz="4156075" eaLnBrk="0" hangingPunct="0">
              <a:tabLst>
                <a:tab pos="1804988" algn="l"/>
              </a:tabLst>
            </a:pPr>
            <a:r>
              <a:rPr lang="en-US" sz="5400" b="1" dirty="0">
                <a:solidFill>
                  <a:srgbClr val="E46C0A"/>
                </a:solidFill>
              </a:rPr>
              <a:t>Conclusions</a:t>
            </a:r>
            <a:endParaRPr lang="en-GB" sz="4000" dirty="0">
              <a:solidFill>
                <a:prstClr val="black"/>
              </a:solidFill>
            </a:endParaRPr>
          </a:p>
          <a:p>
            <a:pPr algn="just"/>
            <a:r>
              <a:rPr lang="en-GB" sz="4000" dirty="0"/>
              <a:t>URM is a clinically effective, efficient, and user-friendly treatment for BPPV in TBI patients.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It reduces the number of treatment sessions required, potentially easing service demand.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Further research with objective eye movement recording could enhance diagnostic accuracy and treatment targeting.</a:t>
            </a:r>
            <a:endParaRPr lang="en-GB" sz="4000" dirty="0">
              <a:solidFill>
                <a:prstClr val="black"/>
              </a:solidFill>
            </a:endParaRPr>
          </a:p>
          <a:p>
            <a:pPr marL="1804988" indent="-1804988" algn="just" defTabSz="4156075" eaLnBrk="0" hangingPunct="0">
              <a:tabLst>
                <a:tab pos="1804988" algn="l"/>
              </a:tabLst>
            </a:pPr>
            <a:endParaRPr lang="en-GB" sz="4000" dirty="0"/>
          </a:p>
          <a:p>
            <a:pPr marL="1804988" indent="-1804988" algn="just" defTabSz="4156075" eaLnBrk="0" hangingPunct="0">
              <a:tabLst>
                <a:tab pos="1804988" algn="l"/>
              </a:tabLst>
            </a:pPr>
            <a:r>
              <a:rPr lang="en-US" sz="4000" b="1" dirty="0">
                <a:solidFill>
                  <a:srgbClr val="E46C0A"/>
                </a:solidFill>
              </a:rPr>
              <a:t>References</a:t>
            </a:r>
            <a:endParaRPr lang="en-GB" sz="2800" dirty="0">
              <a:solidFill>
                <a:srgbClr val="FF0000"/>
              </a:solidFill>
            </a:endParaRPr>
          </a:p>
          <a:p>
            <a:pPr algn="just"/>
            <a:r>
              <a:rPr lang="en-GB" sz="2800" dirty="0"/>
              <a:t>1. Barreto RG et al. (2023) Universal Repositioning Manoeuvre: A new treatment for single canal and multi-canal benign paroxysmal positional vertigo by 3-dimensional model analysis. J Int Adv </a:t>
            </a:r>
            <a:r>
              <a:rPr lang="en-GB" sz="2800" dirty="0" err="1"/>
              <a:t>Otol</a:t>
            </a:r>
            <a:r>
              <a:rPr lang="en-GB" sz="2800" dirty="0"/>
              <a:t> 19(3):242-247</a:t>
            </a:r>
          </a:p>
          <a:p>
            <a:pPr algn="just"/>
            <a:r>
              <a:rPr lang="en-GB" sz="2800" dirty="0"/>
              <a:t>2. Kaski D, Bronstein AM. (2014) </a:t>
            </a:r>
            <a:r>
              <a:rPr lang="en-GB" sz="2800" dirty="0" err="1"/>
              <a:t>Epleys</a:t>
            </a:r>
            <a:r>
              <a:rPr lang="en-GB" sz="2800" dirty="0"/>
              <a:t> and beyond: an update on treating positional vertigo. </a:t>
            </a:r>
            <a:r>
              <a:rPr lang="en-GB" sz="2800" dirty="0" err="1"/>
              <a:t>Pract</a:t>
            </a:r>
            <a:r>
              <a:rPr lang="en-GB" sz="2800" dirty="0"/>
              <a:t> </a:t>
            </a:r>
            <a:r>
              <a:rPr lang="en-GB" sz="2800" dirty="0" err="1"/>
              <a:t>Neurol</a:t>
            </a:r>
            <a:r>
              <a:rPr lang="en-GB" sz="2800" dirty="0"/>
              <a:t> 14:210-221</a:t>
            </a:r>
          </a:p>
          <a:p>
            <a:pPr algn="just"/>
            <a:r>
              <a:rPr lang="en-GB" sz="2800" dirty="0"/>
              <a:t>3. Power L et al. (2020) Characteristics of assessment and treatment in benign paroxysmal positional vertigo (BPPV). J </a:t>
            </a:r>
            <a:r>
              <a:rPr lang="en-GB" sz="2800" dirty="0" err="1"/>
              <a:t>Vestib</a:t>
            </a:r>
            <a:r>
              <a:rPr lang="en-GB" sz="2800" dirty="0"/>
              <a:t> Res 30:55-62</a:t>
            </a: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1167477" y="18788878"/>
            <a:ext cx="12220477" cy="1067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156075" eaLnBrk="0" hangingPunct="0"/>
            <a:r>
              <a:rPr lang="en-US" sz="5400" b="1" dirty="0">
                <a:solidFill>
                  <a:srgbClr val="E46C0A"/>
                </a:solidFill>
              </a:rPr>
              <a:t>Aim</a:t>
            </a:r>
          </a:p>
          <a:p>
            <a:pPr defTabSz="4156075" eaLnBrk="0" hangingPunct="0"/>
            <a:r>
              <a:rPr lang="en-GB" sz="4000" dirty="0"/>
              <a:t>Evaluate clinical effectiveness, ease of use, and staff satisfaction with URM in routine physiotherapy practice over 10 months.</a:t>
            </a:r>
          </a:p>
          <a:p>
            <a:pPr defTabSz="4156075" eaLnBrk="0" hangingPunct="0"/>
            <a:r>
              <a:rPr lang="en-GB" sz="4000" dirty="0"/>
              <a:t> </a:t>
            </a:r>
            <a:endParaRPr lang="en-GB" sz="2000" dirty="0"/>
          </a:p>
          <a:p>
            <a:r>
              <a:rPr lang="en-GB" sz="5400" b="1" dirty="0">
                <a:solidFill>
                  <a:srgbClr val="E46C0A"/>
                </a:solidFill>
              </a:rPr>
              <a:t>Objectives</a:t>
            </a:r>
            <a:endParaRPr lang="en-GB" sz="4000" dirty="0"/>
          </a:p>
          <a:p>
            <a:r>
              <a:rPr lang="en-GB" sz="4000" dirty="0"/>
              <a:t>Assess treatment outcomes and service utilisation.</a:t>
            </a:r>
          </a:p>
          <a:p>
            <a:endParaRPr lang="en-GB" sz="2000" dirty="0"/>
          </a:p>
          <a:p>
            <a:r>
              <a:rPr lang="en-GB" sz="4000" dirty="0"/>
              <a:t>Compare URM efficiency against traditional manoeuvres.</a:t>
            </a:r>
          </a:p>
          <a:p>
            <a:endParaRPr lang="en-GB" sz="2000" dirty="0"/>
          </a:p>
          <a:p>
            <a:r>
              <a:rPr lang="en-GB" sz="4000" dirty="0"/>
              <a:t>Analyse patient symptom resolution and treatment session reduction. Successful treatment was defined by a nil finding’s reassessment post treatment.</a:t>
            </a:r>
          </a:p>
          <a:p>
            <a:endParaRPr lang="en-GB" sz="2000" dirty="0"/>
          </a:p>
          <a:p>
            <a:r>
              <a:rPr lang="en-GB" sz="4000" dirty="0"/>
              <a:t>Evaluate clinicians feedback on their confidence, satisfaction, and likelihood to use URM in their future practice.</a:t>
            </a: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29571963" y="12081713"/>
            <a:ext cx="12398555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156075" eaLnBrk="0" hangingPunct="0"/>
            <a:r>
              <a:rPr lang="en-US" sz="5400" b="1" dirty="0">
                <a:solidFill>
                  <a:srgbClr val="E46C0A"/>
                </a:solidFill>
              </a:rPr>
              <a:t>Discussion</a:t>
            </a:r>
            <a:endParaRPr lang="en-GB" sz="4000" dirty="0">
              <a:solidFill>
                <a:prstClr val="black"/>
              </a:solidFill>
            </a:endParaRPr>
          </a:p>
          <a:p>
            <a:r>
              <a:rPr lang="en-GB" sz="4000" dirty="0"/>
              <a:t>URM effectively treats multiple canal BPPV in fewer sessions, improving service efficiency.</a:t>
            </a:r>
          </a:p>
          <a:p>
            <a:endParaRPr lang="en-GB" sz="2000" dirty="0"/>
          </a:p>
          <a:p>
            <a:r>
              <a:rPr lang="en-GB" sz="4000" dirty="0"/>
              <a:t>Challenges in distinguishing bilateral involvement without eye movement recording devices may affect treatment precision.</a:t>
            </a:r>
          </a:p>
          <a:p>
            <a:endParaRPr lang="en-GB" sz="2000" dirty="0"/>
          </a:p>
          <a:p>
            <a:r>
              <a:rPr lang="en-GB" sz="4000" dirty="0"/>
              <a:t>URM preferred for unilateral multiple canal BPPV; anterior canal treated separately.</a:t>
            </a:r>
          </a:p>
          <a:p>
            <a:endParaRPr lang="en-GB" sz="2000" dirty="0"/>
          </a:p>
          <a:p>
            <a:r>
              <a:rPr lang="en-GB" sz="4000" dirty="0"/>
              <a:t>Repeating URM up to 4 times justified by continued patient improvement.</a:t>
            </a:r>
          </a:p>
          <a:p>
            <a:endParaRPr lang="en-US" sz="2000" b="1" dirty="0">
              <a:solidFill>
                <a:srgbClr val="E46C0A"/>
              </a:solidFill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14045553" y="21254703"/>
            <a:ext cx="14771787" cy="917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156075" eaLnBrk="0" hangingPunct="0"/>
            <a:r>
              <a:rPr lang="en-US" sz="5400" b="1" dirty="0">
                <a:solidFill>
                  <a:srgbClr val="E46C0A"/>
                </a:solidFill>
              </a:rPr>
              <a:t>Results</a:t>
            </a:r>
          </a:p>
          <a:p>
            <a:pPr algn="just"/>
            <a:r>
              <a:rPr lang="en-GB" sz="4000" dirty="0"/>
              <a:t>URM achieved 100% symptom resolution across all groups of presentations.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Significant reduction in treatment sessions compared to predicted numbers for traditional manoeuvres.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Clinicians found the URM effective and user-friendly, supporting clinical reasoning with high satisfaction, though some seek stronger evidence for consistent use.</a:t>
            </a:r>
          </a:p>
          <a:p>
            <a:pPr algn="just"/>
            <a:endParaRPr lang="en-GB" sz="4000" dirty="0"/>
          </a:p>
          <a:p>
            <a:pPr lvl="0" algn="just" defTabSz="4156075" eaLnBrk="0" hangingPunct="0"/>
            <a:r>
              <a:rPr lang="en-US" sz="4000" b="1" dirty="0">
                <a:solidFill>
                  <a:srgbClr val="E46C0A"/>
                </a:solidFill>
              </a:rPr>
              <a:t>Acknowledgements</a:t>
            </a:r>
            <a:endParaRPr lang="en-US" sz="4000" dirty="0"/>
          </a:p>
          <a:p>
            <a:pPr lvl="0" algn="just" defTabSz="4156075" eaLnBrk="0" hangingPunct="0"/>
            <a:r>
              <a:rPr lang="en-US" sz="3200" dirty="0"/>
              <a:t>Thank you to all the members of DMRC TBI team who have contributed to delivery and data collection: Emily Morton, Louise Berridge, Lt Charles Fryatt (Physiotherapists)</a:t>
            </a:r>
            <a:endParaRPr lang="en-GB" sz="3200" dirty="0"/>
          </a:p>
          <a:p>
            <a:pPr algn="just"/>
            <a:endParaRPr lang="en-GB" sz="4000" dirty="0"/>
          </a:p>
        </p:txBody>
      </p:sp>
      <p:pic>
        <p:nvPicPr>
          <p:cNvPr id="6" name="Picture 5" descr="A logo of a medical rehabilitation center&#10;&#10;AI-generated content may be incorrect.">
            <a:extLst>
              <a:ext uri="{FF2B5EF4-FFF2-40B4-BE49-F238E27FC236}">
                <a16:creationId xmlns:a16="http://schemas.microsoft.com/office/drawing/2014/main" id="{2852F2C1-C020-EA3D-CAF4-A83D29DD3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4692" y="-5540"/>
            <a:ext cx="3958816" cy="5004054"/>
          </a:xfrm>
          <a:prstGeom prst="rect">
            <a:avLst/>
          </a:prstGeom>
        </p:spPr>
      </p:pic>
      <p:pic>
        <p:nvPicPr>
          <p:cNvPr id="9" name="Picture 8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B460E7F-C766-02AC-3CFD-D01FB5A74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07" y="2949416"/>
            <a:ext cx="9557604" cy="1748381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72C551C-6D7F-4CE0-87A7-31B4E3797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4143" y="5910787"/>
            <a:ext cx="14842107" cy="83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4156075" eaLnBrk="0" hangingPunct="0"/>
            <a:r>
              <a:rPr lang="en-US" sz="5400" b="1" dirty="0">
                <a:solidFill>
                  <a:srgbClr val="E46C0A"/>
                </a:solidFill>
              </a:rPr>
              <a:t>Method</a:t>
            </a:r>
          </a:p>
          <a:p>
            <a:pPr algn="just"/>
            <a:r>
              <a:rPr lang="en-GB" sz="4000" dirty="0"/>
              <a:t>Retrospective study of 167 TBI patients from March to December 2025.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Data source: Medical notes, vestibular assessments, and patient-reported symptom resolution, clinician feedback questionnaire.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468 physiotherapy contacts recorded.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URM applied to unilateral and bilateral BPPV cases involving single or multiple canals.</a:t>
            </a:r>
          </a:p>
          <a:p>
            <a:pPr algn="just"/>
            <a:endParaRPr lang="en-GB" sz="2000" dirty="0"/>
          </a:p>
          <a:p>
            <a:pPr algn="just"/>
            <a:r>
              <a:rPr lang="en-GB" sz="4000" dirty="0"/>
              <a:t>Anterior canal BPPV treated with Yacovino manoeuvre due to diagnostic limitations.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ED37FE1-C2CA-D9D8-C65C-036F846C01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29159"/>
              </p:ext>
            </p:extLst>
          </p:nvPr>
        </p:nvGraphicFramePr>
        <p:xfrm>
          <a:off x="14124142" y="14359735"/>
          <a:ext cx="14842104" cy="66968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1259">
                  <a:extLst>
                    <a:ext uri="{9D8B030D-6E8A-4147-A177-3AD203B41FA5}">
                      <a16:colId xmlns:a16="http://schemas.microsoft.com/office/drawing/2014/main" val="1432899835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87468405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15346163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1902169897"/>
                    </a:ext>
                  </a:extLst>
                </a:gridCol>
                <a:gridCol w="4089400">
                  <a:extLst>
                    <a:ext uri="{9D8B030D-6E8A-4147-A177-3AD203B41FA5}">
                      <a16:colId xmlns:a16="http://schemas.microsoft.com/office/drawing/2014/main" val="3315272694"/>
                    </a:ext>
                  </a:extLst>
                </a:gridCol>
                <a:gridCol w="4302845">
                  <a:extLst>
                    <a:ext uri="{9D8B030D-6E8A-4147-A177-3AD203B41FA5}">
                      <a16:colId xmlns:a16="http://schemas.microsoft.com/office/drawing/2014/main" val="1927660935"/>
                    </a:ext>
                  </a:extLst>
                </a:gridCol>
              </a:tblGrid>
              <a:tr h="567437">
                <a:tc gridSpan="6">
                  <a:txBody>
                    <a:bodyPr/>
                    <a:lstStyle/>
                    <a:p>
                      <a:r>
                        <a:rPr lang="en-GB" sz="3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Table 9. Shows summary of treatment sessions saved per canals involved.</a:t>
                      </a:r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013634"/>
                  </a:ext>
                </a:extLst>
              </a:tr>
              <a:tr h="2480431">
                <a:tc>
                  <a:txBody>
                    <a:bodyPr/>
                    <a:lstStyle/>
                    <a:p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patients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sides involved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canals involved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URM 100% resolution Vs predicted treatment sessions for original manoeuvres to gain 79% resolution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URM 100% resolution Vs predicted maximum treatment sessions for original manoeuvres to gain 91% resolution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21486"/>
                  </a:ext>
                </a:extLst>
              </a:tr>
              <a:tr h="496086">
                <a:tc>
                  <a:txBody>
                    <a:bodyPr/>
                    <a:lstStyle/>
                    <a:p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083965"/>
                  </a:ext>
                </a:extLst>
              </a:tr>
              <a:tr h="496086">
                <a:tc>
                  <a:txBody>
                    <a:bodyPr/>
                    <a:lstStyle/>
                    <a:p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589604"/>
                  </a:ext>
                </a:extLst>
              </a:tr>
              <a:tr h="496086">
                <a:tc>
                  <a:txBody>
                    <a:bodyPr/>
                    <a:lstStyle/>
                    <a:p>
                      <a:endParaRPr lang="en-GB" sz="3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87585"/>
                  </a:ext>
                </a:extLst>
              </a:tr>
              <a:tr h="511782">
                <a:tc>
                  <a:txBody>
                    <a:bodyPr/>
                    <a:lstStyle/>
                    <a:p>
                      <a:endParaRPr lang="en-GB" sz="3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2018785"/>
                  </a:ext>
                </a:extLst>
              </a:tr>
              <a:tr h="511782">
                <a:tc>
                  <a:txBody>
                    <a:bodyPr/>
                    <a:lstStyle/>
                    <a:p>
                      <a:endParaRPr lang="en-GB" sz="3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100726"/>
                  </a:ext>
                </a:extLst>
              </a:tr>
              <a:tr h="643028">
                <a:tc>
                  <a:txBody>
                    <a:bodyPr/>
                    <a:lstStyle/>
                    <a:p>
                      <a:r>
                        <a:rPr lang="en-GB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  <a:buNone/>
                      </a:pPr>
                      <a:r>
                        <a:rPr lang="en-GB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141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831905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9C6C066-013C-A22F-8D74-FD63C87E1C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703167"/>
              </p:ext>
            </p:extLst>
          </p:nvPr>
        </p:nvGraphicFramePr>
        <p:xfrm>
          <a:off x="29571969" y="6104151"/>
          <a:ext cx="12398559" cy="56147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32853">
                  <a:extLst>
                    <a:ext uri="{9D8B030D-6E8A-4147-A177-3AD203B41FA5}">
                      <a16:colId xmlns:a16="http://schemas.microsoft.com/office/drawing/2014/main" val="2606094074"/>
                    </a:ext>
                  </a:extLst>
                </a:gridCol>
                <a:gridCol w="4132853">
                  <a:extLst>
                    <a:ext uri="{9D8B030D-6E8A-4147-A177-3AD203B41FA5}">
                      <a16:colId xmlns:a16="http://schemas.microsoft.com/office/drawing/2014/main" val="429153975"/>
                    </a:ext>
                  </a:extLst>
                </a:gridCol>
                <a:gridCol w="4132853">
                  <a:extLst>
                    <a:ext uri="{9D8B030D-6E8A-4147-A177-3AD203B41FA5}">
                      <a16:colId xmlns:a16="http://schemas.microsoft.com/office/drawing/2014/main" val="169823386"/>
                    </a:ext>
                  </a:extLst>
                </a:gridCol>
              </a:tblGrid>
              <a:tr h="1177367">
                <a:tc gridSpan="3">
                  <a:txBody>
                    <a:bodyPr/>
                    <a:lstStyle/>
                    <a:p>
                      <a:r>
                        <a:rPr lang="en-GB" sz="3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Table 2. Showing how many treatments required to resolve BPPV using the URM, in 1x canal or 2x unilateral canals.</a:t>
                      </a:r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712798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URM used to treat: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1x canal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2x canals (unilateral)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346962382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072042685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Needed 1x Rx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085264295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Needed 2x Rx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443447993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Needed 3x Rx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293339146"/>
                  </a:ext>
                </a:extLst>
              </a:tr>
              <a:tr h="5574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Needed 4th Rx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3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819429037"/>
                  </a:ext>
                </a:extLst>
              </a:tr>
              <a:tr h="10926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3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Needed original canal manoeuvre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GB" sz="3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3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9525" anchor="b"/>
                </a:tc>
                <a:extLst>
                  <a:ext uri="{0D108BD9-81ED-4DB2-BD59-A6C34878D82A}">
                    <a16:rowId xmlns:a16="http://schemas.microsoft.com/office/drawing/2014/main" val="104707720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BBF9A00-2509-342A-D1F8-B439909965D6}"/>
              </a:ext>
            </a:extLst>
          </p:cNvPr>
          <p:cNvSpPr txBox="1"/>
          <p:nvPr/>
        </p:nvSpPr>
        <p:spPr>
          <a:xfrm>
            <a:off x="15989428" y="4343695"/>
            <a:ext cx="11111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Ms Toni White, DMRC Stanford Hall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D53A85A972364392940CF7D329378F" ma:contentTypeVersion="21" ma:contentTypeDescription="Create a new document." ma:contentTypeScope="" ma:versionID="c7375e7af6b445d56ce22e2bfbbff4ef">
  <xsd:schema xmlns:xsd="http://www.w3.org/2001/XMLSchema" xmlns:xs="http://www.w3.org/2001/XMLSchema" xmlns:p="http://schemas.microsoft.com/office/2006/metadata/properties" xmlns:ns2="d21736af-53e0-424b-a0d8-789986da61c0" xmlns:ns3="4288efbd-99b5-4bc6-8e0d-93d512b9f64c" xmlns:ns4="26b684dd-af62-4a71-8d13-03fc8dde2838" xmlns:ns5="52adcb59-35e8-44c2-90e4-1749c6969230" xmlns:ns6="04738c6d-ecc8-46f1-821f-82e308eab3d9" targetNamespace="http://schemas.microsoft.com/office/2006/metadata/properties" ma:root="true" ma:fieldsID="025cd669fde8a553b19ee9625121dae1" ns2:_="" ns3:_="" ns4:_="" ns5:_="" ns6:_="">
    <xsd:import namespace="d21736af-53e0-424b-a0d8-789986da61c0"/>
    <xsd:import namespace="4288efbd-99b5-4bc6-8e0d-93d512b9f64c"/>
    <xsd:import namespace="26b684dd-af62-4a71-8d13-03fc8dde2838"/>
    <xsd:import namespace="52adcb59-35e8-44c2-90e4-1749c6969230"/>
    <xsd:import namespace="04738c6d-ecc8-46f1-821f-82e308eab3d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Team"/>
                <xsd:element ref="ns3:Key_x0020_words" minOccurs="0"/>
                <xsd:element ref="ns4:Archive"/>
                <xsd:element ref="ns4:_x004c_1"/>
                <xsd:element ref="ns4:_x004c_2" minOccurs="0"/>
                <xsd:element ref="ns5:MediaServiceObjectDetectorVersions" minOccurs="0"/>
                <xsd:element ref="ns5:lcf76f155ced4ddcb4097134ff3c332f" minOccurs="0"/>
                <xsd:element ref="ns6:TaxCatchAll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1736af-53e0-424b-a0d8-789986da61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8efbd-99b5-4bc6-8e0d-93d512b9f6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eam" ma:index="15" ma:displayName="Team" ma:default="Healthcare Governance" ma:format="Dropdown" ma:internalName="Team">
      <xsd:simpleType>
        <xsd:restriction base="dms:Choice">
          <xsd:enumeration value="Healthcare Governance"/>
        </xsd:restriction>
      </xsd:simpleType>
    </xsd:element>
    <xsd:element name="Key_x0020_words" ma:index="16" nillable="true" ma:displayName="Key words" ma:internalName="Key_x0020_words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Referrals"/>
                        <xsd:enumeration value="Patient Engagement"/>
                        <xsd:enumeration value="Business Resilience and continuity plan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b684dd-af62-4a71-8d13-03fc8dde2838" elementFormDefault="qualified">
    <xsd:import namespace="http://schemas.microsoft.com/office/2006/documentManagement/types"/>
    <xsd:import namespace="http://schemas.microsoft.com/office/infopath/2007/PartnerControls"/>
    <xsd:element name="Archive" ma:index="17" ma:displayName="Archive" ma:default="No" ma:format="Dropdown" ma:internalName="Archive">
      <xsd:simpleType>
        <xsd:restriction base="dms:Choice">
          <xsd:enumeration value="Yes"/>
          <xsd:enumeration value="No"/>
        </xsd:restriction>
      </xsd:simpleType>
    </xsd:element>
    <xsd:element name="_x004c_1" ma:index="18" ma:displayName="L1" ma:format="RadioButtons" ma:internalName="_x004c_1">
      <xsd:simpleType>
        <xsd:restriction base="dms:Choice">
          <xsd:enumeration value="Quality Improvement Planning"/>
          <xsd:enumeration value="2022"/>
          <xsd:enumeration value="2023"/>
          <xsd:enumeration value="2024"/>
          <xsd:enumeration value="2025"/>
          <xsd:enumeration value="2026"/>
          <xsd:enumeration value="2027"/>
          <xsd:enumeration value="Quality Improvement Steering Group"/>
        </xsd:restriction>
      </xsd:simpleType>
    </xsd:element>
    <xsd:element name="_x004c_2" ma:index="19" nillable="true" ma:displayName="L2" ma:format="Dropdown" ma:internalName="_x004c_2">
      <xsd:simpleType>
        <xsd:union memberTypes="dms:Text">
          <xsd:simpleType>
            <xsd:restriction base="dms:Choice">
              <xsd:enumeration value="RSW"/>
              <xsd:enumeration value="Force Gen SPEC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adcb59-35e8-44c2-90e4-1749c6969230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ff0b8c-5d72-4038-b2cd-f57bf310c6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38c6d-ecc8-46f1-821f-82e308eab3d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aa73e380-837f-4d2e-a04a-94bf160a468b}" ma:internalName="TaxCatchAll" ma:showField="CatchAllData" ma:web="b8f87118-f538-4b36-91b9-f818d0e55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_x0020_words xmlns="4288efbd-99b5-4bc6-8e0d-93d512b9f64c" xsi:nil="true"/>
    <Team xmlns="4288efbd-99b5-4bc6-8e0d-93d512b9f64c">Healthcare Governance</Team>
    <_x004c_2 xmlns="26b684dd-af62-4a71-8d13-03fc8dde2838">Resources</_x004c_2>
    <Archive xmlns="26b684dd-af62-4a71-8d13-03fc8dde2838">No</Archive>
    <TaxCatchAll xmlns="04738c6d-ecc8-46f1-821f-82e308eab3d9" xsi:nil="true"/>
    <lcf76f155ced4ddcb4097134ff3c332f xmlns="52adcb59-35e8-44c2-90e4-1749c6969230">
      <Terms xmlns="http://schemas.microsoft.com/office/infopath/2007/PartnerControls"/>
    </lcf76f155ced4ddcb4097134ff3c332f>
    <_x004c_1 xmlns="26b684dd-af62-4a71-8d13-03fc8dde2838">Quality Improvement Steering Group</_x004c_1>
    <_dlc_DocId xmlns="d21736af-53e0-424b-a0d8-789986da61c0">DMRCHCG-627472817-198</_dlc_DocId>
    <_dlc_DocIdUrl xmlns="d21736af-53e0-424b-a0d8-789986da61c0">
      <Url>https://modgovuk.sharepoint.com/teams/19622/_layouts/15/DocIdRedir.aspx?ID=DMRCHCG-627472817-198</Url>
      <Description>DMRCHCG-627472817-198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D51010-BDA5-47C6-80DC-76451E1EF8C0}">
  <ds:schemaRefs>
    <ds:schemaRef ds:uri="04738c6d-ecc8-46f1-821f-82e308eab3d9"/>
    <ds:schemaRef ds:uri="26b684dd-af62-4a71-8d13-03fc8dde2838"/>
    <ds:schemaRef ds:uri="4288efbd-99b5-4bc6-8e0d-93d512b9f64c"/>
    <ds:schemaRef ds:uri="52adcb59-35e8-44c2-90e4-1749c6969230"/>
    <ds:schemaRef ds:uri="d21736af-53e0-424b-a0d8-789986da61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2049ABC-2207-4BE8-99FE-BE726F639523}">
  <ds:schemaRefs>
    <ds:schemaRef ds:uri="04738c6d-ecc8-46f1-821f-82e308eab3d9"/>
    <ds:schemaRef ds:uri="26b684dd-af62-4a71-8d13-03fc8dde2838"/>
    <ds:schemaRef ds:uri="4288efbd-99b5-4bc6-8e0d-93d512b9f64c"/>
    <ds:schemaRef ds:uri="52adcb59-35e8-44c2-90e4-1749c6969230"/>
    <ds:schemaRef ds:uri="d21736af-53e0-424b-a0d8-789986da61c0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F53FB7F-888A-4FCB-8ED6-2164402F93AD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5C4D191-8EEA-424D-B509-2CF910CC14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716</Words>
  <Application>Microsoft Office PowerPoint</Application>
  <PresentationFormat>Custom</PresentationFormat>
  <Paragraphs>122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Salford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Services Division</dc:creator>
  <cp:lastModifiedBy>White, Toni (UKStratCom-DMS-DMRC-RH-NEVESB72)</cp:lastModifiedBy>
  <cp:revision>18</cp:revision>
  <dcterms:created xsi:type="dcterms:W3CDTF">2005-08-23T09:53:00Z</dcterms:created>
  <dcterms:modified xsi:type="dcterms:W3CDTF">2026-05-19T15:52:55Z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a60473-494b-4586-a1bb-b0e663054676_Enabled">
    <vt:lpwstr>true</vt:lpwstr>
  </property>
  <property fmtid="{D5CDD505-2E9C-101B-9397-08002B2CF9AE}" pid="3" name="MSIP_Label_d8a60473-494b-4586-a1bb-b0e663054676_SetDate">
    <vt:lpwstr>2024-04-25T10:44:24Z</vt:lpwstr>
  </property>
  <property fmtid="{D5CDD505-2E9C-101B-9397-08002B2CF9AE}" pid="4" name="MSIP_Label_d8a60473-494b-4586-a1bb-b0e663054676_Method">
    <vt:lpwstr>Privileged</vt:lpwstr>
  </property>
  <property fmtid="{D5CDD505-2E9C-101B-9397-08002B2CF9AE}" pid="5" name="MSIP_Label_d8a60473-494b-4586-a1bb-b0e663054676_Name">
    <vt:lpwstr>MOD-1-O-‘UNMARKED’</vt:lpwstr>
  </property>
  <property fmtid="{D5CDD505-2E9C-101B-9397-08002B2CF9AE}" pid="6" name="MSIP_Label_d8a60473-494b-4586-a1bb-b0e663054676_SiteId">
    <vt:lpwstr>be7760ed-5953-484b-ae95-d0a16dfa09e5</vt:lpwstr>
  </property>
  <property fmtid="{D5CDD505-2E9C-101B-9397-08002B2CF9AE}" pid="7" name="MSIP_Label_d8a60473-494b-4586-a1bb-b0e663054676_ActionId">
    <vt:lpwstr>53a55598-0183-4a0f-8fc2-63bd03a4199e</vt:lpwstr>
  </property>
  <property fmtid="{D5CDD505-2E9C-101B-9397-08002B2CF9AE}" pid="8" name="MSIP_Label_d8a60473-494b-4586-a1bb-b0e663054676_ContentBits">
    <vt:lpwstr>0</vt:lpwstr>
  </property>
  <property fmtid="{D5CDD505-2E9C-101B-9397-08002B2CF9AE}" pid="9" name="ContentTypeId">
    <vt:lpwstr>0x01010034D53A85A972364392940CF7D329378F</vt:lpwstr>
  </property>
  <property fmtid="{D5CDD505-2E9C-101B-9397-08002B2CF9AE}" pid="10" name="_dlc_DocIdItemGuid">
    <vt:lpwstr>6921db3f-7cf4-4347-a292-4201e7ef1177</vt:lpwstr>
  </property>
  <property fmtid="{D5CDD505-2E9C-101B-9397-08002B2CF9AE}" pid="11" name="MediaServiceImageTags">
    <vt:lpwstr/>
  </property>
</Properties>
</file>