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7"/>
  </p:notesMasterIdLst>
  <p:sldIdLst>
    <p:sldId id="258" r:id="rId6"/>
  </p:sldIdLst>
  <p:sldSz cx="32918400" cy="21945600"/>
  <p:notesSz cx="6858000" cy="9144000"/>
  <p:defaultTextStyle>
    <a:defPPr>
      <a:defRPr lang="en-US"/>
    </a:defPPr>
    <a:lvl1pPr marL="0" algn="l" defTabSz="263330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1pPr>
    <a:lvl2pPr marL="1316652" algn="l" defTabSz="263330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2pPr>
    <a:lvl3pPr marL="2633302" algn="l" defTabSz="263330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3pPr>
    <a:lvl4pPr marL="3949955" algn="l" defTabSz="263330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4pPr>
    <a:lvl5pPr marL="5266607" algn="l" defTabSz="263330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5pPr>
    <a:lvl6pPr marL="6583260" algn="l" defTabSz="263330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6pPr>
    <a:lvl7pPr marL="7899909" algn="l" defTabSz="263330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7pPr>
    <a:lvl8pPr marL="9216562" algn="l" defTabSz="263330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8pPr>
    <a:lvl9pPr marL="10533214" algn="l" defTabSz="263330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6866" autoAdjust="0"/>
  </p:normalViewPr>
  <p:slideViewPr>
    <p:cSldViewPr snapToGrid="0">
      <p:cViewPr varScale="1">
        <p:scale>
          <a:sx n="39" d="100"/>
          <a:sy n="39" d="100"/>
        </p:scale>
        <p:origin x="65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49249-3C94-45FF-A0C3-BE277A946A70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1143000"/>
            <a:ext cx="4629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0EB21-4D03-416A-BE17-B1DC82A8F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648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633302" rtl="0" eaLnBrk="1" latinLnBrk="0" hangingPunct="1">
      <a:defRPr sz="3456" kern="1200">
        <a:solidFill>
          <a:schemeClr val="tx1"/>
        </a:solidFill>
        <a:latin typeface="+mn-lt"/>
        <a:ea typeface="+mn-ea"/>
        <a:cs typeface="+mn-cs"/>
      </a:defRPr>
    </a:lvl1pPr>
    <a:lvl2pPr marL="1316652" algn="l" defTabSz="2633302" rtl="0" eaLnBrk="1" latinLnBrk="0" hangingPunct="1">
      <a:defRPr sz="3456" kern="1200">
        <a:solidFill>
          <a:schemeClr val="tx1"/>
        </a:solidFill>
        <a:latin typeface="+mn-lt"/>
        <a:ea typeface="+mn-ea"/>
        <a:cs typeface="+mn-cs"/>
      </a:defRPr>
    </a:lvl2pPr>
    <a:lvl3pPr marL="2633302" algn="l" defTabSz="2633302" rtl="0" eaLnBrk="1" latinLnBrk="0" hangingPunct="1">
      <a:defRPr sz="3456" kern="1200">
        <a:solidFill>
          <a:schemeClr val="tx1"/>
        </a:solidFill>
        <a:latin typeface="+mn-lt"/>
        <a:ea typeface="+mn-ea"/>
        <a:cs typeface="+mn-cs"/>
      </a:defRPr>
    </a:lvl3pPr>
    <a:lvl4pPr marL="3949955" algn="l" defTabSz="2633302" rtl="0" eaLnBrk="1" latinLnBrk="0" hangingPunct="1">
      <a:defRPr sz="3456" kern="1200">
        <a:solidFill>
          <a:schemeClr val="tx1"/>
        </a:solidFill>
        <a:latin typeface="+mn-lt"/>
        <a:ea typeface="+mn-ea"/>
        <a:cs typeface="+mn-cs"/>
      </a:defRPr>
    </a:lvl4pPr>
    <a:lvl5pPr marL="5266607" algn="l" defTabSz="2633302" rtl="0" eaLnBrk="1" latinLnBrk="0" hangingPunct="1">
      <a:defRPr sz="3456" kern="1200">
        <a:solidFill>
          <a:schemeClr val="tx1"/>
        </a:solidFill>
        <a:latin typeface="+mn-lt"/>
        <a:ea typeface="+mn-ea"/>
        <a:cs typeface="+mn-cs"/>
      </a:defRPr>
    </a:lvl5pPr>
    <a:lvl6pPr marL="6583260" algn="l" defTabSz="2633302" rtl="0" eaLnBrk="1" latinLnBrk="0" hangingPunct="1">
      <a:defRPr sz="3456" kern="1200">
        <a:solidFill>
          <a:schemeClr val="tx1"/>
        </a:solidFill>
        <a:latin typeface="+mn-lt"/>
        <a:ea typeface="+mn-ea"/>
        <a:cs typeface="+mn-cs"/>
      </a:defRPr>
    </a:lvl6pPr>
    <a:lvl7pPr marL="7899909" algn="l" defTabSz="2633302" rtl="0" eaLnBrk="1" latinLnBrk="0" hangingPunct="1">
      <a:defRPr sz="3456" kern="1200">
        <a:solidFill>
          <a:schemeClr val="tx1"/>
        </a:solidFill>
        <a:latin typeface="+mn-lt"/>
        <a:ea typeface="+mn-ea"/>
        <a:cs typeface="+mn-cs"/>
      </a:defRPr>
    </a:lvl7pPr>
    <a:lvl8pPr marL="9216562" algn="l" defTabSz="2633302" rtl="0" eaLnBrk="1" latinLnBrk="0" hangingPunct="1">
      <a:defRPr sz="3456" kern="1200">
        <a:solidFill>
          <a:schemeClr val="tx1"/>
        </a:solidFill>
        <a:latin typeface="+mn-lt"/>
        <a:ea typeface="+mn-ea"/>
        <a:cs typeface="+mn-cs"/>
      </a:defRPr>
    </a:lvl8pPr>
    <a:lvl9pPr marL="10533214" algn="l" defTabSz="2633302" rtl="0" eaLnBrk="1" latinLnBrk="0" hangingPunct="1">
      <a:defRPr sz="34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81700" y="5800498"/>
            <a:ext cx="24688800" cy="6208675"/>
          </a:xfrm>
        </p:spPr>
        <p:txBody>
          <a:bodyPr anchor="b" anchorCtr="1">
            <a:normAutofit/>
          </a:bodyPr>
          <a:lstStyle>
            <a:lvl1pPr marL="0" algn="ctr" defTabSz="2468880" rtl="0" eaLnBrk="1" latinLnBrk="0" hangingPunct="1">
              <a:lnSpc>
                <a:spcPct val="100000"/>
              </a:lnSpc>
              <a:defRPr lang="en-US" sz="10800" b="1" kern="4000" cap="none" baseline="0" dirty="0">
                <a:solidFill>
                  <a:srgbClr val="582C5F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81700" y="12422632"/>
            <a:ext cx="24688800" cy="2649341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5400" b="1" kern="20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34440" indent="0" algn="ctr">
              <a:buNone/>
              <a:defRPr sz="5400"/>
            </a:lvl2pPr>
            <a:lvl3pPr marL="2468880" indent="0" algn="ctr">
              <a:buNone/>
              <a:defRPr sz="4860"/>
            </a:lvl3pPr>
            <a:lvl4pPr marL="3703320" indent="0" algn="ctr">
              <a:buNone/>
              <a:defRPr sz="4320"/>
            </a:lvl4pPr>
            <a:lvl5pPr marL="4937760" indent="0" algn="ctr">
              <a:buNone/>
              <a:defRPr sz="4320"/>
            </a:lvl5pPr>
            <a:lvl6pPr marL="6172200" indent="0" algn="ctr">
              <a:buNone/>
              <a:defRPr sz="4320"/>
            </a:lvl6pPr>
            <a:lvl7pPr marL="7406640" indent="0" algn="ctr">
              <a:buNone/>
              <a:defRPr sz="4320"/>
            </a:lvl7pPr>
            <a:lvl8pPr marL="8641080" indent="0" algn="ctr">
              <a:buNone/>
              <a:defRPr sz="4320"/>
            </a:lvl8pPr>
            <a:lvl9pPr marL="9875520" indent="0" algn="ctr">
              <a:buNone/>
              <a:defRPr sz="432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972028" y="21131784"/>
            <a:ext cx="3194637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</a:rPr>
              <a:t>Disclaimer: </a:t>
            </a:r>
            <a:r>
              <a:rPr lang="en-US" sz="2700" dirty="0">
                <a:solidFill>
                  <a:srgbClr val="002060"/>
                </a:solidFill>
              </a:rPr>
              <a:t>The views expressed in this presentation are those of the authors and do not reflect the official policy of the Department of Army/Navy/Air Force, Department of Defense, or the U.S. Government.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2747925"/>
            <a:ext cx="32918400" cy="26358"/>
          </a:xfrm>
          <a:prstGeom prst="line">
            <a:avLst/>
          </a:prstGeom>
          <a:ln w="44450">
            <a:solidFill>
              <a:srgbClr val="532E63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805866" y="542233"/>
            <a:ext cx="5483809" cy="1680000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4380548" y="15453365"/>
            <a:ext cx="24688800" cy="25908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2970" kern="10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242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12104067" y="2553911"/>
            <a:ext cx="8637403" cy="674031"/>
          </a:xfrm>
          <a:solidFill>
            <a:srgbClr val="582C5F"/>
          </a:solidFill>
        </p:spPr>
        <p:txBody>
          <a:bodyPr wrap="square">
            <a:spAutoFit/>
          </a:bodyPr>
          <a:lstStyle>
            <a:lvl1pPr marL="0" indent="0" algn="ctr">
              <a:buNone/>
              <a:defRPr lang="en-US" sz="3780" b="1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4860" smtClean="0"/>
            </a:lvl2pPr>
            <a:lvl3pPr>
              <a:defRPr lang="en-US" sz="4860" smtClean="0"/>
            </a:lvl3pPr>
            <a:lvl4pPr>
              <a:defRPr lang="en-US" sz="4860" smtClean="0"/>
            </a:lvl4pPr>
            <a:lvl5pPr>
              <a:defRPr lang="en-US"/>
            </a:lvl5pPr>
          </a:lstStyle>
          <a:p>
            <a:pPr marL="0" lvl="0" algn="ctr" defTabSz="7194809" fontAlgn="auto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94173"/>
            <a:ext cx="10379853" cy="85542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22541387" y="3593736"/>
            <a:ext cx="10369296" cy="855472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1" y="13550541"/>
            <a:ext cx="10381298" cy="7467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2"/>
          </p:nvPr>
        </p:nvSpPr>
        <p:spPr>
          <a:xfrm>
            <a:off x="22528530" y="13550541"/>
            <a:ext cx="10389870" cy="7467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4"/>
          </p:nvPr>
        </p:nvSpPr>
        <p:spPr>
          <a:xfrm>
            <a:off x="12104374" y="3328129"/>
            <a:ext cx="8636795" cy="139496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777992"/>
            <a:ext cx="10379853" cy="757130"/>
          </a:xfrm>
          <a:solidFill>
            <a:srgbClr val="582C5F"/>
          </a:solidFill>
        </p:spPr>
        <p:txBody>
          <a:bodyPr wrap="square" anchor="ctr" anchorCtr="1">
            <a:spAutoFit/>
          </a:bodyPr>
          <a:lstStyle>
            <a:lvl1pPr marL="0" indent="0" algn="ctr">
              <a:buNone/>
              <a:defRPr lang="en-US" sz="4320" b="1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4860" smtClean="0"/>
            </a:lvl2pPr>
            <a:lvl3pPr>
              <a:defRPr lang="en-US" sz="4860" smtClean="0"/>
            </a:lvl3pPr>
            <a:lvl4pPr>
              <a:defRPr lang="en-US" sz="4860" smtClean="0"/>
            </a:lvl4pPr>
            <a:lvl5pPr>
              <a:defRPr lang="en-US"/>
            </a:lvl5pPr>
          </a:lstStyle>
          <a:p>
            <a:pPr marL="0" lvl="0" algn="ctr" defTabSz="7194809" fontAlgn="auto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2744952"/>
            <a:ext cx="10379853" cy="757130"/>
          </a:xfrm>
          <a:solidFill>
            <a:srgbClr val="582C5F"/>
          </a:solidFill>
        </p:spPr>
        <p:txBody>
          <a:bodyPr wrap="square" anchor="ctr" anchorCtr="1">
            <a:spAutoFit/>
          </a:bodyPr>
          <a:lstStyle>
            <a:lvl1pPr marL="0" indent="0" algn="ctr">
              <a:buNone/>
              <a:defRPr lang="en-US" sz="4320" b="1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4860" smtClean="0"/>
            </a:lvl2pPr>
            <a:lvl3pPr>
              <a:defRPr lang="en-US" sz="4860" smtClean="0"/>
            </a:lvl3pPr>
            <a:lvl4pPr>
              <a:defRPr lang="en-US" sz="4860" smtClean="0"/>
            </a:lvl4pPr>
            <a:lvl5pPr>
              <a:defRPr lang="en-US"/>
            </a:lvl5pPr>
          </a:lstStyle>
          <a:p>
            <a:pPr marL="0" lvl="0" algn="ctr" defTabSz="7194809" fontAlgn="auto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22" name="Text Placehold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22541387" y="2777992"/>
            <a:ext cx="10379853" cy="757130"/>
          </a:xfrm>
          <a:solidFill>
            <a:srgbClr val="582C5F"/>
          </a:solidFill>
        </p:spPr>
        <p:txBody>
          <a:bodyPr wrap="square" anchor="ctr" anchorCtr="1">
            <a:spAutoFit/>
          </a:bodyPr>
          <a:lstStyle>
            <a:lvl1pPr marL="0" indent="0" algn="ctr">
              <a:buNone/>
              <a:defRPr lang="en-US" sz="4320" b="1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4860" smtClean="0"/>
            </a:lvl2pPr>
            <a:lvl3pPr>
              <a:defRPr lang="en-US" sz="4860" smtClean="0"/>
            </a:lvl3pPr>
            <a:lvl4pPr>
              <a:defRPr lang="en-US" sz="4860" smtClean="0"/>
            </a:lvl4pPr>
            <a:lvl5pPr>
              <a:defRPr lang="en-US"/>
            </a:lvl5pPr>
          </a:lstStyle>
          <a:p>
            <a:pPr marL="0" lvl="0" algn="ctr" defTabSz="7194809" fontAlgn="auto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2541387" y="12744952"/>
            <a:ext cx="10379853" cy="757130"/>
          </a:xfrm>
          <a:solidFill>
            <a:srgbClr val="582C5F"/>
          </a:solidFill>
        </p:spPr>
        <p:txBody>
          <a:bodyPr wrap="square" anchor="ctr" anchorCtr="1">
            <a:spAutoFit/>
          </a:bodyPr>
          <a:lstStyle>
            <a:lvl1pPr marL="0" indent="0" algn="ctr">
              <a:buNone/>
              <a:defRPr lang="en-US" sz="4320" b="1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4860" smtClean="0"/>
            </a:lvl2pPr>
            <a:lvl3pPr>
              <a:defRPr lang="en-US" sz="4860" smtClean="0"/>
            </a:lvl3pPr>
            <a:lvl4pPr>
              <a:defRPr lang="en-US" sz="4860" smtClean="0"/>
            </a:lvl4pPr>
            <a:lvl5pPr>
              <a:defRPr lang="en-US"/>
            </a:lvl5pPr>
          </a:lstStyle>
          <a:p>
            <a:pPr marL="0" lvl="0" algn="ctr" defTabSz="7194809" fontAlgn="auto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3219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 userDrawn="1">
          <p15:clr>
            <a:srgbClr val="FBAE40"/>
          </p15:clr>
        </p15:guide>
        <p15:guide id="2" pos="6545" userDrawn="1">
          <p15:clr>
            <a:srgbClr val="FBAE40"/>
          </p15:clr>
        </p15:guide>
        <p15:guide id="3" pos="14191" userDrawn="1">
          <p15:clr>
            <a:srgbClr val="FBAE40"/>
          </p15:clr>
        </p15:guide>
        <p15:guide id="4" orient="horz" pos="860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12104067" y="2553911"/>
            <a:ext cx="8637403" cy="674031"/>
          </a:xfrm>
          <a:solidFill>
            <a:srgbClr val="582C5F"/>
          </a:solidFill>
        </p:spPr>
        <p:txBody>
          <a:bodyPr wrap="square">
            <a:spAutoFit/>
          </a:bodyPr>
          <a:lstStyle>
            <a:lvl1pPr marL="0" indent="0" algn="ctr">
              <a:buNone/>
              <a:defRPr lang="en-US" sz="3780" b="1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4860" smtClean="0"/>
            </a:lvl2pPr>
            <a:lvl3pPr>
              <a:defRPr lang="en-US" sz="4860" smtClean="0"/>
            </a:lvl3pPr>
            <a:lvl4pPr>
              <a:defRPr lang="en-US" sz="4860" smtClean="0"/>
            </a:lvl4pPr>
            <a:lvl5pPr>
              <a:defRPr lang="en-US"/>
            </a:lvl5pPr>
          </a:lstStyle>
          <a:p>
            <a:pPr marL="0" lvl="0" algn="ctr" defTabSz="7194809" fontAlgn="auto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594173"/>
            <a:ext cx="10379853" cy="8554288"/>
          </a:xfrm>
        </p:spPr>
        <p:txBody>
          <a:bodyPr lIns="182880" tIns="45720" rIns="182880" bIns="45720"/>
          <a:lstStyle>
            <a:lvl1pPr marL="154305" indent="-154305">
              <a:buFont typeface="Arial" panose="020B0604020202020204" pitchFamily="34" charset="0"/>
              <a:buChar char=" "/>
              <a:defRPr/>
            </a:lvl1pPr>
            <a:lvl2pPr marL="617220" indent="-441485">
              <a:buFont typeface="Arial" panose="020B0604020202020204" pitchFamily="34" charset="0"/>
              <a:buChar char="•"/>
              <a:defRPr/>
            </a:lvl2pPr>
            <a:lvl3pPr marL="1080135" indent="-458630">
              <a:buFont typeface="Calibri" panose="020F0502020204030204" pitchFamily="34" charset="0"/>
              <a:buChar char="−"/>
              <a:defRPr/>
            </a:lvl3pPr>
            <a:lvl4pPr marL="1543050" indent="-471488">
              <a:buFont typeface="Wingdings" panose="05000000000000000000" pitchFamily="2" charset="2"/>
              <a:buChar char="§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22541387" y="3593736"/>
            <a:ext cx="10369296" cy="8554720"/>
          </a:xfrm>
        </p:spPr>
        <p:txBody>
          <a:bodyPr vert="horz" lIns="182880" tIns="45720" rIns="182880" bIns="45720" rtlCol="0">
            <a:normAutofit/>
          </a:bodyPr>
          <a:lstStyle>
            <a:lvl1pPr marL="0" indent="0">
              <a:buFont typeface="Arial" panose="020B0604020202020204" pitchFamily="34" charset="0"/>
              <a:buChar char=" "/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/>
            </a:lvl4pPr>
          </a:lstStyle>
          <a:p>
            <a:pPr marL="154305" lvl="0" indent="-154305">
              <a:buChar char=" "/>
            </a:pPr>
            <a:r>
              <a:rPr lang="en-US" dirty="0"/>
              <a:t>Click to edit Master text styles</a:t>
            </a:r>
          </a:p>
          <a:p>
            <a:pPr marL="617220" lvl="1">
              <a:buFont typeface="Arial" panose="020B0604020202020204" pitchFamily="34" charset="0"/>
              <a:buChar char="•"/>
            </a:pPr>
            <a:r>
              <a:rPr lang="en-US" dirty="0"/>
              <a:t>Second level</a:t>
            </a:r>
          </a:p>
          <a:p>
            <a:pPr marL="1080135" lvl="2">
              <a:buFont typeface="Calibri" panose="020F0502020204030204" pitchFamily="34" charset="0"/>
              <a:buChar char="−"/>
            </a:pPr>
            <a:r>
              <a:rPr lang="en-US" dirty="0"/>
              <a:t>Third level</a:t>
            </a:r>
          </a:p>
          <a:p>
            <a:pPr marL="1543050" lvl="3">
              <a:buFont typeface="Wingdings" panose="05000000000000000000" pitchFamily="2" charset="2"/>
              <a:buChar char="§"/>
            </a:pPr>
            <a:r>
              <a:rPr lang="en-US" dirty="0"/>
              <a:t>Fourth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1" y="13550541"/>
            <a:ext cx="10381298" cy="7467600"/>
          </a:xfrm>
        </p:spPr>
        <p:txBody>
          <a:bodyPr vert="horz" lIns="182880" tIns="45720" rIns="182880" bIns="45720" rtlCol="0">
            <a:normAutofit/>
          </a:bodyPr>
          <a:lstStyle>
            <a:lvl1pPr marL="0" indent="0">
              <a:buFont typeface="Arial" panose="020B0604020202020204" pitchFamily="34" charset="0"/>
              <a:buChar char=" "/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/>
            </a:lvl4pPr>
          </a:lstStyle>
          <a:p>
            <a:pPr marL="154305" lvl="0" indent="-154305">
              <a:buChar char=" "/>
            </a:pPr>
            <a:r>
              <a:rPr lang="en-US" dirty="0"/>
              <a:t>Click to edit Master text styles</a:t>
            </a:r>
          </a:p>
          <a:p>
            <a:pPr marL="617220" lvl="1">
              <a:buFont typeface="Arial" panose="020B0604020202020204" pitchFamily="34" charset="0"/>
              <a:buChar char="•"/>
            </a:pPr>
            <a:r>
              <a:rPr lang="en-US" dirty="0"/>
              <a:t>Second level</a:t>
            </a:r>
          </a:p>
          <a:p>
            <a:pPr marL="1080135" lvl="2">
              <a:buFont typeface="Calibri" panose="020F0502020204030204" pitchFamily="34" charset="0"/>
              <a:buChar char="−"/>
            </a:pPr>
            <a:r>
              <a:rPr lang="en-US" dirty="0"/>
              <a:t>Third level</a:t>
            </a:r>
          </a:p>
          <a:p>
            <a:pPr marL="1543050" lvl="3">
              <a:buFont typeface="Wingdings" panose="05000000000000000000" pitchFamily="2" charset="2"/>
              <a:buChar char="§"/>
            </a:pPr>
            <a:r>
              <a:rPr lang="en-US" dirty="0"/>
              <a:t>Fourth level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2"/>
          </p:nvPr>
        </p:nvSpPr>
        <p:spPr>
          <a:xfrm>
            <a:off x="22528530" y="13550541"/>
            <a:ext cx="10389870" cy="7467600"/>
          </a:xfrm>
        </p:spPr>
        <p:txBody>
          <a:bodyPr vert="horz" lIns="182880" tIns="45720" rIns="182880" bIns="45720" rtlCol="0">
            <a:normAutofit/>
          </a:bodyPr>
          <a:lstStyle>
            <a:lvl1pPr marL="0" indent="0">
              <a:buFont typeface="Arial" panose="020B0604020202020204" pitchFamily="34" charset="0"/>
              <a:buChar char=" "/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/>
            </a:lvl4pPr>
          </a:lstStyle>
          <a:p>
            <a:pPr marL="154305" lvl="0" indent="-154305">
              <a:buChar char=" "/>
            </a:pPr>
            <a:r>
              <a:rPr lang="en-US" dirty="0"/>
              <a:t>Click to edit Master text styles</a:t>
            </a:r>
          </a:p>
          <a:p>
            <a:pPr marL="617220" lvl="1">
              <a:buFont typeface="Arial" panose="020B0604020202020204" pitchFamily="34" charset="0"/>
              <a:buChar char="•"/>
            </a:pPr>
            <a:r>
              <a:rPr lang="en-US" dirty="0"/>
              <a:t>Second level</a:t>
            </a:r>
          </a:p>
          <a:p>
            <a:pPr marL="1080135" lvl="2">
              <a:buFont typeface="Calibri" panose="020F0502020204030204" pitchFamily="34" charset="0"/>
              <a:buChar char="−"/>
            </a:pPr>
            <a:r>
              <a:rPr lang="en-US" dirty="0"/>
              <a:t>Third level</a:t>
            </a:r>
          </a:p>
          <a:p>
            <a:pPr marL="1543050" lvl="3">
              <a:buFont typeface="Wingdings" panose="05000000000000000000" pitchFamily="2" charset="2"/>
              <a:buChar char="§"/>
            </a:pPr>
            <a:r>
              <a:rPr lang="en-US" dirty="0"/>
              <a:t>Fourth level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4"/>
          </p:nvPr>
        </p:nvSpPr>
        <p:spPr>
          <a:xfrm>
            <a:off x="12104374" y="3328129"/>
            <a:ext cx="8636795" cy="13949680"/>
          </a:xfrm>
        </p:spPr>
        <p:txBody>
          <a:bodyPr vert="horz" lIns="182880" tIns="45720" rIns="182880" bIns="45720" rtlCol="0">
            <a:normAutofit/>
          </a:bodyPr>
          <a:lstStyle>
            <a:lvl1pPr marL="0" indent="0">
              <a:buFont typeface="Arial" panose="020B0604020202020204" pitchFamily="34" charset="0"/>
              <a:buChar char=" "/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/>
            </a:lvl4pPr>
          </a:lstStyle>
          <a:p>
            <a:pPr marL="154305" lvl="0" indent="-154305">
              <a:buChar char=" "/>
            </a:pPr>
            <a:r>
              <a:rPr lang="en-US" dirty="0"/>
              <a:t>Click to edit Master text styles</a:t>
            </a:r>
          </a:p>
          <a:p>
            <a:pPr marL="617220" lvl="1">
              <a:buFont typeface="Arial" panose="020B0604020202020204" pitchFamily="34" charset="0"/>
              <a:buChar char="•"/>
            </a:pPr>
            <a:r>
              <a:rPr lang="en-US" dirty="0"/>
              <a:t>Second level</a:t>
            </a:r>
          </a:p>
          <a:p>
            <a:pPr marL="1080135" lvl="2">
              <a:buFont typeface="Calibri" panose="020F0502020204030204" pitchFamily="34" charset="0"/>
              <a:buChar char="−"/>
            </a:pPr>
            <a:r>
              <a:rPr lang="en-US" dirty="0"/>
              <a:t>Third level</a:t>
            </a:r>
          </a:p>
          <a:p>
            <a:pPr marL="1543050" lvl="3">
              <a:buFont typeface="Wingdings" panose="05000000000000000000" pitchFamily="2" charset="2"/>
              <a:buChar char="§"/>
            </a:pPr>
            <a:r>
              <a:rPr lang="en-US" dirty="0"/>
              <a:t>Fourth level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777992"/>
            <a:ext cx="10379853" cy="757130"/>
          </a:xfrm>
          <a:solidFill>
            <a:srgbClr val="582C5F"/>
          </a:solidFill>
        </p:spPr>
        <p:txBody>
          <a:bodyPr wrap="square" anchor="ctr" anchorCtr="1">
            <a:spAutoFit/>
          </a:bodyPr>
          <a:lstStyle>
            <a:lvl1pPr marL="0" indent="0" algn="ctr">
              <a:buNone/>
              <a:defRPr lang="en-US" sz="4320" b="1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4860" smtClean="0"/>
            </a:lvl2pPr>
            <a:lvl3pPr>
              <a:defRPr lang="en-US" sz="4860" smtClean="0"/>
            </a:lvl3pPr>
            <a:lvl4pPr>
              <a:defRPr lang="en-US" sz="4860" smtClean="0"/>
            </a:lvl4pPr>
            <a:lvl5pPr>
              <a:defRPr lang="en-US"/>
            </a:lvl5pPr>
          </a:lstStyle>
          <a:p>
            <a:pPr marL="0" lvl="0" algn="ctr" defTabSz="7194809" fontAlgn="auto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12744952"/>
            <a:ext cx="10379853" cy="757130"/>
          </a:xfrm>
          <a:solidFill>
            <a:srgbClr val="582C5F"/>
          </a:solidFill>
        </p:spPr>
        <p:txBody>
          <a:bodyPr wrap="square" anchor="ctr" anchorCtr="1">
            <a:spAutoFit/>
          </a:bodyPr>
          <a:lstStyle>
            <a:lvl1pPr marL="0" indent="0" algn="ctr">
              <a:buNone/>
              <a:defRPr lang="en-US" sz="4320" b="1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4860" smtClean="0"/>
            </a:lvl2pPr>
            <a:lvl3pPr>
              <a:defRPr lang="en-US" sz="4860" smtClean="0"/>
            </a:lvl3pPr>
            <a:lvl4pPr>
              <a:defRPr lang="en-US" sz="4860" smtClean="0"/>
            </a:lvl4pPr>
            <a:lvl5pPr>
              <a:defRPr lang="en-US"/>
            </a:lvl5pPr>
          </a:lstStyle>
          <a:p>
            <a:pPr marL="0" lvl="0" algn="ctr" defTabSz="7194809" fontAlgn="auto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22" name="Text Placehold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22541387" y="2777992"/>
            <a:ext cx="10379853" cy="757130"/>
          </a:xfrm>
          <a:solidFill>
            <a:srgbClr val="582C5F"/>
          </a:solidFill>
        </p:spPr>
        <p:txBody>
          <a:bodyPr wrap="square" anchor="ctr" anchorCtr="1">
            <a:spAutoFit/>
          </a:bodyPr>
          <a:lstStyle>
            <a:lvl1pPr marL="0" indent="0" algn="ctr">
              <a:buNone/>
              <a:defRPr lang="en-US" sz="4320" b="1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4860" smtClean="0"/>
            </a:lvl2pPr>
            <a:lvl3pPr>
              <a:defRPr lang="en-US" sz="4860" smtClean="0"/>
            </a:lvl3pPr>
            <a:lvl4pPr>
              <a:defRPr lang="en-US" sz="4860" smtClean="0"/>
            </a:lvl4pPr>
            <a:lvl5pPr>
              <a:defRPr lang="en-US"/>
            </a:lvl5pPr>
          </a:lstStyle>
          <a:p>
            <a:pPr marL="0" lvl="0" algn="ctr" defTabSz="7194809" fontAlgn="auto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CLICK TO EDIT MASTER TEXT STYLES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2541387" y="12744952"/>
            <a:ext cx="10379853" cy="757130"/>
          </a:xfrm>
          <a:solidFill>
            <a:srgbClr val="582C5F"/>
          </a:solidFill>
        </p:spPr>
        <p:txBody>
          <a:bodyPr wrap="square" anchor="ctr" anchorCtr="1">
            <a:spAutoFit/>
          </a:bodyPr>
          <a:lstStyle>
            <a:lvl1pPr marL="0" indent="0" algn="ctr">
              <a:buNone/>
              <a:defRPr lang="en-US" sz="4320" b="1" smtClean="0">
                <a:solidFill>
                  <a:schemeClr val="bg1"/>
                </a:solidFill>
                <a:cs typeface="Arial" pitchFamily="34" charset="0"/>
              </a:defRPr>
            </a:lvl1pPr>
            <a:lvl2pPr>
              <a:defRPr lang="en-US" sz="4860" smtClean="0"/>
            </a:lvl2pPr>
            <a:lvl3pPr>
              <a:defRPr lang="en-US" sz="4860" smtClean="0"/>
            </a:lvl3pPr>
            <a:lvl4pPr>
              <a:defRPr lang="en-US" sz="4860" smtClean="0"/>
            </a:lvl4pPr>
            <a:lvl5pPr>
              <a:defRPr lang="en-US"/>
            </a:lvl5pPr>
          </a:lstStyle>
          <a:p>
            <a:pPr marL="0" lvl="0" algn="ctr" defTabSz="7194809" fontAlgn="auto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5537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04" userDrawn="1">
          <p15:clr>
            <a:srgbClr val="FBAE40"/>
          </p15:clr>
        </p15:guide>
        <p15:guide id="2" pos="6545" userDrawn="1">
          <p15:clr>
            <a:srgbClr val="FBAE40"/>
          </p15:clr>
        </p15:guide>
        <p15:guide id="3" pos="14191" userDrawn="1">
          <p15:clr>
            <a:srgbClr val="FBAE40"/>
          </p15:clr>
        </p15:guide>
        <p15:guide id="4" orient="horz" pos="860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ingl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231457" y="2394856"/>
            <a:ext cx="32506920" cy="18584093"/>
          </a:xfrm>
        </p:spPr>
        <p:txBody>
          <a:bodyPr anchor="ctr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Click on icons to add object</a:t>
            </a:r>
          </a:p>
        </p:txBody>
      </p:sp>
    </p:spTree>
    <p:extLst>
      <p:ext uri="{BB962C8B-B14F-4D97-AF65-F5344CB8AC3E}">
        <p14:creationId xmlns:p14="http://schemas.microsoft.com/office/powerpoint/2010/main" val="2780824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709777" y="0"/>
            <a:ext cx="23454360" cy="22328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79712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3698672"/>
            <a:ext cx="10225861" cy="8794157"/>
          </a:xfrm>
          <a:prstGeom prst="rect">
            <a:avLst/>
          </a:prstGeom>
        </p:spPr>
        <p:txBody>
          <a:bodyPr vert="horz" lIns="320040" tIns="45720" rIns="3200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21154430"/>
            <a:ext cx="32896157" cy="539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2060"/>
                </a:solidFill>
              </a:rPr>
              <a:t>Disclaimer: </a:t>
            </a:r>
            <a:r>
              <a:rPr lang="en-US" sz="2800" dirty="0">
                <a:solidFill>
                  <a:srgbClr val="002060"/>
                </a:solidFill>
              </a:rPr>
              <a:t>The views expressed in this presentation are those of the author(s) and do not necessarily reflect the official policy of the Department of War or the U.S. Government.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-22243" y="2232818"/>
            <a:ext cx="32918400" cy="26358"/>
          </a:xfrm>
          <a:prstGeom prst="line">
            <a:avLst/>
          </a:prstGeom>
          <a:ln w="44450">
            <a:solidFill>
              <a:srgbClr val="532E63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425391" y="491243"/>
            <a:ext cx="4051188" cy="124110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2846" y="0"/>
            <a:ext cx="21543533" cy="219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75" y="485263"/>
            <a:ext cx="5293490" cy="126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908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4" r:id="rId4"/>
    <p:sldLayoutId id="2147483655" r:id="rId5"/>
  </p:sldLayoutIdLst>
  <p:txStyles>
    <p:titleStyle>
      <a:lvl1pPr marL="0" algn="ctr" defTabSz="2468880" rtl="0" eaLnBrk="1" latinLnBrk="0" hangingPunct="1">
        <a:lnSpc>
          <a:spcPct val="100000"/>
        </a:lnSpc>
        <a:spcBef>
          <a:spcPct val="0"/>
        </a:spcBef>
        <a:buNone/>
        <a:defRPr lang="en-US" sz="7560" b="1" kern="3600" baseline="0" dirty="0">
          <a:solidFill>
            <a:srgbClr val="582C5F"/>
          </a:solidFill>
          <a:latin typeface="+mn-lt"/>
          <a:ea typeface="+mn-ea"/>
          <a:cs typeface="+mn-cs"/>
        </a:defRPr>
      </a:lvl1pPr>
    </p:titleStyle>
    <p:bodyStyle>
      <a:lvl1pPr marL="458630" indent="-458630" algn="l" defTabSz="2468880" rtl="0" eaLnBrk="1" latinLnBrk="0" hangingPunct="1">
        <a:lnSpc>
          <a:spcPct val="100000"/>
        </a:lnSpc>
        <a:spcBef>
          <a:spcPts val="2700"/>
        </a:spcBef>
        <a:buFont typeface="Arial" panose="020B0604020202020204" pitchFamily="34" charset="0"/>
        <a:buChar char="•"/>
        <a:defRPr sz="3780" kern="1400" baseline="0">
          <a:solidFill>
            <a:schemeClr val="tx1"/>
          </a:solidFill>
          <a:latin typeface="+mn-lt"/>
          <a:ea typeface="+mn-ea"/>
          <a:cs typeface="+mn-cs"/>
        </a:defRPr>
      </a:lvl1pPr>
      <a:lvl2pPr marL="1071563" indent="-441485" algn="l" defTabSz="2468880" rtl="0" eaLnBrk="1" latinLnBrk="0" hangingPunct="1">
        <a:lnSpc>
          <a:spcPct val="100000"/>
        </a:lnSpc>
        <a:spcBef>
          <a:spcPts val="540"/>
        </a:spcBef>
        <a:buFont typeface="Calibri" panose="020F0502020204030204" pitchFamily="34" charset="0"/>
        <a:buChar char="−"/>
        <a:defRPr sz="3780" kern="1400" baseline="0">
          <a:solidFill>
            <a:schemeClr val="tx1"/>
          </a:solidFill>
          <a:latin typeface="+mn-lt"/>
          <a:ea typeface="+mn-ea"/>
          <a:cs typeface="+mn-cs"/>
        </a:defRPr>
      </a:lvl2pPr>
      <a:lvl3pPr marL="1551623" indent="-458630" algn="l" defTabSz="2468880" rtl="0" eaLnBrk="1" latinLnBrk="0" hangingPunct="1">
        <a:lnSpc>
          <a:spcPct val="100000"/>
        </a:lnSpc>
        <a:spcBef>
          <a:spcPts val="270"/>
        </a:spcBef>
        <a:buFont typeface="Wingdings" panose="05000000000000000000" pitchFamily="2" charset="2"/>
        <a:buChar char="§"/>
        <a:defRPr sz="3780" kern="1400" baseline="0">
          <a:solidFill>
            <a:schemeClr val="tx1"/>
          </a:solidFill>
          <a:latin typeface="+mn-lt"/>
          <a:ea typeface="+mn-ea"/>
          <a:cs typeface="+mn-cs"/>
        </a:defRPr>
      </a:lvl3pPr>
      <a:lvl4pPr marL="2010253" indent="-471488" algn="l" defTabSz="2468880" rtl="0" eaLnBrk="1" latinLnBrk="0" hangingPunct="1">
        <a:lnSpc>
          <a:spcPct val="100000"/>
        </a:lnSpc>
        <a:spcBef>
          <a:spcPts val="68"/>
        </a:spcBef>
        <a:buFont typeface="Arial" panose="020B0604020202020204" pitchFamily="34" charset="0"/>
        <a:buChar char="-"/>
        <a:defRPr sz="3780" kern="1400" baseline="0">
          <a:solidFill>
            <a:schemeClr val="tx1"/>
          </a:solidFill>
          <a:latin typeface="+mn-lt"/>
          <a:ea typeface="+mn-ea"/>
          <a:cs typeface="+mn-cs"/>
        </a:defRPr>
      </a:lvl4pPr>
      <a:lvl5pPr marL="5554980" indent="-617220" algn="l" defTabSz="2468880" rtl="0" eaLnBrk="1" latinLnBrk="0" hangingPunct="1">
        <a:lnSpc>
          <a:spcPct val="10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5pPr>
      <a:lvl6pPr marL="678942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6pPr>
      <a:lvl7pPr marL="802386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7pPr>
      <a:lvl8pPr marL="925830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8pPr>
      <a:lvl9pPr marL="10492740" indent="-617220" algn="l" defTabSz="246888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sz="4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1pPr>
      <a:lvl2pPr marL="123444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2pPr>
      <a:lvl3pPr marL="246888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3pPr>
      <a:lvl4pPr marL="370332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4pPr>
      <a:lvl5pPr marL="493776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5pPr>
      <a:lvl6pPr marL="617220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6pPr>
      <a:lvl7pPr marL="740664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7pPr>
      <a:lvl8pPr marL="864108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8pPr>
      <a:lvl9pPr marL="9875520" algn="l" defTabSz="2468880" rtl="0" eaLnBrk="1" latinLnBrk="0" hangingPunct="1">
        <a:defRPr sz="4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/>
          <p:cNvSpPr>
            <a:spLocks noGrp="1"/>
          </p:cNvSpPr>
          <p:nvPr>
            <p:ph type="title"/>
          </p:nvPr>
        </p:nvSpPr>
        <p:spPr>
          <a:xfrm>
            <a:off x="6427696" y="0"/>
            <a:ext cx="21624214" cy="2194560"/>
          </a:xfrm>
        </p:spPr>
        <p:txBody>
          <a:bodyPr>
            <a:normAutofit fontScale="90000"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sz="4900" dirty="0"/>
              <a:t>Cochlear implant telemedicine to overcome geographic barriers and increase access to care</a:t>
            </a:r>
            <a:br>
              <a:rPr lang="en-US" sz="4700" dirty="0"/>
            </a:br>
            <a:r>
              <a:rPr lang="en-US" sz="3600" dirty="0">
                <a:solidFill>
                  <a:schemeClr val="tx1"/>
                </a:solidFill>
              </a:rPr>
              <a:t>Joshua Bernstein PhD</a:t>
            </a:r>
            <a:r>
              <a:rPr lang="en-US" sz="3600" baseline="30000" dirty="0">
                <a:solidFill>
                  <a:schemeClr val="tx1"/>
                </a:solidFill>
              </a:rPr>
              <a:t>1</a:t>
            </a:r>
            <a:r>
              <a:rPr lang="en-US" sz="3600" dirty="0">
                <a:solidFill>
                  <a:schemeClr val="tx1"/>
                </a:solidFill>
              </a:rPr>
              <a:t>, Elicia Pillion AuD</a:t>
            </a:r>
            <a:r>
              <a:rPr lang="en-US" sz="3600" baseline="30000" dirty="0">
                <a:solidFill>
                  <a:schemeClr val="tx1"/>
                </a:solidFill>
              </a:rPr>
              <a:t>1</a:t>
            </a:r>
            <a:r>
              <a:rPr lang="en-US" sz="3600" dirty="0">
                <a:solidFill>
                  <a:schemeClr val="tx1"/>
                </a:solidFill>
              </a:rPr>
              <a:t>, Sandeep Phatak PhD</a:t>
            </a:r>
            <a:r>
              <a:rPr lang="en-US" sz="3600" baseline="30000" dirty="0">
                <a:solidFill>
                  <a:schemeClr val="tx1"/>
                </a:solidFill>
              </a:rPr>
              <a:t>1</a:t>
            </a:r>
            <a:r>
              <a:rPr lang="en-US" sz="3600" dirty="0">
                <a:solidFill>
                  <a:schemeClr val="tx1"/>
                </a:solidFill>
              </a:rPr>
              <a:t>, LTC Anthony Tolisano MD</a:t>
            </a:r>
            <a:r>
              <a:rPr lang="en-US" sz="3600" baseline="30000" dirty="0">
                <a:solidFill>
                  <a:schemeClr val="tx1"/>
                </a:solidFill>
              </a:rPr>
              <a:t>2</a:t>
            </a:r>
            <a:br>
              <a:rPr lang="en-US" sz="3200" baseline="30000" dirty="0">
                <a:solidFill>
                  <a:schemeClr val="tx1"/>
                </a:solidFill>
              </a:rPr>
            </a:br>
            <a:r>
              <a:rPr lang="en-US" sz="3100" baseline="30000" dirty="0">
                <a:solidFill>
                  <a:schemeClr val="tx1"/>
                </a:solidFill>
              </a:rPr>
              <a:t>1</a:t>
            </a:r>
            <a:r>
              <a:rPr lang="en-US" sz="3100" dirty="0">
                <a:solidFill>
                  <a:schemeClr val="tx1"/>
                </a:solidFill>
              </a:rPr>
              <a:t>Audiology &amp; Speech Pathology Center, </a:t>
            </a:r>
            <a:r>
              <a:rPr lang="en-US" sz="3100" baseline="30000" dirty="0">
                <a:solidFill>
                  <a:schemeClr val="tx1"/>
                </a:solidFill>
              </a:rPr>
              <a:t>2</a:t>
            </a:r>
            <a:r>
              <a:rPr lang="en-US" sz="3100" dirty="0">
                <a:solidFill>
                  <a:schemeClr val="tx1"/>
                </a:solidFill>
              </a:rPr>
              <a:t>Department of Otolaryngology—Head and Neck Surgery</a:t>
            </a:r>
          </a:p>
        </p:txBody>
      </p:sp>
      <p:sp>
        <p:nvSpPr>
          <p:cNvPr id="33" name="Content Placeholder 32"/>
          <p:cNvSpPr>
            <a:spLocks noGrp="1"/>
          </p:cNvSpPr>
          <p:nvPr>
            <p:ph idx="1"/>
          </p:nvPr>
        </p:nvSpPr>
        <p:spPr>
          <a:xfrm>
            <a:off x="0" y="3416373"/>
            <a:ext cx="10379853" cy="6830480"/>
          </a:xfrm>
        </p:spPr>
        <p:txBody>
          <a:bodyPr>
            <a:normAutofit/>
          </a:bodyPr>
          <a:lstStyle/>
          <a:p>
            <a:pPr algn="just">
              <a:spcBef>
                <a:spcPts val="1600"/>
              </a:spcBef>
            </a:pPr>
            <a:r>
              <a:rPr lang="en-US" sz="2800" dirty="0"/>
              <a:t>Cochlear implants (CIs) are a spectacularly successful neural-prosthetic treatment for severe to profound hearing loss. </a:t>
            </a:r>
          </a:p>
          <a:p>
            <a:pPr algn="just">
              <a:spcBef>
                <a:spcPts val="1600"/>
              </a:spcBef>
            </a:pPr>
            <a:r>
              <a:rPr lang="en-US" sz="2800" dirty="0"/>
              <a:t>Most active-duty service members who receive a CI are able to remain on active duty.</a:t>
            </a:r>
          </a:p>
          <a:p>
            <a:pPr algn="just">
              <a:spcBef>
                <a:spcPts val="1600"/>
              </a:spcBef>
            </a:pPr>
            <a:r>
              <a:rPr lang="en-US" sz="2800" dirty="0"/>
              <a:t>Geographical restrictions are a major barrier to access to CI due to limited number of MTFs that support care.</a:t>
            </a:r>
          </a:p>
          <a:p>
            <a:pPr algn="just">
              <a:spcBef>
                <a:spcPts val="1600"/>
              </a:spcBef>
            </a:pPr>
            <a:r>
              <a:rPr lang="en-US" sz="2800" dirty="0"/>
              <a:t>CI recipients require extensive travel and mission disruption, or civilian network care costing the government &gt;$35k per patient.</a:t>
            </a:r>
          </a:p>
          <a:p>
            <a:pPr algn="just">
              <a:spcBef>
                <a:spcPts val="1600"/>
              </a:spcBef>
            </a:pPr>
            <a:r>
              <a:rPr lang="en-US" sz="2800" dirty="0"/>
              <a:t>This study developed a prototype telemedicine approach, allowing patients to complete nearly all their follow-up care without traveling to the CI center.</a:t>
            </a:r>
          </a:p>
          <a:p>
            <a:pPr algn="just">
              <a:spcBef>
                <a:spcPts val="1600"/>
              </a:spcBef>
            </a:pPr>
            <a:r>
              <a:rPr lang="en-US" sz="2800" dirty="0"/>
              <a:t>Two studies evaluated validity (comparison to standard of care measures) and efficacy (field trial evaluation).</a:t>
            </a:r>
          </a:p>
        </p:txBody>
      </p:sp>
      <p:sp>
        <p:nvSpPr>
          <p:cNvPr id="35" name="Content Placeholder 34"/>
          <p:cNvSpPr>
            <a:spLocks noGrp="1"/>
          </p:cNvSpPr>
          <p:nvPr>
            <p:ph sz="quarter" idx="11"/>
          </p:nvPr>
        </p:nvSpPr>
        <p:spPr>
          <a:xfrm>
            <a:off x="1" y="11222024"/>
            <a:ext cx="10389870" cy="7467600"/>
          </a:xfrm>
        </p:spPr>
        <p:txBody>
          <a:bodyPr>
            <a:normAutofit/>
          </a:bodyPr>
          <a:lstStyle/>
          <a:p>
            <a:pPr algn="just">
              <a:spcBef>
                <a:spcPts val="1600"/>
              </a:spcBef>
            </a:pPr>
            <a:r>
              <a:rPr lang="en-US" sz="2800" b="1" dirty="0"/>
              <a:t>Calibration. </a:t>
            </a:r>
            <a:r>
              <a:rPr lang="en-US" sz="2800" dirty="0"/>
              <a:t>Headphones placed over the CI sound processor. Virtual audio techniques, using acoustic manikin and “cochlear implant in a box”, to determine headphones filter needed to produce the same electrical response as loudspeaker testing</a:t>
            </a:r>
          </a:p>
          <a:p>
            <a:pPr algn="just">
              <a:spcBef>
                <a:spcPts val="1600"/>
              </a:spcBef>
            </a:pPr>
            <a:r>
              <a:rPr lang="en-US" sz="2800" b="1" dirty="0"/>
              <a:t>Study 1: Validation. </a:t>
            </a:r>
            <a:r>
              <a:rPr lang="en-US" sz="2800" dirty="0"/>
              <a:t>Compare telehealth system headphones-based speech perception and pure-tone thresholds to standard-of-care loudspeaker sound-field testing (N=15)</a:t>
            </a:r>
          </a:p>
          <a:p>
            <a:pPr algn="just">
              <a:spcBef>
                <a:spcPts val="1600"/>
              </a:spcBef>
            </a:pPr>
            <a:r>
              <a:rPr lang="en-US" sz="2800" b="1" dirty="0"/>
              <a:t>Study 2: Field study. </a:t>
            </a:r>
            <a:r>
              <a:rPr lang="en-US" sz="2800" dirty="0"/>
              <a:t>Complete CI audiological follow-up appointments from the patient’s home, with patients completing questionnaires to rate their experience (N=13)</a:t>
            </a:r>
          </a:p>
          <a:p>
            <a:pPr lvl="1" algn="just">
              <a:spcBef>
                <a:spcPts val="1600"/>
              </a:spcBef>
            </a:pPr>
            <a:endParaRPr lang="en-US" sz="2800" dirty="0"/>
          </a:p>
        </p:txBody>
      </p:sp>
      <p:pic>
        <p:nvPicPr>
          <p:cNvPr id="54" name="Content Placeholder 53">
            <a:extLst>
              <a:ext uri="{FF2B5EF4-FFF2-40B4-BE49-F238E27FC236}">
                <a16:creationId xmlns:a16="http://schemas.microsoft.com/office/drawing/2014/main" id="{B102A921-B9EE-253D-9DB9-9F29348AA108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0330" y="3393577"/>
            <a:ext cx="6392016" cy="4794013"/>
          </a:xfrm>
          <a:prstGeom prst="rect">
            <a:avLst/>
          </a:prstGeom>
        </p:spPr>
      </p:pic>
      <p:sp>
        <p:nvSpPr>
          <p:cNvPr id="38" name="Text Placeholder 37"/>
          <p:cNvSpPr>
            <a:spLocks noGrp="1"/>
          </p:cNvSpPr>
          <p:nvPr>
            <p:ph type="body" sz="quarter" idx="15"/>
          </p:nvPr>
        </p:nvSpPr>
        <p:spPr>
          <a:xfrm>
            <a:off x="0" y="2600192"/>
            <a:ext cx="10379853" cy="757130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16"/>
          </p:nvPr>
        </p:nvSpPr>
        <p:spPr>
          <a:xfrm>
            <a:off x="0" y="10268950"/>
            <a:ext cx="10379853" cy="757130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17"/>
          </p:nvPr>
        </p:nvSpPr>
        <p:spPr>
          <a:xfrm>
            <a:off x="22528530" y="8390541"/>
            <a:ext cx="10379853" cy="757130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18"/>
          </p:nvPr>
        </p:nvSpPr>
        <p:spPr>
          <a:xfrm>
            <a:off x="22541387" y="15221860"/>
            <a:ext cx="10379853" cy="757130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graphicFrame>
        <p:nvGraphicFramePr>
          <p:cNvPr id="23" name="Table 8">
            <a:extLst>
              <a:ext uri="{FF2B5EF4-FFF2-40B4-BE49-F238E27FC236}">
                <a16:creationId xmlns:a16="http://schemas.microsoft.com/office/drawing/2014/main" id="{B365AA25-2BB3-EB9C-8190-F5874D85E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57499"/>
              </p:ext>
            </p:extLst>
          </p:nvPr>
        </p:nvGraphicFramePr>
        <p:xfrm>
          <a:off x="895677" y="16778021"/>
          <a:ext cx="8604354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807">
                  <a:extLst>
                    <a:ext uri="{9D8B030D-6E8A-4147-A177-3AD203B41FA5}">
                      <a16:colId xmlns:a16="http://schemas.microsoft.com/office/drawing/2014/main" val="2150793418"/>
                    </a:ext>
                  </a:extLst>
                </a:gridCol>
                <a:gridCol w="2507225">
                  <a:extLst>
                    <a:ext uri="{9D8B030D-6E8A-4147-A177-3AD203B41FA5}">
                      <a16:colId xmlns:a16="http://schemas.microsoft.com/office/drawing/2014/main" val="316348486"/>
                    </a:ext>
                  </a:extLst>
                </a:gridCol>
                <a:gridCol w="3810322">
                  <a:extLst>
                    <a:ext uri="{9D8B030D-6E8A-4147-A177-3AD203B41FA5}">
                      <a16:colId xmlns:a16="http://schemas.microsoft.com/office/drawing/2014/main" val="12602445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Standard practice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Telemedicine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66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/>
                        <a:t>Audiogram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Sound 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rgbClr val="FF0000"/>
                          </a:solidFill>
                        </a:rPr>
                        <a:t>Headphones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081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/>
                        <a:t>Speech tests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Sound 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rgbClr val="FF0000"/>
                          </a:solidFill>
                        </a:rPr>
                        <a:t>Headphones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100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/>
                        <a:t>Programming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Company software</a:t>
                      </a:r>
                    </a:p>
                    <a:p>
                      <a:r>
                        <a:rPr lang="en-US" sz="2200" dirty="0"/>
                        <a:t>USB connection</a:t>
                      </a:r>
                    </a:p>
                    <a:p>
                      <a:r>
                        <a:rPr lang="en-US" sz="2200" dirty="0"/>
                        <a:t>In-person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Company software</a:t>
                      </a:r>
                    </a:p>
                    <a:p>
                      <a:r>
                        <a:rPr lang="en-US" sz="2200" dirty="0"/>
                        <a:t>USB connection</a:t>
                      </a:r>
                    </a:p>
                    <a:p>
                      <a:r>
                        <a:rPr lang="en-US" sz="2200" b="1" dirty="0">
                          <a:solidFill>
                            <a:srgbClr val="FF0000"/>
                          </a:solidFill>
                        </a:rPr>
                        <a:t>Remote control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808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/>
                        <a:t>Sound quality check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Live voice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rgbClr val="FF0000"/>
                          </a:solidFill>
                        </a:rPr>
                        <a:t>Pre-recorded sounds, headphones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6526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/>
                        <a:t>Questionnaires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/>
                        <a:t>Pencil &amp; paper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1" dirty="0">
                          <a:solidFill>
                            <a:srgbClr val="FF0000"/>
                          </a:solidFill>
                        </a:rPr>
                        <a:t>Online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6845527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EA870DFC-F197-4446-B6A0-4662081E9867}"/>
              </a:ext>
            </a:extLst>
          </p:cNvPr>
          <p:cNvSpPr txBox="1"/>
          <p:nvPr/>
        </p:nvSpPr>
        <p:spPr>
          <a:xfrm>
            <a:off x="3556431" y="20344181"/>
            <a:ext cx="5943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b="1" i="1" dirty="0">
                <a:solidFill>
                  <a:srgbClr val="FF0000"/>
                </a:solidFill>
              </a:rPr>
              <a:t>Red Font = </a:t>
            </a:r>
            <a:r>
              <a:rPr lang="en-US" sz="2000" b="1" i="1" dirty="0"/>
              <a:t>Different from standard practice</a:t>
            </a:r>
          </a:p>
        </p:txBody>
      </p:sp>
      <p:sp>
        <p:nvSpPr>
          <p:cNvPr id="25" name="Text Placeholder 28">
            <a:extLst>
              <a:ext uri="{FF2B5EF4-FFF2-40B4-BE49-F238E27FC236}">
                <a16:creationId xmlns:a16="http://schemas.microsoft.com/office/drawing/2014/main" id="{A4073689-C62F-235B-4CAF-6AAFBDCEF4AF}"/>
              </a:ext>
            </a:extLst>
          </p:cNvPr>
          <p:cNvSpPr txBox="1">
            <a:spLocks/>
          </p:cNvSpPr>
          <p:nvPr/>
        </p:nvSpPr>
        <p:spPr>
          <a:xfrm>
            <a:off x="11058525" y="2599117"/>
            <a:ext cx="10934700" cy="1166473"/>
          </a:xfrm>
          <a:prstGeom prst="rect">
            <a:avLst/>
          </a:prstGeom>
          <a:solidFill>
            <a:srgbClr val="582C5F"/>
          </a:solidFill>
        </p:spPr>
        <p:txBody>
          <a:bodyPr vert="horz" wrap="square" lIns="320040" tIns="45720" rIns="320040" bIns="45720" rtlCol="0">
            <a:spAutoFit/>
          </a:bodyPr>
          <a:lstStyle>
            <a:lvl1pPr marL="0" indent="0" algn="ctr" defTabSz="2468880" rtl="0" eaLnBrk="1" latinLnBrk="0" hangingPunct="1">
              <a:lnSpc>
                <a:spcPct val="100000"/>
              </a:lnSpc>
              <a:spcBef>
                <a:spcPts val="2700"/>
              </a:spcBef>
              <a:buFont typeface="Arial" panose="020B0604020202020204" pitchFamily="34" charset="0"/>
              <a:buNone/>
              <a:defRPr lang="en-US" sz="3780" b="1" kern="1400" baseline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1071563" indent="-441485" algn="l" defTabSz="2468880" rtl="0" eaLnBrk="1" latinLnBrk="0" hangingPunct="1">
              <a:lnSpc>
                <a:spcPct val="100000"/>
              </a:lnSpc>
              <a:spcBef>
                <a:spcPts val="540"/>
              </a:spcBef>
              <a:buFont typeface="Calibri" panose="020F0502020204030204" pitchFamily="34" charset="0"/>
              <a:buChar char="−"/>
              <a:defRPr lang="en-US" sz="4860" kern="14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51623" indent="-458630" algn="l" defTabSz="2468880" rtl="0" eaLnBrk="1" latinLnBrk="0" hangingPunct="1">
              <a:lnSpc>
                <a:spcPct val="100000"/>
              </a:lnSpc>
              <a:spcBef>
                <a:spcPts val="270"/>
              </a:spcBef>
              <a:buFont typeface="Wingdings" panose="05000000000000000000" pitchFamily="2" charset="2"/>
              <a:buChar char="§"/>
              <a:defRPr lang="en-US" sz="4860" kern="14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0253" indent="-471488" algn="l" defTabSz="2468880" rtl="0" eaLnBrk="1" latinLnBrk="0" hangingPunct="1">
              <a:lnSpc>
                <a:spcPct val="100000"/>
              </a:lnSpc>
              <a:spcBef>
                <a:spcPts val="68"/>
              </a:spcBef>
              <a:buFont typeface="Arial" panose="020B0604020202020204" pitchFamily="34" charset="0"/>
              <a:buChar char="-"/>
              <a:defRPr lang="en-US" sz="4860" kern="14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554980" indent="-617220" algn="l" defTabSz="2468880" rtl="0" eaLnBrk="1" latinLnBrk="0" hangingPunct="1">
              <a:lnSpc>
                <a:spcPct val="10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lang="en-US"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78942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2386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25830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49274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FIGURE 1: </a:t>
            </a:r>
            <a:r>
              <a:rPr lang="en-US" sz="3200" dirty="0"/>
              <a:t>Standard and telehealth systems produce similar CI “sound-field” audiograms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F580EDE-E5DB-B90A-4C86-44FBDDE5F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2000" y="5435885"/>
            <a:ext cx="4259838" cy="319693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FB29A1D-5320-5355-93B4-6BC931C05FEF}"/>
              </a:ext>
            </a:extLst>
          </p:cNvPr>
          <p:cNvSpPr txBox="1"/>
          <p:nvPr/>
        </p:nvSpPr>
        <p:spPr>
          <a:xfrm>
            <a:off x="11121678" y="3837279"/>
            <a:ext cx="42707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(a) Group-mean audiograms are indistinguishable for the two systems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F17155-6802-6F5A-B89A-9571F447E356}"/>
              </a:ext>
            </a:extLst>
          </p:cNvPr>
          <p:cNvSpPr txBox="1"/>
          <p:nvPr/>
        </p:nvSpPr>
        <p:spPr>
          <a:xfrm>
            <a:off x="15611476" y="3816839"/>
            <a:ext cx="62768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(b) </a:t>
            </a:r>
            <a:r>
              <a:rPr lang="en-US" sz="2400" dirty="0" err="1"/>
              <a:t>Loudpeaker</a:t>
            </a:r>
            <a:r>
              <a:rPr lang="en-US" sz="2400" dirty="0"/>
              <a:t>-headphone differences are within expected test-retest reliability limits: 95% confidence interval (95ci) and limit of agreement (LOA)  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E4F836F-205E-85AF-2909-BF1C3387C1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1" t="39142" r="42191"/>
          <a:stretch>
            <a:fillRect/>
          </a:stretch>
        </p:blipFill>
        <p:spPr bwMode="auto">
          <a:xfrm>
            <a:off x="15290158" y="5551196"/>
            <a:ext cx="3994540" cy="31255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3" name="Text Placeholder 28">
            <a:extLst>
              <a:ext uri="{FF2B5EF4-FFF2-40B4-BE49-F238E27FC236}">
                <a16:creationId xmlns:a16="http://schemas.microsoft.com/office/drawing/2014/main" id="{F0CBFEBA-7B6C-B19C-0D91-97A186DDAEC1}"/>
              </a:ext>
            </a:extLst>
          </p:cNvPr>
          <p:cNvSpPr txBox="1">
            <a:spLocks/>
          </p:cNvSpPr>
          <p:nvPr/>
        </p:nvSpPr>
        <p:spPr>
          <a:xfrm>
            <a:off x="11058524" y="9286572"/>
            <a:ext cx="10934699" cy="1166473"/>
          </a:xfrm>
          <a:prstGeom prst="rect">
            <a:avLst/>
          </a:prstGeom>
          <a:solidFill>
            <a:srgbClr val="582C5F"/>
          </a:solidFill>
        </p:spPr>
        <p:txBody>
          <a:bodyPr vert="horz" wrap="square" lIns="320040" tIns="45720" rIns="320040" bIns="45720" rtlCol="0">
            <a:spAutoFit/>
          </a:bodyPr>
          <a:lstStyle>
            <a:lvl1pPr marL="0" indent="0" algn="ctr" defTabSz="2468880" rtl="0" eaLnBrk="1" latinLnBrk="0" hangingPunct="1">
              <a:lnSpc>
                <a:spcPct val="100000"/>
              </a:lnSpc>
              <a:spcBef>
                <a:spcPts val="2700"/>
              </a:spcBef>
              <a:buFont typeface="Arial" panose="020B0604020202020204" pitchFamily="34" charset="0"/>
              <a:buNone/>
              <a:defRPr lang="en-US" sz="3780" b="1" kern="1400" baseline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1071563" indent="-441485" algn="l" defTabSz="2468880" rtl="0" eaLnBrk="1" latinLnBrk="0" hangingPunct="1">
              <a:lnSpc>
                <a:spcPct val="100000"/>
              </a:lnSpc>
              <a:spcBef>
                <a:spcPts val="540"/>
              </a:spcBef>
              <a:buFont typeface="Calibri" panose="020F0502020204030204" pitchFamily="34" charset="0"/>
              <a:buChar char="−"/>
              <a:defRPr lang="en-US" sz="4860" kern="14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51623" indent="-458630" algn="l" defTabSz="2468880" rtl="0" eaLnBrk="1" latinLnBrk="0" hangingPunct="1">
              <a:lnSpc>
                <a:spcPct val="100000"/>
              </a:lnSpc>
              <a:spcBef>
                <a:spcPts val="270"/>
              </a:spcBef>
              <a:buFont typeface="Wingdings" panose="05000000000000000000" pitchFamily="2" charset="2"/>
              <a:buChar char="§"/>
              <a:defRPr lang="en-US" sz="4860" kern="14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0253" indent="-471488" algn="l" defTabSz="2468880" rtl="0" eaLnBrk="1" latinLnBrk="0" hangingPunct="1">
              <a:lnSpc>
                <a:spcPct val="100000"/>
              </a:lnSpc>
              <a:spcBef>
                <a:spcPts val="68"/>
              </a:spcBef>
              <a:buFont typeface="Arial" panose="020B0604020202020204" pitchFamily="34" charset="0"/>
              <a:buChar char="-"/>
              <a:defRPr lang="en-US" sz="4860" kern="14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554980" indent="-617220" algn="l" defTabSz="2468880" rtl="0" eaLnBrk="1" latinLnBrk="0" hangingPunct="1">
              <a:lnSpc>
                <a:spcPct val="10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lang="en-US"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78942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2386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25830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49274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FIGURE 2: </a:t>
            </a:r>
            <a:r>
              <a:rPr lang="en-US" sz="3200" dirty="0"/>
              <a:t>Standard and telehealth systems produce similar speech-testing  results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0A4AAE6-FD0D-C8CA-218E-0A9AC158399B}"/>
              </a:ext>
            </a:extLst>
          </p:cNvPr>
          <p:cNvSpPr txBox="1"/>
          <p:nvPr/>
        </p:nvSpPr>
        <p:spPr>
          <a:xfrm>
            <a:off x="625255" y="16225304"/>
            <a:ext cx="9756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All elements of a post-CI visit replicated in the telehealth system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B28D8600-3645-156F-6380-AF36C3B9581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2" t="-284" r="25428" b="284"/>
          <a:stretch>
            <a:fillRect/>
          </a:stretch>
        </p:blipFill>
        <p:spPr bwMode="auto">
          <a:xfrm>
            <a:off x="11990007" y="12239069"/>
            <a:ext cx="8637403" cy="83194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69EBAF36-8A31-D996-C6A7-E1792CF06418}"/>
              </a:ext>
            </a:extLst>
          </p:cNvPr>
          <p:cNvSpPr txBox="1"/>
          <p:nvPr/>
        </p:nvSpPr>
        <p:spPr>
          <a:xfrm>
            <a:off x="11273836" y="10709619"/>
            <a:ext cx="102393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Telehealth headphones-based speech scores are within or close to the 95% confidence interval. (a) consonant-nucleus-consonant (CNC) phonemes, (b) CNC words, (c) sentences in quiet, (d) sentences in noise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A1F71B9A-6429-A321-0FE2-51D4CBCADAFF}"/>
              </a:ext>
            </a:extLst>
          </p:cNvPr>
          <p:cNvSpPr txBox="1">
            <a:spLocks/>
          </p:cNvSpPr>
          <p:nvPr/>
        </p:nvSpPr>
        <p:spPr>
          <a:xfrm>
            <a:off x="22554678" y="2641741"/>
            <a:ext cx="10379853" cy="674031"/>
          </a:xfrm>
          <a:prstGeom prst="rect">
            <a:avLst/>
          </a:prstGeom>
          <a:solidFill>
            <a:srgbClr val="582C5F"/>
          </a:solidFill>
        </p:spPr>
        <p:txBody>
          <a:bodyPr vert="horz" wrap="square" lIns="320040" tIns="45720" rIns="320040" bIns="45720" rtlCol="0" anchor="ctr" anchorCtr="1">
            <a:spAutoFit/>
          </a:bodyPr>
          <a:lstStyle>
            <a:lvl1pPr marL="0" indent="0" algn="ctr" defTabSz="2468880" rtl="0" eaLnBrk="1" latinLnBrk="0" hangingPunct="1">
              <a:lnSpc>
                <a:spcPct val="100000"/>
              </a:lnSpc>
              <a:spcBef>
                <a:spcPts val="2700"/>
              </a:spcBef>
              <a:buFont typeface="Arial" panose="020B0604020202020204" pitchFamily="34" charset="0"/>
              <a:buNone/>
              <a:defRPr lang="en-US" sz="4320" b="1" kern="1400" baseline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1071563" indent="-441485" algn="l" defTabSz="2468880" rtl="0" eaLnBrk="1" latinLnBrk="0" hangingPunct="1">
              <a:lnSpc>
                <a:spcPct val="100000"/>
              </a:lnSpc>
              <a:spcBef>
                <a:spcPts val="540"/>
              </a:spcBef>
              <a:buFont typeface="Calibri" panose="020F0502020204030204" pitchFamily="34" charset="0"/>
              <a:buChar char="−"/>
              <a:defRPr lang="en-US" sz="4860" kern="14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51623" indent="-458630" algn="l" defTabSz="2468880" rtl="0" eaLnBrk="1" latinLnBrk="0" hangingPunct="1">
              <a:lnSpc>
                <a:spcPct val="100000"/>
              </a:lnSpc>
              <a:spcBef>
                <a:spcPts val="270"/>
              </a:spcBef>
              <a:buFont typeface="Wingdings" panose="05000000000000000000" pitchFamily="2" charset="2"/>
              <a:buChar char="§"/>
              <a:defRPr lang="en-US" sz="4860" kern="14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0253" indent="-471488" algn="l" defTabSz="2468880" rtl="0" eaLnBrk="1" latinLnBrk="0" hangingPunct="1">
              <a:lnSpc>
                <a:spcPct val="100000"/>
              </a:lnSpc>
              <a:spcBef>
                <a:spcPts val="68"/>
              </a:spcBef>
              <a:buFont typeface="Arial" panose="020B0604020202020204" pitchFamily="34" charset="0"/>
              <a:buChar char="-"/>
              <a:defRPr lang="en-US" sz="4860" kern="14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554980" indent="-617220" algn="l" defTabSz="2468880" rtl="0" eaLnBrk="1" latinLnBrk="0" hangingPunct="1">
              <a:lnSpc>
                <a:spcPct val="10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lang="en-US"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78942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2386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25830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49274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780" dirty="0"/>
              <a:t>FIGURE 3: </a:t>
            </a:r>
            <a:r>
              <a:rPr lang="en-US" sz="3200" dirty="0"/>
              <a:t>Field study shows high patient satisfaction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F16D17D-8816-482D-13C9-DE7345E4E0BB}"/>
              </a:ext>
            </a:extLst>
          </p:cNvPr>
          <p:cNvSpPr txBox="1"/>
          <p:nvPr/>
        </p:nvSpPr>
        <p:spPr>
          <a:xfrm>
            <a:off x="28470225" y="3641082"/>
            <a:ext cx="41112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Subjects completed a survey following each telehealth visit. 39 responses from 13 subjects show high patient satisfaction with telehealth.</a:t>
            </a:r>
          </a:p>
        </p:txBody>
      </p:sp>
      <p:sp>
        <p:nvSpPr>
          <p:cNvPr id="58" name="Content Placeholder 34">
            <a:extLst>
              <a:ext uri="{FF2B5EF4-FFF2-40B4-BE49-F238E27FC236}">
                <a16:creationId xmlns:a16="http://schemas.microsoft.com/office/drawing/2014/main" id="{708F61CD-E89B-2C48-9226-08215D7FDFD9}"/>
              </a:ext>
            </a:extLst>
          </p:cNvPr>
          <p:cNvSpPr txBox="1">
            <a:spLocks/>
          </p:cNvSpPr>
          <p:nvPr/>
        </p:nvSpPr>
        <p:spPr>
          <a:xfrm>
            <a:off x="22407193" y="9180843"/>
            <a:ext cx="10389870" cy="2779283"/>
          </a:xfrm>
          <a:prstGeom prst="rect">
            <a:avLst/>
          </a:prstGeom>
        </p:spPr>
        <p:txBody>
          <a:bodyPr vert="horz" lIns="320040" tIns="45720" rIns="320040" bIns="45720" rtlCol="0">
            <a:noAutofit/>
          </a:bodyPr>
          <a:lstStyle>
            <a:lvl1pPr marL="458630" indent="-458630" algn="l" defTabSz="2468880" rtl="0" eaLnBrk="1" latinLnBrk="0" hangingPunct="1">
              <a:lnSpc>
                <a:spcPct val="100000"/>
              </a:lnSpc>
              <a:spcBef>
                <a:spcPts val="2700"/>
              </a:spcBef>
              <a:buFont typeface="Arial" panose="020B0604020202020204" pitchFamily="34" charset="0"/>
              <a:buChar char="•"/>
              <a:defRPr sz="3780" kern="1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71563" indent="-441485" algn="l" defTabSz="2468880" rtl="0" eaLnBrk="1" latinLnBrk="0" hangingPunct="1">
              <a:lnSpc>
                <a:spcPct val="100000"/>
              </a:lnSpc>
              <a:spcBef>
                <a:spcPts val="540"/>
              </a:spcBef>
              <a:buFont typeface="Calibri" panose="020F0502020204030204" pitchFamily="34" charset="0"/>
              <a:buChar char="−"/>
              <a:defRPr sz="3780" kern="1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51623" indent="-458630" algn="l" defTabSz="2468880" rtl="0" eaLnBrk="1" latinLnBrk="0" hangingPunct="1">
              <a:lnSpc>
                <a:spcPct val="100000"/>
              </a:lnSpc>
              <a:spcBef>
                <a:spcPts val="270"/>
              </a:spcBef>
              <a:buFont typeface="Wingdings" panose="05000000000000000000" pitchFamily="2" charset="2"/>
              <a:buChar char="§"/>
              <a:defRPr sz="3780" kern="1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0253" indent="-471488" algn="l" defTabSz="2468880" rtl="0" eaLnBrk="1" latinLnBrk="0" hangingPunct="1">
              <a:lnSpc>
                <a:spcPct val="100000"/>
              </a:lnSpc>
              <a:spcBef>
                <a:spcPts val="68"/>
              </a:spcBef>
              <a:buFont typeface="Arial" panose="020B0604020202020204" pitchFamily="34" charset="0"/>
              <a:buChar char="-"/>
              <a:defRPr sz="3780" kern="1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554980" indent="-617220" algn="l" defTabSz="2468880" rtl="0" eaLnBrk="1" latinLnBrk="0" hangingPunct="1">
              <a:lnSpc>
                <a:spcPct val="10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78942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2386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25830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49274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600"/>
              </a:spcBef>
            </a:pPr>
            <a:r>
              <a:rPr lang="en-US" sz="2800" dirty="0"/>
              <a:t>Mean absolute differences between telehealth-system and sound-field audiograms were 5 dB. 96% of 500–4000 Hz telehealth-system thresholds within the sound-field 95ci.</a:t>
            </a:r>
          </a:p>
          <a:p>
            <a:pPr algn="just">
              <a:spcBef>
                <a:spcPts val="1600"/>
              </a:spcBef>
            </a:pPr>
            <a:r>
              <a:rPr lang="en-US" sz="2800" dirty="0"/>
              <a:t>CNC word and sentence identification in quiet showed high interclass correlations (ICC=0.96–0.98) and 80-93% of telehealth-system scores within the sound-field 95ci. Sentences in noise scores showed larger deviations.</a:t>
            </a:r>
          </a:p>
          <a:p>
            <a:pPr algn="just">
              <a:spcBef>
                <a:spcPts val="1600"/>
              </a:spcBef>
            </a:pPr>
            <a:r>
              <a:rPr lang="en-US" sz="2800" dirty="0"/>
              <a:t>13 CI patients located across the U.S. and overseas completed 39 post-op telehealth programming and assessment visits.</a:t>
            </a:r>
          </a:p>
          <a:p>
            <a:pPr algn="just">
              <a:spcBef>
                <a:spcPts val="1600"/>
              </a:spcBef>
            </a:pPr>
            <a:r>
              <a:rPr lang="en-US" sz="2800" dirty="0"/>
              <a:t> Telehealth-survey responses indicated high patient satisfaction, improved convenience and access to care, and only minor challenges.</a:t>
            </a:r>
          </a:p>
        </p:txBody>
      </p:sp>
      <p:sp>
        <p:nvSpPr>
          <p:cNvPr id="59" name="Content Placeholder 34">
            <a:extLst>
              <a:ext uri="{FF2B5EF4-FFF2-40B4-BE49-F238E27FC236}">
                <a16:creationId xmlns:a16="http://schemas.microsoft.com/office/drawing/2014/main" id="{D5CF20D4-9FE2-53B9-416B-F0D80066D278}"/>
              </a:ext>
            </a:extLst>
          </p:cNvPr>
          <p:cNvSpPr txBox="1">
            <a:spLocks/>
          </p:cNvSpPr>
          <p:nvPr/>
        </p:nvSpPr>
        <p:spPr>
          <a:xfrm>
            <a:off x="22441420" y="16115452"/>
            <a:ext cx="10389870" cy="2779283"/>
          </a:xfrm>
          <a:prstGeom prst="rect">
            <a:avLst/>
          </a:prstGeom>
        </p:spPr>
        <p:txBody>
          <a:bodyPr vert="horz" lIns="320040" tIns="45720" rIns="320040" bIns="45720" rtlCol="0">
            <a:noAutofit/>
          </a:bodyPr>
          <a:lstStyle>
            <a:lvl1pPr marL="458630" indent="-458630" algn="l" defTabSz="2468880" rtl="0" eaLnBrk="1" latinLnBrk="0" hangingPunct="1">
              <a:lnSpc>
                <a:spcPct val="100000"/>
              </a:lnSpc>
              <a:spcBef>
                <a:spcPts val="2700"/>
              </a:spcBef>
              <a:buFont typeface="Arial" panose="020B0604020202020204" pitchFamily="34" charset="0"/>
              <a:buChar char="•"/>
              <a:defRPr sz="3780" kern="1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71563" indent="-441485" algn="l" defTabSz="2468880" rtl="0" eaLnBrk="1" latinLnBrk="0" hangingPunct="1">
              <a:lnSpc>
                <a:spcPct val="100000"/>
              </a:lnSpc>
              <a:spcBef>
                <a:spcPts val="540"/>
              </a:spcBef>
              <a:buFont typeface="Calibri" panose="020F0502020204030204" pitchFamily="34" charset="0"/>
              <a:buChar char="−"/>
              <a:defRPr sz="3780" kern="1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51623" indent="-458630" algn="l" defTabSz="2468880" rtl="0" eaLnBrk="1" latinLnBrk="0" hangingPunct="1">
              <a:lnSpc>
                <a:spcPct val="100000"/>
              </a:lnSpc>
              <a:spcBef>
                <a:spcPts val="270"/>
              </a:spcBef>
              <a:buFont typeface="Wingdings" panose="05000000000000000000" pitchFamily="2" charset="2"/>
              <a:buChar char="§"/>
              <a:defRPr sz="3780" kern="1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10253" indent="-471488" algn="l" defTabSz="2468880" rtl="0" eaLnBrk="1" latinLnBrk="0" hangingPunct="1">
              <a:lnSpc>
                <a:spcPct val="100000"/>
              </a:lnSpc>
              <a:spcBef>
                <a:spcPts val="68"/>
              </a:spcBef>
              <a:buFont typeface="Arial" panose="020B0604020202020204" pitchFamily="34" charset="0"/>
              <a:buChar char="-"/>
              <a:defRPr sz="3780" kern="1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554980" indent="-617220" algn="l" defTabSz="2468880" rtl="0" eaLnBrk="1" latinLnBrk="0" hangingPunct="1">
              <a:lnSpc>
                <a:spcPct val="10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78942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2386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25830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492740" indent="-617220" algn="l" defTabSz="2468880" rtl="0" eaLnBrk="1" latinLnBrk="0" hangingPunct="1">
              <a:lnSpc>
                <a:spcPct val="90000"/>
              </a:lnSpc>
              <a:spcBef>
                <a:spcPts val="1350"/>
              </a:spcBef>
              <a:buFont typeface="Arial" panose="020B0604020202020204" pitchFamily="34" charset="0"/>
              <a:buChar char="•"/>
              <a:defRPr sz="48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600"/>
              </a:spcBef>
            </a:pPr>
            <a:r>
              <a:rPr lang="en-US" sz="2800" dirty="0"/>
              <a:t>The headphone-based system for at-home follow-up appointments is accurate, feasible, and satisfactory to patients.</a:t>
            </a:r>
          </a:p>
          <a:p>
            <a:pPr algn="just">
              <a:spcBef>
                <a:spcPts val="1600"/>
              </a:spcBef>
            </a:pPr>
            <a:r>
              <a:rPr lang="en-US" sz="2800" dirty="0"/>
              <a:t>By reducing geographical barriers and increasing access to care, the telehealth approach has the potential to </a:t>
            </a:r>
          </a:p>
          <a:p>
            <a:pPr marL="1144428" lvl="1" indent="-514350" algn="just">
              <a:spcBef>
                <a:spcPts val="1600"/>
              </a:spcBef>
              <a:buAutoNum type="arabicParenBoth"/>
            </a:pPr>
            <a:r>
              <a:rPr lang="en-US" sz="2800" dirty="0"/>
              <a:t>increase return-to-duty for hearing-impaired service</a:t>
            </a:r>
          </a:p>
          <a:p>
            <a:pPr marL="1144428" lvl="1" indent="-514350" algn="just">
              <a:spcBef>
                <a:spcPts val="1600"/>
              </a:spcBef>
              <a:buAutoNum type="arabicParenBoth"/>
            </a:pPr>
            <a:r>
              <a:rPr lang="en-US" sz="2800" dirty="0"/>
              <a:t>limit mission impact by maintaining continuity of care regardless of geographical requirements</a:t>
            </a:r>
          </a:p>
          <a:p>
            <a:pPr marL="1144428" lvl="1" indent="-514350" algn="just">
              <a:spcBef>
                <a:spcPts val="1600"/>
              </a:spcBef>
              <a:buAutoNum type="arabicParenBoth"/>
            </a:pPr>
            <a:r>
              <a:rPr lang="en-US" sz="2800" dirty="0"/>
              <a:t>recapture patients from the civilian network, saving the government 10s of thousands of dollars per surgery.</a:t>
            </a:r>
          </a:p>
          <a:p>
            <a:pPr algn="just">
              <a:spcBef>
                <a:spcPts val="1600"/>
              </a:spcBef>
            </a:pPr>
            <a:endParaRPr lang="en-US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B39837-E4DB-E640-2B55-BCBEED969C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4" t="3678" r="46986" b="60857"/>
          <a:stretch>
            <a:fillRect/>
          </a:stretch>
        </p:blipFill>
        <p:spPr bwMode="auto">
          <a:xfrm>
            <a:off x="18959784" y="5661652"/>
            <a:ext cx="2928568" cy="18214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1885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449_IRB-Presentation-Template_A_d1.pptx" id="{6670E21D-B2E0-485C-BE86-AD342B5A90D9}" vid="{5A078075-34CF-497A-A551-C3AFD4EFBC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f9648bd6-a361-47a3-be94-ea27f05e78c9">Q5FJV5KTXY54-644622565-119</_dlc_DocId>
    <_dlc_DocIdUrl xmlns="f9648bd6-a361-47a3-be94-ea27f05e78c9">
      <Url>https://www.wrnmmc.intranet.capmed.mil/CoS/SA/PAO/_layouts/DocIdRedir.aspx?ID=Q5FJV5KTXY54-644622565-119</Url>
      <Description>Q5FJV5KTXY54-644622565-119</Description>
    </_dlc_DocIdUrl>
    <_dlc_DocIdPersistId xmlns="f9648bd6-a361-47a3-be94-ea27f05e78c9">false</_dlc_DocIdPersistId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8CEA947B38064D833A42B3932AD338" ma:contentTypeVersion="0" ma:contentTypeDescription="Create a new document." ma:contentTypeScope="" ma:versionID="12b4010f12caafa44b37ac2d08f2c9c5">
  <xsd:schema xmlns:xsd="http://www.w3.org/2001/XMLSchema" xmlns:xs="http://www.w3.org/2001/XMLSchema" xmlns:p="http://schemas.microsoft.com/office/2006/metadata/properties" xmlns:ns2="f9648bd6-a361-47a3-be94-ea27f05e78c9" targetNamespace="http://schemas.microsoft.com/office/2006/metadata/properties" ma:root="true" ma:fieldsID="01ed44460d742e6f0ab802203dc0d799" ns2:_="">
    <xsd:import namespace="f9648bd6-a361-47a3-be94-ea27f05e78c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648bd6-a361-47a3-be94-ea27f05e78c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ED7EF4-FC1C-4DDF-BB99-B7883AAED1FC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CB9191A8-C0D2-4C81-AAC4-4B6DAD06EA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742E14-0BC4-419B-AF91-55E6C68FB50B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f9648bd6-a361-47a3-be94-ea27f05e78c9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DF8B1F95-5417-47A8-BDEB-6D01CD258F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648bd6-a361-47a3-be94-ea27f05e78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6a3f6ad-3d9b-49ad-9486-10bfd8fef73e}" enabled="1" method="Privileged" siteId="{8903a443-af33-4ed4-acf5-ee613bcb2f59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2991</TotalTime>
  <Words>618</Words>
  <Application>Microsoft Office PowerPoint</Application>
  <PresentationFormat>Custom</PresentationFormat>
  <Paragraphs>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Wingdings</vt:lpstr>
      <vt:lpstr>Office Theme</vt:lpstr>
      <vt:lpstr>Cochlear implant telemedicine to overcome geographic barriers and increase access to care Joshua Bernstein PhD1, Elicia Pillion AuD1, Sandeep Phatak PhD1, LTC Anthony Tolisano MD2 1Audiology &amp; Speech Pathology Center, 2Department of Otolaryngology—Head and Neck Surgery</vt:lpstr>
    </vt:vector>
  </TitlesOfParts>
  <Company>DHA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Tandon, Aastha CTR;Duze, Harvey CTR</dc:creator>
  <cp:lastModifiedBy>Arora, Cherry CTR (USA)</cp:lastModifiedBy>
  <cp:revision>37</cp:revision>
  <dcterms:created xsi:type="dcterms:W3CDTF">2018-10-16T19:44:18Z</dcterms:created>
  <dcterms:modified xsi:type="dcterms:W3CDTF">2026-03-27T13:15:56Z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0x010100D98CEA947B38064D833A42B3932AD338</vt:lpwstr>
  </property>
  <property fmtid="{D5CDD505-2E9C-101B-9397-08002B2CF9AE}" pid="3" name="_dlc_DocIdItemGuid">
    <vt:lpwstr>ddbd6f00-9f21-46fe-bc62-44e3f3a0b32e</vt:lpwstr>
  </property>
  <property fmtid="{D5CDD505-2E9C-101B-9397-08002B2CF9AE}" pid="4" name="Order">
    <vt:r8>700</vt:r8>
  </property>
  <property fmtid="{D5CDD505-2E9C-101B-9397-08002B2CF9AE}" pid="5" name="TemplateUrl">
    <vt:lpwstr/>
  </property>
  <property fmtid="{D5CDD505-2E9C-101B-9397-08002B2CF9AE}" pid="6" name="xd_Signature">
    <vt:bool>false</vt:bool>
  </property>
  <property fmtid="{D5CDD505-2E9C-101B-9397-08002B2CF9AE}" pid="7" name="xd_ProgID">
    <vt:lpwstr/>
  </property>
</Properties>
</file>