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7432000" cy="16459200"/>
  <p:notesSz cx="44299188" cy="5120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10080">
          <p15:clr>
            <a:srgbClr val="A4A3A4"/>
          </p15:clr>
        </p15:guide>
        <p15:guide id="3" orient="horz" pos="6511">
          <p15:clr>
            <a:srgbClr val="A4A3A4"/>
          </p15:clr>
        </p15:guide>
        <p15:guide id="4" pos="200">
          <p15:clr>
            <a:srgbClr val="A4A3A4"/>
          </p15:clr>
        </p15:guide>
        <p15:guide id="5" pos="12907">
          <p15:clr>
            <a:srgbClr val="A4A3A4"/>
          </p15:clr>
        </p15:guide>
        <p15:guide id="6" pos="5676">
          <p15:clr>
            <a:srgbClr val="A4A3A4"/>
          </p15:clr>
        </p15:guide>
        <p15:guide id="7" pos="17165">
          <p15:clr>
            <a:srgbClr val="A4A3A4"/>
          </p15:clr>
        </p15:guide>
        <p15:guide id="8" pos="10225">
          <p15:clr>
            <a:srgbClr val="A4A3A4"/>
          </p15:clr>
        </p15:guide>
        <p15:guide id="9" pos="9480">
          <p15:clr>
            <a:srgbClr val="A4A3A4"/>
          </p15:clr>
        </p15:guide>
        <p15:guide id="10" pos="7255">
          <p15:clr>
            <a:srgbClr val="747775"/>
          </p15:clr>
        </p15:guide>
        <p15:guide id="11" pos="4742">
          <p15:clr>
            <a:srgbClr val="747775"/>
          </p15:clr>
        </p15:guide>
        <p15:guide id="12" pos="8739">
          <p15:clr>
            <a:srgbClr val="747775"/>
          </p15:clr>
        </p15:guide>
        <p15:guide id="13" orient="horz" pos="6297">
          <p15:clr>
            <a:srgbClr val="747775"/>
          </p15:clr>
        </p15:guide>
        <p15:guide id="14" pos="7978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jqvskuqXi4q1e1aQ9xkqY42VTo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AC73D8-1D09-4BA5-A646-1F9C8E8F5ED0}">
  <a:tblStyle styleId="{F4AC73D8-1D09-4BA5-A646-1F9C8E8F5ED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1018" y="326"/>
      </p:cViewPr>
      <p:guideLst>
        <p:guide orient="horz"/>
        <p:guide orient="horz" pos="10080"/>
        <p:guide orient="horz" pos="6511"/>
        <p:guide pos="200"/>
        <p:guide pos="12907"/>
        <p:guide pos="5676"/>
        <p:guide pos="17165"/>
        <p:guide pos="10225"/>
        <p:guide pos="9480"/>
        <p:guide pos="7255"/>
        <p:guide pos="4742"/>
        <p:guide pos="8739"/>
        <p:guide orient="horz" pos="6297"/>
        <p:guide pos="79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19203988" cy="4367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450" tIns="300225" rIns="600450" bIns="3002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25087263" y="0"/>
            <a:ext cx="19203987" cy="4367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450" tIns="300225" rIns="600450" bIns="30022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7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-5097463" y="6530975"/>
            <a:ext cx="54492600" cy="3269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-2147483648" y="-2147483648"/>
            <a:ext cx="2147483647" cy="214748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450" tIns="300225" rIns="600450" bIns="300225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-2147483648"/>
            <a:ext cx="2147483647" cy="214748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450" tIns="300225" rIns="600450" bIns="3002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-2147483648" y="-2147483648"/>
            <a:ext cx="2147483647" cy="214748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450" tIns="300225" rIns="600450" bIns="3002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79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f42479c7e4_0_3:notes"/>
          <p:cNvSpPr txBox="1">
            <a:spLocks noGrp="1"/>
          </p:cNvSpPr>
          <p:nvPr>
            <p:ph type="sldNum" idx="12"/>
          </p:nvPr>
        </p:nvSpPr>
        <p:spPr>
          <a:xfrm>
            <a:off x="-2147483648" y="-2147483648"/>
            <a:ext cx="2147483647" cy="214748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450" tIns="300225" rIns="600450" bIns="3002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79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" name="Google Shape;49;g3f42479c7e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97463" y="6530975"/>
            <a:ext cx="54492526" cy="3269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" name="Google Shape;50;g3f42479c7e4_0_3:notes"/>
          <p:cNvSpPr txBox="1">
            <a:spLocks noGrp="1"/>
          </p:cNvSpPr>
          <p:nvPr>
            <p:ph type="body" idx="1"/>
          </p:nvPr>
        </p:nvSpPr>
        <p:spPr>
          <a:xfrm>
            <a:off x="-2147483648" y="-2147483648"/>
            <a:ext cx="2147483647" cy="214748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0450" tIns="300225" rIns="600450" bIns="300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VERTICAL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title"/>
          </p:nvPr>
        </p:nvSpPr>
        <p:spPr>
          <a:xfrm>
            <a:off x="1646238" y="879475"/>
            <a:ext cx="29625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1"/>
          </p:nvPr>
        </p:nvSpPr>
        <p:spPr>
          <a:xfrm rot="5400000">
            <a:off x="9217813" y="-2450275"/>
            <a:ext cx="14482800" cy="296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977900" algn="l" rtl="0">
              <a:spcBef>
                <a:spcPts val="2360"/>
              </a:spcBef>
              <a:spcAft>
                <a:spcPts val="0"/>
              </a:spcAft>
              <a:buClr>
                <a:schemeClr val="dk1"/>
              </a:buClr>
              <a:buSzPts val="11800"/>
              <a:buFont typeface="Times New Roman"/>
              <a:buChar char="•"/>
              <a:defRPr sz="1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876300" algn="l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Times New Roman"/>
              <a:buChar char="–"/>
              <a:defRPr sz="10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781050" algn="l" rtl="0">
              <a:spcBef>
                <a:spcPts val="1740"/>
              </a:spcBef>
              <a:spcAft>
                <a:spcPts val="0"/>
              </a:spcAft>
              <a:buClr>
                <a:schemeClr val="dk1"/>
              </a:buClr>
              <a:buSzPts val="8700"/>
              <a:buFont typeface="Times New Roman"/>
              <a:buChar char="•"/>
              <a:defRPr sz="8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69850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Times New Roman"/>
              <a:buChar char="–"/>
              <a:defRPr sz="7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69850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Times New Roman"/>
              <a:buChar char="»"/>
              <a:defRPr sz="7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/>
          </p:nvPr>
        </p:nvSpPr>
        <p:spPr>
          <a:xfrm rot="5400000">
            <a:off x="18207013" y="6538825"/>
            <a:ext cx="18724500" cy="74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 rot="5400000">
            <a:off x="3317975" y="-792125"/>
            <a:ext cx="18724500" cy="220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977900" algn="l" rtl="0">
              <a:spcBef>
                <a:spcPts val="2360"/>
              </a:spcBef>
              <a:spcAft>
                <a:spcPts val="0"/>
              </a:spcAft>
              <a:buClr>
                <a:schemeClr val="dk1"/>
              </a:buClr>
              <a:buSzPts val="11800"/>
              <a:buFont typeface="Times New Roman"/>
              <a:buChar char="•"/>
              <a:defRPr sz="1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876300" algn="l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Times New Roman"/>
              <a:buChar char="–"/>
              <a:defRPr sz="10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781050" algn="l" rtl="0">
              <a:spcBef>
                <a:spcPts val="1740"/>
              </a:spcBef>
              <a:spcAft>
                <a:spcPts val="0"/>
              </a:spcAft>
              <a:buClr>
                <a:schemeClr val="dk1"/>
              </a:buClr>
              <a:buSzPts val="8700"/>
              <a:buFont typeface="Times New Roman"/>
              <a:buChar char="•"/>
              <a:defRPr sz="8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69850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Times New Roman"/>
              <a:buChar char="–"/>
              <a:defRPr sz="7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69850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Times New Roman"/>
              <a:buChar char="»"/>
              <a:defRPr sz="7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ctrTitle"/>
          </p:nvPr>
        </p:nvSpPr>
        <p:spPr>
          <a:xfrm>
            <a:off x="2468563" y="6816725"/>
            <a:ext cx="27981300" cy="47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ubTitle" idx="1"/>
          </p:nvPr>
        </p:nvSpPr>
        <p:spPr>
          <a:xfrm>
            <a:off x="4937125" y="12436475"/>
            <a:ext cx="23044200" cy="56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2360"/>
              </a:spcBef>
              <a:spcAft>
                <a:spcPts val="0"/>
              </a:spcAft>
              <a:buClr>
                <a:schemeClr val="dk1"/>
              </a:buClr>
              <a:buSzPts val="11800"/>
              <a:buFont typeface="Times New Roman"/>
              <a:buNone/>
              <a:defRPr sz="1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Times New Roman"/>
              <a:buNone/>
              <a:defRPr sz="10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1740"/>
              </a:spcBef>
              <a:spcAft>
                <a:spcPts val="0"/>
              </a:spcAft>
              <a:buClr>
                <a:schemeClr val="dk1"/>
              </a:buClr>
              <a:buSzPts val="8700"/>
              <a:buFont typeface="Times New Roman"/>
              <a:buNone/>
              <a:defRPr sz="8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Times New Roman"/>
              <a:buNone/>
              <a:defRPr sz="7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Times New Roman"/>
              <a:buNone/>
              <a:defRPr sz="7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None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None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None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None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1646238" y="879475"/>
            <a:ext cx="29625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1646238" y="5121275"/>
            <a:ext cx="29625900" cy="144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977900" algn="l" rtl="0">
              <a:spcBef>
                <a:spcPts val="2360"/>
              </a:spcBef>
              <a:spcAft>
                <a:spcPts val="0"/>
              </a:spcAft>
              <a:buClr>
                <a:schemeClr val="dk1"/>
              </a:buClr>
              <a:buSzPts val="11800"/>
              <a:buFont typeface="Times New Roman"/>
              <a:buChar char="•"/>
              <a:defRPr sz="1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876300" algn="l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Times New Roman"/>
              <a:buChar char="–"/>
              <a:defRPr sz="10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781050" algn="l" rtl="0">
              <a:spcBef>
                <a:spcPts val="1740"/>
              </a:spcBef>
              <a:spcAft>
                <a:spcPts val="0"/>
              </a:spcAft>
              <a:buClr>
                <a:schemeClr val="dk1"/>
              </a:buClr>
              <a:buSzPts val="8700"/>
              <a:buFont typeface="Times New Roman"/>
              <a:buChar char="•"/>
              <a:defRPr sz="8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69850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Times New Roman"/>
              <a:buChar char="–"/>
              <a:defRPr sz="7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698500" algn="l" rtl="0"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Times New Roman"/>
              <a:buChar char="»"/>
              <a:defRPr sz="7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812800" algn="l" rtl="0"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9200"/>
              <a:buFont typeface="Times New Roman"/>
              <a:buChar char="»"/>
              <a:defRPr sz="9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>
            <a:spLocks noGrp="1"/>
          </p:cNvSpPr>
          <p:nvPr>
            <p:ph type="title"/>
          </p:nvPr>
        </p:nvSpPr>
        <p:spPr>
          <a:xfrm>
            <a:off x="2600325" y="14101763"/>
            <a:ext cx="27981300" cy="43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body" idx="1"/>
          </p:nvPr>
        </p:nvSpPr>
        <p:spPr>
          <a:xfrm>
            <a:off x="2600325" y="9301163"/>
            <a:ext cx="279813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1646238" y="879475"/>
            <a:ext cx="29625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1646238" y="5121275"/>
            <a:ext cx="14736900" cy="144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2"/>
          </p:nvPr>
        </p:nvSpPr>
        <p:spPr>
          <a:xfrm>
            <a:off x="16535400" y="5121275"/>
            <a:ext cx="14736900" cy="144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TWO_OBJECTS_WITH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1646238" y="879475"/>
            <a:ext cx="29625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body" idx="1"/>
          </p:nvPr>
        </p:nvSpPr>
        <p:spPr>
          <a:xfrm>
            <a:off x="1646238" y="4911725"/>
            <a:ext cx="14544600" cy="20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body" idx="2"/>
          </p:nvPr>
        </p:nvSpPr>
        <p:spPr>
          <a:xfrm>
            <a:off x="1646238" y="6959600"/>
            <a:ext cx="14544600" cy="12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3"/>
          </p:nvPr>
        </p:nvSpPr>
        <p:spPr>
          <a:xfrm>
            <a:off x="16722725" y="4911725"/>
            <a:ext cx="14549400" cy="20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4"/>
          </p:nvPr>
        </p:nvSpPr>
        <p:spPr>
          <a:xfrm>
            <a:off x="16722725" y="6959600"/>
            <a:ext cx="14549400" cy="12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1646238" y="879475"/>
            <a:ext cx="29625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1646238" y="873125"/>
            <a:ext cx="10830000" cy="3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12869863" y="873125"/>
            <a:ext cx="18402300" cy="18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2"/>
          </p:nvPr>
        </p:nvSpPr>
        <p:spPr>
          <a:xfrm>
            <a:off x="1646238" y="4592638"/>
            <a:ext cx="10830000" cy="150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/>
          </p:nvPr>
        </p:nvSpPr>
        <p:spPr>
          <a:xfrm>
            <a:off x="6451600" y="15362238"/>
            <a:ext cx="19751700" cy="18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1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9" name="Google Shape;39;p11"/>
          <p:cNvSpPr>
            <a:spLocks noGrp="1"/>
          </p:cNvSpPr>
          <p:nvPr>
            <p:ph type="pic" idx="2"/>
          </p:nvPr>
        </p:nvSpPr>
        <p:spPr>
          <a:xfrm>
            <a:off x="6451600" y="1960563"/>
            <a:ext cx="19751700" cy="131682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6451600" y="17175163"/>
            <a:ext cx="19751700" cy="25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/>
        </p:nvSpPr>
        <p:spPr>
          <a:xfrm>
            <a:off x="19518313" y="15197138"/>
            <a:ext cx="7459800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48750" rIns="97525" bIns="4875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NIFORMED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</a:t>
            </a:r>
            <a:r>
              <a:rPr lang="en-US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ERVICES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</a:t>
            </a:r>
            <a:r>
              <a:rPr lang="en-US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NIVERSITY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 Health Sciences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f42479c7e4_0_3"/>
          <p:cNvSpPr/>
          <p:nvPr/>
        </p:nvSpPr>
        <p:spPr>
          <a:xfrm>
            <a:off x="-11125" y="4064"/>
            <a:ext cx="27443100" cy="2285300"/>
          </a:xfrm>
          <a:prstGeom prst="rect">
            <a:avLst/>
          </a:prstGeom>
          <a:solidFill>
            <a:srgbClr val="20245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g3f42479c7e4_0_3"/>
          <p:cNvSpPr txBox="1"/>
          <p:nvPr/>
        </p:nvSpPr>
        <p:spPr>
          <a:xfrm>
            <a:off x="450863" y="183894"/>
            <a:ext cx="26519100" cy="19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48750" rIns="97525" bIns="487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4500" b="1" dirty="0">
                <a:solidFill>
                  <a:schemeClr val="lt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At Home and in Service: Maternal Mental Health Diagnoses in the MHS, 2018-2022</a:t>
            </a:r>
            <a:endParaRPr sz="2700" b="1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300" dirty="0">
                <a:solidFill>
                  <a:schemeClr val="lt1"/>
                </a:solidFill>
              </a:rPr>
              <a:t> </a:t>
            </a:r>
            <a:r>
              <a:rPr lang="en-US" sz="2050" dirty="0">
                <a:solidFill>
                  <a:schemeClr val="lt1"/>
                </a:solidFill>
              </a:rPr>
              <a:t>Jasmin R. Martinez, MPH</a:t>
            </a:r>
            <a:r>
              <a:rPr lang="en-US" sz="2050" b="1" baseline="30000" dirty="0">
                <a:solidFill>
                  <a:schemeClr val="lt1"/>
                </a:solidFill>
              </a:rPr>
              <a:t>1,3</a:t>
            </a:r>
            <a:r>
              <a:rPr lang="en-US" sz="2050" dirty="0">
                <a:solidFill>
                  <a:schemeClr val="lt1"/>
                </a:solidFill>
              </a:rPr>
              <a:t>, Elizabeth H. Lee, DrPH</a:t>
            </a:r>
            <a:r>
              <a:rPr lang="en-US" sz="2050" b="1" baseline="30000" dirty="0">
                <a:solidFill>
                  <a:schemeClr val="lt1"/>
                </a:solidFill>
              </a:rPr>
              <a:t>1</a:t>
            </a:r>
            <a:r>
              <a:rPr lang="en-US" sz="2050" dirty="0">
                <a:solidFill>
                  <a:schemeClr val="lt1"/>
                </a:solidFill>
              </a:rPr>
              <a:t>, Ian S. Sorensen, MPH</a:t>
            </a:r>
            <a:r>
              <a:rPr lang="en-US" sz="2050" b="1" baseline="30000" dirty="0">
                <a:solidFill>
                  <a:schemeClr val="lt1"/>
                </a:solidFill>
              </a:rPr>
              <a:t>1,3</a:t>
            </a:r>
            <a:r>
              <a:rPr lang="en-US" sz="2050" dirty="0">
                <a:solidFill>
                  <a:schemeClr val="lt1"/>
                </a:solidFill>
              </a:rPr>
              <a:t>, Zella Berill, MS</a:t>
            </a:r>
            <a:r>
              <a:rPr lang="en-US" sz="2050" b="1" baseline="30000" dirty="0">
                <a:solidFill>
                  <a:schemeClr val="lt1"/>
                </a:solidFill>
              </a:rPr>
              <a:t>1,3</a:t>
            </a:r>
            <a:r>
              <a:rPr lang="en-US" sz="2050" dirty="0">
                <a:solidFill>
                  <a:schemeClr val="lt1"/>
                </a:solidFill>
              </a:rPr>
              <a:t>, Dakota Davis, BS</a:t>
            </a:r>
            <a:r>
              <a:rPr lang="en-US" sz="2050" b="1" baseline="30000" dirty="0">
                <a:solidFill>
                  <a:schemeClr val="lt1"/>
                </a:solidFill>
              </a:rPr>
              <a:t>1,3</a:t>
            </a:r>
            <a:r>
              <a:rPr lang="en-US" sz="2050" dirty="0">
                <a:solidFill>
                  <a:schemeClr val="lt1"/>
                </a:solidFill>
              </a:rPr>
              <a:t>, Binny Chokshi, MD</a:t>
            </a:r>
            <a:r>
              <a:rPr lang="en-US" sz="2050" b="1" baseline="30000" dirty="0">
                <a:solidFill>
                  <a:schemeClr val="lt1"/>
                </a:solidFill>
              </a:rPr>
              <a:t>1</a:t>
            </a:r>
            <a:r>
              <a:rPr lang="en-US" sz="2050" dirty="0">
                <a:solidFill>
                  <a:schemeClr val="lt1"/>
                </a:solidFill>
              </a:rPr>
              <a:t>, Lucia M. Reyes, PhD</a:t>
            </a:r>
            <a:r>
              <a:rPr lang="en-US" sz="2050" baseline="30000" dirty="0">
                <a:solidFill>
                  <a:schemeClr val="lt1"/>
                </a:solidFill>
              </a:rPr>
              <a:t>3</a:t>
            </a:r>
            <a:r>
              <a:rPr lang="en-US" sz="2050" dirty="0">
                <a:solidFill>
                  <a:schemeClr val="lt1"/>
                </a:solidFill>
              </a:rPr>
              <a:t>, Jill Brown, MD, MPH</a:t>
            </a:r>
            <a:r>
              <a:rPr lang="en-US" sz="2050" baseline="30000" dirty="0">
                <a:solidFill>
                  <a:schemeClr val="lt1"/>
                </a:solidFill>
              </a:rPr>
              <a:t>2</a:t>
            </a:r>
            <a:r>
              <a:rPr lang="en-US" sz="2300" dirty="0">
                <a:solidFill>
                  <a:schemeClr val="lt1"/>
                </a:solidFill>
              </a:rPr>
              <a:t> </a:t>
            </a:r>
            <a:endParaRPr sz="23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300" b="1" baseline="30000" dirty="0">
                <a:solidFill>
                  <a:schemeClr val="lt1"/>
                </a:solidFill>
              </a:rPr>
              <a:t>1</a:t>
            </a:r>
            <a:r>
              <a:rPr lang="en-US" sz="1900" dirty="0">
                <a:solidFill>
                  <a:schemeClr val="lt1"/>
                </a:solidFill>
              </a:rPr>
              <a:t>Department of Pediatrics, Uniformed Services University, Bethesda, MD, </a:t>
            </a:r>
            <a:r>
              <a:rPr lang="en-US" sz="2300" baseline="30000" dirty="0">
                <a:solidFill>
                  <a:schemeClr val="lt1"/>
                </a:solidFill>
              </a:rPr>
              <a:t>2</a:t>
            </a:r>
            <a:r>
              <a:rPr lang="en-US" sz="1900" dirty="0">
                <a:solidFill>
                  <a:schemeClr val="lt1"/>
                </a:solidFill>
              </a:rPr>
              <a:t>Department of Gynecologic Surgery and Obstetrics, Uniformed Services University, Bethesda, MD, </a:t>
            </a:r>
            <a:endParaRPr sz="19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300" b="1" baseline="30000" dirty="0">
                <a:solidFill>
                  <a:schemeClr val="lt1"/>
                </a:solidFill>
              </a:rPr>
              <a:t>3</a:t>
            </a:r>
            <a:r>
              <a:rPr lang="en-US" sz="1900" dirty="0">
                <a:solidFill>
                  <a:schemeClr val="lt1"/>
                </a:solidFill>
              </a:rPr>
              <a:t>The Henry M. Jackson Foundation for the Advancement of Military Medicine, Inc., Bethesda, MD</a:t>
            </a:r>
            <a:endParaRPr sz="1900" dirty="0">
              <a:solidFill>
                <a:schemeClr val="lt1"/>
              </a:solidFill>
            </a:endParaRPr>
          </a:p>
        </p:txBody>
      </p:sp>
      <p:pic>
        <p:nvPicPr>
          <p:cNvPr id="55" name="Google Shape;55;g3f42479c7e4_0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355" y="318025"/>
            <a:ext cx="2163763" cy="16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g3f42479c7e4_0_3"/>
          <p:cNvSpPr/>
          <p:nvPr/>
        </p:nvSpPr>
        <p:spPr>
          <a:xfrm>
            <a:off x="20751637" y="15018545"/>
            <a:ext cx="1848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75" rIns="73150" bIns="36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g3f42479c7e4_0_3"/>
          <p:cNvSpPr/>
          <p:nvPr/>
        </p:nvSpPr>
        <p:spPr>
          <a:xfrm>
            <a:off x="318105" y="2449325"/>
            <a:ext cx="6495000" cy="711300"/>
          </a:xfrm>
          <a:prstGeom prst="flowChartAlternateProcess">
            <a:avLst/>
          </a:prstGeom>
          <a:solidFill>
            <a:srgbClr val="20245E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3175" tIns="36575" rIns="73175" bIns="36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3f42479c7e4_0_3"/>
          <p:cNvSpPr txBox="1"/>
          <p:nvPr/>
        </p:nvSpPr>
        <p:spPr>
          <a:xfrm>
            <a:off x="318105" y="2535068"/>
            <a:ext cx="64950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50" tIns="48750" rIns="97550" bIns="487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1" b="1">
                <a:solidFill>
                  <a:schemeClr val="lt1"/>
                </a:solidFill>
              </a:rPr>
              <a:t>INTRODUCTION</a:t>
            </a:r>
            <a:endParaRPr sz="1400"/>
          </a:p>
        </p:txBody>
      </p:sp>
      <p:sp>
        <p:nvSpPr>
          <p:cNvPr id="59" name="Google Shape;59;g3f42479c7e4_0_3"/>
          <p:cNvSpPr/>
          <p:nvPr/>
        </p:nvSpPr>
        <p:spPr>
          <a:xfrm>
            <a:off x="214650" y="3159399"/>
            <a:ext cx="6702300" cy="23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75" rIns="73150" bIns="3657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dirty="0">
                <a:solidFill>
                  <a:schemeClr val="dk1"/>
                </a:solidFill>
              </a:rPr>
              <a:t>Military-connected women are at an increased risk for maternal mental health diagnoses compared to their civilian counterparts</a:t>
            </a:r>
            <a:endParaRPr sz="2200" dirty="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dirty="0">
                <a:solidFill>
                  <a:schemeClr val="dk1"/>
                </a:solidFill>
              </a:rPr>
              <a:t>No study has examined maternal mental health incidence and its risk factors across the MHS </a:t>
            </a:r>
            <a:endParaRPr sz="2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3f42479c7e4_0_3"/>
          <p:cNvSpPr/>
          <p:nvPr/>
        </p:nvSpPr>
        <p:spPr>
          <a:xfrm>
            <a:off x="318105" y="5220613"/>
            <a:ext cx="6495000" cy="711300"/>
          </a:xfrm>
          <a:prstGeom prst="flowChartAlternateProcess">
            <a:avLst/>
          </a:prstGeom>
          <a:solidFill>
            <a:srgbClr val="20245E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3150" tIns="36575" rIns="73150" bIns="36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g3f42479c7e4_0_3"/>
          <p:cNvSpPr txBox="1"/>
          <p:nvPr/>
        </p:nvSpPr>
        <p:spPr>
          <a:xfrm>
            <a:off x="318105" y="5299528"/>
            <a:ext cx="64950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48750" rIns="97525" bIns="487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</a:rPr>
              <a:t>OBJECTIVE</a:t>
            </a:r>
            <a:endParaRPr dirty="0"/>
          </a:p>
        </p:txBody>
      </p:sp>
      <p:sp>
        <p:nvSpPr>
          <p:cNvPr id="62" name="Google Shape;62;g3f42479c7e4_0_3"/>
          <p:cNvSpPr/>
          <p:nvPr/>
        </p:nvSpPr>
        <p:spPr>
          <a:xfrm>
            <a:off x="318105" y="5932411"/>
            <a:ext cx="6807600" cy="12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75" rIns="73150" bIns="365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dk1"/>
                </a:solidFill>
              </a:rPr>
              <a:t>Analyze sociodemographic factors associated with the risk of a new maternal mental health diagnosis among women with a linked live birth receiving care in the MHS.</a:t>
            </a: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g3f42479c7e4_0_3"/>
          <p:cNvSpPr/>
          <p:nvPr/>
        </p:nvSpPr>
        <p:spPr>
          <a:xfrm>
            <a:off x="317422" y="7585668"/>
            <a:ext cx="6495000" cy="711300"/>
          </a:xfrm>
          <a:prstGeom prst="flowChartAlternateProcess">
            <a:avLst/>
          </a:prstGeom>
          <a:solidFill>
            <a:srgbClr val="20245E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3150" tIns="36575" rIns="73150" bIns="36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3f42479c7e4_0_3"/>
          <p:cNvSpPr txBox="1"/>
          <p:nvPr/>
        </p:nvSpPr>
        <p:spPr>
          <a:xfrm>
            <a:off x="317422" y="7673216"/>
            <a:ext cx="64950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48750" rIns="97525" bIns="487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</a:rPr>
              <a:t>METHODS</a:t>
            </a:r>
            <a:endParaRPr dirty="0"/>
          </a:p>
        </p:txBody>
      </p:sp>
      <p:sp>
        <p:nvSpPr>
          <p:cNvPr id="65" name="Google Shape;65;g3f42479c7e4_0_3"/>
          <p:cNvSpPr/>
          <p:nvPr/>
        </p:nvSpPr>
        <p:spPr>
          <a:xfrm>
            <a:off x="210033" y="8359586"/>
            <a:ext cx="6702300" cy="6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75" rIns="73150" bIns="3657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</a:rPr>
              <a:t>Data Source</a:t>
            </a:r>
            <a:r>
              <a:rPr lang="en-US" sz="2200" dirty="0">
                <a:solidFill>
                  <a:schemeClr val="dk1"/>
                </a:solidFill>
              </a:rPr>
              <a:t>: MHS Data Repository </a:t>
            </a:r>
            <a:endParaRPr sz="2200" b="1" strike="sngStrike" dirty="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</a:rPr>
              <a:t>Population</a:t>
            </a:r>
            <a:r>
              <a:rPr lang="en-US" sz="2200" dirty="0">
                <a:solidFill>
                  <a:schemeClr val="dk1"/>
                </a:solidFill>
              </a:rPr>
              <a:t>: Active Duty and Non-Active Duty mothers with TRICARE pregnancies resulting in a live birth, CY2018-22</a:t>
            </a:r>
            <a:endParaRPr sz="2200" dirty="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</a:rPr>
              <a:t>Outcome:</a:t>
            </a:r>
            <a:r>
              <a:rPr lang="en-US" sz="2200" dirty="0">
                <a:solidFill>
                  <a:schemeClr val="dk1"/>
                </a:solidFill>
              </a:rPr>
              <a:t> ICD-10 codes identified maternal mental health surrounding pregnancy. Anxiety, depression,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and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co-occurring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 anxiety and depression</a:t>
            </a:r>
            <a:r>
              <a:rPr lang="en-US" sz="2200" dirty="0">
                <a:solidFill>
                  <a:schemeClr val="dk1"/>
                </a:solidFill>
              </a:rPr>
              <a:t> were identified across three windows: pre-pregnancy (1 year prior to start of pregnancy), antepartum (AP: start of pregnancy to delivery), and postpartum (PP: up to 1 year post-delivery)  </a:t>
            </a:r>
            <a:endParaRPr sz="2200" dirty="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</a:rPr>
              <a:t>Covariates</a:t>
            </a:r>
            <a:r>
              <a:rPr lang="en-US" sz="2200" dirty="0">
                <a:solidFill>
                  <a:schemeClr val="dk1"/>
                </a:solidFill>
              </a:rPr>
              <a:t>: Maternal demographics at conception (duty status, Service branch, sponsor rank, race &amp;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ethnicity</a:t>
            </a:r>
            <a:r>
              <a:rPr lang="en-US" sz="2200" dirty="0">
                <a:solidFill>
                  <a:schemeClr val="dk1"/>
                </a:solidFill>
              </a:rPr>
              <a:t>, marital status, age at delivery)</a:t>
            </a:r>
            <a:endParaRPr sz="2200" dirty="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</a:rPr>
              <a:t>Analysis</a:t>
            </a:r>
            <a:r>
              <a:rPr lang="en-US" sz="2200" dirty="0">
                <a:solidFill>
                  <a:schemeClr val="dk1"/>
                </a:solidFill>
              </a:rPr>
              <a:t>: Generalized Estimating Equations (GEE) model with a binomial distribution and log link to calculate Risk Ratios (RRs). Accounted for maternal clustering and varied follow up time</a:t>
            </a:r>
            <a:endParaRPr sz="2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g3f42479c7e4_0_3"/>
          <p:cNvSpPr/>
          <p:nvPr/>
        </p:nvSpPr>
        <p:spPr>
          <a:xfrm>
            <a:off x="6991700" y="2444500"/>
            <a:ext cx="20257500" cy="711300"/>
          </a:xfrm>
          <a:prstGeom prst="flowChartAlternateProcess">
            <a:avLst/>
          </a:prstGeom>
          <a:solidFill>
            <a:srgbClr val="20245E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3150" tIns="36575" rIns="73150" bIns="36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g3f42479c7e4_0_3"/>
          <p:cNvSpPr txBox="1"/>
          <p:nvPr/>
        </p:nvSpPr>
        <p:spPr>
          <a:xfrm>
            <a:off x="7183172" y="2535400"/>
            <a:ext cx="200661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48750" rIns="97525" bIns="487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</a:rPr>
              <a:t>RESULTS</a:t>
            </a:r>
            <a:endParaRPr/>
          </a:p>
        </p:txBody>
      </p:sp>
      <p:pic>
        <p:nvPicPr>
          <p:cNvPr id="68" name="Google Shape;68;g3f42479c7e4_0_3" title="HJF LOGO 2018 WHIT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95266" y="264283"/>
            <a:ext cx="1846860" cy="18509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9" name="Google Shape;69;g3f42479c7e4_0_3"/>
          <p:cNvGraphicFramePr/>
          <p:nvPr>
            <p:extLst>
              <p:ext uri="{D42A27DB-BD31-4B8C-83A1-F6EECF244321}">
                <p14:modId xmlns:p14="http://schemas.microsoft.com/office/powerpoint/2010/main" val="2620200584"/>
              </p:ext>
            </p:extLst>
          </p:nvPr>
        </p:nvGraphicFramePr>
        <p:xfrm>
          <a:off x="7168482" y="3184712"/>
          <a:ext cx="6911125" cy="5524500"/>
        </p:xfrm>
        <a:graphic>
          <a:graphicData uri="http://schemas.openxmlformats.org/drawingml/2006/table">
            <a:tbl>
              <a:tblPr>
                <a:noFill/>
                <a:tableStyleId>{F4AC73D8-1D09-4BA5-A646-1F9C8E8F5ED0}</a:tableStyleId>
              </a:tblPr>
              <a:tblGrid>
                <a:gridCol w="192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9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434">
                <a:tc gridSpan="4"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Table 1. Demographic Characteristics of Mothers at the Start of Pregnancy</a:t>
                      </a:r>
                      <a:endParaRPr sz="1200"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0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43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:0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:1"/>
                      </a:ext>
                    </a:extLst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Mothers (n=254,241)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:2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43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:0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:1"/>
                      </a:ext>
                    </a:extLst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Pregnancies (n=302,850)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:2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43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3:0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3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n</a:t>
                      </a:r>
                      <a:endParaRPr sz="1200" b="1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3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%</a:t>
                      </a:r>
                      <a:endParaRPr sz="1200" b="1"/>
                    </a:p>
                  </a:txBody>
                  <a:tcPr marL="28575" marR="28575" marT="19050" marB="19050" anchor="b">
                    <a:lnL w="7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3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434">
                <a:tc row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Active Duty</a:t>
                      </a:r>
                      <a:endParaRPr sz="1200"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4:0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Yes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4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66,605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4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22.0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4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No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5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236,245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5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78.0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5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8434">
                <a:tc rowSpan="5"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Branch of Service </a:t>
                      </a:r>
                      <a:endParaRPr sz="1200" b="1"/>
                    </a:p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of Sponsor</a:t>
                      </a:r>
                      <a:endParaRPr sz="1200"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6:0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Air Force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6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73,449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6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24.3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6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Army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7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116,308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7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38.4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7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Marine Corps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8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34,771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8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11.5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8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Navy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9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68,662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9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22.7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9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Other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0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9,660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0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3.2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0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8434">
                <a:tc rowSpan="4"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Rank of Sponsor</a:t>
                      </a:r>
                      <a:endParaRPr sz="1200"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1:0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Junior Enlisted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1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91,106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1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30.1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1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Junior Officer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2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48,341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2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16.0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2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Senior Enlisted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3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145,474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3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48.0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3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Senior Officer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4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17,929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4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5.9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4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8434">
                <a:tc rowSpan="6"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/>
                        <a:t>Race &amp; </a:t>
                      </a:r>
                      <a:r>
                        <a:rPr lang="en-US" sz="1200" b="1" dirty="0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          </a:ext>
                          </a:extLst>
                        </a:rPr>
                        <a:t>Ethnicity</a:t>
                      </a:r>
                      <a:endParaRPr sz="1200" b="1" dirty="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5:0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Asian or Pacific Islander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5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8,122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5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2.7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5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Black, Not Hispanic 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6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23,240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6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7.7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6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Hispanic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7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16,723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7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5.5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7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Native American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8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1,810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8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0.6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8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Other/Unknown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9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197,386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9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65.2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19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White, Not Hispanic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0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55,569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0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18.4</a:t>
                      </a: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0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8434">
                <a:tc row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/>
                        <a:t>Marital </a:t>
                      </a:r>
                      <a:r>
                        <a:rPr lang="en-US" sz="1200" b="1" dirty="0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          </a:ext>
                          </a:extLst>
                        </a:rPr>
                        <a:t>Status</a:t>
                      </a:r>
                      <a:endParaRPr sz="1200" b="1" dirty="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1:0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Married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1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280,378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1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92.6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1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8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Unmarried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2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22,472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2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7.4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2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843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3:0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3:1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Mean</a:t>
                      </a:r>
                      <a:endParaRPr sz="1200" b="1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3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IQR</a:t>
                      </a:r>
                      <a:endParaRPr sz="1200" b="1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3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8434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Age at delivery (in years)</a:t>
                      </a:r>
                      <a:endParaRPr sz="1200"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4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29.4</a:t>
                      </a:r>
                      <a:endParaRPr sz="120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4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5.1</a:t>
                      </a:r>
                      <a:endParaRPr sz="1200" dirty="0"/>
                    </a:p>
                  </a:txBody>
                  <a:tcPr marL="28575" marR="28575" marT="19050" marB="19050" anchor="b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69:24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pic>
        <p:nvPicPr>
          <p:cNvPr id="70" name="Google Shape;70;g3f42479c7e4_0_3" title="Grouped_ Heat map.png"/>
          <p:cNvPicPr preferRelativeResize="0"/>
          <p:nvPr/>
        </p:nvPicPr>
        <p:blipFill rotWithShape="1">
          <a:blip r:embed="rId5">
            <a:alphaModFix/>
          </a:blip>
          <a:srcRect t="1200" b="1200"/>
          <a:stretch/>
        </p:blipFill>
        <p:spPr>
          <a:xfrm>
            <a:off x="7062102" y="8792338"/>
            <a:ext cx="13278653" cy="700223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1" name="Google Shape;71;g3f42479c7e4_0_3"/>
          <p:cNvGraphicFramePr/>
          <p:nvPr>
            <p:extLst>
              <p:ext uri="{D42A27DB-BD31-4B8C-83A1-F6EECF244321}">
                <p14:modId xmlns:p14="http://schemas.microsoft.com/office/powerpoint/2010/main" val="2985133606"/>
              </p:ext>
            </p:extLst>
          </p:nvPr>
        </p:nvGraphicFramePr>
        <p:xfrm>
          <a:off x="14158464" y="3183804"/>
          <a:ext cx="3998275" cy="5524115"/>
        </p:xfrm>
        <a:graphic>
          <a:graphicData uri="http://schemas.openxmlformats.org/drawingml/2006/table">
            <a:tbl>
              <a:tblPr>
                <a:noFill/>
                <a:tableStyleId>{F4AC73D8-1D09-4BA5-A646-1F9C8E8F5ED0}</a:tableStyleId>
              </a:tblPr>
              <a:tblGrid>
                <a:gridCol w="133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9526">
                <a:tc gridSpan="4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Table 2. Incidence of Mental Health Diagnoses Across the Perinatal Period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0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339">
                <a:tc rowSpan="2"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1:0"/>
                      </a:ext>
                    </a:extLst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Mothers (n=254,241)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1:2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0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Pregnancies (n=302,850)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2:2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284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Diagnosis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3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Antepartum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3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Postpartum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3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339">
                <a:tc gridSpan="4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Anxiety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4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339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No prior diagnosis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5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260,252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5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236,445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5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5284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Incident cases, n (%)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6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23,807 (9.1%)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6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21,680 </a:t>
                      </a:r>
                      <a:endParaRPr sz="120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(9.2%)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6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339">
                <a:tc gridSpan="4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Depression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7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339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No prior diagnosis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8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273,091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8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254,065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8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5284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Incident cases, n (%)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9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19,026 (7.0%)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9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27,591 (10.9%)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9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8339">
                <a:tc gridSpan="4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Both, Anxiety and Depression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10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8339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No prior diagnosis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11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227,688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11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196,900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11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5284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Incident cases, n (%)</a:t>
                      </a:r>
                      <a:endParaRPr sz="1200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12:0"/>
                      </a:ext>
                    </a:extLs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7,071 </a:t>
                      </a:r>
                      <a:endParaRPr sz="120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(3.1%)</a:t>
                      </a:r>
                      <a:endParaRPr sz="12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12:2"/>
                      </a:ext>
                    </a:extLs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7,646</a:t>
                      </a:r>
                      <a:endParaRPr sz="1200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 (3.9%)</a:t>
                      </a:r>
                      <a:endParaRPr sz="1200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ellId="71:12:3"/>
                      </a:ext>
                    </a:extLst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4" name="Google Shape;74;g3f42479c7e4_0_3"/>
          <p:cNvSpPr/>
          <p:nvPr/>
        </p:nvSpPr>
        <p:spPr>
          <a:xfrm>
            <a:off x="11063927" y="15777116"/>
            <a:ext cx="9072000" cy="2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Note</a:t>
            </a:r>
            <a:r>
              <a:rPr lang="en-US" dirty="0"/>
              <a:t>: * = p &lt; 0.05, ** = p &lt; 0.01, *** = p &lt; 0.001 </a:t>
            </a: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FEB1F5-E840-DEF5-2417-71989F6F7EAD}"/>
              </a:ext>
            </a:extLst>
          </p:cNvPr>
          <p:cNvGrpSpPr/>
          <p:nvPr/>
        </p:nvGrpSpPr>
        <p:grpSpPr>
          <a:xfrm>
            <a:off x="10877229" y="9280763"/>
            <a:ext cx="8042911" cy="6096036"/>
            <a:chOff x="10857849" y="9151288"/>
            <a:chExt cx="8042911" cy="6096036"/>
          </a:xfrm>
        </p:grpSpPr>
        <p:cxnSp>
          <p:nvCxnSpPr>
            <p:cNvPr id="72" name="Google Shape;72;g3f42479c7e4_0_3"/>
            <p:cNvCxnSpPr/>
            <p:nvPr/>
          </p:nvCxnSpPr>
          <p:spPr>
            <a:xfrm flipH="1">
              <a:off x="13033669" y="9159124"/>
              <a:ext cx="2700" cy="608820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g3f42479c7e4_0_3"/>
            <p:cNvCxnSpPr/>
            <p:nvPr/>
          </p:nvCxnSpPr>
          <p:spPr>
            <a:xfrm>
              <a:off x="16012125" y="9159121"/>
              <a:ext cx="16500" cy="603270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5" name="Google Shape;75;g3f42479c7e4_0_3"/>
            <p:cNvSpPr txBox="1"/>
            <p:nvPr/>
          </p:nvSpPr>
          <p:spPr>
            <a:xfrm>
              <a:off x="10857849" y="9152983"/>
              <a:ext cx="730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76" name="Google Shape;76;g3f42479c7e4_0_3"/>
            <p:cNvSpPr txBox="1"/>
            <p:nvPr/>
          </p:nvSpPr>
          <p:spPr>
            <a:xfrm>
              <a:off x="10874307" y="953599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77" name="Google Shape;77;g3f42479c7e4_0_3"/>
            <p:cNvSpPr txBox="1"/>
            <p:nvPr/>
          </p:nvSpPr>
          <p:spPr>
            <a:xfrm>
              <a:off x="10871748" y="9914013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78" name="Google Shape;78;g3f42479c7e4_0_3"/>
            <p:cNvSpPr txBox="1"/>
            <p:nvPr/>
          </p:nvSpPr>
          <p:spPr>
            <a:xfrm>
              <a:off x="10864369" y="1030093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79" name="Google Shape;79;g3f42479c7e4_0_3"/>
            <p:cNvSpPr txBox="1"/>
            <p:nvPr/>
          </p:nvSpPr>
          <p:spPr>
            <a:xfrm>
              <a:off x="10873921" y="1073844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0" name="Google Shape;80;g3f42479c7e4_0_3"/>
            <p:cNvSpPr txBox="1"/>
            <p:nvPr/>
          </p:nvSpPr>
          <p:spPr>
            <a:xfrm>
              <a:off x="10868102" y="11122298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1" name="Google Shape;81;g3f42479c7e4_0_3"/>
            <p:cNvSpPr txBox="1"/>
            <p:nvPr/>
          </p:nvSpPr>
          <p:spPr>
            <a:xfrm>
              <a:off x="10865727" y="11920442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2" name="Google Shape;82;g3f42479c7e4_0_3"/>
            <p:cNvSpPr txBox="1"/>
            <p:nvPr/>
          </p:nvSpPr>
          <p:spPr>
            <a:xfrm>
              <a:off x="10870730" y="11497258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3" name="Google Shape;83;g3f42479c7e4_0_3"/>
            <p:cNvSpPr txBox="1"/>
            <p:nvPr/>
          </p:nvSpPr>
          <p:spPr>
            <a:xfrm>
              <a:off x="10858336" y="1469324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4" name="Google Shape;84;g3f42479c7e4_0_3"/>
            <p:cNvSpPr txBox="1"/>
            <p:nvPr/>
          </p:nvSpPr>
          <p:spPr>
            <a:xfrm>
              <a:off x="10867576" y="1392194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chemeClr val="lt1"/>
                  </a:solidFill>
                </a:rPr>
                <a:t>***</a:t>
              </a:r>
              <a:endParaRPr sz="1200" dirty="0">
                <a:solidFill>
                  <a:schemeClr val="lt1"/>
                </a:solidFill>
              </a:endParaRPr>
            </a:p>
          </p:txBody>
        </p:sp>
        <p:sp>
          <p:nvSpPr>
            <p:cNvPr id="85" name="Google Shape;85;g3f42479c7e4_0_3"/>
            <p:cNvSpPr txBox="1"/>
            <p:nvPr/>
          </p:nvSpPr>
          <p:spPr>
            <a:xfrm>
              <a:off x="10867576" y="13526979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6" name="Google Shape;86;g3f42479c7e4_0_3"/>
            <p:cNvSpPr txBox="1"/>
            <p:nvPr/>
          </p:nvSpPr>
          <p:spPr>
            <a:xfrm>
              <a:off x="10871810" y="12735054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7" name="Google Shape;87;g3f42479c7e4_0_3"/>
            <p:cNvSpPr txBox="1"/>
            <p:nvPr/>
          </p:nvSpPr>
          <p:spPr>
            <a:xfrm>
              <a:off x="10862335" y="13144457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8" name="Google Shape;88;g3f42479c7e4_0_3"/>
            <p:cNvSpPr txBox="1"/>
            <p:nvPr/>
          </p:nvSpPr>
          <p:spPr>
            <a:xfrm>
              <a:off x="12336135" y="9152983"/>
              <a:ext cx="730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9" name="Google Shape;89;g3f42479c7e4_0_3"/>
            <p:cNvSpPr txBox="1"/>
            <p:nvPr/>
          </p:nvSpPr>
          <p:spPr>
            <a:xfrm>
              <a:off x="12320608" y="10305704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90" name="Google Shape;90;g3f42479c7e4_0_3"/>
            <p:cNvSpPr txBox="1"/>
            <p:nvPr/>
          </p:nvSpPr>
          <p:spPr>
            <a:xfrm>
              <a:off x="12318961" y="11112635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91" name="Google Shape;91;g3f42479c7e4_0_3"/>
            <p:cNvSpPr txBox="1"/>
            <p:nvPr/>
          </p:nvSpPr>
          <p:spPr>
            <a:xfrm>
              <a:off x="12317406" y="11496487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92" name="Google Shape;92;g3f42479c7e4_0_3"/>
            <p:cNvSpPr txBox="1"/>
            <p:nvPr/>
          </p:nvSpPr>
          <p:spPr>
            <a:xfrm>
              <a:off x="12324508" y="12307036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93" name="Google Shape;93;g3f42479c7e4_0_3"/>
            <p:cNvSpPr txBox="1"/>
            <p:nvPr/>
          </p:nvSpPr>
          <p:spPr>
            <a:xfrm>
              <a:off x="12320070" y="12736185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94" name="Google Shape;94;g3f42479c7e4_0_3"/>
            <p:cNvSpPr txBox="1"/>
            <p:nvPr/>
          </p:nvSpPr>
          <p:spPr>
            <a:xfrm>
              <a:off x="12324216" y="13130953"/>
              <a:ext cx="730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95" name="Google Shape;95;g3f42479c7e4_0_3"/>
            <p:cNvSpPr txBox="1"/>
            <p:nvPr/>
          </p:nvSpPr>
          <p:spPr>
            <a:xfrm>
              <a:off x="12320617" y="13538510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chemeClr val="lt1"/>
                  </a:solidFill>
                </a:rPr>
                <a:t>***</a:t>
              </a:r>
              <a:endParaRPr sz="1200" dirty="0">
                <a:solidFill>
                  <a:schemeClr val="lt1"/>
                </a:solidFill>
              </a:endParaRPr>
            </a:p>
          </p:txBody>
        </p:sp>
        <p:sp>
          <p:nvSpPr>
            <p:cNvPr id="96" name="Google Shape;96;g3f42479c7e4_0_3"/>
            <p:cNvSpPr txBox="1"/>
            <p:nvPr/>
          </p:nvSpPr>
          <p:spPr>
            <a:xfrm>
              <a:off x="12327625" y="1391862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chemeClr val="lt1"/>
                  </a:solidFill>
                </a:rPr>
                <a:t>***</a:t>
              </a:r>
              <a:endParaRPr sz="1200" dirty="0">
                <a:solidFill>
                  <a:schemeClr val="lt1"/>
                </a:solidFill>
              </a:endParaRPr>
            </a:p>
          </p:txBody>
        </p:sp>
        <p:sp>
          <p:nvSpPr>
            <p:cNvPr id="97" name="Google Shape;97;g3f42479c7e4_0_3"/>
            <p:cNvSpPr txBox="1"/>
            <p:nvPr/>
          </p:nvSpPr>
          <p:spPr>
            <a:xfrm>
              <a:off x="12316238" y="14674902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98" name="Google Shape;98;g3f42479c7e4_0_3"/>
            <p:cNvSpPr txBox="1"/>
            <p:nvPr/>
          </p:nvSpPr>
          <p:spPr>
            <a:xfrm>
              <a:off x="13859805" y="9542352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99" name="Google Shape;99;g3f42479c7e4_0_3"/>
            <p:cNvSpPr txBox="1"/>
            <p:nvPr/>
          </p:nvSpPr>
          <p:spPr>
            <a:xfrm>
              <a:off x="13847363" y="992015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00" name="Google Shape;100;g3f42479c7e4_0_3"/>
            <p:cNvSpPr txBox="1"/>
            <p:nvPr/>
          </p:nvSpPr>
          <p:spPr>
            <a:xfrm>
              <a:off x="13841803" y="10301708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01" name="Google Shape;101;g3f42479c7e4_0_3"/>
            <p:cNvSpPr txBox="1"/>
            <p:nvPr/>
          </p:nvSpPr>
          <p:spPr>
            <a:xfrm>
              <a:off x="13856172" y="10740285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02" name="Google Shape;102;g3f42479c7e4_0_3"/>
            <p:cNvSpPr txBox="1"/>
            <p:nvPr/>
          </p:nvSpPr>
          <p:spPr>
            <a:xfrm>
              <a:off x="13837333" y="11124419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</a:rPr>
                <a:t>***</a:t>
              </a:r>
              <a:endParaRPr sz="1200">
                <a:solidFill>
                  <a:schemeClr val="dk1"/>
                </a:solidFill>
              </a:endParaRPr>
            </a:p>
          </p:txBody>
        </p:sp>
        <p:sp>
          <p:nvSpPr>
            <p:cNvPr id="103" name="Google Shape;103;g3f42479c7e4_0_3"/>
            <p:cNvSpPr txBox="1"/>
            <p:nvPr/>
          </p:nvSpPr>
          <p:spPr>
            <a:xfrm>
              <a:off x="13842691" y="11498650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04" name="Google Shape;104;g3f42479c7e4_0_3"/>
            <p:cNvSpPr txBox="1"/>
            <p:nvPr/>
          </p:nvSpPr>
          <p:spPr>
            <a:xfrm>
              <a:off x="13845441" y="12728542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05" name="Google Shape;105;g3f42479c7e4_0_3"/>
            <p:cNvSpPr txBox="1"/>
            <p:nvPr/>
          </p:nvSpPr>
          <p:spPr>
            <a:xfrm>
              <a:off x="13844801" y="13922195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06" name="Google Shape;106;g3f42479c7e4_0_3"/>
            <p:cNvSpPr txBox="1"/>
            <p:nvPr/>
          </p:nvSpPr>
          <p:spPr>
            <a:xfrm>
              <a:off x="13850887" y="14307753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07" name="Google Shape;107;g3f42479c7e4_0_3"/>
            <p:cNvSpPr txBox="1"/>
            <p:nvPr/>
          </p:nvSpPr>
          <p:spPr>
            <a:xfrm>
              <a:off x="13850359" y="14674847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08" name="Google Shape;108;g3f42479c7e4_0_3"/>
            <p:cNvSpPr txBox="1"/>
            <p:nvPr/>
          </p:nvSpPr>
          <p:spPr>
            <a:xfrm>
              <a:off x="15320240" y="9151288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09" name="Google Shape;109;g3f42479c7e4_0_3"/>
            <p:cNvSpPr txBox="1"/>
            <p:nvPr/>
          </p:nvSpPr>
          <p:spPr>
            <a:xfrm>
              <a:off x="15336642" y="9538676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10" name="Google Shape;110;g3f42479c7e4_0_3"/>
            <p:cNvSpPr txBox="1"/>
            <p:nvPr/>
          </p:nvSpPr>
          <p:spPr>
            <a:xfrm>
              <a:off x="15332356" y="10305849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11" name="Google Shape;111;g3f42479c7e4_0_3"/>
            <p:cNvSpPr txBox="1"/>
            <p:nvPr/>
          </p:nvSpPr>
          <p:spPr>
            <a:xfrm>
              <a:off x="15332495" y="10738267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12" name="Google Shape;112;g3f42479c7e4_0_3"/>
            <p:cNvSpPr txBox="1"/>
            <p:nvPr/>
          </p:nvSpPr>
          <p:spPr>
            <a:xfrm>
              <a:off x="15321607" y="11919152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13" name="Google Shape;113;g3f42479c7e4_0_3"/>
            <p:cNvSpPr txBox="1"/>
            <p:nvPr/>
          </p:nvSpPr>
          <p:spPr>
            <a:xfrm>
              <a:off x="15332597" y="11121383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2"/>
                  </a:solidFill>
                </a:rPr>
                <a:t>***</a:t>
              </a:r>
              <a:endParaRPr sz="1200">
                <a:solidFill>
                  <a:schemeClr val="dk2"/>
                </a:solidFill>
              </a:endParaRPr>
            </a:p>
          </p:txBody>
        </p:sp>
        <p:sp>
          <p:nvSpPr>
            <p:cNvPr id="114" name="Google Shape;114;g3f42479c7e4_0_3"/>
            <p:cNvSpPr txBox="1"/>
            <p:nvPr/>
          </p:nvSpPr>
          <p:spPr>
            <a:xfrm>
              <a:off x="15329247" y="11495838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15" name="Google Shape;115;g3f42479c7e4_0_3"/>
            <p:cNvSpPr txBox="1"/>
            <p:nvPr/>
          </p:nvSpPr>
          <p:spPr>
            <a:xfrm>
              <a:off x="15339620" y="12726325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16" name="Google Shape;116;g3f42479c7e4_0_3"/>
            <p:cNvSpPr txBox="1"/>
            <p:nvPr/>
          </p:nvSpPr>
          <p:spPr>
            <a:xfrm>
              <a:off x="15326139" y="13537822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17" name="Google Shape;117;g3f42479c7e4_0_3"/>
            <p:cNvSpPr txBox="1"/>
            <p:nvPr/>
          </p:nvSpPr>
          <p:spPr>
            <a:xfrm>
              <a:off x="15328871" y="13914607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18" name="Google Shape;118;g3f42479c7e4_0_3"/>
            <p:cNvSpPr txBox="1"/>
            <p:nvPr/>
          </p:nvSpPr>
          <p:spPr>
            <a:xfrm>
              <a:off x="15319676" y="14684723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19" name="Google Shape;119;g3f42479c7e4_0_3"/>
            <p:cNvSpPr txBox="1"/>
            <p:nvPr/>
          </p:nvSpPr>
          <p:spPr>
            <a:xfrm>
              <a:off x="16831921" y="9159127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20" name="Google Shape;120;g3f42479c7e4_0_3"/>
            <p:cNvSpPr txBox="1"/>
            <p:nvPr/>
          </p:nvSpPr>
          <p:spPr>
            <a:xfrm>
              <a:off x="16821738" y="9538207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21" name="Google Shape;121;g3f42479c7e4_0_3"/>
            <p:cNvSpPr txBox="1"/>
            <p:nvPr/>
          </p:nvSpPr>
          <p:spPr>
            <a:xfrm>
              <a:off x="16827078" y="9923560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22" name="Google Shape;122;g3f42479c7e4_0_3"/>
            <p:cNvSpPr txBox="1"/>
            <p:nvPr/>
          </p:nvSpPr>
          <p:spPr>
            <a:xfrm>
              <a:off x="16829158" y="10303706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23" name="Google Shape;123;g3f42479c7e4_0_3"/>
            <p:cNvSpPr txBox="1"/>
            <p:nvPr/>
          </p:nvSpPr>
          <p:spPr>
            <a:xfrm>
              <a:off x="16831238" y="10733176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24" name="Google Shape;124;g3f42479c7e4_0_3"/>
            <p:cNvSpPr txBox="1"/>
            <p:nvPr/>
          </p:nvSpPr>
          <p:spPr>
            <a:xfrm>
              <a:off x="16826571" y="11115273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chemeClr val="dk1"/>
                  </a:solidFill>
                </a:rPr>
                <a:t>***</a:t>
              </a:r>
              <a:endParaRPr sz="1200" dirty="0">
                <a:solidFill>
                  <a:schemeClr val="dk1"/>
                </a:solidFill>
              </a:endParaRPr>
            </a:p>
          </p:txBody>
        </p:sp>
        <p:sp>
          <p:nvSpPr>
            <p:cNvPr id="125" name="Google Shape;125;g3f42479c7e4_0_3"/>
            <p:cNvSpPr txBox="1"/>
            <p:nvPr/>
          </p:nvSpPr>
          <p:spPr>
            <a:xfrm>
              <a:off x="16838658" y="11511185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</a:rPr>
                <a:t>***</a:t>
              </a:r>
              <a:endParaRPr sz="1200">
                <a:solidFill>
                  <a:schemeClr val="dk1"/>
                </a:solidFill>
              </a:endParaRPr>
            </a:p>
          </p:txBody>
        </p:sp>
        <p:sp>
          <p:nvSpPr>
            <p:cNvPr id="126" name="Google Shape;126;g3f42479c7e4_0_3"/>
            <p:cNvSpPr txBox="1"/>
            <p:nvPr/>
          </p:nvSpPr>
          <p:spPr>
            <a:xfrm>
              <a:off x="16845245" y="12738472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27" name="Google Shape;127;g3f42479c7e4_0_3"/>
            <p:cNvSpPr txBox="1"/>
            <p:nvPr/>
          </p:nvSpPr>
          <p:spPr>
            <a:xfrm>
              <a:off x="16823597" y="13132762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28" name="Google Shape;128;g3f42479c7e4_0_3"/>
            <p:cNvSpPr txBox="1"/>
            <p:nvPr/>
          </p:nvSpPr>
          <p:spPr>
            <a:xfrm>
              <a:off x="16832137" y="1392855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29" name="Google Shape;129;g3f42479c7e4_0_3"/>
            <p:cNvSpPr txBox="1"/>
            <p:nvPr/>
          </p:nvSpPr>
          <p:spPr>
            <a:xfrm>
              <a:off x="16816885" y="14680606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30" name="Google Shape;130;g3f42479c7e4_0_3"/>
            <p:cNvSpPr txBox="1"/>
            <p:nvPr/>
          </p:nvSpPr>
          <p:spPr>
            <a:xfrm>
              <a:off x="18335067" y="9151947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31" name="Google Shape;131;g3f42479c7e4_0_3"/>
            <p:cNvSpPr txBox="1"/>
            <p:nvPr/>
          </p:nvSpPr>
          <p:spPr>
            <a:xfrm>
              <a:off x="18337146" y="10303906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32" name="Google Shape;132;g3f42479c7e4_0_3"/>
            <p:cNvSpPr txBox="1"/>
            <p:nvPr/>
          </p:nvSpPr>
          <p:spPr>
            <a:xfrm>
              <a:off x="18332303" y="11121084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</a:rPr>
                <a:t>***</a:t>
              </a:r>
              <a:endParaRPr sz="1200">
                <a:solidFill>
                  <a:schemeClr val="dk1"/>
                </a:solidFill>
              </a:endParaRPr>
            </a:p>
          </p:txBody>
        </p:sp>
        <p:sp>
          <p:nvSpPr>
            <p:cNvPr id="133" name="Google Shape;133;g3f42479c7e4_0_3"/>
            <p:cNvSpPr txBox="1"/>
            <p:nvPr/>
          </p:nvSpPr>
          <p:spPr>
            <a:xfrm>
              <a:off x="18320713" y="11498733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34" name="Google Shape;134;g3f42479c7e4_0_3"/>
            <p:cNvSpPr txBox="1"/>
            <p:nvPr/>
          </p:nvSpPr>
          <p:spPr>
            <a:xfrm>
              <a:off x="18331530" y="12294895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35" name="Google Shape;135;g3f42479c7e4_0_3"/>
            <p:cNvSpPr txBox="1"/>
            <p:nvPr/>
          </p:nvSpPr>
          <p:spPr>
            <a:xfrm>
              <a:off x="18334720" y="12740120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36" name="Google Shape;136;g3f42479c7e4_0_3"/>
            <p:cNvSpPr txBox="1"/>
            <p:nvPr/>
          </p:nvSpPr>
          <p:spPr>
            <a:xfrm>
              <a:off x="18324873" y="1314068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37" name="Google Shape;137;g3f42479c7e4_0_3"/>
            <p:cNvSpPr txBox="1"/>
            <p:nvPr/>
          </p:nvSpPr>
          <p:spPr>
            <a:xfrm>
              <a:off x="18315026" y="13538343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38" name="Google Shape;138;g3f42479c7e4_0_3"/>
            <p:cNvSpPr txBox="1"/>
            <p:nvPr/>
          </p:nvSpPr>
          <p:spPr>
            <a:xfrm>
              <a:off x="18340960" y="13921789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139" name="Google Shape;139;g3f42479c7e4_0_3"/>
            <p:cNvSpPr txBox="1"/>
            <p:nvPr/>
          </p:nvSpPr>
          <p:spPr>
            <a:xfrm>
              <a:off x="18334373" y="14675551"/>
              <a:ext cx="559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</a:rPr>
                <a:t>***</a:t>
              </a:r>
              <a:endParaRPr sz="1200">
                <a:solidFill>
                  <a:schemeClr val="lt1"/>
                </a:solidFill>
              </a:endParaRPr>
            </a:p>
          </p:txBody>
        </p:sp>
      </p:grpSp>
      <p:sp>
        <p:nvSpPr>
          <p:cNvPr id="140" name="Google Shape;140;g3f42479c7e4_0_3"/>
          <p:cNvSpPr/>
          <p:nvPr/>
        </p:nvSpPr>
        <p:spPr>
          <a:xfrm>
            <a:off x="20441776" y="9746833"/>
            <a:ext cx="6807600" cy="711300"/>
          </a:xfrm>
          <a:prstGeom prst="flowChartAlternateProcess">
            <a:avLst/>
          </a:prstGeom>
          <a:solidFill>
            <a:srgbClr val="20245E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3150" tIns="36575" rIns="73150" bIns="36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 b="1">
                <a:solidFill>
                  <a:schemeClr val="lt1"/>
                </a:solidFill>
              </a:rPr>
              <a:t>CONCLUSIONS</a:t>
            </a:r>
            <a:endParaRPr sz="280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41" name="Google Shape;141;g3f42479c7e4_0_3"/>
          <p:cNvSpPr txBox="1"/>
          <p:nvPr/>
        </p:nvSpPr>
        <p:spPr>
          <a:xfrm>
            <a:off x="0" y="16142064"/>
            <a:ext cx="27432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i="0" u="none" strike="noStrike" cap="none">
                <a:solidFill>
                  <a:srgbClr val="000000"/>
                </a:solidFill>
              </a:rPr>
              <a:t>The opinions and assertions expressed herein are those of the author(s) and do not reflect the official policy or position of the Uniformed Services University of the Health Sciences.</a:t>
            </a:r>
            <a:r>
              <a:rPr lang="en-US" sz="1200"/>
              <a:t> </a:t>
            </a:r>
            <a:r>
              <a:rPr lang="en-US" sz="1200" i="0" u="none" strike="noStrike" cap="none">
                <a:solidFill>
                  <a:srgbClr val="000000"/>
                </a:solidFill>
              </a:rPr>
              <a:t>The opinions and assertions expressed herein are those of the author(s) and do not reflect the official policy or position of the Henry M Jackson Foundation for the Advancement of Military Medicine, Inc.</a:t>
            </a:r>
            <a:endParaRPr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42" name="Google Shape;142;g3f42479c7e4_0_3"/>
          <p:cNvSpPr/>
          <p:nvPr/>
        </p:nvSpPr>
        <p:spPr>
          <a:xfrm>
            <a:off x="18541353" y="3343413"/>
            <a:ext cx="8501100" cy="50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75" rIns="73150" bIns="3657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254,241 mothers with 302,850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pregnancies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 ending in a live birth (multiple gestations were counted as a single pregnancy). </a:t>
            </a:r>
            <a:endParaRPr sz="2200" strike="sngStrike" dirty="0">
              <a:solidFill>
                <a:schemeClr val="dk1"/>
              </a:solidFill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A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cross the perinatal period, depression increased from AP to PP by 43.5%, while anxiety remained stable. </a:t>
            </a:r>
            <a:endParaRPr sz="2200" dirty="0">
              <a:solidFill>
                <a:schemeClr val="dk1"/>
              </a:solidFill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Duty Status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: AD mothers had a lower risk of all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</a:ext>
                </a:extLst>
              </a:rPr>
              <a:t> outcomes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  </a:ext>
                </a:extLst>
              </a:rPr>
              <a:t>in AP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but a higher risk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0"/>
                  </a:ext>
                </a:extLst>
              </a:rPr>
              <a:t> for all outcomes during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1"/>
                  </a:ext>
                </a:extLst>
              </a:rPr>
              <a:t>P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2"/>
                  </a:ext>
                </a:extLst>
              </a:rPr>
              <a:t>P.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3"/>
                  </a:ext>
                </a:extLst>
              </a:rPr>
              <a:t> </a:t>
            </a:r>
            <a:endParaRPr sz="2200" dirty="0">
              <a:solidFill>
                <a:schemeClr val="dk1"/>
              </a:solidFill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4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5"/>
                  </a:ext>
                </a:extLst>
              </a:rPr>
              <a:t>Service Branch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6"/>
                  </a:ext>
                </a:extLst>
              </a:rPr>
              <a:t>: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7"/>
                  </a:ext>
                </a:extLst>
              </a:rPr>
              <a:t>In AP, all branches had a lower risk of all outcomes, compared to the Army. In PP, across all outcomes, Navy mothers had an increased risk.  </a:t>
            </a:r>
            <a:endParaRPr sz="2200" dirty="0">
              <a:solidFill>
                <a:schemeClr val="dk1"/>
              </a:solidFill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8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9"/>
                  </a:ext>
                </a:extLst>
              </a:rPr>
              <a:t>Rank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0"/>
                  </a:ext>
                </a:extLst>
              </a:rPr>
              <a:t>: Enlisted mothers showed increased risk across all outcomes and both periods. </a:t>
            </a:r>
            <a:endParaRPr sz="2200" dirty="0">
              <a:solidFill>
                <a:schemeClr val="dk1"/>
              </a:solidFill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1"/>
                </a:ext>
              </a:extLst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2"/>
                  </a:ext>
                </a:extLst>
              </a:rPr>
              <a:t>Race &amp; </a:t>
            </a:r>
            <a:r>
              <a:rPr lang="en-US" sz="2200" b="1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3"/>
                  </a:ext>
                </a:extLst>
              </a:rPr>
              <a:t>Ethnicity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4"/>
                  </a:ext>
                </a:extLst>
              </a:rPr>
              <a:t>: </a:t>
            </a:r>
            <a:r>
              <a:rPr lang="en-US" sz="2200" dirty="0">
                <a:solidFill>
                  <a:schemeClr val="dk1"/>
                </a:solidFill>
              </a:rPr>
              <a:t>M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5"/>
                  </a:ext>
                </a:extLst>
              </a:rPr>
              <a:t>inoritized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6"/>
                  </a:ext>
                </a:extLst>
              </a:rPr>
              <a:t>mothers showed decreased risk, compared to White mothers, across all outcomes in PP. </a:t>
            </a:r>
            <a:endParaRPr sz="2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-244475" algn="l" rtl="0">
              <a:spcBef>
                <a:spcPts val="475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3f42479c7e4_0_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490524" y="10563716"/>
            <a:ext cx="6911100" cy="54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75" rIns="73150" bIns="36575" anchor="t" anchorCtr="0">
            <a:noAutofit/>
          </a:bodyPr>
          <a:lstStyle/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7"/>
                  </a:ext>
                </a:extLst>
              </a:rPr>
              <a:t>The postpartum period may be a critical vulnerability window for AD mothers</a:t>
            </a:r>
            <a:endParaRPr sz="2200" dirty="0">
              <a:solidFill>
                <a:schemeClr val="dk1"/>
              </a:solidFill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8"/>
                  </a:ext>
                </a:extLst>
              </a:rPr>
              <a:t>Differences in secondary caregiver leave across service branch may elucidate higher risk of all outcomes for Navy mothers in PP.</a:t>
            </a: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dirty="0">
                <a:solidFill>
                  <a:schemeClr val="dk1"/>
                </a:solidFill>
              </a:rPr>
              <a:t>I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1"/>
                  </a:ext>
                </a:extLst>
              </a:rPr>
              <a:t>ncreased risk </a:t>
            </a:r>
            <a:r>
              <a:rPr lang="en-US" sz="2200" dirty="0">
                <a:solidFill>
                  <a:schemeClr val="dk1"/>
                </a:solidFill>
              </a:rPr>
              <a:t>for all outcomes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2"/>
                  </a:ext>
                </a:extLst>
              </a:rPr>
              <a:t> in both periods</a:t>
            </a:r>
            <a:r>
              <a:rPr lang="en-US" sz="2200" dirty="0">
                <a:solidFill>
                  <a:schemeClr val="dk1"/>
                </a:solidFill>
              </a:rPr>
              <a:t> among enlisted mothers may be a proxy for lower socioeconomic status. </a:t>
            </a:r>
            <a:endParaRPr sz="2200" dirty="0">
              <a:solidFill>
                <a:schemeClr val="dk1"/>
              </a:solidFill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dirty="0">
                <a:solidFill>
                  <a:schemeClr val="dk1"/>
                </a:solidFill>
              </a:rPr>
              <a:t>It is unknown whether lower risk in minoritized mothers relates to healthcare utilization 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3"/>
                  </a:ext>
                </a:extLst>
              </a:rPr>
              <a:t>rather than actual reduced risk</a:t>
            </a:r>
            <a:r>
              <a:rPr lang="en-US" sz="2200" dirty="0">
                <a:solidFill>
                  <a:schemeClr val="dk1"/>
                </a:solidFill>
              </a:rPr>
              <a:t>.</a:t>
            </a:r>
            <a:endParaRPr sz="2200" dirty="0">
              <a:solidFill>
                <a:schemeClr val="dk1"/>
              </a:solidFill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 dirty="0">
                <a:solidFill>
                  <a:schemeClr val="dk1"/>
                </a:solidFill>
              </a:rPr>
              <a:t>Findings support time-sensitive, rank-informed, and branch-specific approaches to perinatal mental health screening and intervention.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3f42479c7e4_0_3"/>
          <p:cNvSpPr/>
          <p:nvPr/>
        </p:nvSpPr>
        <p:spPr>
          <a:xfrm>
            <a:off x="7165507" y="8708461"/>
            <a:ext cx="13173300" cy="7340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f42479c7e4_0_3"/>
          <p:cNvSpPr txBox="1"/>
          <p:nvPr/>
        </p:nvSpPr>
        <p:spPr>
          <a:xfrm>
            <a:off x="20347650" y="8310020"/>
            <a:ext cx="6974400" cy="13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b="1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4"/>
                  </a:ext>
                </a:extLst>
              </a:rPr>
              <a:t>Age</a:t>
            </a:r>
            <a:r>
              <a:rPr lang="en-US" sz="2200" dirty="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5"/>
                  </a:ext>
                </a:extLst>
              </a:rPr>
              <a:t>: Each additional year of age at delivery was associated with a decreased risk across all outcomes and both periods.</a:t>
            </a:r>
            <a:endParaRPr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930</Words>
  <Application>Microsoft Office PowerPoint</Application>
  <PresentationFormat>Custom</PresentationFormat>
  <Paragraphs>215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Andrew Hansen</dc:creator>
  <cp:lastModifiedBy>JASMIN MARTINEZ</cp:lastModifiedBy>
  <cp:revision>10</cp:revision>
  <dcterms:created xsi:type="dcterms:W3CDTF">2010-06-30T16:55:10Z</dcterms:created>
  <dcterms:modified xsi:type="dcterms:W3CDTF">2026-07-23T16:25:15Z</dcterms:modified>
</cp:coreProperties>
</file>