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handoutMasterIdLst>
    <p:handoutMasterId r:id="rId7"/>
  </p:handoutMasterIdLst>
  <p:sldIdLst>
    <p:sldId id="266" r:id="rId5"/>
  </p:sldIdLst>
  <p:sldSz cx="43891200" cy="32918400"/>
  <p:notesSz cx="6858000" cy="9144000"/>
  <p:defaultText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C548BB4F-C488-446B-9A04-2672EA051647}">
          <p14:sldIdLst>
            <p14:sldId id="266"/>
          </p14:sldIdLst>
        </p14:section>
      </p14:sectionLst>
    </p:ext>
    <p:ext uri="{EFAFB233-063F-42B5-8137-9DF3F51BA10A}">
      <p15:sldGuideLst xmlns:p15="http://schemas.microsoft.com/office/powerpoint/2012/main">
        <p15:guide id="1" pos="27456" userDrawn="1">
          <p15:clr>
            <a:srgbClr val="A4A3A4"/>
          </p15:clr>
        </p15:guide>
        <p15:guide id="2" orient="horz" pos="10368">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A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50" autoAdjust="0"/>
    <p:restoredTop sz="96247" autoAdjust="0"/>
  </p:normalViewPr>
  <p:slideViewPr>
    <p:cSldViewPr>
      <p:cViewPr varScale="1">
        <p:scale>
          <a:sx n="32" d="100"/>
          <a:sy n="32" d="100"/>
        </p:scale>
        <p:origin x="168" y="324"/>
      </p:cViewPr>
      <p:guideLst>
        <p:guide pos="27456"/>
        <p:guide orient="horz" pos="10368"/>
      </p:guideLst>
    </p:cSldViewPr>
  </p:slideViewPr>
  <p:notesTextViewPr>
    <p:cViewPr>
      <p:scale>
        <a:sx n="100" d="100"/>
        <a:sy n="100" d="100"/>
      </p:scale>
      <p:origin x="0" y="0"/>
    </p:cViewPr>
  </p:notesTextViewPr>
  <p:notesViewPr>
    <p:cSldViewPr>
      <p:cViewPr varScale="1">
        <p:scale>
          <a:sx n="81" d="100"/>
          <a:sy n="81" d="100"/>
        </p:scale>
        <p:origin x="3894"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eph Cohn" userId="d8ffdbeb-8b06-4749-a51c-b4424b15781d" providerId="ADAL" clId="{8F6CC844-C612-4A54-A297-98CC609E2726}"/>
    <pc:docChg chg="modSld">
      <pc:chgData name="Joseph Cohn" userId="d8ffdbeb-8b06-4749-a51c-b4424b15781d" providerId="ADAL" clId="{8F6CC844-C612-4A54-A297-98CC609E2726}" dt="2026-07-27T16:08:40.362" v="3" actId="1035"/>
      <pc:docMkLst>
        <pc:docMk/>
      </pc:docMkLst>
      <pc:sldChg chg="modSp mod">
        <pc:chgData name="Joseph Cohn" userId="d8ffdbeb-8b06-4749-a51c-b4424b15781d" providerId="ADAL" clId="{8F6CC844-C612-4A54-A297-98CC609E2726}" dt="2026-07-27T16:08:40.362" v="3" actId="1035"/>
        <pc:sldMkLst>
          <pc:docMk/>
          <pc:sldMk cId="1307695148" sldId="266"/>
        </pc:sldMkLst>
        <pc:spChg chg="mod">
          <ac:chgData name="Joseph Cohn" userId="d8ffdbeb-8b06-4749-a51c-b4424b15781d" providerId="ADAL" clId="{8F6CC844-C612-4A54-A297-98CC609E2726}" dt="2026-07-27T16:08:12.126" v="0" actId="1036"/>
          <ac:spMkLst>
            <pc:docMk/>
            <pc:sldMk cId="1307695148" sldId="266"/>
            <ac:spMk id="78" creationId="{44074E3D-2FDF-91D8-7D1A-1884FA6A7521}"/>
          </ac:spMkLst>
        </pc:spChg>
        <pc:spChg chg="mod">
          <ac:chgData name="Joseph Cohn" userId="d8ffdbeb-8b06-4749-a51c-b4424b15781d" providerId="ADAL" clId="{8F6CC844-C612-4A54-A297-98CC609E2726}" dt="2026-07-27T16:08:40.362" v="3" actId="1035"/>
          <ac:spMkLst>
            <pc:docMk/>
            <pc:sldMk cId="1307695148" sldId="266"/>
            <ac:spMk id="107" creationId="{69B10769-0C0D-F9ED-1E8D-5013021A0A56}"/>
          </ac:spMkLst>
        </pc:spChg>
        <pc:grpChg chg="mod">
          <ac:chgData name="Joseph Cohn" userId="d8ffdbeb-8b06-4749-a51c-b4424b15781d" providerId="ADAL" clId="{8F6CC844-C612-4A54-A297-98CC609E2726}" dt="2026-07-27T16:08:35.860" v="2" actId="14100"/>
          <ac:grpSpMkLst>
            <pc:docMk/>
            <pc:sldMk cId="1307695148" sldId="266"/>
            <ac:grpSpMk id="8" creationId="{3E95D2E8-984E-16A3-4A53-5D4245E79363}"/>
          </ac:grpSpMkLst>
        </pc:gr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55EC14D-347D-8CA8-8E47-AAC92DA7D5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4E607C5-CAE1-94F2-85C8-B8B5D6460C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D08B5B-3A9D-4C1B-BF01-77F57C3BD469}" type="datetimeFigureOut">
              <a:rPr lang="en-US" smtClean="0"/>
              <a:t>7/24/2026</a:t>
            </a:fld>
            <a:endParaRPr lang="en-US"/>
          </a:p>
        </p:txBody>
      </p:sp>
      <p:sp>
        <p:nvSpPr>
          <p:cNvPr id="4" name="Footer Placeholder 3">
            <a:extLst>
              <a:ext uri="{FF2B5EF4-FFF2-40B4-BE49-F238E27FC236}">
                <a16:creationId xmlns:a16="http://schemas.microsoft.com/office/drawing/2014/main" id="{9CD2F456-3809-C6FC-8D6D-B7916F40EB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16866313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t>7/24/2026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4389120" rtl="0" eaLnBrk="1" latinLnBrk="0" hangingPunct="1">
      <a:defRPr sz="5760" kern="1200">
        <a:solidFill>
          <a:schemeClr val="tx1"/>
        </a:solidFill>
        <a:latin typeface="+mn-lt"/>
        <a:ea typeface="+mn-ea"/>
        <a:cs typeface="+mn-cs"/>
      </a:defRPr>
    </a:lvl1pPr>
    <a:lvl2pPr marL="2194560" algn="l" defTabSz="4389120" rtl="0" eaLnBrk="1" latinLnBrk="0" hangingPunct="1">
      <a:defRPr sz="5760" kern="1200">
        <a:solidFill>
          <a:schemeClr val="tx1"/>
        </a:solidFill>
        <a:latin typeface="+mn-lt"/>
        <a:ea typeface="+mn-ea"/>
        <a:cs typeface="+mn-cs"/>
      </a:defRPr>
    </a:lvl2pPr>
    <a:lvl3pPr marL="4389120" algn="l" defTabSz="4389120" rtl="0" eaLnBrk="1" latinLnBrk="0" hangingPunct="1">
      <a:defRPr sz="5760" kern="1200">
        <a:solidFill>
          <a:schemeClr val="tx1"/>
        </a:solidFill>
        <a:latin typeface="+mn-lt"/>
        <a:ea typeface="+mn-ea"/>
        <a:cs typeface="+mn-cs"/>
      </a:defRPr>
    </a:lvl3pPr>
    <a:lvl4pPr marL="6583680" algn="l" defTabSz="4389120" rtl="0" eaLnBrk="1" latinLnBrk="0" hangingPunct="1">
      <a:defRPr sz="5760" kern="1200">
        <a:solidFill>
          <a:schemeClr val="tx1"/>
        </a:solidFill>
        <a:latin typeface="+mn-lt"/>
        <a:ea typeface="+mn-ea"/>
        <a:cs typeface="+mn-cs"/>
      </a:defRPr>
    </a:lvl4pPr>
    <a:lvl5pPr marL="8778240" algn="l" defTabSz="4389120" rtl="0" eaLnBrk="1" latinLnBrk="0" hangingPunct="1">
      <a:defRPr sz="5760" kern="1200">
        <a:solidFill>
          <a:schemeClr val="tx1"/>
        </a:solidFill>
        <a:latin typeface="+mn-lt"/>
        <a:ea typeface="+mn-ea"/>
        <a:cs typeface="+mn-cs"/>
      </a:defRPr>
    </a:lvl5pPr>
    <a:lvl6pPr marL="10972800" algn="l" defTabSz="4389120" rtl="0" eaLnBrk="1" latinLnBrk="0" hangingPunct="1">
      <a:defRPr sz="5760" kern="1200">
        <a:solidFill>
          <a:schemeClr val="tx1"/>
        </a:solidFill>
        <a:latin typeface="+mn-lt"/>
        <a:ea typeface="+mn-ea"/>
        <a:cs typeface="+mn-cs"/>
      </a:defRPr>
    </a:lvl6pPr>
    <a:lvl7pPr marL="13167360" algn="l" defTabSz="4389120" rtl="0" eaLnBrk="1" latinLnBrk="0" hangingPunct="1">
      <a:defRPr sz="5760" kern="1200">
        <a:solidFill>
          <a:schemeClr val="tx1"/>
        </a:solidFill>
        <a:latin typeface="+mn-lt"/>
        <a:ea typeface="+mn-ea"/>
        <a:cs typeface="+mn-cs"/>
      </a:defRPr>
    </a:lvl7pPr>
    <a:lvl8pPr marL="15361920" algn="l" defTabSz="4389120" rtl="0" eaLnBrk="1" latinLnBrk="0" hangingPunct="1">
      <a:defRPr sz="5760" kern="1200">
        <a:solidFill>
          <a:schemeClr val="tx1"/>
        </a:solidFill>
        <a:latin typeface="+mn-lt"/>
        <a:ea typeface="+mn-ea"/>
        <a:cs typeface="+mn-cs"/>
      </a:defRPr>
    </a:lvl8pPr>
    <a:lvl9pPr marL="17556480" algn="l" defTabSz="4389120" rtl="0" eaLnBrk="1" latinLnBrk="0" hangingPunct="1">
      <a:defRPr sz="576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9971C-F4BC-3486-8CEF-75FF7F69B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E47AB6-6B6A-23B7-03E0-B27E95FDBB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C7DCB6-88D6-DCCE-FC43-DA4526265A49}"/>
              </a:ext>
            </a:extLst>
          </p:cNvPr>
          <p:cNvSpPr>
            <a:spLocks noGrp="1"/>
          </p:cNvSpPr>
          <p:nvPr>
            <p:ph type="body" idx="1"/>
          </p:nvPr>
        </p:nvSpPr>
        <p:spPr/>
        <p:txBody>
          <a:bodyPr>
            <a:normAutofit fontScale="40000" lnSpcReduction="20000"/>
          </a:bodyPr>
          <a:lstStyle/>
          <a:p>
            <a:r>
              <a:rPr lang="en-US" b="1" dirty="0"/>
              <a:t>AI should align with </a:t>
            </a:r>
            <a:r>
              <a:rPr lang="en-US" b="1" i="1" dirty="0"/>
              <a:t>how</a:t>
            </a:r>
            <a:r>
              <a:rPr lang="en-US" b="1" dirty="0"/>
              <a:t> clinicians make decisions—not just </a:t>
            </a:r>
            <a:r>
              <a:rPr lang="en-US" b="1" i="1" dirty="0"/>
              <a:t>what</a:t>
            </a:r>
            <a:r>
              <a:rPr lang="en-US" b="1" dirty="0"/>
              <a:t> decisions they make.</a:t>
            </a:r>
          </a:p>
          <a:p>
            <a:r>
              <a:rPr lang="en-US" dirty="0"/>
              <a:t>Trust in AI is influenced by whether clinicians perceive that an AI prioritizes competing objectives similarly to themselves. To evaluate this, both clinicians and AI must be described using a common framework that captures decision priorities.</a:t>
            </a:r>
          </a:p>
          <a:p>
            <a:r>
              <a:rPr lang="en-US" b="1" dirty="0"/>
              <a:t>Key Decision-Making Attributes (KDMAs)</a:t>
            </a:r>
            <a:r>
              <a:rPr lang="en-US" dirty="0"/>
              <a:t> provide that framework. They quantify how decision-makers balance competing operational objectives during difficult medical triage decisions. </a:t>
            </a:r>
          </a:p>
          <a:p>
            <a:endParaRPr lang="en-US" dirty="0"/>
          </a:p>
        </p:txBody>
      </p:sp>
      <p:sp>
        <p:nvSpPr>
          <p:cNvPr id="4" name="Slide Number Placeholder 3">
            <a:extLst>
              <a:ext uri="{FF2B5EF4-FFF2-40B4-BE49-F238E27FC236}">
                <a16:creationId xmlns:a16="http://schemas.microsoft.com/office/drawing/2014/main" id="{A9E3D5D9-FAA1-CED6-1E2A-37BF0BC6082A}"/>
              </a:ext>
            </a:extLst>
          </p:cNvPr>
          <p:cNvSpPr>
            <a:spLocks noGrp="1"/>
          </p:cNvSpPr>
          <p:nvPr>
            <p:ph type="sldNum" sz="quarter" idx="10"/>
          </p:nvPr>
        </p:nvSpPr>
        <p:spPr/>
        <p:txBody>
          <a:bodyPr/>
          <a:lstStyle/>
          <a:p>
            <a:fld id="{DF811066-0135-4CAA-8AD4-89A97190AC00}" type="slidenum">
              <a:rPr lang="en-US" smtClean="0"/>
              <a:t>1</a:t>
            </a:fld>
            <a:endParaRPr lang="en-US"/>
          </a:p>
        </p:txBody>
      </p:sp>
    </p:spTree>
    <p:extLst>
      <p:ext uri="{BB962C8B-B14F-4D97-AF65-F5344CB8AC3E}">
        <p14:creationId xmlns:p14="http://schemas.microsoft.com/office/powerpoint/2010/main" val="1513756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a:t>Click to edit Master title style</a:t>
            </a:r>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560" indent="0" algn="ctr">
              <a:buNone/>
              <a:defRPr>
                <a:solidFill>
                  <a:schemeClr val="tx1">
                    <a:tint val="75000"/>
                  </a:schemeClr>
                </a:solidFill>
              </a:defRPr>
            </a:lvl2pPr>
            <a:lvl3pPr marL="4389120" indent="0" algn="ctr">
              <a:buNone/>
              <a:defRPr>
                <a:solidFill>
                  <a:schemeClr val="tx1">
                    <a:tint val="75000"/>
                  </a:schemeClr>
                </a:solidFill>
              </a:defRPr>
            </a:lvl3pPr>
            <a:lvl4pPr marL="6583680" indent="0" algn="ctr">
              <a:buNone/>
              <a:defRPr>
                <a:solidFill>
                  <a:schemeClr val="tx1">
                    <a:tint val="75000"/>
                  </a:schemeClr>
                </a:solidFill>
              </a:defRPr>
            </a:lvl4pPr>
            <a:lvl5pPr marL="8778240" indent="0" algn="ctr">
              <a:buNone/>
              <a:defRPr>
                <a:solidFill>
                  <a:schemeClr val="tx1">
                    <a:tint val="75000"/>
                  </a:schemeClr>
                </a:solidFill>
              </a:defRPr>
            </a:lvl5pPr>
            <a:lvl6pPr marL="10972800" indent="0" algn="ctr">
              <a:buNone/>
              <a:defRPr>
                <a:solidFill>
                  <a:schemeClr val="tx1">
                    <a:tint val="75000"/>
                  </a:schemeClr>
                </a:solidFill>
              </a:defRPr>
            </a:lvl6pPr>
            <a:lvl7pPr marL="13167360" indent="0" algn="ctr">
              <a:buNone/>
              <a:defRPr>
                <a:solidFill>
                  <a:schemeClr val="tx1">
                    <a:tint val="75000"/>
                  </a:schemeClr>
                </a:solidFill>
              </a:defRPr>
            </a:lvl7pPr>
            <a:lvl8pPr marL="15361920" indent="0" algn="ctr">
              <a:buNone/>
              <a:defRPr>
                <a:solidFill>
                  <a:schemeClr val="tx1">
                    <a:tint val="75000"/>
                  </a:schemeClr>
                </a:solidFill>
              </a:defRPr>
            </a:lvl8pPr>
            <a:lvl9pPr marL="1755648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20" y="1318265"/>
            <a:ext cx="9875520" cy="2808732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4560" y="1318265"/>
            <a:ext cx="28895040" cy="280873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2"/>
            <a:ext cx="37307520" cy="6537960"/>
          </a:xfrm>
        </p:spPr>
        <p:txBody>
          <a:bodyPr anchor="t"/>
          <a:lstStyle>
            <a:lvl1pPr algn="l">
              <a:defRPr sz="19200" b="1" cap="all"/>
            </a:lvl1pPr>
          </a:lstStyle>
          <a:p>
            <a:r>
              <a:rPr lang="en-US"/>
              <a:t>Click to edit Master title style</a:t>
            </a:r>
          </a:p>
        </p:txBody>
      </p:sp>
      <p:sp>
        <p:nvSpPr>
          <p:cNvPr id="3" name="Text Placeholder 2"/>
          <p:cNvSpPr>
            <a:spLocks noGrp="1"/>
          </p:cNvSpPr>
          <p:nvPr>
            <p:ph type="body" idx="1"/>
          </p:nvPr>
        </p:nvSpPr>
        <p:spPr>
          <a:xfrm>
            <a:off x="3467102" y="13952225"/>
            <a:ext cx="37307520" cy="7200898"/>
          </a:xfrm>
        </p:spPr>
        <p:txBody>
          <a:bodyPr anchor="b"/>
          <a:lstStyle>
            <a:lvl1pPr marL="0" indent="0">
              <a:buNone/>
              <a:defRPr sz="9600">
                <a:solidFill>
                  <a:schemeClr val="tx1">
                    <a:tint val="75000"/>
                  </a:schemeClr>
                </a:solidFill>
              </a:defRPr>
            </a:lvl1pPr>
            <a:lvl2pPr marL="2194560" indent="0">
              <a:buNone/>
              <a:defRPr sz="8640">
                <a:solidFill>
                  <a:schemeClr val="tx1">
                    <a:tint val="75000"/>
                  </a:schemeClr>
                </a:solidFill>
              </a:defRPr>
            </a:lvl2pPr>
            <a:lvl3pPr marL="4389120" indent="0">
              <a:buNone/>
              <a:defRPr sz="7680">
                <a:solidFill>
                  <a:schemeClr val="tx1">
                    <a:tint val="75000"/>
                  </a:schemeClr>
                </a:solidFill>
              </a:defRPr>
            </a:lvl3pPr>
            <a:lvl4pPr marL="6583680" indent="0">
              <a:buNone/>
              <a:defRPr sz="6720">
                <a:solidFill>
                  <a:schemeClr val="tx1">
                    <a:tint val="75000"/>
                  </a:schemeClr>
                </a:solidFill>
              </a:defRPr>
            </a:lvl4pPr>
            <a:lvl5pPr marL="8778240" indent="0">
              <a:buNone/>
              <a:defRPr sz="6720">
                <a:solidFill>
                  <a:schemeClr val="tx1">
                    <a:tint val="75000"/>
                  </a:schemeClr>
                </a:solidFill>
              </a:defRPr>
            </a:lvl5pPr>
            <a:lvl6pPr marL="10972800" indent="0">
              <a:buNone/>
              <a:defRPr sz="6720">
                <a:solidFill>
                  <a:schemeClr val="tx1">
                    <a:tint val="75000"/>
                  </a:schemeClr>
                </a:solidFill>
              </a:defRPr>
            </a:lvl6pPr>
            <a:lvl7pPr marL="13167360" indent="0">
              <a:buNone/>
              <a:defRPr sz="6720">
                <a:solidFill>
                  <a:schemeClr val="tx1">
                    <a:tint val="75000"/>
                  </a:schemeClr>
                </a:solidFill>
              </a:defRPr>
            </a:lvl7pPr>
            <a:lvl8pPr marL="15361920" indent="0">
              <a:buNone/>
              <a:defRPr sz="6720">
                <a:solidFill>
                  <a:schemeClr val="tx1">
                    <a:tint val="75000"/>
                  </a:schemeClr>
                </a:solidFill>
              </a:defRPr>
            </a:lvl8pPr>
            <a:lvl9pPr marL="1755648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4560" y="7680963"/>
            <a:ext cx="19385280" cy="21724622"/>
          </a:xfrm>
        </p:spPr>
        <p:txBody>
          <a:bodyPr/>
          <a:lstStyle>
            <a:lvl1pPr>
              <a:defRPr sz="13440"/>
            </a:lvl1pPr>
            <a:lvl2pPr>
              <a:defRPr sz="11520"/>
            </a:lvl2pPr>
            <a:lvl3pPr>
              <a:defRPr sz="9600"/>
            </a:lvl3pPr>
            <a:lvl4pPr>
              <a:defRPr sz="8640"/>
            </a:lvl4pPr>
            <a:lvl5pPr>
              <a:defRPr sz="8640"/>
            </a:lvl5pPr>
            <a:lvl6pPr>
              <a:defRPr sz="8640"/>
            </a:lvl6pPr>
            <a:lvl7pPr>
              <a:defRPr sz="8640"/>
            </a:lvl7pPr>
            <a:lvl8pPr>
              <a:defRPr sz="8640"/>
            </a:lvl8pPr>
            <a:lvl9pPr>
              <a:defRPr sz="86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311360" y="7680963"/>
            <a:ext cx="19385280" cy="21724622"/>
          </a:xfrm>
        </p:spPr>
        <p:txBody>
          <a:bodyPr/>
          <a:lstStyle>
            <a:lvl1pPr>
              <a:defRPr sz="13440"/>
            </a:lvl1pPr>
            <a:lvl2pPr>
              <a:defRPr sz="11520"/>
            </a:lvl2pPr>
            <a:lvl3pPr>
              <a:defRPr sz="9600"/>
            </a:lvl3pPr>
            <a:lvl4pPr>
              <a:defRPr sz="8640"/>
            </a:lvl4pPr>
            <a:lvl5pPr>
              <a:defRPr sz="8640"/>
            </a:lvl5pPr>
            <a:lvl6pPr>
              <a:defRPr sz="8640"/>
            </a:lvl6pPr>
            <a:lvl7pPr>
              <a:defRPr sz="8640"/>
            </a:lvl7pPr>
            <a:lvl8pPr>
              <a:defRPr sz="8640"/>
            </a:lvl8pPr>
            <a:lvl9pPr>
              <a:defRPr sz="86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0" y="7368542"/>
            <a:ext cx="19392902" cy="307085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2194560" y="10439400"/>
            <a:ext cx="19392902" cy="18966182"/>
          </a:xfrm>
        </p:spPr>
        <p:txBody>
          <a:bodyPr/>
          <a:lstStyle>
            <a:lvl1pPr>
              <a:defRPr sz="11520"/>
            </a:lvl1pPr>
            <a:lvl2pPr>
              <a:defRPr sz="9600"/>
            </a:lvl2pPr>
            <a:lvl3pPr>
              <a:defRPr sz="8640"/>
            </a:lvl3pPr>
            <a:lvl4pPr>
              <a:defRPr sz="7680"/>
            </a:lvl4pPr>
            <a:lvl5pPr>
              <a:defRPr sz="7680"/>
            </a:lvl5pPr>
            <a:lvl6pPr>
              <a:defRPr sz="7680"/>
            </a:lvl6pPr>
            <a:lvl7pPr>
              <a:defRPr sz="7680"/>
            </a:lvl7pPr>
            <a:lvl8pPr>
              <a:defRPr sz="7680"/>
            </a:lvl8pPr>
            <a:lvl9pPr>
              <a:defRPr sz="76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2" y="7368542"/>
            <a:ext cx="19400520" cy="307085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96122" y="10439400"/>
            <a:ext cx="19400520" cy="18966182"/>
          </a:xfrm>
        </p:spPr>
        <p:txBody>
          <a:bodyPr/>
          <a:lstStyle>
            <a:lvl1pPr>
              <a:defRPr sz="11520"/>
            </a:lvl1pPr>
            <a:lvl2pPr>
              <a:defRPr sz="9600"/>
            </a:lvl2pPr>
            <a:lvl3pPr>
              <a:defRPr sz="8640"/>
            </a:lvl3pPr>
            <a:lvl4pPr>
              <a:defRPr sz="7680"/>
            </a:lvl4pPr>
            <a:lvl5pPr>
              <a:defRPr sz="7680"/>
            </a:lvl5pPr>
            <a:lvl6pPr>
              <a:defRPr sz="7680"/>
            </a:lvl6pPr>
            <a:lvl7pPr>
              <a:defRPr sz="7680"/>
            </a:lvl7pPr>
            <a:lvl8pPr>
              <a:defRPr sz="7680"/>
            </a:lvl8pPr>
            <a:lvl9pPr>
              <a:defRPr sz="768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t>7/24/2026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p:spPr>
        <p:txBody>
          <a:bodyPr anchor="b"/>
          <a:lstStyle>
            <a:lvl1pPr algn="l">
              <a:defRPr sz="9600" b="1"/>
            </a:lvl1pPr>
          </a:lstStyle>
          <a:p>
            <a:r>
              <a:rPr lang="en-US"/>
              <a:t>Click to edit Master title style</a:t>
            </a:r>
          </a:p>
        </p:txBody>
      </p:sp>
      <p:sp>
        <p:nvSpPr>
          <p:cNvPr id="3" name="Content Placeholder 2"/>
          <p:cNvSpPr>
            <a:spLocks noGrp="1"/>
          </p:cNvSpPr>
          <p:nvPr>
            <p:ph idx="1"/>
          </p:nvPr>
        </p:nvSpPr>
        <p:spPr>
          <a:xfrm>
            <a:off x="17160240" y="1310643"/>
            <a:ext cx="24536400" cy="28094942"/>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3" y="6888483"/>
            <a:ext cx="14439902" cy="22517102"/>
          </a:xfrm>
        </p:spPr>
        <p:txBody>
          <a:bodyPr/>
          <a:lstStyle>
            <a:lvl1pPr marL="0" indent="0">
              <a:buNone/>
              <a:defRPr sz="6720"/>
            </a:lvl1pPr>
            <a:lvl2pPr marL="2194560" indent="0">
              <a:buNone/>
              <a:defRPr sz="5760"/>
            </a:lvl2pPr>
            <a:lvl3pPr marL="4389120" indent="0">
              <a:buNone/>
              <a:defRPr sz="4800"/>
            </a:lvl3pPr>
            <a:lvl4pPr marL="6583680" indent="0">
              <a:buNone/>
              <a:defRPr sz="4320"/>
            </a:lvl4pPr>
            <a:lvl5pPr marL="8778240" indent="0">
              <a:buNone/>
              <a:defRPr sz="4320"/>
            </a:lvl5pPr>
            <a:lvl6pPr marL="10972800" indent="0">
              <a:buNone/>
              <a:defRPr sz="4320"/>
            </a:lvl6pPr>
            <a:lvl7pPr marL="13167360" indent="0">
              <a:buNone/>
              <a:defRPr sz="4320"/>
            </a:lvl7pPr>
            <a:lvl8pPr marL="15361920" indent="0">
              <a:buNone/>
              <a:defRPr sz="4320"/>
            </a:lvl8pPr>
            <a:lvl9pPr marL="17556480" indent="0">
              <a:buNone/>
              <a:defRPr sz="4320"/>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2"/>
          </a:xfrm>
        </p:spPr>
        <p:txBody>
          <a:bodyPr anchor="b"/>
          <a:lstStyle>
            <a:lvl1pPr algn="l">
              <a:defRPr sz="9600" b="1"/>
            </a:lvl1pPr>
          </a:lstStyle>
          <a:p>
            <a:r>
              <a:rPr lang="en-US"/>
              <a:t>Click to edit Master title style</a:t>
            </a:r>
          </a:p>
        </p:txBody>
      </p:sp>
      <p:sp>
        <p:nvSpPr>
          <p:cNvPr id="3" name="Picture Placeholder 2"/>
          <p:cNvSpPr>
            <a:spLocks noGrp="1"/>
          </p:cNvSpPr>
          <p:nvPr>
            <p:ph type="pic" idx="1"/>
          </p:nvPr>
        </p:nvSpPr>
        <p:spPr>
          <a:xfrm>
            <a:off x="8602982" y="2941320"/>
            <a:ext cx="26334720" cy="19751040"/>
          </a:xfrm>
        </p:spPr>
        <p:txBody>
          <a:bodyPr/>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endParaRPr lang="en-US"/>
          </a:p>
        </p:txBody>
      </p:sp>
      <p:sp>
        <p:nvSpPr>
          <p:cNvPr id="4" name="Text Placeholder 3"/>
          <p:cNvSpPr>
            <a:spLocks noGrp="1"/>
          </p:cNvSpPr>
          <p:nvPr>
            <p:ph type="body" sz="half" idx="2"/>
          </p:nvPr>
        </p:nvSpPr>
        <p:spPr>
          <a:xfrm>
            <a:off x="8602982" y="25763222"/>
            <a:ext cx="26334720" cy="3863338"/>
          </a:xfrm>
        </p:spPr>
        <p:txBody>
          <a:bodyPr/>
          <a:lstStyle>
            <a:lvl1pPr marL="0" indent="0">
              <a:buNone/>
              <a:defRPr sz="6720"/>
            </a:lvl1pPr>
            <a:lvl2pPr marL="2194560" indent="0">
              <a:buNone/>
              <a:defRPr sz="5760"/>
            </a:lvl2pPr>
            <a:lvl3pPr marL="4389120" indent="0">
              <a:buNone/>
              <a:defRPr sz="4800"/>
            </a:lvl3pPr>
            <a:lvl4pPr marL="6583680" indent="0">
              <a:buNone/>
              <a:defRPr sz="4320"/>
            </a:lvl4pPr>
            <a:lvl5pPr marL="8778240" indent="0">
              <a:buNone/>
              <a:defRPr sz="4320"/>
            </a:lvl5pPr>
            <a:lvl6pPr marL="10972800" indent="0">
              <a:buNone/>
              <a:defRPr sz="4320"/>
            </a:lvl6pPr>
            <a:lvl7pPr marL="13167360" indent="0">
              <a:buNone/>
              <a:defRPr sz="4320"/>
            </a:lvl7pPr>
            <a:lvl8pPr marL="15361920" indent="0">
              <a:buNone/>
              <a:defRPr sz="4320"/>
            </a:lvl8pPr>
            <a:lvl9pPr marL="17556480" indent="0">
              <a:buNone/>
              <a:defRPr sz="4320"/>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194560" y="7680963"/>
            <a:ext cx="39502080" cy="21724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2"/>
            <a:ext cx="1024128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8102BAB4-8B8D-41DD-85C7-81A0CA962007}" type="datetimeFigureOut">
              <a:rPr lang="en-US" smtClean="0"/>
              <a:t>7/24/2026</a:t>
            </a:fld>
            <a:endParaRPr lang="en-US"/>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B044824F-EBE0-443F-8A8F-F64816AF04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89120" rtl="0" eaLnBrk="1" latinLnBrk="0" hangingPunct="1">
        <a:spcBef>
          <a:spcPct val="0"/>
        </a:spcBef>
        <a:buNone/>
        <a:defRPr sz="21120" kern="1200">
          <a:solidFill>
            <a:schemeClr val="tx1"/>
          </a:solidFill>
          <a:latin typeface="+mj-lt"/>
          <a:ea typeface="+mj-ea"/>
          <a:cs typeface="+mj-cs"/>
        </a:defRPr>
      </a:lvl1pPr>
    </p:titleStyle>
    <p:bodyStyle>
      <a:lvl1pPr marL="1645920" indent="-1645920" algn="l" defTabSz="4389120" rtl="0" eaLnBrk="1" latinLnBrk="0" hangingPunct="1">
        <a:spcBef>
          <a:spcPct val="20000"/>
        </a:spcBef>
        <a:buFont typeface="Arial" pitchFamily="34" charset="0"/>
        <a:buChar char="•"/>
        <a:defRPr sz="15360" kern="1200">
          <a:solidFill>
            <a:schemeClr val="tx1"/>
          </a:solidFill>
          <a:latin typeface="+mn-lt"/>
          <a:ea typeface="+mn-ea"/>
          <a:cs typeface="+mn-cs"/>
        </a:defRPr>
      </a:lvl1pPr>
      <a:lvl2pPr marL="3566160" indent="-1371600" algn="l" defTabSz="4389120" rtl="0" eaLnBrk="1" latinLnBrk="0" hangingPunct="1">
        <a:spcBef>
          <a:spcPct val="20000"/>
        </a:spcBef>
        <a:buFont typeface="Arial" pitchFamily="34" charset="0"/>
        <a:buChar char="–"/>
        <a:defRPr sz="13440" kern="1200">
          <a:solidFill>
            <a:schemeClr val="tx1"/>
          </a:solidFill>
          <a:latin typeface="+mn-lt"/>
          <a:ea typeface="+mn-ea"/>
          <a:cs typeface="+mn-cs"/>
        </a:defRPr>
      </a:lvl2pPr>
      <a:lvl3pPr marL="5486400" indent="-1097280" algn="l" defTabSz="4389120" rtl="0" eaLnBrk="1" latinLnBrk="0" hangingPunct="1">
        <a:spcBef>
          <a:spcPct val="20000"/>
        </a:spcBef>
        <a:buFont typeface="Arial" pitchFamily="34" charset="0"/>
        <a:buChar char="•"/>
        <a:defRPr sz="11520" kern="1200">
          <a:solidFill>
            <a:schemeClr val="tx1"/>
          </a:solidFill>
          <a:latin typeface="+mn-lt"/>
          <a:ea typeface="+mn-ea"/>
          <a:cs typeface="+mn-cs"/>
        </a:defRPr>
      </a:lvl3pPr>
      <a:lvl4pPr marL="768096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52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7008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464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920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376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F48F04-2D77-75FA-19AD-11B5B80B4CB9}"/>
            </a:ext>
          </a:extLst>
        </p:cNvPr>
        <p:cNvGrpSpPr/>
        <p:nvPr/>
      </p:nvGrpSpPr>
      <p:grpSpPr>
        <a:xfrm>
          <a:off x="0" y="0"/>
          <a:ext cx="0" cy="0"/>
          <a:chOff x="0" y="0"/>
          <a:chExt cx="0" cy="0"/>
        </a:xfrm>
      </p:grpSpPr>
      <p:sp>
        <p:nvSpPr>
          <p:cNvPr id="58" name="TextBox 57">
            <a:extLst>
              <a:ext uri="{FF2B5EF4-FFF2-40B4-BE49-F238E27FC236}">
                <a16:creationId xmlns:a16="http://schemas.microsoft.com/office/drawing/2014/main" id="{763F7040-DD67-6B0F-9BB3-CEC9A97E05BA}"/>
              </a:ext>
            </a:extLst>
          </p:cNvPr>
          <p:cNvSpPr txBox="1"/>
          <p:nvPr/>
        </p:nvSpPr>
        <p:spPr>
          <a:xfrm>
            <a:off x="382022" y="31623000"/>
            <a:ext cx="7466578" cy="769441"/>
          </a:xfrm>
          <a:prstGeom prst="rect">
            <a:avLst/>
          </a:prstGeom>
          <a:solidFill>
            <a:schemeClr val="bg1"/>
          </a:solidFill>
        </p:spPr>
        <p:txBody>
          <a:bodyPr wrap="square" rtlCol="0">
            <a:spAutoFit/>
          </a:bodyPr>
          <a:lstStyle/>
          <a:p>
            <a:r>
              <a:rPr lang="en-US" sz="4400" b="1" dirty="0">
                <a:solidFill>
                  <a:srgbClr val="003A8B"/>
                </a:solidFill>
                <a:latin typeface="Bangla MN" charset="0"/>
                <a:ea typeface="Bangla MN" charset="0"/>
                <a:cs typeface="Bangla MN" charset="0"/>
              </a:rPr>
              <a:t>Acknowledgments</a:t>
            </a:r>
          </a:p>
        </p:txBody>
      </p:sp>
      <p:sp>
        <p:nvSpPr>
          <p:cNvPr id="2" name="Rectangle 1">
            <a:extLst>
              <a:ext uri="{FF2B5EF4-FFF2-40B4-BE49-F238E27FC236}">
                <a16:creationId xmlns:a16="http://schemas.microsoft.com/office/drawing/2014/main" id="{618081B1-BEE1-F4C5-8692-1D794A73A4CC}"/>
              </a:ext>
            </a:extLst>
          </p:cNvPr>
          <p:cNvSpPr/>
          <p:nvPr/>
        </p:nvSpPr>
        <p:spPr>
          <a:xfrm>
            <a:off x="359228" y="381000"/>
            <a:ext cx="43172744" cy="32080200"/>
          </a:xfrm>
          <a:prstGeom prst="rect">
            <a:avLst/>
          </a:prstGeom>
          <a:noFill/>
          <a:ln w="101600">
            <a:solidFill>
              <a:srgbClr val="003A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9" name="Group 38">
            <a:extLst>
              <a:ext uri="{FF2B5EF4-FFF2-40B4-BE49-F238E27FC236}">
                <a16:creationId xmlns:a16="http://schemas.microsoft.com/office/drawing/2014/main" id="{05153F47-9519-1877-F5BB-BC4F3BAE2C10}"/>
              </a:ext>
            </a:extLst>
          </p:cNvPr>
          <p:cNvGrpSpPr/>
          <p:nvPr/>
        </p:nvGrpSpPr>
        <p:grpSpPr>
          <a:xfrm>
            <a:off x="549160" y="4199930"/>
            <a:ext cx="12305557" cy="7351566"/>
            <a:chOff x="1018657" y="6478996"/>
            <a:chExt cx="11658600" cy="7001534"/>
          </a:xfrm>
          <a:solidFill>
            <a:schemeClr val="bg1"/>
          </a:solidFill>
        </p:grpSpPr>
        <p:sp>
          <p:nvSpPr>
            <p:cNvPr id="34" name="Rectangle 33">
              <a:extLst>
                <a:ext uri="{FF2B5EF4-FFF2-40B4-BE49-F238E27FC236}">
                  <a16:creationId xmlns:a16="http://schemas.microsoft.com/office/drawing/2014/main" id="{5DB1B8F7-C9FE-1387-E059-E5869DB4ABC9}"/>
                </a:ext>
              </a:extLst>
            </p:cNvPr>
            <p:cNvSpPr/>
            <p:nvPr/>
          </p:nvSpPr>
          <p:spPr>
            <a:xfrm>
              <a:off x="1018657" y="6862021"/>
              <a:ext cx="11658600" cy="6618509"/>
            </a:xfrm>
            <a:prstGeom prst="rect">
              <a:avLst/>
            </a:prstGeom>
            <a:grp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p>
          </p:txBody>
        </p:sp>
        <p:sp>
          <p:nvSpPr>
            <p:cNvPr id="17" name="TextBox 16">
              <a:extLst>
                <a:ext uri="{FF2B5EF4-FFF2-40B4-BE49-F238E27FC236}">
                  <a16:creationId xmlns:a16="http://schemas.microsoft.com/office/drawing/2014/main" id="{E4F486CE-EF35-2B95-0B66-A129BFAC53ED}"/>
                </a:ext>
              </a:extLst>
            </p:cNvPr>
            <p:cNvSpPr txBox="1"/>
            <p:nvPr/>
          </p:nvSpPr>
          <p:spPr>
            <a:xfrm>
              <a:off x="4145744" y="6478996"/>
              <a:ext cx="5193851" cy="879367"/>
            </a:xfrm>
            <a:prstGeom prst="rect">
              <a:avLst/>
            </a:prstGeom>
            <a:grpFill/>
          </p:spPr>
          <p:txBody>
            <a:bodyPr wrap="square" rtlCol="0">
              <a:spAutoFit/>
            </a:bodyPr>
            <a:lstStyle/>
            <a:p>
              <a:pPr algn="ctr"/>
              <a:r>
                <a:rPr lang="en-US" sz="5400" b="1" dirty="0">
                  <a:solidFill>
                    <a:srgbClr val="003A8B"/>
                  </a:solidFill>
                  <a:latin typeface="Bangla MN" charset="0"/>
                  <a:ea typeface="Bangla MN" charset="0"/>
                  <a:cs typeface="Bangla MN" charset="0"/>
                </a:rPr>
                <a:t>Operational Need</a:t>
              </a:r>
            </a:p>
          </p:txBody>
        </p:sp>
      </p:grpSp>
      <p:grpSp>
        <p:nvGrpSpPr>
          <p:cNvPr id="43" name="Group 42">
            <a:extLst>
              <a:ext uri="{FF2B5EF4-FFF2-40B4-BE49-F238E27FC236}">
                <a16:creationId xmlns:a16="http://schemas.microsoft.com/office/drawing/2014/main" id="{42D1F18F-BF64-C26B-142B-0BF829C0E5B4}"/>
              </a:ext>
            </a:extLst>
          </p:cNvPr>
          <p:cNvGrpSpPr/>
          <p:nvPr/>
        </p:nvGrpSpPr>
        <p:grpSpPr>
          <a:xfrm>
            <a:off x="30882792" y="28074628"/>
            <a:ext cx="12506964" cy="3590271"/>
            <a:chOff x="802713" y="19204870"/>
            <a:chExt cx="11972297" cy="6965749"/>
          </a:xfrm>
        </p:grpSpPr>
        <p:sp>
          <p:nvSpPr>
            <p:cNvPr id="44" name="Rectangle 43">
              <a:extLst>
                <a:ext uri="{FF2B5EF4-FFF2-40B4-BE49-F238E27FC236}">
                  <a16:creationId xmlns:a16="http://schemas.microsoft.com/office/drawing/2014/main" id="{E4B3BD82-637C-0697-7524-8FA64927D595}"/>
                </a:ext>
              </a:extLst>
            </p:cNvPr>
            <p:cNvSpPr/>
            <p:nvPr/>
          </p:nvSpPr>
          <p:spPr>
            <a:xfrm>
              <a:off x="802713" y="20571454"/>
              <a:ext cx="11972297" cy="5599165"/>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Box 44">
              <a:extLst>
                <a:ext uri="{FF2B5EF4-FFF2-40B4-BE49-F238E27FC236}">
                  <a16:creationId xmlns:a16="http://schemas.microsoft.com/office/drawing/2014/main" id="{7561C329-8DE1-65CD-EC0C-37599698F510}"/>
                </a:ext>
              </a:extLst>
            </p:cNvPr>
            <p:cNvSpPr txBox="1"/>
            <p:nvPr/>
          </p:nvSpPr>
          <p:spPr>
            <a:xfrm>
              <a:off x="4244479" y="19204870"/>
              <a:ext cx="5389812" cy="1604481"/>
            </a:xfrm>
            <a:prstGeom prst="rect">
              <a:avLst/>
            </a:prstGeom>
            <a:solidFill>
              <a:schemeClr val="bg1"/>
            </a:solidFill>
          </p:spPr>
          <p:txBody>
            <a:bodyPr wrap="square" rtlCol="0">
              <a:spAutoFit/>
            </a:bodyPr>
            <a:lstStyle/>
            <a:p>
              <a:pPr algn="ctr"/>
              <a:r>
                <a:rPr lang="en-US" sz="5400" b="1" dirty="0">
                  <a:solidFill>
                    <a:srgbClr val="003A8B"/>
                  </a:solidFill>
                  <a:latin typeface="Bangla MN" charset="0"/>
                  <a:ea typeface="Bangla MN" charset="0"/>
                  <a:cs typeface="Bangla MN" charset="0"/>
                </a:rPr>
                <a:t>References</a:t>
              </a:r>
            </a:p>
          </p:txBody>
        </p:sp>
      </p:grpSp>
      <p:grpSp>
        <p:nvGrpSpPr>
          <p:cNvPr id="37" name="Group 36">
            <a:extLst>
              <a:ext uri="{FF2B5EF4-FFF2-40B4-BE49-F238E27FC236}">
                <a16:creationId xmlns:a16="http://schemas.microsoft.com/office/drawing/2014/main" id="{990462D7-660A-F1E7-2155-6339DA730430}"/>
              </a:ext>
            </a:extLst>
          </p:cNvPr>
          <p:cNvGrpSpPr/>
          <p:nvPr/>
        </p:nvGrpSpPr>
        <p:grpSpPr>
          <a:xfrm>
            <a:off x="600657" y="11710961"/>
            <a:ext cx="12254060" cy="6352005"/>
            <a:chOff x="914401" y="19623677"/>
            <a:chExt cx="11609976" cy="12380323"/>
          </a:xfrm>
          <a:solidFill>
            <a:schemeClr val="bg1"/>
          </a:solidFill>
        </p:grpSpPr>
        <p:sp>
          <p:nvSpPr>
            <p:cNvPr id="35" name="Rectangle 34">
              <a:extLst>
                <a:ext uri="{FF2B5EF4-FFF2-40B4-BE49-F238E27FC236}">
                  <a16:creationId xmlns:a16="http://schemas.microsoft.com/office/drawing/2014/main" id="{0139E580-7DBB-D02B-E5A1-C30F50075244}"/>
                </a:ext>
              </a:extLst>
            </p:cNvPr>
            <p:cNvSpPr/>
            <p:nvPr/>
          </p:nvSpPr>
          <p:spPr>
            <a:xfrm>
              <a:off x="914401" y="19784857"/>
              <a:ext cx="11609976" cy="12219143"/>
            </a:xfrm>
            <a:prstGeom prst="rect">
              <a:avLst/>
            </a:prstGeom>
            <a:gr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Box 35">
              <a:extLst>
                <a:ext uri="{FF2B5EF4-FFF2-40B4-BE49-F238E27FC236}">
                  <a16:creationId xmlns:a16="http://schemas.microsoft.com/office/drawing/2014/main" id="{4D2D19DA-D928-7BC3-528F-0FEB3790DC73}"/>
                </a:ext>
              </a:extLst>
            </p:cNvPr>
            <p:cNvSpPr txBox="1"/>
            <p:nvPr/>
          </p:nvSpPr>
          <p:spPr>
            <a:xfrm>
              <a:off x="3336072" y="19623677"/>
              <a:ext cx="6338570" cy="1936955"/>
            </a:xfrm>
            <a:prstGeom prst="rect">
              <a:avLst/>
            </a:prstGeom>
            <a:grpFill/>
            <a:ln>
              <a:noFill/>
            </a:ln>
          </p:spPr>
          <p:txBody>
            <a:bodyPr wrap="square" rtlCol="0">
              <a:spAutoFit/>
            </a:bodyPr>
            <a:lstStyle/>
            <a:p>
              <a:pPr algn="ctr"/>
              <a:r>
                <a:rPr lang="en-US" sz="5400" b="1" dirty="0">
                  <a:solidFill>
                    <a:srgbClr val="003A8B"/>
                  </a:solidFill>
                  <a:latin typeface="Bangla MN" charset="0"/>
                  <a:ea typeface="Bangla MN" charset="0"/>
                  <a:cs typeface="Bangla MN" charset="0"/>
                </a:rPr>
                <a:t>Research Questions</a:t>
              </a:r>
            </a:p>
          </p:txBody>
        </p:sp>
      </p:grpSp>
      <p:grpSp>
        <p:nvGrpSpPr>
          <p:cNvPr id="8" name="Group 7">
            <a:extLst>
              <a:ext uri="{FF2B5EF4-FFF2-40B4-BE49-F238E27FC236}">
                <a16:creationId xmlns:a16="http://schemas.microsoft.com/office/drawing/2014/main" id="{3E95D2E8-984E-16A3-4A53-5D4245E79363}"/>
              </a:ext>
            </a:extLst>
          </p:cNvPr>
          <p:cNvGrpSpPr/>
          <p:nvPr/>
        </p:nvGrpSpPr>
        <p:grpSpPr>
          <a:xfrm>
            <a:off x="12658345" y="4250317"/>
            <a:ext cx="18088424" cy="7186597"/>
            <a:chOff x="12617171" y="23698200"/>
            <a:chExt cx="18173419" cy="9260146"/>
          </a:xfrm>
        </p:grpSpPr>
        <p:grpSp>
          <p:nvGrpSpPr>
            <p:cNvPr id="6" name="Group 5">
              <a:extLst>
                <a:ext uri="{FF2B5EF4-FFF2-40B4-BE49-F238E27FC236}">
                  <a16:creationId xmlns:a16="http://schemas.microsoft.com/office/drawing/2014/main" id="{679A0526-C426-A14F-F90A-5E81634BFA28}"/>
                </a:ext>
              </a:extLst>
            </p:cNvPr>
            <p:cNvGrpSpPr/>
            <p:nvPr/>
          </p:nvGrpSpPr>
          <p:grpSpPr>
            <a:xfrm>
              <a:off x="13058879" y="23698200"/>
              <a:ext cx="17731711" cy="9260146"/>
              <a:chOff x="13536443" y="20953271"/>
              <a:chExt cx="13914380" cy="12234346"/>
            </a:xfrm>
          </p:grpSpPr>
          <p:sp>
            <p:nvSpPr>
              <p:cNvPr id="50" name="Rectangle 49">
                <a:extLst>
                  <a:ext uri="{FF2B5EF4-FFF2-40B4-BE49-F238E27FC236}">
                    <a16:creationId xmlns:a16="http://schemas.microsoft.com/office/drawing/2014/main" id="{A0CA33FE-696C-DF83-0716-C8896BE8EAC0}"/>
                  </a:ext>
                </a:extLst>
              </p:cNvPr>
              <p:cNvSpPr/>
              <p:nvPr/>
            </p:nvSpPr>
            <p:spPr>
              <a:xfrm>
                <a:off x="13536443" y="21566383"/>
                <a:ext cx="13914380" cy="11621234"/>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Box 50">
                <a:extLst>
                  <a:ext uri="{FF2B5EF4-FFF2-40B4-BE49-F238E27FC236}">
                    <a16:creationId xmlns:a16="http://schemas.microsoft.com/office/drawing/2014/main" id="{5B395617-C552-B445-B02F-B8ACCFF2A190}"/>
                  </a:ext>
                </a:extLst>
              </p:cNvPr>
              <p:cNvSpPr txBox="1"/>
              <p:nvPr/>
            </p:nvSpPr>
            <p:spPr>
              <a:xfrm>
                <a:off x="16426667" y="20953271"/>
                <a:ext cx="7877939" cy="2206183"/>
              </a:xfrm>
              <a:prstGeom prst="rect">
                <a:avLst/>
              </a:prstGeom>
              <a:solidFill>
                <a:schemeClr val="bg1"/>
              </a:solidFill>
            </p:spPr>
            <p:txBody>
              <a:bodyPr wrap="square" rtlCol="0">
                <a:spAutoFit/>
              </a:bodyPr>
              <a:lstStyle/>
              <a:p>
                <a:pPr algn="ctr"/>
                <a:r>
                  <a:rPr lang="en-US" sz="5400" b="1" dirty="0">
                    <a:solidFill>
                      <a:srgbClr val="003A8B"/>
                    </a:solidFill>
                    <a:latin typeface="Bangla MN" charset="0"/>
                    <a:ea typeface="Bangla MN" charset="0"/>
                    <a:cs typeface="Bangla MN" charset="0"/>
                  </a:rPr>
                  <a:t>Measuring Decision Priorities </a:t>
                </a:r>
              </a:p>
              <a:p>
                <a:pPr algn="ctr"/>
                <a:endParaRPr lang="en-US" sz="5400" b="1" dirty="0">
                  <a:solidFill>
                    <a:srgbClr val="003A8B"/>
                  </a:solidFill>
                  <a:latin typeface="Bangla MN" charset="0"/>
                  <a:ea typeface="Bangla MN" charset="0"/>
                  <a:cs typeface="Bangla MN" charset="0"/>
                </a:endParaRPr>
              </a:p>
            </p:txBody>
          </p:sp>
        </p:grpSp>
        <p:sp>
          <p:nvSpPr>
            <p:cNvPr id="18" name="TextBox 17">
              <a:extLst>
                <a:ext uri="{FF2B5EF4-FFF2-40B4-BE49-F238E27FC236}">
                  <a16:creationId xmlns:a16="http://schemas.microsoft.com/office/drawing/2014/main" id="{22E5EFF6-8E63-09E3-95C0-E9A5532435C4}"/>
                </a:ext>
              </a:extLst>
            </p:cNvPr>
            <p:cNvSpPr txBox="1"/>
            <p:nvPr/>
          </p:nvSpPr>
          <p:spPr>
            <a:xfrm>
              <a:off x="12617171" y="24652546"/>
              <a:ext cx="18114021" cy="769441"/>
            </a:xfrm>
            <a:prstGeom prst="rect">
              <a:avLst/>
            </a:prstGeom>
            <a:noFill/>
          </p:spPr>
          <p:txBody>
            <a:bodyPr wrap="square" rtlCol="0">
              <a:spAutoFit/>
            </a:bodyPr>
            <a:lstStyle/>
            <a:p>
              <a:pPr marL="481012">
                <a:spcAft>
                  <a:spcPts val="4000"/>
                </a:spcAft>
              </a:pPr>
              <a:r>
                <a:rPr lang="en-US" sz="4400" dirty="0">
                  <a:latin typeface="Al Bayan Plain" charset="-78"/>
                  <a:ea typeface="Al Bayan Plain" charset="-78"/>
                  <a:cs typeface="Al Bayan Plain" charset="-78"/>
                </a:rPr>
                <a:t> </a:t>
              </a:r>
            </a:p>
          </p:txBody>
        </p:sp>
      </p:grpSp>
      <p:sp>
        <p:nvSpPr>
          <p:cNvPr id="77" name="Rectangle 76">
            <a:extLst>
              <a:ext uri="{FF2B5EF4-FFF2-40B4-BE49-F238E27FC236}">
                <a16:creationId xmlns:a16="http://schemas.microsoft.com/office/drawing/2014/main" id="{165B9912-A6BC-BF02-40A8-38D6412C6912}"/>
              </a:ext>
            </a:extLst>
          </p:cNvPr>
          <p:cNvSpPr/>
          <p:nvPr/>
        </p:nvSpPr>
        <p:spPr>
          <a:xfrm>
            <a:off x="523811" y="18568337"/>
            <a:ext cx="12388661" cy="13096569"/>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3600" dirty="0">
              <a:solidFill>
                <a:schemeClr val="tx1"/>
              </a:solidFill>
              <a:latin typeface="Helvetica" panose="020B0604020202020204" pitchFamily="34" charset="0"/>
              <a:cs typeface="Helvetica" panose="020B0604020202020204" pitchFamily="34" charset="0"/>
            </a:endParaRPr>
          </a:p>
          <a:p>
            <a:pPr marL="274320" indent="-274320">
              <a:spcAft>
                <a:spcPts val="1200"/>
              </a:spcAft>
              <a:buFont typeface="Arial" panose="020B0604020202020204" pitchFamily="34" charset="0"/>
              <a:buChar char="•"/>
            </a:pPr>
            <a:r>
              <a:rPr lang="en-US" sz="3600" dirty="0">
                <a:solidFill>
                  <a:schemeClr val="tx1"/>
                </a:solidFill>
                <a:latin typeface="Helvetica" panose="020B0604020202020204" pitchFamily="34" charset="0"/>
                <a:cs typeface="Helvetica" panose="020B0604020202020204" pitchFamily="34" charset="0"/>
              </a:rPr>
              <a:t>AI decision support should align with how clinicians make decisions—not just what decisions they make.</a:t>
            </a:r>
          </a:p>
          <a:p>
            <a:pPr marL="274320" indent="-274320">
              <a:spcAft>
                <a:spcPts val="1200"/>
              </a:spcAft>
              <a:buFont typeface="Arial" panose="020B0604020202020204" pitchFamily="34" charset="0"/>
              <a:buChar char="•"/>
            </a:pPr>
            <a:r>
              <a:rPr lang="en-US" altLang="en-US" sz="36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Triage decisions rarely have one "correct" answer because multiple objectives are in opposition.</a:t>
            </a:r>
          </a:p>
          <a:p>
            <a:pPr marL="274320" indent="-274320">
              <a:spcAft>
                <a:spcPts val="1200"/>
              </a:spcAft>
              <a:buFont typeface="Arial" panose="020B0604020202020204" pitchFamily="34" charset="0"/>
              <a:buChar char="•"/>
            </a:pPr>
            <a:r>
              <a:rPr lang="en-US" altLang="en-US" sz="3600" dirty="0">
                <a:solidFill>
                  <a:schemeClr val="tx1"/>
                </a:solidFill>
                <a:latin typeface="Helvetica" panose="020B0604020202020204" pitchFamily="34" charset="0"/>
                <a:ea typeface="Times New Roman" panose="02020603050405020304" pitchFamily="18" charset="0"/>
                <a:cs typeface="Helvetica" panose="020B0604020202020204" pitchFamily="34" charset="0"/>
              </a:rPr>
              <a:t>Two clinicians may make different, but equally defensible, decisions because they prioritize objectives differently.</a:t>
            </a:r>
          </a:p>
          <a:p>
            <a:pPr>
              <a:spcAft>
                <a:spcPts val="1200"/>
              </a:spcAft>
            </a:pPr>
            <a:endParaRPr lang="en-US" sz="3600" dirty="0">
              <a:solidFill>
                <a:schemeClr val="tx1"/>
              </a:solidFill>
              <a:latin typeface="Helvetica" panose="020B0604020202020204" pitchFamily="34" charset="0"/>
              <a:cs typeface="Helvetica" panose="020B0604020202020204" pitchFamily="34" charset="0"/>
            </a:endParaRPr>
          </a:p>
        </p:txBody>
      </p:sp>
      <p:sp>
        <p:nvSpPr>
          <p:cNvPr id="78" name="TextBox 77">
            <a:extLst>
              <a:ext uri="{FF2B5EF4-FFF2-40B4-BE49-F238E27FC236}">
                <a16:creationId xmlns:a16="http://schemas.microsoft.com/office/drawing/2014/main" id="{44074E3D-2FDF-91D8-7D1A-1884FA6A7521}"/>
              </a:ext>
            </a:extLst>
          </p:cNvPr>
          <p:cNvSpPr txBox="1"/>
          <p:nvPr/>
        </p:nvSpPr>
        <p:spPr>
          <a:xfrm>
            <a:off x="2362201" y="18126670"/>
            <a:ext cx="9316926" cy="923330"/>
          </a:xfrm>
          <a:prstGeom prst="rect">
            <a:avLst/>
          </a:prstGeom>
          <a:solidFill>
            <a:schemeClr val="bg1"/>
          </a:solidFill>
          <a:ln>
            <a:noFill/>
          </a:ln>
        </p:spPr>
        <p:txBody>
          <a:bodyPr wrap="square" rtlCol="0">
            <a:spAutoFit/>
          </a:bodyPr>
          <a:lstStyle/>
          <a:p>
            <a:pPr algn="ctr"/>
            <a:r>
              <a:rPr lang="en-US" sz="5400" b="1" dirty="0">
                <a:solidFill>
                  <a:srgbClr val="003A8B"/>
                </a:solidFill>
                <a:latin typeface="Bangla MN" charset="0"/>
                <a:ea typeface="Bangla MN" charset="0"/>
                <a:cs typeface="Bangla MN" charset="0"/>
              </a:rPr>
              <a:t>Conceptual Framework</a:t>
            </a:r>
          </a:p>
        </p:txBody>
      </p:sp>
      <p:sp>
        <p:nvSpPr>
          <p:cNvPr id="3" name="TextBox 2">
            <a:extLst>
              <a:ext uri="{FF2B5EF4-FFF2-40B4-BE49-F238E27FC236}">
                <a16:creationId xmlns:a16="http://schemas.microsoft.com/office/drawing/2014/main" id="{925164C7-CEE2-515D-416A-869E0BF504D2}"/>
              </a:ext>
            </a:extLst>
          </p:cNvPr>
          <p:cNvSpPr txBox="1"/>
          <p:nvPr/>
        </p:nvSpPr>
        <p:spPr>
          <a:xfrm>
            <a:off x="685799" y="4859918"/>
            <a:ext cx="12189695" cy="6740307"/>
          </a:xfrm>
          <a:prstGeom prst="rect">
            <a:avLst/>
          </a:prstGeom>
          <a:noFill/>
        </p:spPr>
        <p:txBody>
          <a:bodyPr wrap="square" rtlCol="0">
            <a:spAutoFit/>
          </a:bodyPr>
          <a:lstStyle/>
          <a:p>
            <a:r>
              <a:rPr lang="en-US" sz="3600" dirty="0">
                <a:latin typeface="Helvetica" panose="020B0604020202020204" pitchFamily="34" charset="0"/>
                <a:cs typeface="Helvetica" panose="020B0604020202020204" pitchFamily="34" charset="0"/>
              </a:rPr>
              <a:t>Artificial intelligence (AI) decision-support systems are increasingly being introduced into military and civilian medicine to improve the speed and quality of complex medical decisions. Yet successful deployment depends not only on AI performance, but also on whether clinicians are willing to trust and rely on AI recommendations. </a:t>
            </a:r>
          </a:p>
          <a:p>
            <a:endParaRPr lang="en-US" sz="3600" dirty="0">
              <a:latin typeface="Helvetica" panose="020B0604020202020204" pitchFamily="34" charset="0"/>
              <a:cs typeface="Helvetica" panose="020B0604020202020204" pitchFamily="34" charset="0"/>
            </a:endParaRPr>
          </a:p>
          <a:p>
            <a:r>
              <a:rPr lang="en-US" sz="3600" dirty="0">
                <a:latin typeface="Helvetica" panose="020B0604020202020204" pitchFamily="34" charset="0"/>
                <a:cs typeface="Helvetica" panose="020B0604020202020204" pitchFamily="34" charset="0"/>
              </a:rPr>
              <a:t>Previous studies have shown that alignment between human and AI decision-making influences trust. However, little is known about whether differences in </a:t>
            </a:r>
            <a:r>
              <a:rPr lang="en-US" sz="3600" b="1" dirty="0">
                <a:latin typeface="Helvetica" panose="020B0604020202020204" pitchFamily="34" charset="0"/>
                <a:cs typeface="Helvetica" panose="020B0604020202020204" pitchFamily="34" charset="0"/>
              </a:rPr>
              <a:t>clinical role</a:t>
            </a:r>
            <a:r>
              <a:rPr lang="en-US" sz="3600" dirty="0">
                <a:latin typeface="Helvetica" panose="020B0604020202020204" pitchFamily="34" charset="0"/>
                <a:cs typeface="Helvetica" panose="020B0604020202020204" pitchFamily="34" charset="0"/>
              </a:rPr>
              <a:t> influence willingness to rely on AI beyond traditional factors such as experience or training.</a:t>
            </a:r>
            <a:endParaRPr lang="en-US" sz="36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13" name="TextBox 12">
            <a:extLst>
              <a:ext uri="{FF2B5EF4-FFF2-40B4-BE49-F238E27FC236}">
                <a16:creationId xmlns:a16="http://schemas.microsoft.com/office/drawing/2014/main" id="{90030404-64C6-87B5-A15E-202A6516B07D}"/>
              </a:ext>
            </a:extLst>
          </p:cNvPr>
          <p:cNvSpPr txBox="1"/>
          <p:nvPr/>
        </p:nvSpPr>
        <p:spPr>
          <a:xfrm>
            <a:off x="30977508" y="29077385"/>
            <a:ext cx="12434926" cy="2554545"/>
          </a:xfrm>
          <a:prstGeom prst="rect">
            <a:avLst/>
          </a:prstGeom>
          <a:noFill/>
        </p:spPr>
        <p:txBody>
          <a:bodyPr wrap="square" rtlCol="0">
            <a:spAutoFit/>
          </a:bodyPr>
          <a:lstStyle/>
          <a:p>
            <a:pPr marL="342900" indent="-342900">
              <a:buFont typeface="+mj-lt"/>
              <a:buAutoNum type="arabicPeriod"/>
            </a:pPr>
            <a:r>
              <a:rPr lang="en-US" sz="2000" dirty="0">
                <a:effectLst/>
                <a:latin typeface="Helvetica" panose="020B0604020202020204" pitchFamily="34" charset="0"/>
                <a:ea typeface="Times New Roman" panose="02020603050405020304" pitchFamily="18" charset="0"/>
                <a:cs typeface="Helvetica" panose="020B0604020202020204" pitchFamily="34" charset="0"/>
              </a:rPr>
              <a:t>Cohn, J., Bixler, R., Woods, A., Lampi, J., &amp; Shortland, N. (2025). Modeling human decision attributes to enhance AI trustworthiness. Proceedings of the 2025 Interservice/Industry Training, Simulation, and Education Conference (I/ITSEC). Orlando, FL: National Training and Simulation Association.</a:t>
            </a:r>
          </a:p>
          <a:p>
            <a:pPr marL="342900" indent="-342900">
              <a:buFont typeface="+mj-lt"/>
              <a:buAutoNum type="arabicPeriod"/>
            </a:pPr>
            <a:r>
              <a:rPr lang="en-US" sz="2000" dirty="0">
                <a:latin typeface="Helvetica" panose="020B0604020202020204" pitchFamily="34" charset="0"/>
                <a:ea typeface="Times New Roman" panose="02020603050405020304" pitchFamily="18" charset="0"/>
                <a:cs typeface="Helvetica" panose="020B0604020202020204" pitchFamily="34" charset="0"/>
              </a:rPr>
              <a:t>McVay, J., de Visser, E. J., Pippin, B., Mani, A., Hyde, J. and Kman, N. (2025). Trust in AI Aligned Decision-Makers. 2025 IEEE Conference on Artificial Intelligence (CAI). Santa Clara, CA.</a:t>
            </a:r>
            <a:endParaRPr lang="en-US" sz="2000" dirty="0">
              <a:effectLst/>
              <a:latin typeface="Helvetica" panose="020B0604020202020204" pitchFamily="34" charset="0"/>
              <a:ea typeface="Times New Roman" panose="02020603050405020304" pitchFamily="18" charset="0"/>
              <a:cs typeface="Helvetica" panose="020B0604020202020204" pitchFamily="34" charset="0"/>
            </a:endParaRPr>
          </a:p>
          <a:p>
            <a:pPr marL="342900" indent="-342900">
              <a:buFont typeface="+mj-lt"/>
              <a:buAutoNum type="arabicPeriod"/>
            </a:pPr>
            <a:r>
              <a:rPr lang="en-US" sz="2000" dirty="0">
                <a:effectLst/>
                <a:latin typeface="Helvetica" panose="020B0604020202020204" pitchFamily="34" charset="0"/>
                <a:ea typeface="Times New Roman" panose="02020603050405020304" pitchFamily="18" charset="0"/>
                <a:cs typeface="Helvetica" panose="020B0604020202020204" pitchFamily="34" charset="0"/>
              </a:rPr>
              <a:t>Woods, A., Lampi, J., Pisanelli, S., Shortland, N., Marinier, R. Bixler, R., Cohn, J. (2025a). Enhancing Human-Artificial Intelligence Alignment: A Calibration-Based Approach. 2025 IEEE Conference on Artificial Intelligence (CAI). Santa Clara, CA.</a:t>
            </a:r>
            <a:endParaRPr lang="en-US" sz="2000" dirty="0">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EA6F8E63-BB41-E173-C4E7-6616A79C0C08}"/>
              </a:ext>
            </a:extLst>
          </p:cNvPr>
          <p:cNvSpPr txBox="1"/>
          <p:nvPr/>
        </p:nvSpPr>
        <p:spPr>
          <a:xfrm>
            <a:off x="4876801" y="31800225"/>
            <a:ext cx="16611600" cy="584775"/>
          </a:xfrm>
          <a:prstGeom prst="rect">
            <a:avLst/>
          </a:prstGeom>
          <a:noFill/>
        </p:spPr>
        <p:txBody>
          <a:bodyPr wrap="square" rtlCol="0">
            <a:spAutoFit/>
          </a:bodyPr>
          <a:lstStyle/>
          <a:p>
            <a:pPr algn="just"/>
            <a:r>
              <a:rPr lang="en-US" sz="3200" dirty="0">
                <a:latin typeface="Helvetica" panose="020B0604020202020204" pitchFamily="34" charset="0"/>
                <a:cs typeface="Helvetica" panose="020B0604020202020204" pitchFamily="34" charset="0"/>
              </a:rPr>
              <a:t>This work was funded by DARPA contracts FA8650-23-C-7315 and W912CG-23-C-0036.</a:t>
            </a:r>
          </a:p>
        </p:txBody>
      </p:sp>
      <p:sp>
        <p:nvSpPr>
          <p:cNvPr id="28" name="Rectangle 5">
            <a:extLst>
              <a:ext uri="{FF2B5EF4-FFF2-40B4-BE49-F238E27FC236}">
                <a16:creationId xmlns:a16="http://schemas.microsoft.com/office/drawing/2014/main" id="{88E9D2E8-9E80-A6A8-E196-654D07E7DF56}"/>
              </a:ext>
            </a:extLst>
          </p:cNvPr>
          <p:cNvSpPr>
            <a:spLocks noChangeArrowheads="1"/>
          </p:cNvSpPr>
          <p:nvPr/>
        </p:nvSpPr>
        <p:spPr bwMode="auto">
          <a:xfrm>
            <a:off x="13155022" y="5514975"/>
            <a:ext cx="17149351" cy="5293757"/>
          </a:xfrm>
          <a:prstGeom prst="rect">
            <a:avLst/>
          </a:prstGeom>
          <a:noFill/>
          <a:ln>
            <a:noFill/>
          </a:ln>
          <a:effectLst/>
        </p:spPr>
        <p:txBody>
          <a:bodyPr vert="horz" wrap="square" lIns="457056" tIns="0" rIns="0" bIns="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ts val="1200"/>
              </a:spcAft>
              <a:buClrTx/>
              <a:buSzTx/>
              <a:buFontTx/>
              <a:buNone/>
              <a:tabLst/>
            </a:pPr>
            <a:r>
              <a:rPr kumimoji="0" lang="en-US" altLang="en-US" sz="3600" b="1" i="0" u="none" strike="noStrike" cap="none" normalizeH="0" baseline="0" dirty="0">
                <a:ln>
                  <a:noFill/>
                </a:ln>
                <a:solidFill>
                  <a:schemeClr val="tx1"/>
                </a:solidFill>
                <a:effectLst/>
                <a:latin typeface="Helvetica" panose="020B0604020202020204" pitchFamily="34" charset="0"/>
                <a:cs typeface="Helvetica" panose="020B0604020202020204" pitchFamily="34" charset="0"/>
              </a:rPr>
              <a:t>Key Decision-Making Attributes (KDMAs)</a:t>
            </a:r>
            <a:r>
              <a:rPr kumimoji="0" lang="en-US" altLang="en-US" sz="3600" b="0" i="0" u="none" strike="noStrike" cap="none" normalizeH="0" baseline="0" dirty="0">
                <a:ln>
                  <a:noFill/>
                </a:ln>
                <a:solidFill>
                  <a:schemeClr val="tx1"/>
                </a:solidFill>
                <a:effectLst/>
                <a:latin typeface="Helvetica" panose="020B0604020202020204" pitchFamily="34" charset="0"/>
                <a:cs typeface="Helvetica" panose="020B0604020202020204" pitchFamily="34" charset="0"/>
              </a:rPr>
              <a:t> quantify how individuals prioritize competing objectives during decision-making. KDMAs measure the decision priorities that influence why a particular decision is made.</a:t>
            </a:r>
            <a:endParaRPr lang="en-US" altLang="en-US" sz="3600" dirty="0">
              <a:latin typeface="Helvetica" panose="020B0604020202020204" pitchFamily="34" charset="0"/>
              <a:cs typeface="Helvetica" panose="020B0604020202020204" pitchFamily="34" charset="0"/>
            </a:endParaRPr>
          </a:p>
          <a:p>
            <a:pPr marL="0" marR="0" lvl="0" indent="0" algn="just" defTabSz="914400" rtl="0" eaLnBrk="0" fontAlgn="base" latinLnBrk="0" hangingPunct="0">
              <a:lnSpc>
                <a:spcPct val="100000"/>
              </a:lnSpc>
              <a:spcBef>
                <a:spcPct val="0"/>
              </a:spcBef>
              <a:spcAft>
                <a:spcPts val="1200"/>
              </a:spcAft>
              <a:buClrTx/>
              <a:buSzTx/>
              <a:buFontTx/>
              <a:buNone/>
              <a:tabLst/>
            </a:pPr>
            <a:r>
              <a:rPr kumimoji="0" lang="en-US" altLang="en-US" sz="3600" b="1" i="0" u="none" strike="noStrike" cap="none" normalizeH="0" baseline="0" dirty="0">
                <a:ln>
                  <a:noFill/>
                </a:ln>
                <a:solidFill>
                  <a:schemeClr val="tx1"/>
                </a:solidFill>
                <a:effectLst/>
                <a:latin typeface="Helvetica" panose="020B0604020202020204" pitchFamily="34" charset="0"/>
                <a:cs typeface="Helvetica" panose="020B0604020202020204" pitchFamily="34" charset="0"/>
              </a:rPr>
              <a:t>Measuring KDMAs </a:t>
            </a:r>
            <a:r>
              <a:rPr kumimoji="0" lang="en-US" altLang="en-US" sz="3600" i="0" u="none" strike="noStrike" cap="none" normalizeH="0" baseline="0" dirty="0">
                <a:ln>
                  <a:noFill/>
                </a:ln>
                <a:solidFill>
                  <a:schemeClr val="tx1"/>
                </a:solidFill>
                <a:effectLst/>
                <a:latin typeface="Helvetica" panose="020B0604020202020204" pitchFamily="34" charset="0"/>
                <a:cs typeface="Helvetica" panose="020B0604020202020204" pitchFamily="34" charset="0"/>
              </a:rPr>
              <a:t>Participants completed a series of structured casualty-triage scenarios. Their responses were analyzed using previously developed probabilistic scoring models to estimate an individual KDMA profile—a quantitative representation of how they prioritize competing operational objectives.</a:t>
            </a:r>
            <a:endParaRPr lang="en-US" sz="3600" dirty="0">
              <a:latin typeface="Helvetica" panose="020B0604020202020204" pitchFamily="34" charset="0"/>
              <a:cs typeface="Helvetica" panose="020B0604020202020204" pitchFamily="34" charset="0"/>
            </a:endParaRPr>
          </a:p>
          <a:p>
            <a:pPr lvl="0" algn="just" defTabSz="914400" eaLnBrk="0" fontAlgn="base" hangingPunct="0">
              <a:spcBef>
                <a:spcPct val="0"/>
              </a:spcBef>
              <a:spcAft>
                <a:spcPct val="0"/>
              </a:spcAft>
            </a:pPr>
            <a:r>
              <a:rPr lang="en-US" sz="3600" b="1" i="1" dirty="0">
                <a:latin typeface="Helvetica" panose="020B0604020202020204" pitchFamily="34" charset="0"/>
                <a:cs typeface="Helvetica" panose="020B0604020202020204" pitchFamily="34" charset="0"/>
              </a:rPr>
              <a:t>KDMA profiles </a:t>
            </a:r>
            <a:r>
              <a:rPr lang="en-US" sz="3600" dirty="0">
                <a:latin typeface="Helvetica" panose="020B0604020202020204" pitchFamily="34" charset="0"/>
                <a:cs typeface="Helvetica" panose="020B0604020202020204" pitchFamily="34" charset="0"/>
              </a:rPr>
              <a:t>provide a common framework for describing both clinicians and AI decision-makers, enabling direct comparison of their decision priorities.</a:t>
            </a:r>
            <a:endParaRPr kumimoji="0" lang="en-US" altLang="en-US" sz="3600" i="0" u="none" strike="noStrike" cap="none" normalizeH="0" baseline="0" dirty="0">
              <a:ln>
                <a:noFill/>
              </a:ln>
              <a:solidFill>
                <a:schemeClr val="tx1"/>
              </a:solidFill>
              <a:effectLst/>
              <a:latin typeface="Helvetica" panose="020B0604020202020204" pitchFamily="34" charset="0"/>
              <a:cs typeface="Helvetica" panose="020B0604020202020204" pitchFamily="34" charset="0"/>
            </a:endParaRPr>
          </a:p>
        </p:txBody>
      </p:sp>
      <p:sp>
        <p:nvSpPr>
          <p:cNvPr id="96" name="TextBox 95">
            <a:extLst>
              <a:ext uri="{FF2B5EF4-FFF2-40B4-BE49-F238E27FC236}">
                <a16:creationId xmlns:a16="http://schemas.microsoft.com/office/drawing/2014/main" id="{A934612C-A492-84E6-B33E-BAFF6F3C8BD1}"/>
              </a:ext>
            </a:extLst>
          </p:cNvPr>
          <p:cNvSpPr txBox="1"/>
          <p:nvPr/>
        </p:nvSpPr>
        <p:spPr>
          <a:xfrm>
            <a:off x="609601" y="12602314"/>
            <a:ext cx="4544600" cy="5232202"/>
          </a:xfrm>
          <a:prstGeom prst="rect">
            <a:avLst/>
          </a:prstGeom>
          <a:noFill/>
        </p:spPr>
        <p:txBody>
          <a:bodyPr wrap="square">
            <a:spAutoFit/>
          </a:bodyPr>
          <a:lstStyle/>
          <a:p>
            <a:pPr marL="182880" indent="-182880">
              <a:spcAft>
                <a:spcPts val="6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Does clinical role influence AI trust? </a:t>
            </a:r>
          </a:p>
          <a:p>
            <a:pPr marL="182880" indent="-182880">
              <a:spcAft>
                <a:spcPts val="6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Does it matter more than experience, affiliation or training? </a:t>
            </a:r>
          </a:p>
          <a:p>
            <a:pPr marL="182880" indent="-182880">
              <a:spcAft>
                <a:spcPts val="6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Does trust lead to reliance (delegation)?</a:t>
            </a:r>
          </a:p>
        </p:txBody>
      </p:sp>
      <p:pic>
        <p:nvPicPr>
          <p:cNvPr id="22" name="Picture 21">
            <a:extLst>
              <a:ext uri="{FF2B5EF4-FFF2-40B4-BE49-F238E27FC236}">
                <a16:creationId xmlns:a16="http://schemas.microsoft.com/office/drawing/2014/main" id="{9E4B818F-0231-7FFE-E82A-DCB388937B5B}"/>
              </a:ext>
            </a:extLst>
          </p:cNvPr>
          <p:cNvPicPr>
            <a:picLocks noChangeAspect="1"/>
          </p:cNvPicPr>
          <p:nvPr/>
        </p:nvPicPr>
        <p:blipFill>
          <a:blip r:embed="rId3"/>
          <a:srcRect l="4059" t="10012" r="9137" b="2245"/>
          <a:stretch>
            <a:fillRect/>
          </a:stretch>
        </p:blipFill>
        <p:spPr>
          <a:xfrm>
            <a:off x="5206893" y="12675216"/>
            <a:ext cx="7518507" cy="5138702"/>
          </a:xfrm>
          <a:prstGeom prst="rect">
            <a:avLst/>
          </a:prstGeom>
          <a:ln>
            <a:solidFill>
              <a:srgbClr val="003A8B"/>
            </a:solidFill>
          </a:ln>
        </p:spPr>
      </p:pic>
      <p:pic>
        <p:nvPicPr>
          <p:cNvPr id="10" name="Picture 9">
            <a:extLst>
              <a:ext uri="{FF2B5EF4-FFF2-40B4-BE49-F238E27FC236}">
                <a16:creationId xmlns:a16="http://schemas.microsoft.com/office/drawing/2014/main" id="{0C847E32-B555-A25E-762D-BADBD113D0A0}"/>
              </a:ext>
            </a:extLst>
          </p:cNvPr>
          <p:cNvPicPr>
            <a:picLocks noChangeAspect="1"/>
          </p:cNvPicPr>
          <p:nvPr/>
        </p:nvPicPr>
        <p:blipFill>
          <a:blip r:embed="rId4"/>
          <a:srcRect l="2125" t="24410" r="4183" b="2159"/>
          <a:stretch>
            <a:fillRect/>
          </a:stretch>
        </p:blipFill>
        <p:spPr>
          <a:xfrm>
            <a:off x="4953000" y="24006568"/>
            <a:ext cx="7792785" cy="7555604"/>
          </a:xfrm>
          <a:prstGeom prst="rect">
            <a:avLst/>
          </a:prstGeom>
        </p:spPr>
      </p:pic>
      <p:sp>
        <p:nvSpPr>
          <p:cNvPr id="19" name="TextBox 18">
            <a:extLst>
              <a:ext uri="{FF2B5EF4-FFF2-40B4-BE49-F238E27FC236}">
                <a16:creationId xmlns:a16="http://schemas.microsoft.com/office/drawing/2014/main" id="{419E9F57-0281-0B02-E5A1-300CAF55EBDB}"/>
              </a:ext>
            </a:extLst>
          </p:cNvPr>
          <p:cNvSpPr txBox="1"/>
          <p:nvPr/>
        </p:nvSpPr>
        <p:spPr>
          <a:xfrm>
            <a:off x="627455" y="22867204"/>
            <a:ext cx="12152225" cy="1754326"/>
          </a:xfrm>
          <a:prstGeom prst="rect">
            <a:avLst/>
          </a:prstGeom>
          <a:noFill/>
        </p:spPr>
        <p:txBody>
          <a:bodyPr wrap="square">
            <a:spAutoFit/>
          </a:bodyPr>
          <a:lstStyle/>
          <a:p>
            <a:pPr marL="274320" indent="-274320">
              <a:spcAft>
                <a:spcPts val="1200"/>
              </a:spcAft>
              <a:buFont typeface="Arial" panose="020B0604020202020204" pitchFamily="34" charset="0"/>
              <a:buChar char="•"/>
            </a:pPr>
            <a:r>
              <a:rPr lang="en-US" sz="3600" dirty="0">
                <a:solidFill>
                  <a:schemeClr val="tx1"/>
                </a:solidFill>
                <a:latin typeface="Helvetica" panose="020B0604020202020204" pitchFamily="34" charset="0"/>
                <a:cs typeface="Helvetica" panose="020B0604020202020204" pitchFamily="34" charset="0"/>
              </a:rPr>
              <a:t>Key Decision-Making Attributes (KDMAs) provide a common framework for quantifying decision priorities in clinicians and AI.</a:t>
            </a:r>
          </a:p>
        </p:txBody>
      </p:sp>
      <p:pic>
        <p:nvPicPr>
          <p:cNvPr id="9" name="Picture 8">
            <a:extLst>
              <a:ext uri="{FF2B5EF4-FFF2-40B4-BE49-F238E27FC236}">
                <a16:creationId xmlns:a16="http://schemas.microsoft.com/office/drawing/2014/main" id="{04DB5735-6A76-96F9-415F-D93AB72E5D3F}"/>
              </a:ext>
            </a:extLst>
          </p:cNvPr>
          <p:cNvPicPr>
            <a:picLocks noChangeAspect="1"/>
          </p:cNvPicPr>
          <p:nvPr/>
        </p:nvPicPr>
        <p:blipFill>
          <a:blip r:embed="rId5"/>
          <a:srcRect l="536" t="11848" r="1472" b="6932"/>
          <a:stretch>
            <a:fillRect/>
          </a:stretch>
        </p:blipFill>
        <p:spPr>
          <a:xfrm>
            <a:off x="13096146" y="12241457"/>
            <a:ext cx="17642690" cy="12201861"/>
          </a:xfrm>
          <a:prstGeom prst="rect">
            <a:avLst/>
          </a:prstGeom>
        </p:spPr>
      </p:pic>
      <p:sp>
        <p:nvSpPr>
          <p:cNvPr id="16" name="TextBox 15">
            <a:extLst>
              <a:ext uri="{FF2B5EF4-FFF2-40B4-BE49-F238E27FC236}">
                <a16:creationId xmlns:a16="http://schemas.microsoft.com/office/drawing/2014/main" id="{9605E717-3CAF-C071-A22D-5430165329F0}"/>
              </a:ext>
            </a:extLst>
          </p:cNvPr>
          <p:cNvSpPr txBox="1"/>
          <p:nvPr/>
        </p:nvSpPr>
        <p:spPr>
          <a:xfrm>
            <a:off x="609600" y="24661535"/>
            <a:ext cx="4618593" cy="6340197"/>
          </a:xfrm>
          <a:prstGeom prst="rect">
            <a:avLst/>
          </a:prstGeom>
          <a:noFill/>
        </p:spPr>
        <p:txBody>
          <a:bodyPr wrap="square">
            <a:spAutoFit/>
          </a:bodyPr>
          <a:lstStyle/>
          <a:p>
            <a:pPr marL="274320" indent="-274320">
              <a:spcAft>
                <a:spcPts val="1200"/>
              </a:spcAft>
              <a:buFont typeface="Arial" panose="020B0604020202020204" pitchFamily="34" charset="0"/>
              <a:buChar char="•"/>
            </a:pPr>
            <a:r>
              <a:rPr lang="en-US" sz="3600" dirty="0">
                <a:latin typeface="Helvetica" panose="020B0604020202020204" pitchFamily="34" charset="0"/>
                <a:cs typeface="Helvetica" panose="020B0604020202020204" pitchFamily="34" charset="0"/>
              </a:rPr>
              <a:t>Comparing clinician and AI KDMA profiles enables human–AI alignment to be measured.</a:t>
            </a:r>
          </a:p>
          <a:p>
            <a:pPr marL="274320" indent="-274320">
              <a:buFont typeface="Arial" panose="020B0604020202020204" pitchFamily="34" charset="0"/>
              <a:buChar char="•"/>
            </a:pPr>
            <a:r>
              <a:rPr lang="en-US" sz="3600" dirty="0">
                <a:latin typeface="Helvetica" panose="020B0604020202020204" pitchFamily="34" charset="0"/>
                <a:cs typeface="Helvetica" panose="020B0604020202020204" pitchFamily="34" charset="0"/>
              </a:rPr>
              <a:t>Degree of alignment can then be related to clinician willingness to trust and rely on AI</a:t>
            </a:r>
          </a:p>
        </p:txBody>
      </p:sp>
      <p:grpSp>
        <p:nvGrpSpPr>
          <p:cNvPr id="102" name="Group 101">
            <a:extLst>
              <a:ext uri="{FF2B5EF4-FFF2-40B4-BE49-F238E27FC236}">
                <a16:creationId xmlns:a16="http://schemas.microsoft.com/office/drawing/2014/main" id="{DED7A5B5-34A4-11C2-0470-6244403D49D5}"/>
              </a:ext>
            </a:extLst>
          </p:cNvPr>
          <p:cNvGrpSpPr/>
          <p:nvPr/>
        </p:nvGrpSpPr>
        <p:grpSpPr>
          <a:xfrm>
            <a:off x="12660247" y="11741764"/>
            <a:ext cx="18078589" cy="12603196"/>
            <a:chOff x="12617171" y="24162263"/>
            <a:chExt cx="18173419" cy="8875224"/>
          </a:xfrm>
        </p:grpSpPr>
        <p:sp>
          <p:nvSpPr>
            <p:cNvPr id="105" name="Rectangle 104">
              <a:extLst>
                <a:ext uri="{FF2B5EF4-FFF2-40B4-BE49-F238E27FC236}">
                  <a16:creationId xmlns:a16="http://schemas.microsoft.com/office/drawing/2014/main" id="{7FAB87EF-91D9-A71C-6D8C-B97967FA1A4B}"/>
                </a:ext>
              </a:extLst>
            </p:cNvPr>
            <p:cNvSpPr/>
            <p:nvPr/>
          </p:nvSpPr>
          <p:spPr>
            <a:xfrm>
              <a:off x="13058879" y="24162263"/>
              <a:ext cx="17731711" cy="8875224"/>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TextBox 103">
              <a:extLst>
                <a:ext uri="{FF2B5EF4-FFF2-40B4-BE49-F238E27FC236}">
                  <a16:creationId xmlns:a16="http://schemas.microsoft.com/office/drawing/2014/main" id="{AD83A97E-622B-95C4-AE2A-A6E03A37DDE0}"/>
                </a:ext>
              </a:extLst>
            </p:cNvPr>
            <p:cNvSpPr txBox="1"/>
            <p:nvPr/>
          </p:nvSpPr>
          <p:spPr>
            <a:xfrm>
              <a:off x="12617171" y="24652546"/>
              <a:ext cx="18114021" cy="769441"/>
            </a:xfrm>
            <a:prstGeom prst="rect">
              <a:avLst/>
            </a:prstGeom>
            <a:noFill/>
          </p:spPr>
          <p:txBody>
            <a:bodyPr wrap="square" rtlCol="0">
              <a:spAutoFit/>
            </a:bodyPr>
            <a:lstStyle/>
            <a:p>
              <a:pPr marL="481012">
                <a:spcAft>
                  <a:spcPts val="4000"/>
                </a:spcAft>
              </a:pPr>
              <a:r>
                <a:rPr lang="en-US" sz="4400" dirty="0">
                  <a:latin typeface="Al Bayan Plain" charset="-78"/>
                  <a:ea typeface="Al Bayan Plain" charset="-78"/>
                  <a:cs typeface="Al Bayan Plain" charset="-78"/>
                </a:rPr>
                <a:t> </a:t>
              </a:r>
            </a:p>
          </p:txBody>
        </p:sp>
      </p:grpSp>
      <p:sp>
        <p:nvSpPr>
          <p:cNvPr id="107" name="TextBox 106">
            <a:extLst>
              <a:ext uri="{FF2B5EF4-FFF2-40B4-BE49-F238E27FC236}">
                <a16:creationId xmlns:a16="http://schemas.microsoft.com/office/drawing/2014/main" id="{69B10769-0C0D-F9ED-1E8D-5013021A0A56}"/>
              </a:ext>
            </a:extLst>
          </p:cNvPr>
          <p:cNvSpPr txBox="1"/>
          <p:nvPr/>
        </p:nvSpPr>
        <p:spPr>
          <a:xfrm>
            <a:off x="15072504" y="11506200"/>
            <a:ext cx="13959695" cy="923330"/>
          </a:xfrm>
          <a:prstGeom prst="rect">
            <a:avLst/>
          </a:prstGeom>
          <a:solidFill>
            <a:schemeClr val="bg1"/>
          </a:solidFill>
        </p:spPr>
        <p:txBody>
          <a:bodyPr wrap="square" rtlCol="0">
            <a:spAutoFit/>
          </a:bodyPr>
          <a:lstStyle/>
          <a:p>
            <a:pPr algn="ctr"/>
            <a:r>
              <a:rPr lang="en-US" sz="5400" b="1" dirty="0">
                <a:solidFill>
                  <a:srgbClr val="003A8B"/>
                </a:solidFill>
                <a:latin typeface="Bangla MN" charset="0"/>
                <a:ea typeface="Bangla MN" charset="0"/>
                <a:cs typeface="Bangla MN" charset="0"/>
              </a:rPr>
              <a:t>Clinician-AI Alignment and Study Workflow</a:t>
            </a:r>
          </a:p>
        </p:txBody>
      </p:sp>
      <p:grpSp>
        <p:nvGrpSpPr>
          <p:cNvPr id="26" name="Group 25">
            <a:extLst>
              <a:ext uri="{FF2B5EF4-FFF2-40B4-BE49-F238E27FC236}">
                <a16:creationId xmlns:a16="http://schemas.microsoft.com/office/drawing/2014/main" id="{F94B18EC-4B57-843C-90E3-85114E35DBEB}"/>
              </a:ext>
            </a:extLst>
          </p:cNvPr>
          <p:cNvGrpSpPr/>
          <p:nvPr/>
        </p:nvGrpSpPr>
        <p:grpSpPr>
          <a:xfrm>
            <a:off x="12668180" y="24532366"/>
            <a:ext cx="18078589" cy="7132540"/>
            <a:chOff x="12617171" y="24162263"/>
            <a:chExt cx="18173419" cy="8875224"/>
          </a:xfrm>
        </p:grpSpPr>
        <p:sp>
          <p:nvSpPr>
            <p:cNvPr id="27" name="Rectangle 26">
              <a:extLst>
                <a:ext uri="{FF2B5EF4-FFF2-40B4-BE49-F238E27FC236}">
                  <a16:creationId xmlns:a16="http://schemas.microsoft.com/office/drawing/2014/main" id="{2C7C16F8-383C-806F-619D-8641CD965527}"/>
                </a:ext>
              </a:extLst>
            </p:cNvPr>
            <p:cNvSpPr/>
            <p:nvPr/>
          </p:nvSpPr>
          <p:spPr>
            <a:xfrm>
              <a:off x="13058879" y="24162263"/>
              <a:ext cx="17731711" cy="8875224"/>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5C3F884B-D889-5970-D672-DC8CC36C065E}"/>
                </a:ext>
              </a:extLst>
            </p:cNvPr>
            <p:cNvSpPr txBox="1"/>
            <p:nvPr/>
          </p:nvSpPr>
          <p:spPr>
            <a:xfrm>
              <a:off x="12617171" y="24652546"/>
              <a:ext cx="18114021" cy="769441"/>
            </a:xfrm>
            <a:prstGeom prst="rect">
              <a:avLst/>
            </a:prstGeom>
            <a:noFill/>
          </p:spPr>
          <p:txBody>
            <a:bodyPr wrap="square" rtlCol="0">
              <a:spAutoFit/>
            </a:bodyPr>
            <a:lstStyle/>
            <a:p>
              <a:pPr marL="481012">
                <a:spcAft>
                  <a:spcPts val="4000"/>
                </a:spcAft>
              </a:pPr>
              <a:r>
                <a:rPr lang="en-US" sz="4400" dirty="0">
                  <a:latin typeface="Al Bayan Plain" charset="-78"/>
                  <a:ea typeface="Al Bayan Plain" charset="-78"/>
                  <a:cs typeface="Al Bayan Plain" charset="-78"/>
                </a:rPr>
                <a:t> </a:t>
              </a:r>
            </a:p>
          </p:txBody>
        </p:sp>
      </p:grpSp>
      <p:sp>
        <p:nvSpPr>
          <p:cNvPr id="31" name="TextBox 30">
            <a:extLst>
              <a:ext uri="{FF2B5EF4-FFF2-40B4-BE49-F238E27FC236}">
                <a16:creationId xmlns:a16="http://schemas.microsoft.com/office/drawing/2014/main" id="{8D478B75-797A-A1B3-C9AC-20FC96D48428}"/>
              </a:ext>
            </a:extLst>
          </p:cNvPr>
          <p:cNvSpPr txBox="1"/>
          <p:nvPr/>
        </p:nvSpPr>
        <p:spPr>
          <a:xfrm>
            <a:off x="15011400" y="24460200"/>
            <a:ext cx="13959695" cy="923330"/>
          </a:xfrm>
          <a:prstGeom prst="rect">
            <a:avLst/>
          </a:prstGeom>
          <a:solidFill>
            <a:schemeClr val="bg1"/>
          </a:solidFill>
        </p:spPr>
        <p:txBody>
          <a:bodyPr wrap="square" rtlCol="0">
            <a:spAutoFit/>
          </a:bodyPr>
          <a:lstStyle/>
          <a:p>
            <a:pPr algn="ctr"/>
            <a:r>
              <a:rPr lang="en-US" sz="5400" b="1" dirty="0">
                <a:solidFill>
                  <a:srgbClr val="003A8B"/>
                </a:solidFill>
                <a:latin typeface="Bangla MN" charset="0"/>
                <a:ea typeface="Bangla MN" charset="0"/>
                <a:cs typeface="Bangla MN" charset="0"/>
              </a:rPr>
              <a:t>Foundational Finding</a:t>
            </a:r>
          </a:p>
        </p:txBody>
      </p:sp>
      <p:sp>
        <p:nvSpPr>
          <p:cNvPr id="33" name="TextBox 32">
            <a:extLst>
              <a:ext uri="{FF2B5EF4-FFF2-40B4-BE49-F238E27FC236}">
                <a16:creationId xmlns:a16="http://schemas.microsoft.com/office/drawing/2014/main" id="{B0AC23E8-A918-90BD-EC63-87AD7B75D870}"/>
              </a:ext>
            </a:extLst>
          </p:cNvPr>
          <p:cNvSpPr txBox="1"/>
          <p:nvPr/>
        </p:nvSpPr>
        <p:spPr>
          <a:xfrm>
            <a:off x="30910142" y="5016044"/>
            <a:ext cx="12293804" cy="707886"/>
          </a:xfrm>
          <a:prstGeom prst="rect">
            <a:avLst/>
          </a:prstGeom>
          <a:noFill/>
        </p:spPr>
        <p:txBody>
          <a:bodyPr wrap="square">
            <a:spAutoFit/>
          </a:bodyPr>
          <a:lstStyle/>
          <a:p>
            <a:pPr algn="ctr">
              <a:buNone/>
            </a:pPr>
            <a:r>
              <a:rPr lang="en-US" sz="4000" b="1" dirty="0">
                <a:latin typeface="Helvetica" panose="020B0604020202020204" pitchFamily="34" charset="0"/>
                <a:cs typeface="Helvetica" panose="020B0604020202020204" pitchFamily="34" charset="0"/>
              </a:rPr>
              <a:t>Alignment–trust relationships varied across roles</a:t>
            </a:r>
            <a:endParaRPr lang="en-US" sz="3600" dirty="0">
              <a:latin typeface="Helvetica" panose="020B0604020202020204" pitchFamily="34" charset="0"/>
              <a:cs typeface="Helvetica" panose="020B0604020202020204" pitchFamily="34" charset="0"/>
            </a:endParaRPr>
          </a:p>
        </p:txBody>
      </p:sp>
      <p:pic>
        <p:nvPicPr>
          <p:cNvPr id="20" name="Picture 19">
            <a:extLst>
              <a:ext uri="{FF2B5EF4-FFF2-40B4-BE49-F238E27FC236}">
                <a16:creationId xmlns:a16="http://schemas.microsoft.com/office/drawing/2014/main" id="{56BCE0D3-3EA8-D9A6-D75C-59A9E3872358}"/>
              </a:ext>
            </a:extLst>
          </p:cNvPr>
          <p:cNvPicPr>
            <a:picLocks noChangeAspect="1"/>
          </p:cNvPicPr>
          <p:nvPr/>
        </p:nvPicPr>
        <p:blipFill>
          <a:blip r:embed="rId6"/>
          <a:srcRect l="23557" t="34316" r="8333" b="52916"/>
          <a:stretch>
            <a:fillRect/>
          </a:stretch>
        </p:blipFill>
        <p:spPr>
          <a:xfrm>
            <a:off x="381000" y="381000"/>
            <a:ext cx="43172744" cy="3709283"/>
          </a:xfrm>
          <a:prstGeom prst="rect">
            <a:avLst/>
          </a:prstGeom>
        </p:spPr>
      </p:pic>
      <p:sp>
        <p:nvSpPr>
          <p:cNvPr id="52" name="TextBox 51">
            <a:extLst>
              <a:ext uri="{FF2B5EF4-FFF2-40B4-BE49-F238E27FC236}">
                <a16:creationId xmlns:a16="http://schemas.microsoft.com/office/drawing/2014/main" id="{39CA2B98-D003-4E92-A61B-71383B7C3B93}"/>
              </a:ext>
            </a:extLst>
          </p:cNvPr>
          <p:cNvSpPr txBox="1"/>
          <p:nvPr/>
        </p:nvSpPr>
        <p:spPr>
          <a:xfrm>
            <a:off x="1295401" y="1033824"/>
            <a:ext cx="39242999" cy="1107996"/>
          </a:xfrm>
          <a:prstGeom prst="rect">
            <a:avLst/>
          </a:prstGeom>
          <a:noFill/>
        </p:spPr>
        <p:txBody>
          <a:bodyPr wrap="square" rtlCol="0">
            <a:spAutoFit/>
          </a:bodyPr>
          <a:lstStyle/>
          <a:p>
            <a:r>
              <a:rPr lang="en-US" sz="6600" b="1" dirty="0">
                <a:ln w="3175">
                  <a:noFill/>
                </a:ln>
                <a:solidFill>
                  <a:schemeClr val="bg1"/>
                </a:solidFill>
                <a:latin typeface="Bangla MN" charset="0"/>
                <a:ea typeface="Bangla MN" charset="0"/>
                <a:cs typeface="Bangla MN" charset="0"/>
              </a:rPr>
              <a:t>Clinical Roles Influence Trust and Reliance on AI in Medical Triage Decisions</a:t>
            </a:r>
          </a:p>
        </p:txBody>
      </p:sp>
      <p:sp>
        <p:nvSpPr>
          <p:cNvPr id="115" name="TextBox 114">
            <a:extLst>
              <a:ext uri="{FF2B5EF4-FFF2-40B4-BE49-F238E27FC236}">
                <a16:creationId xmlns:a16="http://schemas.microsoft.com/office/drawing/2014/main" id="{F2D305F9-3176-E823-4525-9CAB4E2D1783}"/>
              </a:ext>
            </a:extLst>
          </p:cNvPr>
          <p:cNvSpPr txBox="1"/>
          <p:nvPr/>
        </p:nvSpPr>
        <p:spPr>
          <a:xfrm>
            <a:off x="1066800" y="2083154"/>
            <a:ext cx="34899600" cy="830997"/>
          </a:xfrm>
          <a:prstGeom prst="rect">
            <a:avLst/>
          </a:prstGeom>
          <a:noFill/>
        </p:spPr>
        <p:txBody>
          <a:bodyPr wrap="square" rtlCol="0">
            <a:spAutoFit/>
          </a:bodyPr>
          <a:lstStyle/>
          <a:p>
            <a:r>
              <a:rPr lang="en-US" sz="4800" dirty="0">
                <a:solidFill>
                  <a:schemeClr val="bg1"/>
                </a:solidFill>
                <a:latin typeface="Bangla MN" charset="0"/>
                <a:ea typeface="Bangla MN" charset="0"/>
                <a:cs typeface="Bangla MN" charset="0"/>
              </a:rPr>
              <a:t>Joseph Cohn</a:t>
            </a:r>
            <a:r>
              <a:rPr lang="en-US" sz="4800" baseline="30000" dirty="0">
                <a:solidFill>
                  <a:schemeClr val="bg1"/>
                </a:solidFill>
                <a:latin typeface="Bangla MN" charset="0"/>
                <a:ea typeface="Bangla MN" charset="0"/>
                <a:cs typeface="Bangla MN" charset="0"/>
              </a:rPr>
              <a:t>1</a:t>
            </a:r>
            <a:r>
              <a:rPr lang="en-US" sz="4800" dirty="0">
                <a:solidFill>
                  <a:schemeClr val="bg1"/>
                </a:solidFill>
                <a:latin typeface="Bangla MN" charset="0"/>
                <a:ea typeface="Bangla MN" charset="0"/>
                <a:cs typeface="Bangla MN" charset="0"/>
              </a:rPr>
              <a:t>, Dylan Schmorrow</a:t>
            </a:r>
            <a:r>
              <a:rPr lang="en-US" sz="4800" baseline="30000" dirty="0">
                <a:solidFill>
                  <a:schemeClr val="bg1"/>
                </a:solidFill>
                <a:latin typeface="Bangla MN" charset="0"/>
                <a:ea typeface="Bangla MN" charset="0"/>
                <a:cs typeface="Bangla MN" charset="0"/>
              </a:rPr>
              <a:t>1</a:t>
            </a:r>
            <a:r>
              <a:rPr lang="en-US" sz="4800" dirty="0">
                <a:solidFill>
                  <a:schemeClr val="bg1"/>
                </a:solidFill>
                <a:latin typeface="Bangla MN" charset="0"/>
                <a:ea typeface="Bangla MN" charset="0"/>
                <a:cs typeface="Bangla MN" charset="0"/>
              </a:rPr>
              <a:t>, Neil Shortland</a:t>
            </a:r>
            <a:r>
              <a:rPr lang="en-US" sz="4800" baseline="30000" dirty="0">
                <a:solidFill>
                  <a:schemeClr val="bg1"/>
                </a:solidFill>
                <a:latin typeface="Bangla MN" charset="0"/>
                <a:ea typeface="Bangla MN" charset="0"/>
                <a:cs typeface="Bangla MN" charset="0"/>
              </a:rPr>
              <a:t>2</a:t>
            </a:r>
            <a:r>
              <a:rPr lang="en-US" sz="4800" dirty="0">
                <a:solidFill>
                  <a:schemeClr val="bg1"/>
                </a:solidFill>
                <a:latin typeface="Bangla MN" charset="0"/>
                <a:ea typeface="Bangla MN" charset="0"/>
                <a:cs typeface="Bangla MN" charset="0"/>
              </a:rPr>
              <a:t>, </a:t>
            </a:r>
            <a:endParaRPr lang="en-US" sz="4800" baseline="30000" dirty="0">
              <a:solidFill>
                <a:schemeClr val="bg1"/>
              </a:solidFill>
              <a:latin typeface="Bangla MN" charset="0"/>
              <a:ea typeface="Bangla MN" charset="0"/>
              <a:cs typeface="Bangla MN" charset="0"/>
            </a:endParaRPr>
          </a:p>
        </p:txBody>
      </p:sp>
      <p:sp>
        <p:nvSpPr>
          <p:cNvPr id="30" name="TextBox 29">
            <a:extLst>
              <a:ext uri="{FF2B5EF4-FFF2-40B4-BE49-F238E27FC236}">
                <a16:creationId xmlns:a16="http://schemas.microsoft.com/office/drawing/2014/main" id="{601BAC33-512F-67B5-EE87-C6F98152413E}"/>
              </a:ext>
            </a:extLst>
          </p:cNvPr>
          <p:cNvSpPr txBox="1"/>
          <p:nvPr/>
        </p:nvSpPr>
        <p:spPr>
          <a:xfrm>
            <a:off x="1310414" y="3200400"/>
            <a:ext cx="36292239" cy="646331"/>
          </a:xfrm>
          <a:prstGeom prst="rect">
            <a:avLst/>
          </a:prstGeom>
          <a:noFill/>
        </p:spPr>
        <p:txBody>
          <a:bodyPr wrap="square" rtlCol="0">
            <a:spAutoFit/>
          </a:bodyPr>
          <a:lstStyle/>
          <a:p>
            <a:r>
              <a:rPr lang="en-US" sz="3600" baseline="30000" dirty="0">
                <a:solidFill>
                  <a:schemeClr val="bg1"/>
                </a:solidFill>
                <a:latin typeface="Bangla MN" charset="0"/>
                <a:ea typeface="Bangla MN" charset="0"/>
                <a:cs typeface="Bangla MN" charset="0"/>
              </a:rPr>
              <a:t>1</a:t>
            </a:r>
            <a:r>
              <a:rPr lang="en-US" sz="3600" dirty="0">
                <a:solidFill>
                  <a:schemeClr val="bg1"/>
                </a:solidFill>
                <a:latin typeface="Bangla MN" charset="0"/>
                <a:ea typeface="Bangla MN" charset="0"/>
                <a:cs typeface="Bangla MN" charset="0"/>
              </a:rPr>
              <a:t>Lyntris, </a:t>
            </a:r>
            <a:r>
              <a:rPr lang="en-US" sz="3600" baseline="30000" dirty="0">
                <a:solidFill>
                  <a:schemeClr val="bg1"/>
                </a:solidFill>
                <a:latin typeface="Bangla MN" charset="0"/>
                <a:ea typeface="Bangla MN" charset="0"/>
                <a:cs typeface="Bangla MN" charset="0"/>
              </a:rPr>
              <a:t>2</a:t>
            </a:r>
            <a:r>
              <a:rPr lang="en-US" sz="3600" dirty="0">
                <a:solidFill>
                  <a:schemeClr val="bg1"/>
                </a:solidFill>
                <a:latin typeface="Bangla MN" charset="0"/>
                <a:ea typeface="Bangla MN" charset="0"/>
                <a:cs typeface="Bangla MN" charset="0"/>
              </a:rPr>
              <a:t>UMass-Lowell</a:t>
            </a:r>
          </a:p>
        </p:txBody>
      </p:sp>
      <p:pic>
        <p:nvPicPr>
          <p:cNvPr id="25" name="Picture 24">
            <a:extLst>
              <a:ext uri="{FF2B5EF4-FFF2-40B4-BE49-F238E27FC236}">
                <a16:creationId xmlns:a16="http://schemas.microsoft.com/office/drawing/2014/main" id="{9F81F8F1-AC1A-24F2-EEED-EDA65D494804}"/>
              </a:ext>
            </a:extLst>
          </p:cNvPr>
          <p:cNvPicPr>
            <a:picLocks noChangeAspect="1"/>
          </p:cNvPicPr>
          <p:nvPr/>
        </p:nvPicPr>
        <p:blipFill>
          <a:blip r:embed="rId7"/>
          <a:srcRect l="27406"/>
          <a:stretch>
            <a:fillRect/>
          </a:stretch>
        </p:blipFill>
        <p:spPr>
          <a:xfrm>
            <a:off x="32446798" y="457200"/>
            <a:ext cx="11063402" cy="3633778"/>
          </a:xfrm>
          <a:prstGeom prst="rect">
            <a:avLst/>
          </a:prstGeom>
        </p:spPr>
      </p:pic>
      <p:grpSp>
        <p:nvGrpSpPr>
          <p:cNvPr id="40" name="Group 39">
            <a:extLst>
              <a:ext uri="{FF2B5EF4-FFF2-40B4-BE49-F238E27FC236}">
                <a16:creationId xmlns:a16="http://schemas.microsoft.com/office/drawing/2014/main" id="{16774405-2F79-8BF3-0C48-C0E5409CEB9D}"/>
              </a:ext>
            </a:extLst>
          </p:cNvPr>
          <p:cNvGrpSpPr/>
          <p:nvPr/>
        </p:nvGrpSpPr>
        <p:grpSpPr>
          <a:xfrm>
            <a:off x="30632399" y="4610746"/>
            <a:ext cx="12792167" cy="8448003"/>
            <a:chOff x="12617171" y="24162263"/>
            <a:chExt cx="18173419" cy="8875224"/>
          </a:xfrm>
        </p:grpSpPr>
        <p:sp>
          <p:nvSpPr>
            <p:cNvPr id="41" name="Rectangle 40">
              <a:extLst>
                <a:ext uri="{FF2B5EF4-FFF2-40B4-BE49-F238E27FC236}">
                  <a16:creationId xmlns:a16="http://schemas.microsoft.com/office/drawing/2014/main" id="{6E6B7B5D-78FC-A49B-2413-D1CEB986FFAB}"/>
                </a:ext>
              </a:extLst>
            </p:cNvPr>
            <p:cNvSpPr/>
            <p:nvPr/>
          </p:nvSpPr>
          <p:spPr>
            <a:xfrm>
              <a:off x="13058879" y="24162263"/>
              <a:ext cx="17731711" cy="8875224"/>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a:extLst>
                <a:ext uri="{FF2B5EF4-FFF2-40B4-BE49-F238E27FC236}">
                  <a16:creationId xmlns:a16="http://schemas.microsoft.com/office/drawing/2014/main" id="{0D2EB46C-B9A1-1FC3-5B8E-FCE1FA799F08}"/>
                </a:ext>
              </a:extLst>
            </p:cNvPr>
            <p:cNvSpPr txBox="1"/>
            <p:nvPr/>
          </p:nvSpPr>
          <p:spPr>
            <a:xfrm>
              <a:off x="12617171" y="24691314"/>
              <a:ext cx="18114021" cy="679016"/>
            </a:xfrm>
            <a:prstGeom prst="rect">
              <a:avLst/>
            </a:prstGeom>
            <a:noFill/>
          </p:spPr>
          <p:txBody>
            <a:bodyPr wrap="square" rtlCol="0">
              <a:spAutoFit/>
            </a:bodyPr>
            <a:lstStyle/>
            <a:p>
              <a:pPr marL="481012">
                <a:spcAft>
                  <a:spcPts val="4000"/>
                </a:spcAft>
              </a:pPr>
              <a:r>
                <a:rPr lang="en-US" sz="3600" dirty="0">
                  <a:latin typeface="Al Bayan Plain" charset="-78"/>
                  <a:ea typeface="Al Bayan Plain" charset="-78"/>
                  <a:cs typeface="Al Bayan Plain" charset="-78"/>
                </a:rPr>
                <a:t> </a:t>
              </a:r>
            </a:p>
          </p:txBody>
        </p:sp>
      </p:grpSp>
      <p:sp>
        <p:nvSpPr>
          <p:cNvPr id="46" name="TextBox 45">
            <a:extLst>
              <a:ext uri="{FF2B5EF4-FFF2-40B4-BE49-F238E27FC236}">
                <a16:creationId xmlns:a16="http://schemas.microsoft.com/office/drawing/2014/main" id="{C2954AE0-B93C-6401-E1C1-DC36E2B08976}"/>
              </a:ext>
            </a:extLst>
          </p:cNvPr>
          <p:cNvSpPr txBox="1"/>
          <p:nvPr/>
        </p:nvSpPr>
        <p:spPr>
          <a:xfrm>
            <a:off x="32613600" y="4191000"/>
            <a:ext cx="8183999" cy="923330"/>
          </a:xfrm>
          <a:prstGeom prst="rect">
            <a:avLst/>
          </a:prstGeom>
          <a:solidFill>
            <a:schemeClr val="bg1"/>
          </a:solidFill>
        </p:spPr>
        <p:txBody>
          <a:bodyPr wrap="square" rtlCol="0">
            <a:spAutoFit/>
          </a:bodyPr>
          <a:lstStyle/>
          <a:p>
            <a:pPr algn="ctr"/>
            <a:r>
              <a:rPr lang="en-US" sz="5400" b="1" dirty="0">
                <a:solidFill>
                  <a:srgbClr val="003A8B"/>
                </a:solidFill>
                <a:latin typeface="Bangla MN" charset="0"/>
                <a:ea typeface="Bangla MN" charset="0"/>
                <a:cs typeface="Bangla MN" charset="0"/>
              </a:rPr>
              <a:t>Novel Finding</a:t>
            </a:r>
          </a:p>
        </p:txBody>
      </p:sp>
      <p:sp>
        <p:nvSpPr>
          <p:cNvPr id="55" name="TextBox 54">
            <a:extLst>
              <a:ext uri="{FF2B5EF4-FFF2-40B4-BE49-F238E27FC236}">
                <a16:creationId xmlns:a16="http://schemas.microsoft.com/office/drawing/2014/main" id="{09326E5D-EE1A-5537-77BB-A3F3B936B1F7}"/>
              </a:ext>
            </a:extLst>
          </p:cNvPr>
          <p:cNvSpPr txBox="1"/>
          <p:nvPr/>
        </p:nvSpPr>
        <p:spPr>
          <a:xfrm>
            <a:off x="13155023" y="25250001"/>
            <a:ext cx="17477377" cy="1200329"/>
          </a:xfrm>
          <a:prstGeom prst="rect">
            <a:avLst/>
          </a:prstGeom>
          <a:noFill/>
        </p:spPr>
        <p:txBody>
          <a:bodyPr wrap="square">
            <a:spAutoFit/>
          </a:bodyPr>
          <a:lstStyle/>
          <a:p>
            <a:pPr algn="ctr">
              <a:buNone/>
            </a:pPr>
            <a:r>
              <a:rPr lang="en-US" sz="3600" b="1" dirty="0">
                <a:latin typeface="Helvetica" panose="020B0604020202020204" pitchFamily="34" charset="0"/>
                <a:cs typeface="Helvetica" panose="020B0604020202020204" pitchFamily="34" charset="0"/>
              </a:rPr>
              <a:t>Across all KDMAs, alignment was associated with greater trust and a significant preference to delegate to an aligned AI</a:t>
            </a:r>
          </a:p>
        </p:txBody>
      </p:sp>
      <p:pic>
        <p:nvPicPr>
          <p:cNvPr id="62" name="Picture 61">
            <a:extLst>
              <a:ext uri="{FF2B5EF4-FFF2-40B4-BE49-F238E27FC236}">
                <a16:creationId xmlns:a16="http://schemas.microsoft.com/office/drawing/2014/main" id="{A8F55FA8-AD94-899F-F7B1-68E2C65F3AE3}"/>
              </a:ext>
            </a:extLst>
          </p:cNvPr>
          <p:cNvPicPr>
            <a:picLocks noChangeAspect="1"/>
          </p:cNvPicPr>
          <p:nvPr/>
        </p:nvPicPr>
        <p:blipFill>
          <a:blip r:embed="rId8"/>
          <a:srcRect l="5548" t="26482" r="7750" b="1805"/>
          <a:stretch>
            <a:fillRect/>
          </a:stretch>
        </p:blipFill>
        <p:spPr>
          <a:xfrm>
            <a:off x="13270352" y="26969299"/>
            <a:ext cx="8522848" cy="4258704"/>
          </a:xfrm>
          <a:prstGeom prst="rect">
            <a:avLst/>
          </a:prstGeom>
          <a:ln>
            <a:solidFill>
              <a:schemeClr val="accent1"/>
            </a:solidFill>
          </a:ln>
        </p:spPr>
      </p:pic>
      <p:pic>
        <p:nvPicPr>
          <p:cNvPr id="66" name="Picture 65">
            <a:extLst>
              <a:ext uri="{FF2B5EF4-FFF2-40B4-BE49-F238E27FC236}">
                <a16:creationId xmlns:a16="http://schemas.microsoft.com/office/drawing/2014/main" id="{72C2438B-EB1F-E545-4987-3B24993B8AFD}"/>
              </a:ext>
            </a:extLst>
          </p:cNvPr>
          <p:cNvPicPr>
            <a:picLocks noChangeAspect="1"/>
          </p:cNvPicPr>
          <p:nvPr/>
        </p:nvPicPr>
        <p:blipFill>
          <a:blip r:embed="rId9"/>
          <a:srcRect l="4548" t="20769" r="2952" b="3661"/>
          <a:stretch>
            <a:fillRect/>
          </a:stretch>
        </p:blipFill>
        <p:spPr>
          <a:xfrm>
            <a:off x="22021800" y="26988195"/>
            <a:ext cx="8628685" cy="4236923"/>
          </a:xfrm>
          <a:prstGeom prst="rect">
            <a:avLst/>
          </a:prstGeom>
          <a:ln>
            <a:solidFill>
              <a:schemeClr val="accent1"/>
            </a:solidFill>
          </a:ln>
        </p:spPr>
      </p:pic>
      <p:sp>
        <p:nvSpPr>
          <p:cNvPr id="67" name="TextBox 66">
            <a:extLst>
              <a:ext uri="{FF2B5EF4-FFF2-40B4-BE49-F238E27FC236}">
                <a16:creationId xmlns:a16="http://schemas.microsoft.com/office/drawing/2014/main" id="{AFC28E96-771C-27A9-3DA6-0DB679EA994F}"/>
              </a:ext>
            </a:extLst>
          </p:cNvPr>
          <p:cNvSpPr txBox="1"/>
          <p:nvPr/>
        </p:nvSpPr>
        <p:spPr>
          <a:xfrm>
            <a:off x="14281724" y="26522065"/>
            <a:ext cx="6324600" cy="461665"/>
          </a:xfrm>
          <a:prstGeom prst="rect">
            <a:avLst/>
          </a:prstGeom>
          <a:noFill/>
        </p:spPr>
        <p:txBody>
          <a:bodyPr wrap="square" rtlCol="0">
            <a:spAutoFit/>
          </a:bodyPr>
          <a:lstStyle/>
          <a:p>
            <a:r>
              <a:rPr lang="en-US" sz="2400" b="1" dirty="0"/>
              <a:t>Alignment associated with greater trust (n=86)</a:t>
            </a:r>
          </a:p>
        </p:txBody>
      </p:sp>
      <p:sp>
        <p:nvSpPr>
          <p:cNvPr id="69" name="TextBox 68">
            <a:extLst>
              <a:ext uri="{FF2B5EF4-FFF2-40B4-BE49-F238E27FC236}">
                <a16:creationId xmlns:a16="http://schemas.microsoft.com/office/drawing/2014/main" id="{C34BB614-4718-147D-8B24-CD8E9D7749F6}"/>
              </a:ext>
            </a:extLst>
          </p:cNvPr>
          <p:cNvSpPr txBox="1"/>
          <p:nvPr/>
        </p:nvSpPr>
        <p:spPr>
          <a:xfrm>
            <a:off x="23469600" y="26450330"/>
            <a:ext cx="6324600" cy="461665"/>
          </a:xfrm>
          <a:prstGeom prst="rect">
            <a:avLst/>
          </a:prstGeom>
          <a:noFill/>
        </p:spPr>
        <p:txBody>
          <a:bodyPr wrap="square" rtlCol="0">
            <a:spAutoFit/>
          </a:bodyPr>
          <a:lstStyle/>
          <a:p>
            <a:r>
              <a:rPr lang="en-US" sz="2400" b="1" dirty="0"/>
              <a:t>Aligned AI was preferred for delegation (n=86)</a:t>
            </a:r>
          </a:p>
        </p:txBody>
      </p:sp>
      <p:cxnSp>
        <p:nvCxnSpPr>
          <p:cNvPr id="71" name="Straight Connector 70">
            <a:extLst>
              <a:ext uri="{FF2B5EF4-FFF2-40B4-BE49-F238E27FC236}">
                <a16:creationId xmlns:a16="http://schemas.microsoft.com/office/drawing/2014/main" id="{E004B649-A272-72D9-3188-F76758B36484}"/>
              </a:ext>
            </a:extLst>
          </p:cNvPr>
          <p:cNvCxnSpPr>
            <a:cxnSpLocks/>
          </p:cNvCxnSpPr>
          <p:nvPr/>
        </p:nvCxnSpPr>
        <p:spPr>
          <a:xfrm>
            <a:off x="21893711" y="26906601"/>
            <a:ext cx="23780" cy="4318517"/>
          </a:xfrm>
          <a:prstGeom prst="line">
            <a:avLst/>
          </a:prstGeom>
          <a:ln w="25400">
            <a:prstDash val="lgDash"/>
          </a:ln>
        </p:spPr>
        <p:style>
          <a:lnRef idx="1">
            <a:schemeClr val="accent1"/>
          </a:lnRef>
          <a:fillRef idx="0">
            <a:schemeClr val="accent1"/>
          </a:fillRef>
          <a:effectRef idx="0">
            <a:schemeClr val="accent1"/>
          </a:effectRef>
          <a:fontRef idx="minor">
            <a:schemeClr val="tx1"/>
          </a:fontRef>
        </p:style>
      </p:cxnSp>
      <p:pic>
        <p:nvPicPr>
          <p:cNvPr id="79" name="Picture 78">
            <a:extLst>
              <a:ext uri="{FF2B5EF4-FFF2-40B4-BE49-F238E27FC236}">
                <a16:creationId xmlns:a16="http://schemas.microsoft.com/office/drawing/2014/main" id="{6F49623E-D5C2-4DF2-BE30-7F675FA40F11}"/>
              </a:ext>
            </a:extLst>
          </p:cNvPr>
          <p:cNvPicPr>
            <a:picLocks noChangeAspect="1"/>
          </p:cNvPicPr>
          <p:nvPr/>
        </p:nvPicPr>
        <p:blipFill>
          <a:blip r:embed="rId10"/>
          <a:srcRect l="27471" t="87142" r="52909" b="9291"/>
          <a:stretch>
            <a:fillRect/>
          </a:stretch>
        </p:blipFill>
        <p:spPr>
          <a:xfrm>
            <a:off x="36597373" y="12437988"/>
            <a:ext cx="3560027" cy="425948"/>
          </a:xfrm>
          <a:prstGeom prst="rect">
            <a:avLst/>
          </a:prstGeom>
        </p:spPr>
      </p:pic>
      <p:grpSp>
        <p:nvGrpSpPr>
          <p:cNvPr id="88" name="Group 87">
            <a:extLst>
              <a:ext uri="{FF2B5EF4-FFF2-40B4-BE49-F238E27FC236}">
                <a16:creationId xmlns:a16="http://schemas.microsoft.com/office/drawing/2014/main" id="{7CF297E5-E6A0-81EE-97CC-BAC20540D367}"/>
              </a:ext>
            </a:extLst>
          </p:cNvPr>
          <p:cNvGrpSpPr/>
          <p:nvPr/>
        </p:nvGrpSpPr>
        <p:grpSpPr>
          <a:xfrm>
            <a:off x="30671952" y="13516538"/>
            <a:ext cx="12750357" cy="9348806"/>
            <a:chOff x="12617171" y="24162263"/>
            <a:chExt cx="18173419" cy="8875224"/>
          </a:xfrm>
        </p:grpSpPr>
        <p:sp>
          <p:nvSpPr>
            <p:cNvPr id="89" name="Rectangle 88">
              <a:extLst>
                <a:ext uri="{FF2B5EF4-FFF2-40B4-BE49-F238E27FC236}">
                  <a16:creationId xmlns:a16="http://schemas.microsoft.com/office/drawing/2014/main" id="{4151EE35-7644-5A2A-9857-21B467563CE1}"/>
                </a:ext>
              </a:extLst>
            </p:cNvPr>
            <p:cNvSpPr/>
            <p:nvPr/>
          </p:nvSpPr>
          <p:spPr>
            <a:xfrm>
              <a:off x="13058879" y="24162263"/>
              <a:ext cx="17731711" cy="8875224"/>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TextBox 89">
              <a:extLst>
                <a:ext uri="{FF2B5EF4-FFF2-40B4-BE49-F238E27FC236}">
                  <a16:creationId xmlns:a16="http://schemas.microsoft.com/office/drawing/2014/main" id="{DF7F92F2-B8A3-CE23-9B2A-0E7B665736D8}"/>
                </a:ext>
              </a:extLst>
            </p:cNvPr>
            <p:cNvSpPr txBox="1"/>
            <p:nvPr/>
          </p:nvSpPr>
          <p:spPr>
            <a:xfrm>
              <a:off x="12617171" y="24691314"/>
              <a:ext cx="18114021" cy="679016"/>
            </a:xfrm>
            <a:prstGeom prst="rect">
              <a:avLst/>
            </a:prstGeom>
            <a:noFill/>
          </p:spPr>
          <p:txBody>
            <a:bodyPr wrap="square" rtlCol="0">
              <a:spAutoFit/>
            </a:bodyPr>
            <a:lstStyle/>
            <a:p>
              <a:pPr marL="481012">
                <a:spcAft>
                  <a:spcPts val="4000"/>
                </a:spcAft>
              </a:pPr>
              <a:r>
                <a:rPr lang="en-US" sz="3600" dirty="0">
                  <a:latin typeface="Al Bayan Plain" charset="-78"/>
                  <a:ea typeface="Al Bayan Plain" charset="-78"/>
                  <a:cs typeface="Al Bayan Plain" charset="-78"/>
                </a:rPr>
                <a:t> </a:t>
              </a:r>
            </a:p>
          </p:txBody>
        </p:sp>
      </p:grpSp>
      <p:sp>
        <p:nvSpPr>
          <p:cNvPr id="92" name="TextBox 91">
            <a:extLst>
              <a:ext uri="{FF2B5EF4-FFF2-40B4-BE49-F238E27FC236}">
                <a16:creationId xmlns:a16="http://schemas.microsoft.com/office/drawing/2014/main" id="{F894A3AA-2171-EB65-35CE-412ED0153574}"/>
              </a:ext>
            </a:extLst>
          </p:cNvPr>
          <p:cNvSpPr txBox="1"/>
          <p:nvPr/>
        </p:nvSpPr>
        <p:spPr>
          <a:xfrm>
            <a:off x="33258344" y="13115330"/>
            <a:ext cx="8183999" cy="923330"/>
          </a:xfrm>
          <a:prstGeom prst="rect">
            <a:avLst/>
          </a:prstGeom>
          <a:solidFill>
            <a:schemeClr val="bg1"/>
          </a:solidFill>
        </p:spPr>
        <p:txBody>
          <a:bodyPr wrap="square" rtlCol="0">
            <a:spAutoFit/>
          </a:bodyPr>
          <a:lstStyle/>
          <a:p>
            <a:pPr algn="ctr"/>
            <a:r>
              <a:rPr lang="en-US" sz="5400" b="1" dirty="0">
                <a:solidFill>
                  <a:srgbClr val="003A8B"/>
                </a:solidFill>
                <a:latin typeface="Bangla MN" charset="0"/>
                <a:ea typeface="Bangla MN" charset="0"/>
                <a:cs typeface="Bangla MN" charset="0"/>
              </a:rPr>
              <a:t>Novel Finding</a:t>
            </a:r>
          </a:p>
        </p:txBody>
      </p:sp>
      <p:sp>
        <p:nvSpPr>
          <p:cNvPr id="97" name="TextBox 96">
            <a:extLst>
              <a:ext uri="{FF2B5EF4-FFF2-40B4-BE49-F238E27FC236}">
                <a16:creationId xmlns:a16="http://schemas.microsoft.com/office/drawing/2014/main" id="{0CC48F21-CAE8-576C-BFEB-EA4CEABF5428}"/>
              </a:ext>
            </a:extLst>
          </p:cNvPr>
          <p:cNvSpPr txBox="1"/>
          <p:nvPr/>
        </p:nvSpPr>
        <p:spPr>
          <a:xfrm>
            <a:off x="31168717" y="13972401"/>
            <a:ext cx="12033694" cy="1200329"/>
          </a:xfrm>
          <a:prstGeom prst="rect">
            <a:avLst/>
          </a:prstGeom>
          <a:noFill/>
        </p:spPr>
        <p:txBody>
          <a:bodyPr wrap="square">
            <a:spAutoFit/>
          </a:bodyPr>
          <a:lstStyle/>
          <a:p>
            <a:pPr algn="ctr"/>
            <a:r>
              <a:rPr lang="en-US" sz="3600" b="1" dirty="0">
                <a:latin typeface="Helvetica" panose="020B0604020202020204" pitchFamily="34" charset="0"/>
                <a:cs typeface="Helvetica" panose="020B0604020202020204" pitchFamily="34" charset="0"/>
              </a:rPr>
              <a:t>Role-specific trust relationships did not consistently  increase willingness to delegate to the aligned AI</a:t>
            </a:r>
          </a:p>
        </p:txBody>
      </p:sp>
      <p:pic>
        <p:nvPicPr>
          <p:cNvPr id="103" name="Picture 102">
            <a:extLst>
              <a:ext uri="{FF2B5EF4-FFF2-40B4-BE49-F238E27FC236}">
                <a16:creationId xmlns:a16="http://schemas.microsoft.com/office/drawing/2014/main" id="{F5C60858-3D5A-6203-01D5-A97F7AA139A0}"/>
              </a:ext>
            </a:extLst>
          </p:cNvPr>
          <p:cNvPicPr>
            <a:picLocks noChangeAspect="1"/>
          </p:cNvPicPr>
          <p:nvPr/>
        </p:nvPicPr>
        <p:blipFill>
          <a:blip r:embed="rId11"/>
          <a:srcRect l="10243" t="19140" r="15746" b="14346"/>
          <a:stretch>
            <a:fillRect/>
          </a:stretch>
        </p:blipFill>
        <p:spPr>
          <a:xfrm>
            <a:off x="31013399" y="15405891"/>
            <a:ext cx="12353990" cy="6518458"/>
          </a:xfrm>
          <a:prstGeom prst="rect">
            <a:avLst/>
          </a:prstGeom>
        </p:spPr>
      </p:pic>
      <p:pic>
        <p:nvPicPr>
          <p:cNvPr id="11" name="Picture 10">
            <a:extLst>
              <a:ext uri="{FF2B5EF4-FFF2-40B4-BE49-F238E27FC236}">
                <a16:creationId xmlns:a16="http://schemas.microsoft.com/office/drawing/2014/main" id="{9B92C715-6650-E513-0F7B-60E4AC9D057C}"/>
              </a:ext>
            </a:extLst>
          </p:cNvPr>
          <p:cNvPicPr>
            <a:picLocks noChangeAspect="1"/>
          </p:cNvPicPr>
          <p:nvPr/>
        </p:nvPicPr>
        <p:blipFill>
          <a:blip r:embed="rId11"/>
          <a:srcRect l="3114" t="87847" r="73673" b="5150"/>
          <a:stretch>
            <a:fillRect/>
          </a:stretch>
        </p:blipFill>
        <p:spPr>
          <a:xfrm>
            <a:off x="31213261" y="21974929"/>
            <a:ext cx="4287700" cy="851079"/>
          </a:xfrm>
          <a:prstGeom prst="rect">
            <a:avLst/>
          </a:prstGeom>
        </p:spPr>
      </p:pic>
      <p:pic>
        <p:nvPicPr>
          <p:cNvPr id="15" name="Picture 14">
            <a:extLst>
              <a:ext uri="{FF2B5EF4-FFF2-40B4-BE49-F238E27FC236}">
                <a16:creationId xmlns:a16="http://schemas.microsoft.com/office/drawing/2014/main" id="{1082D1AA-87CD-BEED-783D-B4C60470FA5F}"/>
              </a:ext>
            </a:extLst>
          </p:cNvPr>
          <p:cNvPicPr>
            <a:picLocks noChangeAspect="1"/>
          </p:cNvPicPr>
          <p:nvPr/>
        </p:nvPicPr>
        <p:blipFill>
          <a:blip r:embed="rId10"/>
          <a:srcRect l="27471" t="87142" r="52909" b="9291"/>
          <a:stretch>
            <a:fillRect/>
          </a:stretch>
        </p:blipFill>
        <p:spPr>
          <a:xfrm>
            <a:off x="36597372" y="22229449"/>
            <a:ext cx="3560027" cy="425948"/>
          </a:xfrm>
          <a:prstGeom prst="rect">
            <a:avLst/>
          </a:prstGeom>
        </p:spPr>
      </p:pic>
      <p:grpSp>
        <p:nvGrpSpPr>
          <p:cNvPr id="21" name="Group 20">
            <a:extLst>
              <a:ext uri="{FF2B5EF4-FFF2-40B4-BE49-F238E27FC236}">
                <a16:creationId xmlns:a16="http://schemas.microsoft.com/office/drawing/2014/main" id="{58C135BE-42EB-6289-7F5F-2A3FBB62B4E2}"/>
              </a:ext>
            </a:extLst>
          </p:cNvPr>
          <p:cNvGrpSpPr/>
          <p:nvPr/>
        </p:nvGrpSpPr>
        <p:grpSpPr>
          <a:xfrm>
            <a:off x="30920901" y="22945127"/>
            <a:ext cx="12506964" cy="5224263"/>
            <a:chOff x="802713" y="19583926"/>
            <a:chExt cx="11972297" cy="7614886"/>
          </a:xfrm>
        </p:grpSpPr>
        <p:sp>
          <p:nvSpPr>
            <p:cNvPr id="23" name="Rectangle 22">
              <a:extLst>
                <a:ext uri="{FF2B5EF4-FFF2-40B4-BE49-F238E27FC236}">
                  <a16:creationId xmlns:a16="http://schemas.microsoft.com/office/drawing/2014/main" id="{6870D2CE-CB69-E536-4A87-CB91B574A091}"/>
                </a:ext>
              </a:extLst>
            </p:cNvPr>
            <p:cNvSpPr/>
            <p:nvPr/>
          </p:nvSpPr>
          <p:spPr>
            <a:xfrm>
              <a:off x="802713" y="20342011"/>
              <a:ext cx="11972297" cy="6856801"/>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9EEADEDC-2FC0-A503-EBE2-01C59CEF2141}"/>
                </a:ext>
              </a:extLst>
            </p:cNvPr>
            <p:cNvSpPr txBox="1"/>
            <p:nvPr/>
          </p:nvSpPr>
          <p:spPr>
            <a:xfrm>
              <a:off x="4244479" y="19583926"/>
              <a:ext cx="5389812" cy="1530980"/>
            </a:xfrm>
            <a:prstGeom prst="rect">
              <a:avLst/>
            </a:prstGeom>
            <a:solidFill>
              <a:schemeClr val="bg1"/>
            </a:solidFill>
          </p:spPr>
          <p:txBody>
            <a:bodyPr wrap="square" rtlCol="0">
              <a:spAutoFit/>
            </a:bodyPr>
            <a:lstStyle/>
            <a:p>
              <a:pPr algn="ctr"/>
              <a:r>
                <a:rPr lang="en-US" sz="5400" b="1" dirty="0">
                  <a:solidFill>
                    <a:srgbClr val="003A8B"/>
                  </a:solidFill>
                  <a:latin typeface="Bangla MN" charset="0"/>
                  <a:ea typeface="Bangla MN" charset="0"/>
                  <a:cs typeface="Bangla MN" charset="0"/>
                </a:rPr>
                <a:t>Conclusions</a:t>
              </a:r>
            </a:p>
          </p:txBody>
        </p:sp>
      </p:grpSp>
      <p:sp>
        <p:nvSpPr>
          <p:cNvPr id="38" name="TextBox 37">
            <a:extLst>
              <a:ext uri="{FF2B5EF4-FFF2-40B4-BE49-F238E27FC236}">
                <a16:creationId xmlns:a16="http://schemas.microsoft.com/office/drawing/2014/main" id="{A1F1E80A-1BBB-57C3-3E98-76D6AD8F45E8}"/>
              </a:ext>
            </a:extLst>
          </p:cNvPr>
          <p:cNvSpPr txBox="1"/>
          <p:nvPr/>
        </p:nvSpPr>
        <p:spPr>
          <a:xfrm>
            <a:off x="31063724" y="23859530"/>
            <a:ext cx="12262493" cy="4278094"/>
          </a:xfrm>
          <a:prstGeom prst="rect">
            <a:avLst/>
          </a:prstGeom>
          <a:noFill/>
        </p:spPr>
        <p:txBody>
          <a:bodyPr wrap="square">
            <a:spAutoFit/>
          </a:bodyPr>
          <a:lstStyle/>
          <a:p>
            <a:pPr marL="548640" indent="-548640">
              <a:spcAft>
                <a:spcPts val="1200"/>
              </a:spcAft>
              <a:buFont typeface="+mj-lt"/>
              <a:buAutoNum type="arabicPeriod"/>
            </a:pPr>
            <a:r>
              <a:rPr lang="en-US" sz="3600" dirty="0">
                <a:latin typeface="Helvetica" panose="020B0604020202020204" pitchFamily="34" charset="0"/>
                <a:cs typeface="Helvetica" panose="020B0604020202020204" pitchFamily="34" charset="0"/>
              </a:rPr>
              <a:t>Across KDMAs, higher human–AI alignment was associated with higher trust &amp; delegation to AI. </a:t>
            </a:r>
          </a:p>
          <a:p>
            <a:pPr marL="548640" indent="-548640">
              <a:spcAft>
                <a:spcPts val="1200"/>
              </a:spcAft>
              <a:buFont typeface="+mj-lt"/>
              <a:buAutoNum type="arabicPeriod"/>
            </a:pPr>
            <a:r>
              <a:rPr lang="en-US" sz="3600" dirty="0">
                <a:latin typeface="Helvetica" panose="020B0604020202020204" pitchFamily="34" charset="0"/>
                <a:cs typeface="Helvetica" panose="020B0604020202020204" pitchFamily="34" charset="0"/>
              </a:rPr>
              <a:t>Alignment–trust relationships varied across operational roles, revealing role-specific patterns. </a:t>
            </a:r>
          </a:p>
          <a:p>
            <a:pPr marL="548640" indent="-548640">
              <a:spcAft>
                <a:spcPts val="1200"/>
              </a:spcAft>
              <a:buFont typeface="+mj-lt"/>
              <a:buAutoNum type="arabicPeriod"/>
            </a:pPr>
            <a:r>
              <a:rPr lang="en-US" sz="3600" dirty="0">
                <a:latin typeface="Helvetica" panose="020B0604020202020204" pitchFamily="34" charset="0"/>
                <a:cs typeface="Helvetica" panose="020B0604020202020204" pitchFamily="34" charset="0"/>
              </a:rPr>
              <a:t>Role-specific trust patterns did not consistently translate into delegation, suggesting trust and behavioral reliance are distinct outcomes.</a:t>
            </a:r>
          </a:p>
        </p:txBody>
      </p:sp>
      <p:pic>
        <p:nvPicPr>
          <p:cNvPr id="75" name="Picture 74">
            <a:extLst>
              <a:ext uri="{FF2B5EF4-FFF2-40B4-BE49-F238E27FC236}">
                <a16:creationId xmlns:a16="http://schemas.microsoft.com/office/drawing/2014/main" id="{A6C27171-BE4A-6029-6C69-3A738850572E}"/>
              </a:ext>
            </a:extLst>
          </p:cNvPr>
          <p:cNvPicPr>
            <a:picLocks noChangeAspect="1"/>
          </p:cNvPicPr>
          <p:nvPr/>
        </p:nvPicPr>
        <p:blipFill>
          <a:blip r:embed="rId10"/>
          <a:srcRect l="9982" t="17399" r="15588" b="14458"/>
          <a:stretch>
            <a:fillRect/>
          </a:stretch>
        </p:blipFill>
        <p:spPr>
          <a:xfrm>
            <a:off x="31013399" y="5706880"/>
            <a:ext cx="12376357" cy="6722650"/>
          </a:xfrm>
          <a:prstGeom prst="rect">
            <a:avLst/>
          </a:prstGeom>
        </p:spPr>
      </p:pic>
      <p:pic>
        <p:nvPicPr>
          <p:cNvPr id="81" name="Picture 80">
            <a:extLst>
              <a:ext uri="{FF2B5EF4-FFF2-40B4-BE49-F238E27FC236}">
                <a16:creationId xmlns:a16="http://schemas.microsoft.com/office/drawing/2014/main" id="{876CF3D7-6258-C082-A2F4-755A653EC6B5}"/>
              </a:ext>
            </a:extLst>
          </p:cNvPr>
          <p:cNvPicPr>
            <a:picLocks noChangeAspect="1"/>
          </p:cNvPicPr>
          <p:nvPr/>
        </p:nvPicPr>
        <p:blipFill>
          <a:blip r:embed="rId10"/>
          <a:srcRect l="3175" t="86963" r="74589" b="5030"/>
          <a:stretch>
            <a:fillRect/>
          </a:stretch>
        </p:blipFill>
        <p:spPr>
          <a:xfrm>
            <a:off x="31213261" y="12265027"/>
            <a:ext cx="3229139" cy="765173"/>
          </a:xfrm>
          <a:prstGeom prst="rect">
            <a:avLst/>
          </a:prstGeom>
        </p:spPr>
      </p:pic>
    </p:spTree>
    <p:extLst>
      <p:ext uri="{BB962C8B-B14F-4D97-AF65-F5344CB8AC3E}">
        <p14:creationId xmlns:p14="http://schemas.microsoft.com/office/powerpoint/2010/main" val="1307695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74a640-7673-4aa9-9069-d7f56994117b" xsi:nil="true"/>
    <lcf76f155ced4ddcb4097134ff3c332f xmlns="f149e8ba-ab3f-4eac-a8a4-e87e6c508a6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849E7060F66E048A159AD4056EEF143" ma:contentTypeVersion="16" ma:contentTypeDescription="Create a new document." ma:contentTypeScope="" ma:versionID="58e5170f987911e278f74c5d89105941">
  <xsd:schema xmlns:xsd="http://www.w3.org/2001/XMLSchema" xmlns:xs="http://www.w3.org/2001/XMLSchema" xmlns:p="http://schemas.microsoft.com/office/2006/metadata/properties" xmlns:ns2="9274a640-7673-4aa9-9069-d7f56994117b" xmlns:ns3="f149e8ba-ab3f-4eac-a8a4-e87e6c508a68" targetNamespace="http://schemas.microsoft.com/office/2006/metadata/properties" ma:root="true" ma:fieldsID="4396306781f3bbef103419e2277e7dc3" ns2:_="" ns3:_="">
    <xsd:import namespace="9274a640-7673-4aa9-9069-d7f56994117b"/>
    <xsd:import namespace="f149e8ba-ab3f-4eac-a8a4-e87e6c508a6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LengthInSeconds" minOccurs="0"/>
                <xsd:element ref="ns3:MediaServiceObjectDetectorVersions" minOccurs="0"/>
                <xsd:element ref="ns3:lcf76f155ced4ddcb4097134ff3c332f" minOccurs="0"/>
                <xsd:element ref="ns2:TaxCatchAll"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74a640-7673-4aa9-9069-d7f56994117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dbe87db-5bd8-46b1-8b6c-1b72213fbeeb}" ma:internalName="TaxCatchAll" ma:showField="CatchAllData" ma:web="9274a640-7673-4aa9-9069-d7f56994117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9e8ba-ab3f-4eac-a8a4-e87e6c508a6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267f3f87-a903-4c0c-a55c-8e5d00776bcc"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B14C3F2-3A2D-4E2E-9F63-FA9A8F08F9EA}">
  <ds:schemaRefs>
    <ds:schemaRef ds:uri="9274a640-7673-4aa9-9069-d7f56994117b"/>
    <ds:schemaRef ds:uri="http://schemas.microsoft.com/office/2006/documentManagement/types"/>
    <ds:schemaRef ds:uri="http://schemas.microsoft.com/office/infopath/2007/PartnerControls"/>
    <ds:schemaRef ds:uri="http://purl.org/dc/elements/1.1/"/>
    <ds:schemaRef ds:uri="http://purl.org/dc/dcmitype/"/>
    <ds:schemaRef ds:uri="http://purl.org/dc/terms/"/>
    <ds:schemaRef ds:uri="http://schemas.openxmlformats.org/package/2006/metadata/core-properties"/>
    <ds:schemaRef ds:uri="f149e8ba-ab3f-4eac-a8a4-e87e6c508a68"/>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683E5697-B6BF-405A-B927-8FB8DA1328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74a640-7673-4aa9-9069-d7f56994117b"/>
    <ds:schemaRef ds:uri="f149e8ba-ab3f-4eac-a8a4-e87e6c508a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3B1B8A3-FB41-4869-92F7-1C167F9E7E59}">
  <ds:schemaRefs>
    <ds:schemaRef ds:uri="http://schemas.microsoft.com/sharepoint/v3/contenttype/forms"/>
  </ds:schemaRefs>
</ds:datastoreItem>
</file>

<file path=docMetadata/LabelInfo.xml><?xml version="1.0" encoding="utf-8"?>
<clbl:labelList xmlns:clbl="http://schemas.microsoft.com/office/2020/mipLabelMetadata">
  <clbl:label id="{3f0ebe55-f3ec-4242-809c-f668fcb02eee}" enabled="1" method="Privileged" siteId="{e8520b93-4e79-4c54-9a70-feb96b1116e8}" removed="0"/>
</clbl:labelList>
</file>

<file path=docProps/app.xml><?xml version="1.0" encoding="utf-8"?>
<Properties xmlns="http://schemas.openxmlformats.org/officeDocument/2006/extended-properties" xmlns:vt="http://schemas.openxmlformats.org/officeDocument/2006/docPropsVTypes">
  <TotalTime>4631</TotalTime>
  <Words>731</Words>
  <Application>Microsoft Office PowerPoint</Application>
  <PresentationFormat>Custom</PresentationFormat>
  <Paragraphs>51</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Al Bayan Plain</vt:lpstr>
      <vt:lpstr>Aptos</vt:lpstr>
      <vt:lpstr>Arial</vt:lpstr>
      <vt:lpstr>Bangla MN</vt:lpstr>
      <vt:lpstr>Calibri</vt:lpstr>
      <vt:lpstr>Helvetica</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Joseph Cohn</cp:lastModifiedBy>
  <cp:revision>4</cp:revision>
  <dcterms:created xsi:type="dcterms:W3CDTF">2012-08-24T00:53:15Z</dcterms:created>
  <dcterms:modified xsi:type="dcterms:W3CDTF">2026-07-27T16:08:45Z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0x0101001849E7060F66E048A159AD4056EEF143</vt:lpwstr>
  </property>
  <property fmtid="{D5CDD505-2E9C-101B-9397-08002B2CF9AE}" pid="3" name="MediaServiceImageTags">
    <vt:lpwstr/>
  </property>
</Properties>
</file>