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
  </p:notesMasterIdLst>
  <p:sldIdLst>
    <p:sldId id="256" r:id="rId2"/>
  </p:sldIdLst>
  <p:sldSz cx="43200638" cy="28800425"/>
  <p:notesSz cx="6858000" cy="9144000"/>
  <p:embeddedFontLst>
    <p:embeddedFont>
      <p:font typeface="Heebo" pitchFamily="2" charset="-79"/>
      <p:regular r:id="rId4"/>
      <p:bold r:id="rId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0000"/>
    <a:srgbClr val="A88C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036" autoAdjust="0"/>
    <p:restoredTop sz="94544"/>
  </p:normalViewPr>
  <p:slideViewPr>
    <p:cSldViewPr snapToGrid="0">
      <p:cViewPr>
        <p:scale>
          <a:sx n="30" d="100"/>
          <a:sy n="30" d="100"/>
        </p:scale>
        <p:origin x="12" y="-2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E3664A-1E9B-46B0-9981-DC04D517CD52}" type="datetimeFigureOut">
              <a:rPr lang="en-IL" smtClean="0"/>
              <a:t>07/14/2026</a:t>
            </a:fld>
            <a:endParaRPr lang="en-IL"/>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F54C0E-FC7A-4549-9EBE-3BCAD7932F09}" type="slidenum">
              <a:rPr lang="en-IL" smtClean="0"/>
              <a:t>‹#›</a:t>
            </a:fld>
            <a:endParaRPr lang="en-IL"/>
          </a:p>
        </p:txBody>
      </p:sp>
    </p:spTree>
    <p:extLst>
      <p:ext uri="{BB962C8B-B14F-4D97-AF65-F5344CB8AC3E}">
        <p14:creationId xmlns:p14="http://schemas.microsoft.com/office/powerpoint/2010/main" val="1085744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txBody>
          <a:bodyPr/>
          <a:lstStyle/>
          <a:p>
            <a:endParaRPr lang="he-IL" dirty="0"/>
          </a:p>
        </p:txBody>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4EF54C0E-FC7A-4549-9EBE-3BCAD7932F09}" type="slidenum">
              <a:rPr lang="en-IL" smtClean="0"/>
              <a:t>1</a:t>
            </a:fld>
            <a:endParaRPr lang="en-IL"/>
          </a:p>
        </p:txBody>
      </p:sp>
    </p:spTree>
    <p:extLst>
      <p:ext uri="{BB962C8B-B14F-4D97-AF65-F5344CB8AC3E}">
        <p14:creationId xmlns:p14="http://schemas.microsoft.com/office/powerpoint/2010/main" val="1826240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4713405"/>
            <a:ext cx="36720542" cy="10026815"/>
          </a:xfrm>
          <a:prstGeom prst="rect">
            <a:avLst/>
          </a:prstGeom>
        </p:spPr>
        <p:txBody>
          <a:bodyPr anchor="b"/>
          <a:lstStyle>
            <a:lvl1pPr algn="ctr">
              <a:defRPr sz="25197"/>
            </a:lvl1pPr>
          </a:lstStyle>
          <a:p>
            <a:r>
              <a:rPr lang="en-US"/>
              <a:t>Click to edit Master title style</a:t>
            </a:r>
            <a:endParaRPr lang="en-US" dirty="0"/>
          </a:p>
        </p:txBody>
      </p:sp>
      <p:sp>
        <p:nvSpPr>
          <p:cNvPr id="3" name="Subtitle 2"/>
          <p:cNvSpPr>
            <a:spLocks noGrp="1"/>
          </p:cNvSpPr>
          <p:nvPr>
            <p:ph type="subTitle" idx="1"/>
          </p:nvPr>
        </p:nvSpPr>
        <p:spPr>
          <a:xfrm>
            <a:off x="5400080" y="15126892"/>
            <a:ext cx="32400479" cy="6953434"/>
          </a:xfrm>
          <a:prstGeom prst="rect">
            <a:avLst/>
          </a:prstGeom>
        </p:spPr>
        <p:txBody>
          <a:bodyPr/>
          <a:lstStyle>
            <a:lvl1pPr marL="0" indent="0" algn="ctr">
              <a:buNone/>
              <a:defRPr sz="10079"/>
            </a:lvl1pPr>
            <a:lvl2pPr marL="1920011" indent="0" algn="ctr">
              <a:buNone/>
              <a:defRPr sz="8399"/>
            </a:lvl2pPr>
            <a:lvl3pPr marL="3840023" indent="0" algn="ctr">
              <a:buNone/>
              <a:defRPr sz="7559"/>
            </a:lvl3pPr>
            <a:lvl4pPr marL="5760034" indent="0" algn="ctr">
              <a:buNone/>
              <a:defRPr sz="6719"/>
            </a:lvl4pPr>
            <a:lvl5pPr marL="7680046" indent="0" algn="ctr">
              <a:buNone/>
              <a:defRPr sz="6719"/>
            </a:lvl5pPr>
            <a:lvl6pPr marL="9600057" indent="0" algn="ctr">
              <a:buNone/>
              <a:defRPr sz="6719"/>
            </a:lvl6pPr>
            <a:lvl7pPr marL="11520068" indent="0" algn="ctr">
              <a:buNone/>
              <a:defRPr sz="6719"/>
            </a:lvl7pPr>
            <a:lvl8pPr marL="13440080" indent="0" algn="ctr">
              <a:buNone/>
              <a:defRPr sz="6719"/>
            </a:lvl8pPr>
            <a:lvl9pPr marL="15360091" indent="0" algn="ctr">
              <a:buNone/>
              <a:defRPr sz="6719"/>
            </a:lvl9pPr>
          </a:lstStyle>
          <a:p>
            <a:r>
              <a:rPr lang="en-US"/>
              <a:t>Click to edit Master subtitle style</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541018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970044" y="7666780"/>
            <a:ext cx="37260550" cy="1827360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17578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533356"/>
            <a:ext cx="9315138" cy="2440702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533356"/>
            <a:ext cx="27405405" cy="2440702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99205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2970044" y="7666780"/>
            <a:ext cx="37260550"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777695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7180114"/>
            <a:ext cx="37260550" cy="11980175"/>
          </a:xfrm>
          <a:prstGeom prst="rect">
            <a:avLst/>
          </a:prstGeom>
        </p:spPr>
        <p:txBody>
          <a:bodyPr anchor="b"/>
          <a:lstStyle>
            <a:lvl1pPr>
              <a:defRPr sz="25197"/>
            </a:lvl1pPr>
          </a:lstStyle>
          <a:p>
            <a:r>
              <a:rPr lang="en-US"/>
              <a:t>Click to edit Master title style</a:t>
            </a:r>
            <a:endParaRPr lang="en-US" dirty="0"/>
          </a:p>
        </p:txBody>
      </p:sp>
      <p:sp>
        <p:nvSpPr>
          <p:cNvPr id="3" name="Text Placeholder 2"/>
          <p:cNvSpPr>
            <a:spLocks noGrp="1"/>
          </p:cNvSpPr>
          <p:nvPr>
            <p:ph type="body" idx="1"/>
          </p:nvPr>
        </p:nvSpPr>
        <p:spPr>
          <a:xfrm>
            <a:off x="2947546" y="19273626"/>
            <a:ext cx="37260550" cy="6300091"/>
          </a:xfrm>
          <a:prstGeom prst="rect">
            <a:avLst/>
          </a:prstGeom>
        </p:spPr>
        <p:txBody>
          <a:bodyPr/>
          <a:lstStyle>
            <a:lvl1pPr marL="0" indent="0">
              <a:buNone/>
              <a:defRPr sz="10079">
                <a:solidFill>
                  <a:schemeClr val="tx1">
                    <a:tint val="82000"/>
                  </a:schemeClr>
                </a:solidFill>
              </a:defRPr>
            </a:lvl1pPr>
            <a:lvl2pPr marL="1920011" indent="0">
              <a:buNone/>
              <a:defRPr sz="8399">
                <a:solidFill>
                  <a:schemeClr val="tx1">
                    <a:tint val="82000"/>
                  </a:schemeClr>
                </a:solidFill>
              </a:defRPr>
            </a:lvl2pPr>
            <a:lvl3pPr marL="3840023" indent="0">
              <a:buNone/>
              <a:defRPr sz="7559">
                <a:solidFill>
                  <a:schemeClr val="tx1">
                    <a:tint val="82000"/>
                  </a:schemeClr>
                </a:solidFill>
              </a:defRPr>
            </a:lvl3pPr>
            <a:lvl4pPr marL="5760034" indent="0">
              <a:buNone/>
              <a:defRPr sz="6719">
                <a:solidFill>
                  <a:schemeClr val="tx1">
                    <a:tint val="82000"/>
                  </a:schemeClr>
                </a:solidFill>
              </a:defRPr>
            </a:lvl4pPr>
            <a:lvl5pPr marL="7680046" indent="0">
              <a:buNone/>
              <a:defRPr sz="6719">
                <a:solidFill>
                  <a:schemeClr val="tx1">
                    <a:tint val="82000"/>
                  </a:schemeClr>
                </a:solidFill>
              </a:defRPr>
            </a:lvl5pPr>
            <a:lvl6pPr marL="9600057" indent="0">
              <a:buNone/>
              <a:defRPr sz="6719">
                <a:solidFill>
                  <a:schemeClr val="tx1">
                    <a:tint val="82000"/>
                  </a:schemeClr>
                </a:solidFill>
              </a:defRPr>
            </a:lvl6pPr>
            <a:lvl7pPr marL="11520068" indent="0">
              <a:buNone/>
              <a:defRPr sz="6719">
                <a:solidFill>
                  <a:schemeClr val="tx1">
                    <a:tint val="82000"/>
                  </a:schemeClr>
                </a:solidFill>
              </a:defRPr>
            </a:lvl7pPr>
            <a:lvl8pPr marL="13440080" indent="0">
              <a:buNone/>
              <a:defRPr sz="6719">
                <a:solidFill>
                  <a:schemeClr val="tx1">
                    <a:tint val="82000"/>
                  </a:schemeClr>
                </a:solidFill>
              </a:defRPr>
            </a:lvl8pPr>
            <a:lvl9pPr marL="15360091" indent="0">
              <a:buNone/>
              <a:defRPr sz="6719">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84011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7666780"/>
            <a:ext cx="18360271"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7666780"/>
            <a:ext cx="18360271"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18676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533362"/>
            <a:ext cx="37260550" cy="5566751"/>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060106"/>
            <a:ext cx="18275892" cy="3460049"/>
          </a:xfrm>
          <a:prstGeom prst="rect">
            <a:avLst/>
          </a:prstGeo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4" name="Content Placeholder 3"/>
          <p:cNvSpPr>
            <a:spLocks noGrp="1"/>
          </p:cNvSpPr>
          <p:nvPr>
            <p:ph sz="half" idx="2"/>
          </p:nvPr>
        </p:nvSpPr>
        <p:spPr>
          <a:xfrm>
            <a:off x="2975675" y="10520155"/>
            <a:ext cx="18275892" cy="154735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060106"/>
            <a:ext cx="18365898" cy="3460049"/>
          </a:xfrm>
          <a:prstGeom prst="rect">
            <a:avLst/>
          </a:prstGeo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6" name="Content Placeholder 5"/>
          <p:cNvSpPr>
            <a:spLocks noGrp="1"/>
          </p:cNvSpPr>
          <p:nvPr>
            <p:ph sz="quarter" idx="4"/>
          </p:nvPr>
        </p:nvSpPr>
        <p:spPr>
          <a:xfrm>
            <a:off x="21870325" y="10520155"/>
            <a:ext cx="18365898" cy="154735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8" name="Footer Placeholder 7"/>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9" name="Slide Number Placeholder 8"/>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60678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4" name="Footer Placeholder 3"/>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5" name="Slide Number Placeholder 4"/>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301425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3" name="Footer Placeholder 2"/>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4" name="Slide Number Placeholder 3"/>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039682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a:prstGeom prst="rect">
            <a:avLst/>
          </a:prstGeom>
        </p:spPr>
        <p:txBody>
          <a:bodyPr anchor="b"/>
          <a:lstStyle>
            <a:lvl1pPr>
              <a:defRPr sz="13438"/>
            </a:lvl1pPr>
          </a:lstStyle>
          <a:p>
            <a:r>
              <a:rPr lang="en-US"/>
              <a:t>Click to edit Master title style</a:t>
            </a:r>
            <a:endParaRPr lang="en-US" dirty="0"/>
          </a:p>
        </p:txBody>
      </p:sp>
      <p:sp>
        <p:nvSpPr>
          <p:cNvPr id="3" name="Content Placeholder 2"/>
          <p:cNvSpPr>
            <a:spLocks noGrp="1"/>
          </p:cNvSpPr>
          <p:nvPr>
            <p:ph idx="1"/>
          </p:nvPr>
        </p:nvSpPr>
        <p:spPr>
          <a:xfrm>
            <a:off x="18365898" y="4146734"/>
            <a:ext cx="21870323" cy="20466969"/>
          </a:xfrm>
          <a:prstGeom prst="rect">
            <a:avLst/>
          </a:prstGeom>
        </p:spPr>
        <p:txBody>
          <a:bodyPr/>
          <a:lstStyle>
            <a:lvl1pPr>
              <a:defRPr sz="13438"/>
            </a:lvl1pPr>
            <a:lvl2pPr>
              <a:defRPr sz="11759"/>
            </a:lvl2pPr>
            <a:lvl3pPr>
              <a:defRPr sz="10079"/>
            </a:lvl3pPr>
            <a:lvl4pPr>
              <a:defRPr sz="8399"/>
            </a:lvl4pPr>
            <a:lvl5pPr>
              <a:defRPr sz="8399"/>
            </a:lvl5pPr>
            <a:lvl6pPr>
              <a:defRPr sz="8399"/>
            </a:lvl6pPr>
            <a:lvl7pPr>
              <a:defRPr sz="8399"/>
            </a:lvl7pPr>
            <a:lvl8pPr>
              <a:defRPr sz="8399"/>
            </a:lvl8pPr>
            <a:lvl9pPr>
              <a:defRPr sz="8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8640127"/>
            <a:ext cx="13933330" cy="16006905"/>
          </a:xfrm>
          <a:prstGeom prst="rect">
            <a:avLst/>
          </a:prstGeo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88783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a:prstGeom prst="rect">
            <a:avLst/>
          </a:prstGeom>
        </p:spPr>
        <p:txBody>
          <a:bodyPr anchor="b"/>
          <a:lstStyle>
            <a:lvl1pPr>
              <a:defRPr sz="134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146734"/>
            <a:ext cx="21870323" cy="20466969"/>
          </a:xfrm>
          <a:prstGeom prst="rect">
            <a:avLst/>
          </a:prstGeom>
        </p:spPr>
        <p:txBody>
          <a:bodyPr anchor="t"/>
          <a:lstStyle>
            <a:lvl1pPr marL="0" indent="0">
              <a:buNone/>
              <a:defRPr sz="13438"/>
            </a:lvl1pPr>
            <a:lvl2pPr marL="1920011" indent="0">
              <a:buNone/>
              <a:defRPr sz="11759"/>
            </a:lvl2pPr>
            <a:lvl3pPr marL="3840023" indent="0">
              <a:buNone/>
              <a:defRPr sz="10079"/>
            </a:lvl3pPr>
            <a:lvl4pPr marL="5760034" indent="0">
              <a:buNone/>
              <a:defRPr sz="8399"/>
            </a:lvl4pPr>
            <a:lvl5pPr marL="7680046" indent="0">
              <a:buNone/>
              <a:defRPr sz="8399"/>
            </a:lvl5pPr>
            <a:lvl6pPr marL="9600057" indent="0">
              <a:buNone/>
              <a:defRPr sz="8399"/>
            </a:lvl6pPr>
            <a:lvl7pPr marL="11520068" indent="0">
              <a:buNone/>
              <a:defRPr sz="8399"/>
            </a:lvl7pPr>
            <a:lvl8pPr marL="13440080" indent="0">
              <a:buNone/>
              <a:defRPr sz="8399"/>
            </a:lvl8pPr>
            <a:lvl9pPr marL="15360091" indent="0">
              <a:buNone/>
              <a:defRPr sz="8399"/>
            </a:lvl9pPr>
          </a:lstStyle>
          <a:p>
            <a:r>
              <a:rPr lang="en-US" dirty="0"/>
              <a:t>Click icon to add picture</a:t>
            </a:r>
          </a:p>
        </p:txBody>
      </p:sp>
      <p:sp>
        <p:nvSpPr>
          <p:cNvPr id="4" name="Text Placeholder 3"/>
          <p:cNvSpPr>
            <a:spLocks noGrp="1"/>
          </p:cNvSpPr>
          <p:nvPr>
            <p:ph type="body" sz="half" idx="2"/>
          </p:nvPr>
        </p:nvSpPr>
        <p:spPr>
          <a:xfrm>
            <a:off x="2975671" y="8640127"/>
            <a:ext cx="13933330" cy="16006905"/>
          </a:xfrm>
          <a:prstGeom prst="rect">
            <a:avLst/>
          </a:prstGeo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07/14/2026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943965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9" descr="A white background with grey lines&#10;&#10;Description automatically generated">
            <a:extLst>
              <a:ext uri="{FF2B5EF4-FFF2-40B4-BE49-F238E27FC236}">
                <a16:creationId xmlns:a16="http://schemas.microsoft.com/office/drawing/2014/main" id="{2086DF33-79DA-9A4C-E93A-6C1979D9FB43}"/>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152400" y="-3705"/>
            <a:ext cx="43200638" cy="28800425"/>
          </a:xfrm>
          <a:prstGeom prst="rect">
            <a:avLst/>
          </a:prstGeom>
        </p:spPr>
      </p:pic>
      <p:pic>
        <p:nvPicPr>
          <p:cNvPr id="8" name="תמונה 7">
            <a:extLst>
              <a:ext uri="{FF2B5EF4-FFF2-40B4-BE49-F238E27FC236}">
                <a16:creationId xmlns:a16="http://schemas.microsoft.com/office/drawing/2014/main" id="{1A3583C5-AE89-9D0C-AEEA-160A6056A734}"/>
              </a:ext>
            </a:extLst>
          </p:cNvPr>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897208" y="24067334"/>
            <a:ext cx="12455830" cy="473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6">
            <a:extLst>
              <a:ext uri="{FF2B5EF4-FFF2-40B4-BE49-F238E27FC236}">
                <a16:creationId xmlns:a16="http://schemas.microsoft.com/office/drawing/2014/main" id="{1C2EE509-A4D4-8410-22B1-E12D0F4B2A26}"/>
              </a:ext>
            </a:extLst>
          </p:cNvPr>
          <p:cNvCxnSpPr>
            <a:cxnSpLocks/>
          </p:cNvCxnSpPr>
          <p:nvPr userDrawn="1"/>
        </p:nvCxnSpPr>
        <p:spPr>
          <a:xfrm>
            <a:off x="8710258" y="26359532"/>
            <a:ext cx="22982980" cy="0"/>
          </a:xfrm>
          <a:prstGeom prst="line">
            <a:avLst/>
          </a:prstGeom>
          <a:ln w="101600">
            <a:solidFill>
              <a:srgbClr val="E00000"/>
            </a:solidFill>
          </a:ln>
        </p:spPr>
        <p:style>
          <a:lnRef idx="2">
            <a:schemeClr val="accent1"/>
          </a:lnRef>
          <a:fillRef idx="0">
            <a:schemeClr val="accent1"/>
          </a:fillRef>
          <a:effectRef idx="1">
            <a:schemeClr val="accent1"/>
          </a:effectRef>
          <a:fontRef idx="minor">
            <a:schemeClr val="tx1"/>
          </a:fontRef>
        </p:style>
      </p:cxnSp>
      <p:pic>
        <p:nvPicPr>
          <p:cNvPr id="10" name="Picture 2" descr="סמל צה&quot;ל החל מינואר 2022">
            <a:extLst>
              <a:ext uri="{FF2B5EF4-FFF2-40B4-BE49-F238E27FC236}">
                <a16:creationId xmlns:a16="http://schemas.microsoft.com/office/drawing/2014/main" id="{89B03D27-0DE3-8A14-BB61-5E55E719CED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462569" y="24322772"/>
            <a:ext cx="4400089" cy="4073520"/>
          </a:xfrm>
          <a:prstGeom prst="rect">
            <a:avLst/>
          </a:prstGeom>
          <a:noFill/>
          <a:extLst>
            <a:ext uri="{909E8E84-426E-40DD-AFC4-6F175D3DCCD1}">
              <a14:hiddenFill xmlns:a14="http://schemas.microsoft.com/office/drawing/2010/main">
                <a:solidFill>
                  <a:srgbClr val="FFFFFF"/>
                </a:solidFill>
              </a14:hiddenFill>
            </a:ext>
          </a:extLst>
        </p:spPr>
      </p:pic>
      <p:pic>
        <p:nvPicPr>
          <p:cNvPr id="11" name="תמונה 10">
            <a:extLst>
              <a:ext uri="{FF2B5EF4-FFF2-40B4-BE49-F238E27FC236}">
                <a16:creationId xmlns:a16="http://schemas.microsoft.com/office/drawing/2014/main" id="{35052BA8-970B-CBE8-5880-5F0338D56BB4}"/>
              </a:ext>
            </a:extLst>
          </p:cNvPr>
          <p:cNvPicPr>
            <a:picLocks noChangeAspect="1"/>
          </p:cNvPicPr>
          <p:nvPr userDrawn="1"/>
        </p:nvPicPr>
        <p:blipFill>
          <a:blip r:embed="rId16">
            <a:clrChange>
              <a:clrFrom>
                <a:srgbClr val="FFFFFF"/>
              </a:clrFrom>
              <a:clrTo>
                <a:srgbClr val="FFFFFF">
                  <a:alpha val="0"/>
                </a:srgbClr>
              </a:clrTo>
            </a:clrChange>
          </a:blip>
          <a:stretch>
            <a:fillRect/>
          </a:stretch>
        </p:blipFill>
        <p:spPr>
          <a:xfrm>
            <a:off x="0" y="23888095"/>
            <a:ext cx="4497784" cy="4736797"/>
          </a:xfrm>
          <a:prstGeom prst="rect">
            <a:avLst/>
          </a:prstGeom>
        </p:spPr>
      </p:pic>
    </p:spTree>
    <p:extLst>
      <p:ext uri="{BB962C8B-B14F-4D97-AF65-F5344CB8AC3E}">
        <p14:creationId xmlns:p14="http://schemas.microsoft.com/office/powerpoint/2010/main" val="962075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840023" rtl="0" eaLnBrk="1" latinLnBrk="0" hangingPunct="1">
        <a:lnSpc>
          <a:spcPct val="90000"/>
        </a:lnSpc>
        <a:spcBef>
          <a:spcPct val="0"/>
        </a:spcBef>
        <a:buNone/>
        <a:defRPr sz="18478" kern="1200">
          <a:solidFill>
            <a:schemeClr val="tx1"/>
          </a:solidFill>
          <a:latin typeface="+mj-lt"/>
          <a:ea typeface="+mj-ea"/>
          <a:cs typeface="+mj-cs"/>
        </a:defRPr>
      </a:lvl1pPr>
    </p:titleStyle>
    <p:bodyStyle>
      <a:lvl1pPr marL="960006" indent="-960006" algn="l" defTabSz="3840023" rtl="0" eaLnBrk="1" latinLnBrk="0" hangingPunct="1">
        <a:lnSpc>
          <a:spcPct val="90000"/>
        </a:lnSpc>
        <a:spcBef>
          <a:spcPts val="4200"/>
        </a:spcBef>
        <a:buFont typeface="Arial" panose="020B0604020202020204" pitchFamily="34" charset="0"/>
        <a:buChar char="•"/>
        <a:defRPr sz="11759" kern="1200">
          <a:solidFill>
            <a:schemeClr val="tx1"/>
          </a:solidFill>
          <a:latin typeface="+mn-lt"/>
          <a:ea typeface="+mn-ea"/>
          <a:cs typeface="+mn-cs"/>
        </a:defRPr>
      </a:lvl1pPr>
      <a:lvl2pPr marL="2880017" indent="-960006" algn="l" defTabSz="3840023" rtl="0" eaLnBrk="1" latinLnBrk="0" hangingPunct="1">
        <a:lnSpc>
          <a:spcPct val="90000"/>
        </a:lnSpc>
        <a:spcBef>
          <a:spcPts val="2100"/>
        </a:spcBef>
        <a:buFont typeface="Arial" panose="020B0604020202020204" pitchFamily="34" charset="0"/>
        <a:buChar char="•"/>
        <a:defRPr sz="10079" kern="1200">
          <a:solidFill>
            <a:schemeClr val="tx1"/>
          </a:solidFill>
          <a:latin typeface="+mn-lt"/>
          <a:ea typeface="+mn-ea"/>
          <a:cs typeface="+mn-cs"/>
        </a:defRPr>
      </a:lvl2pPr>
      <a:lvl3pPr marL="4800029" indent="-960006" algn="l" defTabSz="3840023" rtl="0" eaLnBrk="1" latinLnBrk="0" hangingPunct="1">
        <a:lnSpc>
          <a:spcPct val="90000"/>
        </a:lnSpc>
        <a:spcBef>
          <a:spcPts val="2100"/>
        </a:spcBef>
        <a:buFont typeface="Arial" panose="020B0604020202020204" pitchFamily="34" charset="0"/>
        <a:buChar char="•"/>
        <a:defRPr sz="8399" kern="1200">
          <a:solidFill>
            <a:schemeClr val="tx1"/>
          </a:solidFill>
          <a:latin typeface="+mn-lt"/>
          <a:ea typeface="+mn-ea"/>
          <a:cs typeface="+mn-cs"/>
        </a:defRPr>
      </a:lvl3pPr>
      <a:lvl4pPr marL="6720040"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4pPr>
      <a:lvl5pPr marL="8640051"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5pPr>
      <a:lvl6pPr marL="10560063"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6pPr>
      <a:lvl7pPr marL="12480074"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7pPr>
      <a:lvl8pPr marL="14400086"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8pPr>
      <a:lvl9pPr marL="16320097"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9pPr>
    </p:bodyStyle>
    <p:otherStyle>
      <a:defPPr>
        <a:defRPr lang="en-US"/>
      </a:defPPr>
      <a:lvl1pPr marL="0" algn="l" defTabSz="3840023" rtl="0" eaLnBrk="1" latinLnBrk="0" hangingPunct="1">
        <a:defRPr sz="7559" kern="1200">
          <a:solidFill>
            <a:schemeClr val="tx1"/>
          </a:solidFill>
          <a:latin typeface="+mn-lt"/>
          <a:ea typeface="+mn-ea"/>
          <a:cs typeface="+mn-cs"/>
        </a:defRPr>
      </a:lvl1pPr>
      <a:lvl2pPr marL="1920011" algn="l" defTabSz="3840023" rtl="0" eaLnBrk="1" latinLnBrk="0" hangingPunct="1">
        <a:defRPr sz="7559" kern="1200">
          <a:solidFill>
            <a:schemeClr val="tx1"/>
          </a:solidFill>
          <a:latin typeface="+mn-lt"/>
          <a:ea typeface="+mn-ea"/>
          <a:cs typeface="+mn-cs"/>
        </a:defRPr>
      </a:lvl2pPr>
      <a:lvl3pPr marL="3840023" algn="l" defTabSz="3840023" rtl="0" eaLnBrk="1" latinLnBrk="0" hangingPunct="1">
        <a:defRPr sz="7559" kern="1200">
          <a:solidFill>
            <a:schemeClr val="tx1"/>
          </a:solidFill>
          <a:latin typeface="+mn-lt"/>
          <a:ea typeface="+mn-ea"/>
          <a:cs typeface="+mn-cs"/>
        </a:defRPr>
      </a:lvl3pPr>
      <a:lvl4pPr marL="5760034" algn="l" defTabSz="3840023" rtl="0" eaLnBrk="1" latinLnBrk="0" hangingPunct="1">
        <a:defRPr sz="7559" kern="1200">
          <a:solidFill>
            <a:schemeClr val="tx1"/>
          </a:solidFill>
          <a:latin typeface="+mn-lt"/>
          <a:ea typeface="+mn-ea"/>
          <a:cs typeface="+mn-cs"/>
        </a:defRPr>
      </a:lvl4pPr>
      <a:lvl5pPr marL="7680046" algn="l" defTabSz="3840023" rtl="0" eaLnBrk="1" latinLnBrk="0" hangingPunct="1">
        <a:defRPr sz="7559" kern="1200">
          <a:solidFill>
            <a:schemeClr val="tx1"/>
          </a:solidFill>
          <a:latin typeface="+mn-lt"/>
          <a:ea typeface="+mn-ea"/>
          <a:cs typeface="+mn-cs"/>
        </a:defRPr>
      </a:lvl5pPr>
      <a:lvl6pPr marL="9600057" algn="l" defTabSz="3840023" rtl="0" eaLnBrk="1" latinLnBrk="0" hangingPunct="1">
        <a:defRPr sz="7559" kern="1200">
          <a:solidFill>
            <a:schemeClr val="tx1"/>
          </a:solidFill>
          <a:latin typeface="+mn-lt"/>
          <a:ea typeface="+mn-ea"/>
          <a:cs typeface="+mn-cs"/>
        </a:defRPr>
      </a:lvl6pPr>
      <a:lvl7pPr marL="11520068" algn="l" defTabSz="3840023" rtl="0" eaLnBrk="1" latinLnBrk="0" hangingPunct="1">
        <a:defRPr sz="7559" kern="1200">
          <a:solidFill>
            <a:schemeClr val="tx1"/>
          </a:solidFill>
          <a:latin typeface="+mn-lt"/>
          <a:ea typeface="+mn-ea"/>
          <a:cs typeface="+mn-cs"/>
        </a:defRPr>
      </a:lvl7pPr>
      <a:lvl8pPr marL="13440080" algn="l" defTabSz="3840023" rtl="0" eaLnBrk="1" latinLnBrk="0" hangingPunct="1">
        <a:defRPr sz="7559" kern="1200">
          <a:solidFill>
            <a:schemeClr val="tx1"/>
          </a:solidFill>
          <a:latin typeface="+mn-lt"/>
          <a:ea typeface="+mn-ea"/>
          <a:cs typeface="+mn-cs"/>
        </a:defRPr>
      </a:lvl8pPr>
      <a:lvl9pPr marL="15360091" algn="l" defTabSz="3840023" rtl="0" eaLnBrk="1" latinLnBrk="0" hangingPunct="1">
        <a:defRPr sz="755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EF39C0-31B1-A2AF-4B97-39B4EB29C6C3}"/>
              </a:ext>
            </a:extLst>
          </p:cNvPr>
          <p:cNvSpPr txBox="1"/>
          <p:nvPr/>
        </p:nvSpPr>
        <p:spPr>
          <a:xfrm>
            <a:off x="624213" y="519942"/>
            <a:ext cx="41789878" cy="3046988"/>
          </a:xfrm>
          <a:prstGeom prst="rect">
            <a:avLst/>
          </a:prstGeom>
          <a:noFill/>
        </p:spPr>
        <p:txBody>
          <a:bodyPr wrap="square">
            <a:spAutoFit/>
          </a:bodyPr>
          <a:lstStyle/>
          <a:p>
            <a:pPr algn="ctr"/>
            <a:r>
              <a:rPr lang="en-US" sz="9600" b="1" dirty="0">
                <a:latin typeface="Heebo" pitchFamily="2" charset="-79"/>
                <a:cs typeface="Heebo" pitchFamily="2" charset="-79"/>
              </a:rPr>
              <a:t>Predicting the Need for Shoulder Surgery in Military Personnel: </a:t>
            </a:r>
            <a:br>
              <a:rPr lang="en-US" sz="9600" b="1" dirty="0">
                <a:latin typeface="Heebo" pitchFamily="2" charset="-79"/>
                <a:cs typeface="Heebo" pitchFamily="2" charset="-79"/>
              </a:rPr>
            </a:br>
            <a:r>
              <a:rPr lang="en-US" sz="9600" b="1" dirty="0">
                <a:latin typeface="Heebo" pitchFamily="2" charset="-79"/>
                <a:cs typeface="Heebo" pitchFamily="2" charset="-79"/>
              </a:rPr>
              <a:t>A Retrospective Cohort Analysis</a:t>
            </a:r>
          </a:p>
        </p:txBody>
      </p:sp>
      <p:sp>
        <p:nvSpPr>
          <p:cNvPr id="3" name="TextBox 2">
            <a:extLst>
              <a:ext uri="{FF2B5EF4-FFF2-40B4-BE49-F238E27FC236}">
                <a16:creationId xmlns:a16="http://schemas.microsoft.com/office/drawing/2014/main" id="{4F1922D0-D9AF-3F1D-4268-84DE602C6F60}"/>
              </a:ext>
            </a:extLst>
          </p:cNvPr>
          <p:cNvSpPr txBox="1"/>
          <p:nvPr/>
        </p:nvSpPr>
        <p:spPr>
          <a:xfrm>
            <a:off x="1536273" y="3264116"/>
            <a:ext cx="40128091" cy="3924151"/>
          </a:xfrm>
          <a:prstGeom prst="rect">
            <a:avLst/>
          </a:prstGeom>
          <a:noFill/>
        </p:spPr>
        <p:txBody>
          <a:bodyPr wrap="square">
            <a:spAutoFit/>
          </a:bodyPr>
          <a:lstStyle/>
          <a:p>
            <a:pPr algn="ctr">
              <a:lnSpc>
                <a:spcPct val="150000"/>
              </a:lnSpc>
            </a:pPr>
            <a:r>
              <a:rPr lang="en-US" sz="4400" dirty="0">
                <a:latin typeface="Heebo" pitchFamily="2" charset="-79"/>
                <a:cs typeface="Heebo" pitchFamily="2" charset="-79"/>
              </a:rPr>
              <a:t>Ma'ayan Pivko</a:t>
            </a:r>
            <a:r>
              <a:rPr lang="en-US" sz="4400" baseline="30000" dirty="0">
                <a:latin typeface="Heebo" pitchFamily="2" charset="-79"/>
                <a:cs typeface="Heebo" pitchFamily="2" charset="-79"/>
              </a:rPr>
              <a:t>1</a:t>
            </a:r>
            <a:r>
              <a:rPr lang="en-US" sz="4400" dirty="0">
                <a:latin typeface="Heebo" pitchFamily="2" charset="-79"/>
                <a:cs typeface="Heebo" pitchFamily="2" charset="-79"/>
              </a:rPr>
              <a:t>, Yaron Cohen MD</a:t>
            </a:r>
            <a:r>
              <a:rPr lang="en-US" sz="4400" baseline="30000" dirty="0">
                <a:latin typeface="Heebo" pitchFamily="2" charset="-79"/>
                <a:cs typeface="Heebo" pitchFamily="2" charset="-79"/>
              </a:rPr>
              <a:t>2,3</a:t>
            </a:r>
            <a:r>
              <a:rPr lang="en-US" sz="4400" dirty="0">
                <a:latin typeface="Heebo" pitchFamily="2" charset="-79"/>
                <a:cs typeface="Heebo" pitchFamily="2" charset="-79"/>
              </a:rPr>
              <a:t>, Aharon S Finestone MD MHA</a:t>
            </a:r>
            <a:r>
              <a:rPr lang="en-US" sz="4400" baseline="30000" dirty="0">
                <a:latin typeface="Heebo" pitchFamily="2" charset="-79"/>
                <a:cs typeface="Heebo" pitchFamily="2" charset="-79"/>
              </a:rPr>
              <a:t>4,5</a:t>
            </a:r>
            <a:r>
              <a:rPr lang="en-US" sz="4400" dirty="0">
                <a:latin typeface="Heebo" pitchFamily="2" charset="-79"/>
                <a:cs typeface="Heebo" pitchFamily="2" charset="-79"/>
              </a:rPr>
              <a:t>, Yael Steinfeld-Mass PT MSc</a:t>
            </a:r>
            <a:r>
              <a:rPr lang="en-US" sz="4400" baseline="30000" dirty="0">
                <a:latin typeface="Heebo" pitchFamily="2" charset="-79"/>
                <a:cs typeface="Heebo" pitchFamily="2" charset="-79"/>
              </a:rPr>
              <a:t>5</a:t>
            </a:r>
            <a:r>
              <a:rPr lang="en-US" sz="4400" dirty="0">
                <a:latin typeface="Heebo" pitchFamily="2" charset="-79"/>
                <a:cs typeface="Heebo" pitchFamily="2" charset="-79"/>
              </a:rPr>
              <a:t>, Noa Ben Ami PhD</a:t>
            </a:r>
            <a:r>
              <a:rPr lang="en-US" sz="4400" baseline="30000" dirty="0">
                <a:latin typeface="Heebo" pitchFamily="2" charset="-79"/>
                <a:cs typeface="Heebo" pitchFamily="2" charset="-79"/>
              </a:rPr>
              <a:t>6</a:t>
            </a:r>
            <a:r>
              <a:rPr lang="en-US" sz="4400" dirty="0">
                <a:latin typeface="Heebo" pitchFamily="2" charset="-79"/>
                <a:cs typeface="Heebo" pitchFamily="2" charset="-79"/>
              </a:rPr>
              <a:t>, Shai Herberzger MD</a:t>
            </a:r>
            <a:r>
              <a:rPr lang="en-US" sz="4400" baseline="30000" dirty="0">
                <a:latin typeface="Heebo" pitchFamily="2" charset="-79"/>
                <a:cs typeface="Heebo" pitchFamily="2" charset="-79"/>
              </a:rPr>
              <a:t>3</a:t>
            </a:r>
            <a:r>
              <a:rPr lang="en-US" sz="4400" dirty="0">
                <a:latin typeface="Heebo" pitchFamily="2" charset="-79"/>
                <a:cs typeface="Heebo" pitchFamily="2" charset="-79"/>
              </a:rPr>
              <a:t>, Yaniv Elzam MD</a:t>
            </a:r>
            <a:r>
              <a:rPr lang="en-US" sz="4400" baseline="30000" dirty="0">
                <a:latin typeface="Heebo" pitchFamily="2" charset="-79"/>
                <a:cs typeface="Heebo" pitchFamily="2" charset="-79"/>
              </a:rPr>
              <a:t>3</a:t>
            </a:r>
            <a:r>
              <a:rPr lang="en-US" sz="4400" dirty="0">
                <a:latin typeface="Heebo" pitchFamily="2" charset="-79"/>
                <a:cs typeface="Heebo" pitchFamily="2" charset="-79"/>
              </a:rPr>
              <a:t>, Guy Vishnevsky MD MPH MBA</a:t>
            </a:r>
            <a:r>
              <a:rPr lang="en-US" sz="4400" baseline="30000" dirty="0">
                <a:latin typeface="Heebo" pitchFamily="2" charset="-79"/>
                <a:cs typeface="Heebo" pitchFamily="2" charset="-79"/>
              </a:rPr>
              <a:t>5,7</a:t>
            </a:r>
            <a:endParaRPr lang="he-IL" sz="4400" baseline="30000" dirty="0">
              <a:latin typeface="Heebo" pitchFamily="2" charset="-79"/>
              <a:cs typeface="Heebo" pitchFamily="2" charset="-79"/>
            </a:endParaRPr>
          </a:p>
          <a:p>
            <a:pPr algn="ctr"/>
            <a:r>
              <a:rPr lang="en-US" sz="2800" dirty="0">
                <a:latin typeface="Heebo" pitchFamily="2" charset="-79"/>
                <a:cs typeface="Heebo" pitchFamily="2" charset="-79"/>
              </a:rPr>
              <a:t>1 Department of Military Medicine and “Tzameret”, Faculty of Medicine, Hebrew University of Jerusalem, Jerusalem, Israel</a:t>
            </a:r>
            <a:r>
              <a:rPr lang="he-IL" sz="2800" dirty="0">
                <a:latin typeface="Heebo" pitchFamily="2" charset="-79"/>
                <a:cs typeface="Heebo" pitchFamily="2" charset="-79"/>
              </a:rPr>
              <a:t> </a:t>
            </a:r>
            <a:r>
              <a:rPr lang="en-US" sz="2800" b="1" dirty="0">
                <a:latin typeface="Heebo" pitchFamily="2" charset="-79"/>
                <a:cs typeface="Heebo" pitchFamily="2" charset="-79"/>
              </a:rPr>
              <a:t>2</a:t>
            </a:r>
            <a:r>
              <a:rPr lang="en-US" sz="2800" dirty="0">
                <a:latin typeface="Heebo" pitchFamily="2" charset="-79"/>
                <a:cs typeface="Heebo" pitchFamily="2" charset="-79"/>
              </a:rPr>
              <a:t> Medical Data Research Institute, Israeli Defense Forces Medical Corps, Ramat Gan, Israel</a:t>
            </a:r>
            <a:r>
              <a:rPr lang="he-IL" sz="2800" dirty="0">
                <a:latin typeface="Heebo" pitchFamily="2" charset="-79"/>
                <a:cs typeface="Heebo" pitchFamily="2" charset="-79"/>
              </a:rPr>
              <a:t> </a:t>
            </a:r>
            <a:r>
              <a:rPr lang="en-US" sz="2800" b="1" dirty="0">
                <a:latin typeface="Heebo" pitchFamily="2" charset="-79"/>
                <a:cs typeface="Heebo" pitchFamily="2" charset="-79"/>
              </a:rPr>
              <a:t>3</a:t>
            </a:r>
            <a:r>
              <a:rPr lang="en-US" sz="2800" dirty="0">
                <a:latin typeface="Heebo" pitchFamily="2" charset="-79"/>
                <a:cs typeface="Heebo" pitchFamily="2" charset="-79"/>
              </a:rPr>
              <a:t> Israeli Defense Forces Medical Corps, Ramat Gan, Israel</a:t>
            </a:r>
            <a:r>
              <a:rPr lang="he-IL" sz="2800" dirty="0">
                <a:latin typeface="Heebo" pitchFamily="2" charset="-79"/>
                <a:cs typeface="Heebo" pitchFamily="2" charset="-79"/>
              </a:rPr>
              <a:t> </a:t>
            </a:r>
            <a:r>
              <a:rPr lang="en-US" sz="2800" b="1" dirty="0">
                <a:latin typeface="Heebo" pitchFamily="2" charset="-79"/>
                <a:cs typeface="Heebo" pitchFamily="2" charset="-79"/>
              </a:rPr>
              <a:t>4</a:t>
            </a:r>
            <a:r>
              <a:rPr lang="en-US" sz="2800" dirty="0">
                <a:latin typeface="Heebo" pitchFamily="2" charset="-79"/>
                <a:cs typeface="Heebo" pitchFamily="2" charset="-79"/>
              </a:rPr>
              <a:t> Department of Orthopedics, Shamir Medical Center, Zerifin, Israel</a:t>
            </a:r>
            <a:r>
              <a:rPr lang="he-IL" sz="2800" dirty="0">
                <a:latin typeface="Heebo" pitchFamily="2" charset="-79"/>
                <a:cs typeface="Heebo" pitchFamily="2" charset="-79"/>
              </a:rPr>
              <a:t> </a:t>
            </a:r>
            <a:r>
              <a:rPr lang="en-US" sz="2800" b="1" dirty="0">
                <a:latin typeface="Heebo" pitchFamily="2" charset="-79"/>
                <a:cs typeface="Heebo" pitchFamily="2" charset="-79"/>
              </a:rPr>
              <a:t>5</a:t>
            </a:r>
            <a:r>
              <a:rPr lang="en-US" sz="2800" dirty="0">
                <a:latin typeface="Heebo" pitchFamily="2" charset="-79"/>
                <a:cs typeface="Heebo" pitchFamily="2" charset="-79"/>
              </a:rPr>
              <a:t> Gray Faculty of Medical and Health Sciences, Tel Aviv University, Tel Aviv, Israel</a:t>
            </a:r>
            <a:r>
              <a:rPr lang="he-IL" sz="2800" dirty="0">
                <a:latin typeface="Heebo" pitchFamily="2" charset="-79"/>
                <a:cs typeface="Heebo" pitchFamily="2" charset="-79"/>
              </a:rPr>
              <a:t> </a:t>
            </a:r>
            <a:r>
              <a:rPr lang="en-US" sz="2800" b="1" dirty="0">
                <a:latin typeface="Heebo" pitchFamily="2" charset="-79"/>
                <a:cs typeface="Heebo" pitchFamily="2" charset="-79"/>
              </a:rPr>
              <a:t>6</a:t>
            </a:r>
            <a:r>
              <a:rPr lang="en-US" sz="2800" dirty="0">
                <a:latin typeface="Heebo" pitchFamily="2" charset="-79"/>
                <a:cs typeface="Heebo" pitchFamily="2" charset="-79"/>
              </a:rPr>
              <a:t> Department of Physiotherapy, Faculty of Health Sciences, Ariel University, Ariel, Israel</a:t>
            </a:r>
            <a:r>
              <a:rPr lang="he-IL" sz="2800" dirty="0">
                <a:latin typeface="Heebo" pitchFamily="2" charset="-79"/>
                <a:cs typeface="Heebo" pitchFamily="2" charset="-79"/>
              </a:rPr>
              <a:t> </a:t>
            </a:r>
            <a:r>
              <a:rPr lang="en-US" sz="2800" b="1" dirty="0">
                <a:latin typeface="Heebo" pitchFamily="2" charset="-79"/>
                <a:cs typeface="Heebo" pitchFamily="2" charset="-79"/>
              </a:rPr>
              <a:t>7</a:t>
            </a:r>
            <a:r>
              <a:rPr lang="en-US" sz="2800" dirty="0">
                <a:latin typeface="Heebo" pitchFamily="2" charset="-79"/>
                <a:cs typeface="Heebo" pitchFamily="2" charset="-79"/>
              </a:rPr>
              <a:t> Department of Internal Medicine H, Tel Aviv Sourasky University Medical Center, Tel Aviv, Israel</a:t>
            </a:r>
          </a:p>
          <a:p>
            <a:pPr algn="ctr">
              <a:lnSpc>
                <a:spcPct val="150000"/>
              </a:lnSpc>
            </a:pPr>
            <a:endParaRPr lang="en-US" sz="2400" dirty="0">
              <a:latin typeface="Heebo" pitchFamily="2" charset="-79"/>
              <a:cs typeface="Heebo" pitchFamily="2" charset="-79"/>
            </a:endParaRPr>
          </a:p>
        </p:txBody>
      </p:sp>
      <p:sp>
        <p:nvSpPr>
          <p:cNvPr id="5" name="TextBox 4">
            <a:extLst>
              <a:ext uri="{FF2B5EF4-FFF2-40B4-BE49-F238E27FC236}">
                <a16:creationId xmlns:a16="http://schemas.microsoft.com/office/drawing/2014/main" id="{DBC218AE-2269-0433-1DCA-8D9031295F0D}"/>
              </a:ext>
            </a:extLst>
          </p:cNvPr>
          <p:cNvSpPr txBox="1"/>
          <p:nvPr/>
        </p:nvSpPr>
        <p:spPr>
          <a:xfrm>
            <a:off x="779328" y="8399546"/>
            <a:ext cx="15368322" cy="5613075"/>
          </a:xfrm>
          <a:prstGeom prst="roundRect">
            <a:avLst>
              <a:gd name="adj" fmla="val 0"/>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571500" indent="-571500" algn="just">
              <a:lnSpc>
                <a:spcPts val="6200"/>
              </a:lnSpc>
              <a:buFont typeface="Arial" panose="020B0604020202020204" pitchFamily="34" charset="0"/>
              <a:buChar char="•"/>
            </a:pPr>
            <a:r>
              <a:rPr lang="en-US" sz="4000" dirty="0">
                <a:solidFill>
                  <a:schemeClr val="tx1"/>
                </a:solidFill>
                <a:latin typeface="Heebo" pitchFamily="2" charset="-79"/>
                <a:cs typeface="Heebo" pitchFamily="2" charset="-79"/>
              </a:rPr>
              <a:t>Shoulder injuries represent a massive clinical and operational burden in active military populations. While conservative management is the first line of defense, a significant subset of soldiers ultimately requires surgical intervention.</a:t>
            </a:r>
          </a:p>
          <a:p>
            <a:pPr marL="571500" indent="-571500" algn="just">
              <a:lnSpc>
                <a:spcPts val="6200"/>
              </a:lnSpc>
              <a:buFont typeface="Arial" panose="020B0604020202020204" pitchFamily="34" charset="0"/>
              <a:buChar char="•"/>
            </a:pPr>
            <a:r>
              <a:rPr lang="en-US" sz="4000" b="1" dirty="0">
                <a:solidFill>
                  <a:schemeClr val="tx1"/>
                </a:solidFill>
                <a:latin typeface="Heebo" pitchFamily="2" charset="-79"/>
                <a:cs typeface="Heebo" pitchFamily="2" charset="-79"/>
              </a:rPr>
              <a:t>Study Objective: </a:t>
            </a:r>
            <a:r>
              <a:rPr lang="en-US" sz="4000" dirty="0">
                <a:solidFill>
                  <a:schemeClr val="tx1"/>
                </a:solidFill>
                <a:latin typeface="Heebo" pitchFamily="2" charset="-79"/>
                <a:cs typeface="Heebo" pitchFamily="2" charset="-79"/>
              </a:rPr>
              <a:t>To characterize demographic, clinical, and MRI-based factors that predict the transition to surgical treatment, enabling early risk stratification and treatment optimization. </a:t>
            </a:r>
          </a:p>
        </p:txBody>
      </p:sp>
      <p:sp>
        <p:nvSpPr>
          <p:cNvPr id="11" name="TextBox 10">
            <a:extLst>
              <a:ext uri="{FF2B5EF4-FFF2-40B4-BE49-F238E27FC236}">
                <a16:creationId xmlns:a16="http://schemas.microsoft.com/office/drawing/2014/main" id="{E6EDCF73-7E29-BF7F-FE8A-4E1BDCD65B7E}"/>
              </a:ext>
            </a:extLst>
          </p:cNvPr>
          <p:cNvSpPr txBox="1"/>
          <p:nvPr/>
        </p:nvSpPr>
        <p:spPr>
          <a:xfrm>
            <a:off x="9082475" y="27256056"/>
            <a:ext cx="22327165" cy="1200329"/>
          </a:xfrm>
          <a:prstGeom prst="rect">
            <a:avLst/>
          </a:prstGeom>
          <a:noFill/>
        </p:spPr>
        <p:txBody>
          <a:bodyPr wrap="square">
            <a:spAutoFit/>
          </a:bodyPr>
          <a:lstStyle/>
          <a:p>
            <a:pPr algn="just"/>
            <a:r>
              <a:rPr lang="en-US" sz="2400" b="1" dirty="0">
                <a:solidFill>
                  <a:srgbClr val="941E21"/>
                </a:solidFill>
                <a:latin typeface="Heebo" pitchFamily="2" charset="-79"/>
                <a:cs typeface="Heebo" pitchFamily="2" charset="-79"/>
              </a:rPr>
              <a:t>Abstract disclaimer: </a:t>
            </a:r>
            <a:r>
              <a:rPr lang="en-US" sz="2400" dirty="0">
                <a:latin typeface="Heebo" pitchFamily="2" charset="-79"/>
                <a:cs typeface="Heebo" pitchFamily="2" charset="-79"/>
              </a:rPr>
              <a:t>The views expressed in this abstract are those of the authors and do not necessarily reflect the official policy or position of the Israel Defense Forces (IDF). This study was performed as part of the IDF Medical Corps efforts to improve the quality of care and received no external funding or support. All authors had access to the data utilized in this study. Institutional review board approval was obtained.</a:t>
            </a:r>
            <a:endParaRPr lang="x-none" sz="3600" dirty="0">
              <a:latin typeface="Heebo" pitchFamily="2" charset="-79"/>
              <a:ea typeface="Gungsuh" panose="020B0503020000020004" pitchFamily="18" charset="-127"/>
              <a:cs typeface="Heebo" pitchFamily="2" charset="-79"/>
            </a:endParaRPr>
          </a:p>
        </p:txBody>
      </p:sp>
      <p:sp>
        <p:nvSpPr>
          <p:cNvPr id="35" name="תיבת טקסט 34">
            <a:extLst>
              <a:ext uri="{FF2B5EF4-FFF2-40B4-BE49-F238E27FC236}">
                <a16:creationId xmlns:a16="http://schemas.microsoft.com/office/drawing/2014/main" id="{9CB86909-2F96-0CAD-6EE4-889B82390C62}"/>
              </a:ext>
            </a:extLst>
          </p:cNvPr>
          <p:cNvSpPr txBox="1"/>
          <p:nvPr/>
        </p:nvSpPr>
        <p:spPr>
          <a:xfrm>
            <a:off x="779328" y="7427445"/>
            <a:ext cx="4251960" cy="861774"/>
          </a:xfrm>
          <a:prstGeom prst="rect">
            <a:avLst/>
          </a:prstGeom>
          <a:noFill/>
        </p:spPr>
        <p:txBody>
          <a:bodyPr wrap="square">
            <a:spAutoFit/>
          </a:bodyPr>
          <a:lstStyle/>
          <a:p>
            <a:r>
              <a:rPr kumimoji="0" lang="en-US" sz="5000" b="1" i="0" u="none" strike="noStrike" kern="1200" cap="none" spc="0" normalizeH="0" baseline="0" noProof="0" dirty="0">
                <a:ln>
                  <a:noFill/>
                </a:ln>
                <a:solidFill>
                  <a:srgbClr val="941E21"/>
                </a:solidFill>
                <a:uLnTx/>
                <a:uFillTx/>
                <a:latin typeface="Heebo" pitchFamily="2" charset="-79"/>
                <a:cs typeface="Heebo" pitchFamily="2" charset="-79"/>
              </a:rPr>
              <a:t>Introduction</a:t>
            </a:r>
            <a:endParaRPr lang="he-IL" dirty="0">
              <a:latin typeface="Heebo" pitchFamily="2" charset="-79"/>
              <a:cs typeface="Heebo" pitchFamily="2" charset="-79"/>
            </a:endParaRPr>
          </a:p>
        </p:txBody>
      </p:sp>
      <p:sp>
        <p:nvSpPr>
          <p:cNvPr id="4" name="תיבת טקסט 3">
            <a:extLst>
              <a:ext uri="{FF2B5EF4-FFF2-40B4-BE49-F238E27FC236}">
                <a16:creationId xmlns:a16="http://schemas.microsoft.com/office/drawing/2014/main" id="{972B0665-B489-873E-0EB0-D91E96275C48}"/>
              </a:ext>
            </a:extLst>
          </p:cNvPr>
          <p:cNvSpPr txBox="1"/>
          <p:nvPr/>
        </p:nvSpPr>
        <p:spPr>
          <a:xfrm>
            <a:off x="761373" y="14291525"/>
            <a:ext cx="7699242" cy="861774"/>
          </a:xfrm>
          <a:prstGeom prst="rect">
            <a:avLst/>
          </a:prstGeom>
          <a:noFill/>
        </p:spPr>
        <p:txBody>
          <a:bodyPr wrap="square">
            <a:spAutoFit/>
          </a:bodyPr>
          <a:lstStyle/>
          <a:p>
            <a:r>
              <a:rPr kumimoji="0" lang="en-US" sz="5000" b="1" i="0" u="none" strike="noStrike" kern="1200" cap="none" spc="0" normalizeH="0" baseline="0" noProof="0" dirty="0">
                <a:ln>
                  <a:noFill/>
                </a:ln>
                <a:solidFill>
                  <a:srgbClr val="941E21"/>
                </a:solidFill>
                <a:uLnTx/>
                <a:uFillTx/>
                <a:latin typeface="Heebo" pitchFamily="2" charset="-79"/>
                <a:cs typeface="Heebo" pitchFamily="2" charset="-79"/>
              </a:rPr>
              <a:t>Materials and Methods </a:t>
            </a:r>
            <a:endParaRPr lang="he-IL" dirty="0">
              <a:latin typeface="Heebo" pitchFamily="2" charset="-79"/>
              <a:cs typeface="Heebo" pitchFamily="2" charset="-79"/>
            </a:endParaRPr>
          </a:p>
        </p:txBody>
      </p:sp>
      <p:sp>
        <p:nvSpPr>
          <p:cNvPr id="9" name="תיבת טקסט 8">
            <a:extLst>
              <a:ext uri="{FF2B5EF4-FFF2-40B4-BE49-F238E27FC236}">
                <a16:creationId xmlns:a16="http://schemas.microsoft.com/office/drawing/2014/main" id="{A73F7683-921D-4743-2E25-1396BF1BD7AD}"/>
              </a:ext>
            </a:extLst>
          </p:cNvPr>
          <p:cNvSpPr txBox="1"/>
          <p:nvPr/>
        </p:nvSpPr>
        <p:spPr>
          <a:xfrm>
            <a:off x="827454" y="15223900"/>
            <a:ext cx="14947037" cy="8793433"/>
          </a:xfrm>
          <a:prstGeom prst="rect">
            <a:avLst/>
          </a:prstGeom>
          <a:noFill/>
        </p:spPr>
        <p:txBody>
          <a:bodyPr wrap="square" rtlCol="1">
            <a:spAutoFit/>
          </a:bodyPr>
          <a:lstStyle/>
          <a:p>
            <a:pPr marL="571500" indent="-571500" algn="just">
              <a:lnSpc>
                <a:spcPts val="6200"/>
              </a:lnSpc>
              <a:buFont typeface="Arial" panose="020B0604020202020204" pitchFamily="34" charset="0"/>
              <a:buChar char="•"/>
            </a:pPr>
            <a:r>
              <a:rPr lang="en-US" sz="4000" b="1" dirty="0"/>
              <a:t>Study Design: </a:t>
            </a:r>
            <a:r>
              <a:rPr lang="en-US" sz="4000" dirty="0"/>
              <a:t>Retrospective cohort analysis (2014-2024).</a:t>
            </a:r>
          </a:p>
          <a:p>
            <a:pPr marL="571500" indent="-571500" algn="just">
              <a:lnSpc>
                <a:spcPts val="6200"/>
              </a:lnSpc>
              <a:buFont typeface="Arial" panose="020B0604020202020204" pitchFamily="34" charset="0"/>
              <a:buChar char="•"/>
            </a:pPr>
            <a:r>
              <a:rPr lang="en-US" sz="4000" b="1" dirty="0"/>
              <a:t>Participants: </a:t>
            </a:r>
            <a:r>
              <a:rPr lang="en-US" sz="4000" dirty="0"/>
              <a:t>595 Israel Defense Force (IDF) soldiers referred for orthopedic consultation with a shoulder MRI (Mean age: 21.2 ± 3.6 years).</a:t>
            </a:r>
          </a:p>
          <a:p>
            <a:pPr marL="571500" indent="-571500" algn="just">
              <a:lnSpc>
                <a:spcPts val="6200"/>
              </a:lnSpc>
              <a:buFont typeface="Arial" panose="020B0604020202020204" pitchFamily="34" charset="0"/>
              <a:buChar char="•"/>
            </a:pPr>
            <a:r>
              <a:rPr lang="en-US" sz="4000" b="1" dirty="0"/>
              <a:t>Cohort Stratification:</a:t>
            </a:r>
          </a:p>
          <a:p>
            <a:pPr marL="1028700" lvl="1" indent="-571500" algn="just">
              <a:lnSpc>
                <a:spcPts val="6200"/>
              </a:lnSpc>
              <a:buFont typeface="Wingdings" pitchFamily="2" charset="2"/>
              <a:buChar char="Ø"/>
            </a:pPr>
            <a:r>
              <a:rPr lang="en-US" sz="4000" u="sng" dirty="0"/>
              <a:t>Surgical Group</a:t>
            </a:r>
            <a:r>
              <a:rPr lang="en-US" sz="4000" dirty="0"/>
              <a:t>: </a:t>
            </a:r>
            <a:r>
              <a:rPr lang="en-US" sz="4000" i="1" dirty="0"/>
              <a:t>N = 345</a:t>
            </a:r>
          </a:p>
          <a:p>
            <a:pPr marL="1028700" lvl="1" indent="-571500" algn="just">
              <a:lnSpc>
                <a:spcPts val="6200"/>
              </a:lnSpc>
              <a:buFont typeface="Wingdings" pitchFamily="2" charset="2"/>
              <a:buChar char="Ø"/>
            </a:pPr>
            <a:r>
              <a:rPr lang="en-US" sz="4000" u="sng" dirty="0"/>
              <a:t>Conservative Group</a:t>
            </a:r>
            <a:r>
              <a:rPr lang="en-US" sz="4000" dirty="0"/>
              <a:t>: </a:t>
            </a:r>
            <a:r>
              <a:rPr lang="en-US" sz="4000" i="1" dirty="0"/>
              <a:t>N = 250</a:t>
            </a:r>
          </a:p>
          <a:p>
            <a:pPr marL="571500" indent="-571500" algn="just">
              <a:lnSpc>
                <a:spcPts val="6200"/>
              </a:lnSpc>
              <a:buFont typeface="Arial" panose="020B0604020202020204" pitchFamily="34" charset="0"/>
              <a:buChar char="•"/>
            </a:pPr>
            <a:r>
              <a:rPr lang="en-US" sz="4000" b="1" dirty="0"/>
              <a:t>Data Extracted:</a:t>
            </a:r>
            <a:r>
              <a:rPr lang="en-US" sz="4000" dirty="0"/>
              <a:t> Demographics, military cognitive scores, physical therapy usage, and specific MRI pathologies.</a:t>
            </a:r>
          </a:p>
          <a:p>
            <a:pPr marL="571500" indent="-571500" algn="just">
              <a:lnSpc>
                <a:spcPts val="6200"/>
              </a:lnSpc>
              <a:buFont typeface="Arial" panose="020B0604020202020204" pitchFamily="34" charset="0"/>
              <a:buChar char="•"/>
            </a:pPr>
            <a:r>
              <a:rPr lang="en-US" sz="4000" b="1" dirty="0"/>
              <a:t>Statistical Analysis: </a:t>
            </a:r>
            <a:r>
              <a:rPr lang="en-US" sz="4000" dirty="0"/>
              <a:t>Univariate logistic regression to determine Odds Ratios (OR) and 95% Confidence Intervals (CI).</a:t>
            </a:r>
            <a:endParaRPr lang="he-IL" sz="4000" dirty="0">
              <a:latin typeface="Heebo" pitchFamily="2" charset="-79"/>
              <a:cs typeface="Heebo" pitchFamily="2" charset="-79"/>
            </a:endParaRPr>
          </a:p>
        </p:txBody>
      </p:sp>
      <p:sp>
        <p:nvSpPr>
          <p:cNvPr id="10" name="תיבת טקסט 9">
            <a:extLst>
              <a:ext uri="{FF2B5EF4-FFF2-40B4-BE49-F238E27FC236}">
                <a16:creationId xmlns:a16="http://schemas.microsoft.com/office/drawing/2014/main" id="{E3210392-5FFA-2918-CF6D-4356A7779A19}"/>
              </a:ext>
            </a:extLst>
          </p:cNvPr>
          <p:cNvSpPr txBox="1"/>
          <p:nvPr/>
        </p:nvSpPr>
        <p:spPr>
          <a:xfrm>
            <a:off x="16420984" y="7427445"/>
            <a:ext cx="4251960" cy="861774"/>
          </a:xfrm>
          <a:prstGeom prst="rect">
            <a:avLst/>
          </a:prstGeom>
          <a:noFill/>
        </p:spPr>
        <p:txBody>
          <a:bodyPr wrap="square">
            <a:spAutoFit/>
          </a:bodyPr>
          <a:lstStyle/>
          <a:p>
            <a:r>
              <a:rPr lang="en-US" sz="5000" b="1" dirty="0">
                <a:solidFill>
                  <a:srgbClr val="941E21"/>
                </a:solidFill>
                <a:latin typeface="Heebo" pitchFamily="2" charset="-79"/>
                <a:cs typeface="Heebo" pitchFamily="2" charset="-79"/>
              </a:rPr>
              <a:t>Results</a:t>
            </a:r>
            <a:endParaRPr lang="he-IL" dirty="0">
              <a:latin typeface="Heebo" pitchFamily="2" charset="-79"/>
              <a:cs typeface="Heebo" pitchFamily="2" charset="-79"/>
            </a:endParaRPr>
          </a:p>
        </p:txBody>
      </p:sp>
      <p:sp>
        <p:nvSpPr>
          <p:cNvPr id="12" name="Freeform 10">
            <a:extLst>
              <a:ext uri="{FF2B5EF4-FFF2-40B4-BE49-F238E27FC236}">
                <a16:creationId xmlns:a16="http://schemas.microsoft.com/office/drawing/2014/main" id="{7983BD76-D72A-569F-4CA1-0108578C8686}"/>
              </a:ext>
            </a:extLst>
          </p:cNvPr>
          <p:cNvSpPr/>
          <p:nvPr/>
        </p:nvSpPr>
        <p:spPr>
          <a:xfrm flipH="1" flipV="1">
            <a:off x="19026" y="-34788"/>
            <a:ext cx="43181612" cy="281183"/>
          </a:xfrm>
          <a:custGeom>
            <a:avLst/>
            <a:gdLst/>
            <a:ahLst/>
            <a:cxnLst/>
            <a:rect l="l" t="t" r="r" b="b"/>
            <a:pathLst>
              <a:path w="30929434" h="674824">
                <a:moveTo>
                  <a:pt x="30929434" y="0"/>
                </a:moveTo>
                <a:lnTo>
                  <a:pt x="0" y="0"/>
                </a:lnTo>
                <a:lnTo>
                  <a:pt x="0" y="674825"/>
                </a:lnTo>
                <a:lnTo>
                  <a:pt x="30929434" y="674825"/>
                </a:lnTo>
                <a:lnTo>
                  <a:pt x="3092943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349" noProof="0" dirty="0"/>
          </a:p>
        </p:txBody>
      </p:sp>
      <p:sp>
        <p:nvSpPr>
          <p:cNvPr id="13" name="Freeform 10">
            <a:extLst>
              <a:ext uri="{FF2B5EF4-FFF2-40B4-BE49-F238E27FC236}">
                <a16:creationId xmlns:a16="http://schemas.microsoft.com/office/drawing/2014/main" id="{ADF6FEBE-062B-D571-9AEF-19E968163A6B}"/>
              </a:ext>
            </a:extLst>
          </p:cNvPr>
          <p:cNvSpPr/>
          <p:nvPr/>
        </p:nvSpPr>
        <p:spPr>
          <a:xfrm flipH="1" flipV="1">
            <a:off x="19026" y="6864317"/>
            <a:ext cx="43181612" cy="281183"/>
          </a:xfrm>
          <a:custGeom>
            <a:avLst/>
            <a:gdLst/>
            <a:ahLst/>
            <a:cxnLst/>
            <a:rect l="l" t="t" r="r" b="b"/>
            <a:pathLst>
              <a:path w="30929434" h="674824">
                <a:moveTo>
                  <a:pt x="30929434" y="0"/>
                </a:moveTo>
                <a:lnTo>
                  <a:pt x="0" y="0"/>
                </a:lnTo>
                <a:lnTo>
                  <a:pt x="0" y="674825"/>
                </a:lnTo>
                <a:lnTo>
                  <a:pt x="30929434" y="674825"/>
                </a:lnTo>
                <a:lnTo>
                  <a:pt x="3092943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349" noProof="0" dirty="0"/>
          </a:p>
        </p:txBody>
      </p:sp>
      <p:sp>
        <p:nvSpPr>
          <p:cNvPr id="14" name="TextBox 4">
            <a:extLst>
              <a:ext uri="{FF2B5EF4-FFF2-40B4-BE49-F238E27FC236}">
                <a16:creationId xmlns:a16="http://schemas.microsoft.com/office/drawing/2014/main" id="{879032B6-0326-8F7A-ECE2-667DD132C833}"/>
              </a:ext>
            </a:extLst>
          </p:cNvPr>
          <p:cNvSpPr txBox="1"/>
          <p:nvPr/>
        </p:nvSpPr>
        <p:spPr>
          <a:xfrm>
            <a:off x="16420984" y="8144841"/>
            <a:ext cx="13206832" cy="8985793"/>
          </a:xfrm>
          <a:prstGeom prst="roundRect">
            <a:avLst>
              <a:gd name="adj" fmla="val 0"/>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571500" indent="-571500" algn="just">
              <a:lnSpc>
                <a:spcPts val="5800"/>
              </a:lnSpc>
              <a:buFont typeface="Arial" panose="020B0604020202020204" pitchFamily="34" charset="0"/>
              <a:buChar char="•"/>
            </a:pPr>
            <a:r>
              <a:rPr lang="en-US" sz="4000" b="1" dirty="0">
                <a:solidFill>
                  <a:schemeClr val="tx1"/>
                </a:solidFill>
                <a:latin typeface="Heebo" pitchFamily="2" charset="-79"/>
                <a:cs typeface="Heebo" pitchFamily="2" charset="-79"/>
              </a:rPr>
              <a:t>Demographics: </a:t>
            </a:r>
            <a:r>
              <a:rPr lang="en-US" sz="4000" dirty="0">
                <a:solidFill>
                  <a:schemeClr val="tx1"/>
                </a:solidFill>
                <a:latin typeface="Heebo" pitchFamily="2" charset="-79"/>
                <a:cs typeface="Heebo" pitchFamily="2" charset="-79"/>
              </a:rPr>
              <a:t>Cohort was predominantly male (94%). </a:t>
            </a:r>
          </a:p>
          <a:p>
            <a:pPr marL="571500" indent="-571500" algn="just">
              <a:lnSpc>
                <a:spcPts val="5800"/>
              </a:lnSpc>
              <a:buFont typeface="Arial" panose="020B0604020202020204" pitchFamily="34" charset="0"/>
              <a:buChar char="•"/>
            </a:pPr>
            <a:r>
              <a:rPr lang="en-US" sz="4000" b="1" dirty="0">
                <a:solidFill>
                  <a:schemeClr val="tx1"/>
                </a:solidFill>
                <a:latin typeface="Heebo" pitchFamily="2" charset="-79"/>
                <a:cs typeface="Heebo" pitchFamily="2" charset="-79"/>
              </a:rPr>
              <a:t>Non-Predictors: </a:t>
            </a:r>
            <a:r>
              <a:rPr lang="en-US" sz="4000" dirty="0">
                <a:solidFill>
                  <a:schemeClr val="tx1"/>
                </a:solidFill>
                <a:latin typeface="Heebo" pitchFamily="2" charset="-79"/>
                <a:cs typeface="Heebo" pitchFamily="2" charset="-79"/>
              </a:rPr>
              <a:t>No statistically significant differences between groups regarding age, sex, socioeconomic status, or military/cognitive profiles (p &gt; 0.05).</a:t>
            </a:r>
          </a:p>
          <a:p>
            <a:pPr marL="571500" indent="-571500" algn="just">
              <a:lnSpc>
                <a:spcPts val="5800"/>
              </a:lnSpc>
              <a:buFont typeface="Arial" panose="020B0604020202020204" pitchFamily="34" charset="0"/>
              <a:buChar char="•"/>
            </a:pPr>
            <a:r>
              <a:rPr lang="en-US" sz="4000" b="1" dirty="0">
                <a:solidFill>
                  <a:schemeClr val="tx1"/>
                </a:solidFill>
                <a:latin typeface="Heebo" pitchFamily="2" charset="-79"/>
                <a:cs typeface="Heebo" pitchFamily="2" charset="-79"/>
              </a:rPr>
              <a:t>Key MRI Predictors for Surgery: </a:t>
            </a:r>
            <a:r>
              <a:rPr lang="en-US" sz="4000" b="1" dirty="0">
                <a:solidFill>
                  <a:srgbClr val="C00000"/>
                </a:solidFill>
                <a:latin typeface="Heebo" pitchFamily="2" charset="-79"/>
                <a:cs typeface="Heebo" pitchFamily="2" charset="-79"/>
              </a:rPr>
              <a:t>Bankart Lesion</a:t>
            </a:r>
            <a:r>
              <a:rPr lang="en-US" sz="4000" dirty="0">
                <a:solidFill>
                  <a:schemeClr val="tx1"/>
                </a:solidFill>
                <a:latin typeface="Heebo" pitchFamily="2" charset="-79"/>
                <a:cs typeface="Heebo" pitchFamily="2" charset="-79"/>
              </a:rPr>
              <a:t> OR = 2.02 (95% CI  1.11-3.86, p = 0.026), </a:t>
            </a:r>
            <a:r>
              <a:rPr lang="en-US" sz="4000" b="1" dirty="0">
                <a:solidFill>
                  <a:srgbClr val="C00000"/>
                </a:solidFill>
                <a:latin typeface="Heebo" pitchFamily="2" charset="-79"/>
                <a:cs typeface="Heebo" pitchFamily="2" charset="-79"/>
              </a:rPr>
              <a:t>Multiple SLAP Lesions</a:t>
            </a:r>
            <a:r>
              <a:rPr lang="en-US" sz="4000" dirty="0">
                <a:solidFill>
                  <a:schemeClr val="tx1"/>
                </a:solidFill>
                <a:latin typeface="Heebo" pitchFamily="2" charset="-79"/>
                <a:cs typeface="Heebo" pitchFamily="2" charset="-79"/>
              </a:rPr>
              <a:t> OR = 1.95 (p = 0.045), </a:t>
            </a:r>
            <a:r>
              <a:rPr lang="en-US" sz="4000" b="1" dirty="0">
                <a:solidFill>
                  <a:srgbClr val="C00000"/>
                </a:solidFill>
                <a:latin typeface="Heebo" pitchFamily="2" charset="-79"/>
                <a:cs typeface="Heebo" pitchFamily="2" charset="-79"/>
              </a:rPr>
              <a:t>Acute Hill-Sachs Lesion</a:t>
            </a:r>
            <a:r>
              <a:rPr lang="en-US" sz="4000" dirty="0">
                <a:solidFill>
                  <a:schemeClr val="tx1"/>
                </a:solidFill>
                <a:latin typeface="Heebo" pitchFamily="2" charset="-79"/>
                <a:cs typeface="Heebo" pitchFamily="2" charset="-79"/>
              </a:rPr>
              <a:t> OR = 1.78 (95% CI  1.21-2.65, p = 0.004), </a:t>
            </a:r>
            <a:r>
              <a:rPr lang="en-US" sz="4000" b="1" dirty="0">
                <a:solidFill>
                  <a:srgbClr val="C00000"/>
                </a:solidFill>
                <a:latin typeface="Heebo" pitchFamily="2" charset="-79"/>
                <a:cs typeface="Heebo" pitchFamily="2" charset="-79"/>
              </a:rPr>
              <a:t>Single SLAP Lesion</a:t>
            </a:r>
            <a:r>
              <a:rPr lang="en-US" sz="4000" dirty="0">
                <a:solidFill>
                  <a:schemeClr val="tx1"/>
                </a:solidFill>
                <a:latin typeface="Heebo" pitchFamily="2" charset="-79"/>
                <a:cs typeface="Heebo" pitchFamily="2" charset="-79"/>
              </a:rPr>
              <a:t> OR = 1.50 (p = 0.023).</a:t>
            </a:r>
          </a:p>
          <a:p>
            <a:pPr marL="571500" indent="-571500" algn="just">
              <a:lnSpc>
                <a:spcPts val="5800"/>
              </a:lnSpc>
              <a:buFont typeface="Arial" panose="020B0604020202020204" pitchFamily="34" charset="0"/>
              <a:buChar char="•"/>
            </a:pPr>
            <a:r>
              <a:rPr lang="en-US" sz="4000" b="1" dirty="0">
                <a:solidFill>
                  <a:schemeClr val="tx1"/>
                </a:solidFill>
                <a:latin typeface="Heebo" pitchFamily="2" charset="-79"/>
                <a:cs typeface="Heebo" pitchFamily="2" charset="-79"/>
              </a:rPr>
              <a:t>Non-Significant Pathologies: </a:t>
            </a:r>
            <a:r>
              <a:rPr lang="en-US" sz="4000" dirty="0">
                <a:solidFill>
                  <a:schemeClr val="tx1"/>
                </a:solidFill>
                <a:latin typeface="Heebo" pitchFamily="2" charset="-79"/>
                <a:cs typeface="Heebo" pitchFamily="2" charset="-79"/>
              </a:rPr>
              <a:t>Labral tears (non-SLAP) (p = 0.475) and rotator cuff tears (p = 0.486) did not significantly predict surgery. </a:t>
            </a:r>
          </a:p>
        </p:txBody>
      </p:sp>
      <p:sp>
        <p:nvSpPr>
          <p:cNvPr id="15" name="תיבת טקסט 14">
            <a:extLst>
              <a:ext uri="{FF2B5EF4-FFF2-40B4-BE49-F238E27FC236}">
                <a16:creationId xmlns:a16="http://schemas.microsoft.com/office/drawing/2014/main" id="{4EBEED62-22F0-0669-38A0-D2896D54548B}"/>
              </a:ext>
            </a:extLst>
          </p:cNvPr>
          <p:cNvSpPr txBox="1"/>
          <p:nvPr/>
        </p:nvSpPr>
        <p:spPr>
          <a:xfrm>
            <a:off x="30274309" y="18918426"/>
            <a:ext cx="11390055" cy="5613075"/>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defPPr>
              <a:defRPr lang="en-US"/>
            </a:defPPr>
            <a:lvl1pPr marL="571500" indent="-571500" algn="just">
              <a:buFont typeface="Arial" panose="020B0604020202020204" pitchFamily="34" charset="0"/>
              <a:buChar char="•"/>
              <a:defRPr sz="4400" b="1">
                <a:latin typeface="Heebo" pitchFamily="2" charset="-79"/>
                <a:cs typeface="Heebo" pitchFamily="2" charset="-79"/>
              </a:defRPr>
            </a:lvl1pPr>
            <a:lvl2pPr marL="1028700" lvl="1" indent="-571500" algn="just">
              <a:buFont typeface="Arial" panose="020B0604020202020204" pitchFamily="34" charset="0"/>
              <a:buChar char="•"/>
              <a:defRPr sz="4400">
                <a:latin typeface="Heebo" pitchFamily="2" charset="-79"/>
                <a:cs typeface="Heebo" pitchFamily="2" charset="-79"/>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indent="0">
              <a:lnSpc>
                <a:spcPts val="6200"/>
              </a:lnSpc>
              <a:buNone/>
            </a:pPr>
            <a:r>
              <a:rPr lang="en-US" sz="4000" b="0" dirty="0">
                <a:solidFill>
                  <a:schemeClr val="tx1"/>
                </a:solidFill>
              </a:rPr>
              <a:t>No demographic risk factors were identified as predictors of surgical outcomes in young IDF soldiers. Surgery was mainly indicated by specific intra-articular lesions, while ongoing analyses of "return to duty" questionnaires will soon provide deeper insights into long-term recovery and success rates.</a:t>
            </a:r>
            <a:endParaRPr lang="he-IL" sz="4000" b="0" dirty="0">
              <a:solidFill>
                <a:schemeClr val="tx1"/>
              </a:solidFill>
            </a:endParaRPr>
          </a:p>
        </p:txBody>
      </p:sp>
      <p:sp>
        <p:nvSpPr>
          <p:cNvPr id="17" name="תיבת טקסט 16">
            <a:extLst>
              <a:ext uri="{FF2B5EF4-FFF2-40B4-BE49-F238E27FC236}">
                <a16:creationId xmlns:a16="http://schemas.microsoft.com/office/drawing/2014/main" id="{D0B98F1D-99AF-F827-931E-6375B83D23AC}"/>
              </a:ext>
            </a:extLst>
          </p:cNvPr>
          <p:cNvSpPr txBox="1"/>
          <p:nvPr/>
        </p:nvSpPr>
        <p:spPr>
          <a:xfrm>
            <a:off x="30274309" y="18065565"/>
            <a:ext cx="4251960" cy="861774"/>
          </a:xfrm>
          <a:prstGeom prst="rect">
            <a:avLst/>
          </a:prstGeom>
          <a:noFill/>
        </p:spPr>
        <p:txBody>
          <a:bodyPr wrap="square">
            <a:spAutoFit/>
          </a:bodyPr>
          <a:lstStyle/>
          <a:p>
            <a:r>
              <a:rPr lang="en-US" sz="5000" b="1" dirty="0">
                <a:solidFill>
                  <a:srgbClr val="941E21"/>
                </a:solidFill>
                <a:latin typeface="Heebo" pitchFamily="2" charset="-79"/>
                <a:cs typeface="Heebo" pitchFamily="2" charset="-79"/>
              </a:rPr>
              <a:t>Conclusions </a:t>
            </a:r>
            <a:endParaRPr lang="he-IL" dirty="0">
              <a:latin typeface="Heebo" pitchFamily="2" charset="-79"/>
              <a:cs typeface="Heebo" pitchFamily="2" charset="-79"/>
            </a:endParaRPr>
          </a:p>
        </p:txBody>
      </p:sp>
      <p:pic>
        <p:nvPicPr>
          <p:cNvPr id="31" name="תמונה 30">
            <a:extLst>
              <a:ext uri="{FF2B5EF4-FFF2-40B4-BE49-F238E27FC236}">
                <a16:creationId xmlns:a16="http://schemas.microsoft.com/office/drawing/2014/main" id="{55259621-C1B4-2FF9-3497-0C8D786A6298}"/>
              </a:ext>
            </a:extLst>
          </p:cNvPr>
          <p:cNvPicPr>
            <a:picLocks noChangeAspect="1"/>
          </p:cNvPicPr>
          <p:nvPr/>
        </p:nvPicPr>
        <p:blipFill>
          <a:blip r:embed="rId5">
            <a:extLst>
              <a:ext uri="{28A0092B-C50C-407E-A947-70E740481C1C}">
                <a14:useLocalDpi xmlns:a14="http://schemas.microsoft.com/office/drawing/2010/main" val="0"/>
              </a:ext>
            </a:extLst>
          </a:blip>
          <a:srcRect l="2056" t="6431" r="1472" b="53987"/>
          <a:stretch>
            <a:fillRect/>
          </a:stretch>
        </p:blipFill>
        <p:spPr>
          <a:xfrm>
            <a:off x="17032536" y="17222186"/>
            <a:ext cx="12135846" cy="7635626"/>
          </a:xfrm>
          <a:prstGeom prst="rect">
            <a:avLst/>
          </a:prstGeom>
          <a:ln>
            <a:solidFill>
              <a:srgbClr val="C00000"/>
            </a:solidFill>
          </a:ln>
        </p:spPr>
      </p:pic>
      <p:sp>
        <p:nvSpPr>
          <p:cNvPr id="32" name="Google Shape;131;p1">
            <a:extLst>
              <a:ext uri="{FF2B5EF4-FFF2-40B4-BE49-F238E27FC236}">
                <a16:creationId xmlns:a16="http://schemas.microsoft.com/office/drawing/2014/main" id="{DFB208D3-5620-BD7C-06EF-AC8001CF0668}"/>
              </a:ext>
            </a:extLst>
          </p:cNvPr>
          <p:cNvSpPr txBox="1"/>
          <p:nvPr/>
        </p:nvSpPr>
        <p:spPr>
          <a:xfrm>
            <a:off x="9082475" y="26539276"/>
            <a:ext cx="22487014" cy="646179"/>
          </a:xfrm>
          <a:prstGeom prst="rect">
            <a:avLst/>
          </a:prstGeom>
          <a:noFill/>
          <a:ln w="57150" cap="flat" cmpd="sng">
            <a:noFill/>
            <a:prstDash val="solid"/>
            <a:round/>
            <a:headEnd type="none" w="sm" len="sm"/>
            <a:tailEnd type="none" w="sm" len="sm"/>
          </a:ln>
        </p:spPr>
        <p:txBody>
          <a:bodyPr spcFirstLastPara="1" wrap="square" lIns="91315" tIns="45645" rIns="91315" bIns="45645" anchor="t" anchorCtr="0">
            <a:spAutoFit/>
          </a:bodyPr>
          <a:lstStyle/>
          <a:p>
            <a:r>
              <a:rPr lang="en-US" sz="3600" b="1" noProof="0" dirty="0">
                <a:solidFill>
                  <a:srgbClr val="941E21"/>
                </a:solidFill>
                <a:latin typeface="Heebo" pitchFamily="2" charset="-79"/>
                <a:cs typeface="Heebo" pitchFamily="2" charset="-79"/>
              </a:rPr>
              <a:t>Corresponding author</a:t>
            </a:r>
            <a:r>
              <a:rPr lang="en-US" sz="3600" noProof="0" dirty="0">
                <a:solidFill>
                  <a:srgbClr val="941E21"/>
                </a:solidFill>
                <a:latin typeface="Heebo" pitchFamily="2" charset="-79"/>
                <a:cs typeface="Heebo" pitchFamily="2" charset="-79"/>
              </a:rPr>
              <a:t>:  </a:t>
            </a:r>
            <a:r>
              <a:rPr lang="en-US" sz="3600" noProof="0" dirty="0">
                <a:latin typeface="Heebo" pitchFamily="2" charset="-79"/>
                <a:cs typeface="Heebo" pitchFamily="2" charset="-79"/>
                <a:sym typeface="Calibri"/>
              </a:rPr>
              <a:t>Ma’ayan Pivko</a:t>
            </a:r>
            <a:r>
              <a:rPr lang="en-US" sz="3600" noProof="0" dirty="0">
                <a:solidFill>
                  <a:schemeClr val="tx1"/>
                </a:solidFill>
                <a:latin typeface="Heebo" pitchFamily="2" charset="-79"/>
                <a:cs typeface="Heebo" pitchFamily="2" charset="-79"/>
                <a:sym typeface="Times New Roman"/>
              </a:rPr>
              <a:t>; Email: </a:t>
            </a:r>
            <a:r>
              <a:rPr lang="en-US" sz="3600" dirty="0" err="1">
                <a:latin typeface="Heebo" pitchFamily="2" charset="-79"/>
                <a:ea typeface="Times New Roman" panose="02020603050405020304" pitchFamily="18" charset="0"/>
                <a:cs typeface="Heebo" pitchFamily="2" charset="-79"/>
              </a:rPr>
              <a:t>Maayan.pivko@mail.huji.ac.il</a:t>
            </a:r>
            <a:endParaRPr lang="en-US" sz="3600" dirty="0">
              <a:latin typeface="Heebo" pitchFamily="2" charset="-79"/>
              <a:ea typeface="Times New Roman" panose="02020603050405020304" pitchFamily="18" charset="0"/>
              <a:cs typeface="Heebo" pitchFamily="2" charset="-79"/>
            </a:endParaRPr>
          </a:p>
        </p:txBody>
      </p:sp>
      <p:pic>
        <p:nvPicPr>
          <p:cNvPr id="36" name="תמונה 35">
            <a:extLst>
              <a:ext uri="{FF2B5EF4-FFF2-40B4-BE49-F238E27FC236}">
                <a16:creationId xmlns:a16="http://schemas.microsoft.com/office/drawing/2014/main" id="{26E7AAF5-E64F-58F7-FA56-D5E6B4874EF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237336" y="7858332"/>
            <a:ext cx="10686824" cy="8538151"/>
          </a:xfrm>
          <a:prstGeom prst="rect">
            <a:avLst/>
          </a:prstGeom>
          <a:ln>
            <a:solidFill>
              <a:srgbClr val="C00000"/>
            </a:solidFill>
          </a:ln>
        </p:spPr>
      </p:pic>
      <p:sp>
        <p:nvSpPr>
          <p:cNvPr id="38" name="תיבת טקסט 37">
            <a:extLst>
              <a:ext uri="{FF2B5EF4-FFF2-40B4-BE49-F238E27FC236}">
                <a16:creationId xmlns:a16="http://schemas.microsoft.com/office/drawing/2014/main" id="{562AC594-0811-D441-2B05-BBD0DA9BBB5E}"/>
              </a:ext>
            </a:extLst>
          </p:cNvPr>
          <p:cNvSpPr txBox="1"/>
          <p:nvPr/>
        </p:nvSpPr>
        <p:spPr>
          <a:xfrm>
            <a:off x="30274309" y="16742380"/>
            <a:ext cx="11599355" cy="954107"/>
          </a:xfrm>
          <a:prstGeom prst="rect">
            <a:avLst/>
          </a:prstGeom>
          <a:noFill/>
        </p:spPr>
        <p:txBody>
          <a:bodyPr wrap="square">
            <a:spAutoFit/>
          </a:bodyPr>
          <a:lstStyle/>
          <a:p>
            <a:pPr marL="0" algn="l" defTabSz="457200" eaLnBrk="1" latinLnBrk="0" hangingPunct="1"/>
            <a:r>
              <a:rPr lang="he-IL" sz="2800" b="1" dirty="0" err="1">
                <a:latin typeface="Heebo" pitchFamily="2" charset="-79"/>
                <a:cs typeface="Heebo" pitchFamily="2" charset="-79"/>
              </a:rPr>
              <a:t>Figure</a:t>
            </a:r>
            <a:r>
              <a:rPr lang="he-IL" sz="2800" b="1" dirty="0">
                <a:latin typeface="Heebo" pitchFamily="2" charset="-79"/>
                <a:cs typeface="Heebo" pitchFamily="2" charset="-79"/>
              </a:rPr>
              <a:t> 2</a:t>
            </a:r>
            <a:r>
              <a:rPr lang="en-US" sz="2800" b="1" dirty="0">
                <a:latin typeface="Heebo" pitchFamily="2" charset="-79"/>
                <a:cs typeface="Heebo" pitchFamily="2" charset="-79"/>
              </a:rPr>
              <a:t>. </a:t>
            </a:r>
            <a:r>
              <a:rPr lang="he-IL" sz="2800" dirty="0" err="1">
                <a:latin typeface="Heebo" pitchFamily="2" charset="-79"/>
                <a:cs typeface="Heebo" pitchFamily="2" charset="-79"/>
              </a:rPr>
              <a:t>Distribution</a:t>
            </a:r>
            <a:r>
              <a:rPr lang="he-IL" sz="2800" dirty="0">
                <a:latin typeface="Heebo" pitchFamily="2" charset="-79"/>
                <a:cs typeface="Heebo" pitchFamily="2" charset="-79"/>
              </a:rPr>
              <a:t> of surgical </a:t>
            </a:r>
            <a:r>
              <a:rPr lang="he-IL" sz="2800" dirty="0" err="1">
                <a:latin typeface="Heebo" pitchFamily="2" charset="-79"/>
                <a:cs typeface="Heebo" pitchFamily="2" charset="-79"/>
              </a:rPr>
              <a:t>cases</a:t>
            </a:r>
            <a:r>
              <a:rPr lang="he-IL" sz="2800" dirty="0">
                <a:latin typeface="Heebo" pitchFamily="2" charset="-79"/>
                <a:cs typeface="Heebo" pitchFamily="2" charset="-79"/>
              </a:rPr>
              <a:t> by shoulder </a:t>
            </a:r>
            <a:r>
              <a:rPr lang="he-IL" sz="2800" dirty="0" err="1">
                <a:latin typeface="Heebo" pitchFamily="2" charset="-79"/>
                <a:cs typeface="Heebo" pitchFamily="2" charset="-79"/>
              </a:rPr>
              <a:t>injury</a:t>
            </a:r>
            <a:r>
              <a:rPr lang="he-IL" sz="2800" dirty="0">
                <a:latin typeface="Heebo" pitchFamily="2" charset="-79"/>
                <a:cs typeface="Heebo" pitchFamily="2" charset="-79"/>
              </a:rPr>
              <a:t> </a:t>
            </a:r>
            <a:r>
              <a:rPr lang="he-IL" sz="2800" dirty="0" err="1">
                <a:latin typeface="Heebo" pitchFamily="2" charset="-79"/>
                <a:cs typeface="Heebo" pitchFamily="2" charset="-79"/>
              </a:rPr>
              <a:t>typ</a:t>
            </a:r>
            <a:r>
              <a:rPr lang="en-US" sz="2800" dirty="0">
                <a:latin typeface="Heebo" pitchFamily="2" charset="-79"/>
                <a:cs typeface="Heebo" pitchFamily="2" charset="-79"/>
              </a:rPr>
              <a:t>e,</a:t>
            </a:r>
            <a:r>
              <a:rPr lang="he-IL" sz="2800" dirty="0">
                <a:latin typeface="Heebo" pitchFamily="2" charset="-79"/>
                <a:cs typeface="Heebo" pitchFamily="2" charset="-79"/>
              </a:rPr>
              <a:t> </a:t>
            </a:r>
            <a:r>
              <a:rPr lang="he-IL" sz="2800" dirty="0" err="1">
                <a:latin typeface="Heebo" pitchFamily="2" charset="-79"/>
                <a:cs typeface="Heebo" pitchFamily="2" charset="-79"/>
              </a:rPr>
              <a:t>predominantly</a:t>
            </a:r>
            <a:r>
              <a:rPr lang="he-IL" sz="2800" dirty="0">
                <a:latin typeface="Heebo" pitchFamily="2" charset="-79"/>
                <a:cs typeface="Heebo" pitchFamily="2" charset="-79"/>
              </a:rPr>
              <a:t> </a:t>
            </a:r>
            <a:r>
              <a:rPr lang="he-IL" sz="2800" dirty="0" err="1">
                <a:latin typeface="Heebo" pitchFamily="2" charset="-79"/>
                <a:cs typeface="Heebo" pitchFamily="2" charset="-79"/>
              </a:rPr>
              <a:t>driven</a:t>
            </a:r>
            <a:r>
              <a:rPr lang="he-IL" sz="2800" dirty="0">
                <a:latin typeface="Heebo" pitchFamily="2" charset="-79"/>
                <a:cs typeface="Heebo" pitchFamily="2" charset="-79"/>
              </a:rPr>
              <a:t> by </a:t>
            </a:r>
            <a:r>
              <a:rPr lang="he-IL" sz="2800" dirty="0" err="1">
                <a:latin typeface="Heebo" pitchFamily="2" charset="-79"/>
                <a:cs typeface="Heebo" pitchFamily="2" charset="-79"/>
              </a:rPr>
              <a:t>Hill-Sachs</a:t>
            </a:r>
            <a:r>
              <a:rPr lang="en-US" sz="2800" dirty="0">
                <a:latin typeface="Heebo" pitchFamily="2" charset="-79"/>
                <a:cs typeface="Heebo" pitchFamily="2" charset="-79"/>
              </a:rPr>
              <a:t> (n=218) </a:t>
            </a:r>
            <a:r>
              <a:rPr lang="he-IL" sz="2800" dirty="0">
                <a:latin typeface="Heebo" pitchFamily="2" charset="-79"/>
                <a:cs typeface="Heebo" pitchFamily="2" charset="-79"/>
              </a:rPr>
              <a:t>and </a:t>
            </a:r>
            <a:r>
              <a:rPr lang="he-IL" sz="2800" dirty="0" err="1">
                <a:latin typeface="Heebo" pitchFamily="2" charset="-79"/>
                <a:cs typeface="Heebo" pitchFamily="2" charset="-79"/>
              </a:rPr>
              <a:t>labral</a:t>
            </a:r>
            <a:r>
              <a:rPr lang="he-IL" sz="2800" dirty="0">
                <a:latin typeface="Heebo" pitchFamily="2" charset="-79"/>
                <a:cs typeface="Heebo" pitchFamily="2" charset="-79"/>
              </a:rPr>
              <a:t> </a:t>
            </a:r>
            <a:r>
              <a:rPr lang="he-IL" sz="2800" dirty="0" err="1">
                <a:latin typeface="Heebo" pitchFamily="2" charset="-79"/>
                <a:cs typeface="Heebo" pitchFamily="2" charset="-79"/>
              </a:rPr>
              <a:t>tears</a:t>
            </a:r>
            <a:r>
              <a:rPr lang="en-US" sz="2800" dirty="0">
                <a:latin typeface="Heebo" pitchFamily="2" charset="-79"/>
                <a:cs typeface="Heebo" pitchFamily="2" charset="-79"/>
              </a:rPr>
              <a:t> (n=208)</a:t>
            </a:r>
            <a:endParaRPr lang="he-IL" sz="2800" dirty="0">
              <a:latin typeface="Heebo" pitchFamily="2" charset="-79"/>
              <a:cs typeface="Heebo" pitchFamily="2" charset="-79"/>
            </a:endParaRPr>
          </a:p>
        </p:txBody>
      </p:sp>
      <p:sp>
        <p:nvSpPr>
          <p:cNvPr id="7" name="תיבת טקסט 6">
            <a:extLst>
              <a:ext uri="{FF2B5EF4-FFF2-40B4-BE49-F238E27FC236}">
                <a16:creationId xmlns:a16="http://schemas.microsoft.com/office/drawing/2014/main" id="{6A524834-BC42-9DB9-250C-19B46F3EEA7F}"/>
              </a:ext>
            </a:extLst>
          </p:cNvPr>
          <p:cNvSpPr txBox="1"/>
          <p:nvPr/>
        </p:nvSpPr>
        <p:spPr>
          <a:xfrm>
            <a:off x="17032536" y="25188466"/>
            <a:ext cx="13206832" cy="954107"/>
          </a:xfrm>
          <a:prstGeom prst="rect">
            <a:avLst/>
          </a:prstGeom>
          <a:noFill/>
        </p:spPr>
        <p:txBody>
          <a:bodyPr wrap="square">
            <a:spAutoFit/>
          </a:bodyPr>
          <a:lstStyle/>
          <a:p>
            <a:pPr marL="0" algn="l" defTabSz="457200" eaLnBrk="1" latinLnBrk="0" hangingPunct="1"/>
            <a:r>
              <a:rPr lang="he-IL" sz="2800" b="1" dirty="0" err="1">
                <a:latin typeface="Heebo" pitchFamily="2" charset="-79"/>
                <a:cs typeface="Heebo" pitchFamily="2" charset="-79"/>
              </a:rPr>
              <a:t>Figure</a:t>
            </a:r>
            <a:r>
              <a:rPr lang="he-IL" sz="2800" b="1" dirty="0">
                <a:latin typeface="Heebo" pitchFamily="2" charset="-79"/>
                <a:cs typeface="Heebo" pitchFamily="2" charset="-79"/>
              </a:rPr>
              <a:t> 1</a:t>
            </a:r>
            <a:r>
              <a:rPr lang="en-US" sz="2800" b="1" dirty="0">
                <a:latin typeface="Heebo" pitchFamily="2" charset="-79"/>
                <a:cs typeface="Heebo" pitchFamily="2" charset="-79"/>
              </a:rPr>
              <a:t>. MRI findings associated with increased odds of surgery: </a:t>
            </a:r>
            <a:r>
              <a:rPr lang="en-US" sz="2800" dirty="0">
                <a:latin typeface="Heebo" pitchFamily="2" charset="-79"/>
                <a:cs typeface="Heebo" pitchFamily="2" charset="-79"/>
              </a:rPr>
              <a:t>forest plot of MRI findings independently associated with higher odds of undergoing surgery.</a:t>
            </a:r>
            <a:r>
              <a:rPr lang="en-US" sz="2800" b="1" dirty="0">
                <a:latin typeface="Heebo" pitchFamily="2" charset="-79"/>
                <a:cs typeface="Heebo" pitchFamily="2" charset="-79"/>
              </a:rPr>
              <a:t> </a:t>
            </a:r>
            <a:endParaRPr lang="he-IL" sz="2800" dirty="0">
              <a:latin typeface="Heebo" pitchFamily="2" charset="-79"/>
              <a:cs typeface="Heebo" pitchFamily="2" charset="-79"/>
            </a:endParaRPr>
          </a:p>
        </p:txBody>
      </p:sp>
    </p:spTree>
    <p:extLst>
      <p:ext uri="{BB962C8B-B14F-4D97-AF65-F5344CB8AC3E}">
        <p14:creationId xmlns:p14="http://schemas.microsoft.com/office/powerpoint/2010/main" val="11267131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2290</TotalTime>
  <Words>642</Words>
  <Application>Microsoft Office PowerPoint</Application>
  <PresentationFormat>מותאם אישית</PresentationFormat>
  <Paragraphs>26</Paragraphs>
  <Slides>1</Slides>
  <Notes>1</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1</vt:i4>
      </vt:variant>
    </vt:vector>
  </HeadingPairs>
  <TitlesOfParts>
    <vt:vector size="6" baseType="lpstr">
      <vt:lpstr>Aptos</vt:lpstr>
      <vt:lpstr>Heebo</vt:lpstr>
      <vt:lpstr>Arial</vt:lpstr>
      <vt:lpstr>Wingdings</vt:lpstr>
      <vt:lpstr>Office Theme</vt:lpstr>
      <vt:lpstr>מצגת של PowerPoint‏</vt:lpstr>
    </vt:vector>
  </TitlesOfParts>
  <Manager>Dr. Daniel Elbo Arama;</Manager>
  <Company>IDF Medical Corps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Daniel Elbo Arama</dc:creator>
  <cp:lastModifiedBy>daniell agaev</cp:lastModifiedBy>
  <cp:revision>49</cp:revision>
  <dcterms:created xsi:type="dcterms:W3CDTF">2024-07-24T12:22:09Z</dcterms:created>
  <dcterms:modified xsi:type="dcterms:W3CDTF">2026-07-14T14:32:53Z</dcterms:modified>
</cp:coreProperties>
</file>