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3"/>
  </p:notesMasterIdLst>
  <p:handoutMasterIdLst>
    <p:handoutMasterId r:id="rId4"/>
  </p:handoutMasterIdLst>
  <p:sldIdLst>
    <p:sldId id="278" r:id="rId2"/>
  </p:sldIdLst>
  <p:sldSz cx="43891200" cy="32918400"/>
  <p:notesSz cx="7010400" cy="92964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51BFD4-7869-45D9-8F4D-37D43BA99AF7}">
          <p14:sldIdLst>
            <p14:sldId id="2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614"/>
    <a:srgbClr val="FAFAFA"/>
    <a:srgbClr val="802529"/>
    <a:srgbClr val="6600CC"/>
    <a:srgbClr val="BCBDC1"/>
    <a:srgbClr val="F7D019"/>
    <a:srgbClr val="3D2460"/>
    <a:srgbClr val="D1D2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79908" autoAdjust="0"/>
  </p:normalViewPr>
  <p:slideViewPr>
    <p:cSldViewPr snapToGrid="0">
      <p:cViewPr varScale="1">
        <p:scale>
          <a:sx n="23" d="100"/>
          <a:sy n="23" d="100"/>
        </p:scale>
        <p:origin x="1662" y="102"/>
      </p:cViewPr>
      <p:guideLst/>
    </p:cSldViewPr>
  </p:slideViewPr>
  <p:outlineViewPr>
    <p:cViewPr>
      <p:scale>
        <a:sx n="33" d="100"/>
        <a:sy n="33" d="100"/>
      </p:scale>
      <p:origin x="0" y="-2124"/>
    </p:cViewPr>
  </p:outlineViewPr>
  <p:notesTextViewPr>
    <p:cViewPr>
      <p:scale>
        <a:sx n="3" d="2"/>
        <a:sy n="3" d="2"/>
      </p:scale>
      <p:origin x="0" y="0"/>
    </p:cViewPr>
  </p:notesTextViewPr>
  <p:sorterViewPr>
    <p:cViewPr>
      <p:scale>
        <a:sx n="100" d="100"/>
        <a:sy n="100" d="100"/>
      </p:scale>
      <p:origin x="0" y="-5460"/>
    </p:cViewPr>
  </p:sorterViewPr>
  <p:notesViewPr>
    <p:cSldViewPr snapToGrid="0" showGuides="1">
      <p:cViewPr varScale="1">
        <p:scale>
          <a:sx n="79" d="100"/>
          <a:sy n="79" d="100"/>
        </p:scale>
        <p:origin x="378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mmar, Abe R LTC USARMY USARIEM (USA)" userId="49ad0c37-f0d0-4569-ab41-72d298814123" providerId="ADAL" clId="{30171F1E-8E0B-4A2B-9DE8-41C103897C14}"/>
    <pc:docChg chg="modSld">
      <pc:chgData name="Dummar, Abe R LTC USARMY USARIEM (USA)" userId="49ad0c37-f0d0-4569-ab41-72d298814123" providerId="ADAL" clId="{30171F1E-8E0B-4A2B-9DE8-41C103897C14}" dt="2026-07-13T13:41:13.385" v="40" actId="1076"/>
      <pc:docMkLst>
        <pc:docMk/>
      </pc:docMkLst>
      <pc:sldChg chg="modSp mod">
        <pc:chgData name="Dummar, Abe R LTC USARMY USARIEM (USA)" userId="49ad0c37-f0d0-4569-ab41-72d298814123" providerId="ADAL" clId="{30171F1E-8E0B-4A2B-9DE8-41C103897C14}" dt="2026-07-13T13:41:13.385" v="40" actId="1076"/>
        <pc:sldMkLst>
          <pc:docMk/>
          <pc:sldMk cId="3158898404" sldId="278"/>
        </pc:sldMkLst>
        <pc:spChg chg="mod">
          <ac:chgData name="Dummar, Abe R LTC USARMY USARIEM (USA)" userId="49ad0c37-f0d0-4569-ab41-72d298814123" providerId="ADAL" clId="{30171F1E-8E0B-4A2B-9DE8-41C103897C14}" dt="2026-07-13T13:31:49.991" v="13" actId="255"/>
          <ac:spMkLst>
            <pc:docMk/>
            <pc:sldMk cId="3158898404" sldId="278"/>
            <ac:spMk id="2" creationId="{8821478D-4BFB-1C80-7B2E-AC9C88949E4B}"/>
          </ac:spMkLst>
        </pc:spChg>
        <pc:spChg chg="mod">
          <ac:chgData name="Dummar, Abe R LTC USARMY USARIEM (USA)" userId="49ad0c37-f0d0-4569-ab41-72d298814123" providerId="ADAL" clId="{30171F1E-8E0B-4A2B-9DE8-41C103897C14}" dt="2026-07-13T13:30:09.546" v="4" actId="255"/>
          <ac:spMkLst>
            <pc:docMk/>
            <pc:sldMk cId="3158898404" sldId="278"/>
            <ac:spMk id="6" creationId="{61C340FB-EB14-8FC0-8BE9-AF0E53BE7E33}"/>
          </ac:spMkLst>
        </pc:spChg>
        <pc:spChg chg="mod">
          <ac:chgData name="Dummar, Abe R LTC USARMY USARIEM (USA)" userId="49ad0c37-f0d0-4569-ab41-72d298814123" providerId="ADAL" clId="{30171F1E-8E0B-4A2B-9DE8-41C103897C14}" dt="2026-07-13T13:31:41.174" v="12" actId="255"/>
          <ac:spMkLst>
            <pc:docMk/>
            <pc:sldMk cId="3158898404" sldId="278"/>
            <ac:spMk id="7" creationId="{C9E1283F-E1A1-72E8-C696-58976CFE4CBD}"/>
          </ac:spMkLst>
        </pc:spChg>
        <pc:spChg chg="mod">
          <ac:chgData name="Dummar, Abe R LTC USARMY USARIEM (USA)" userId="49ad0c37-f0d0-4569-ab41-72d298814123" providerId="ADAL" clId="{30171F1E-8E0B-4A2B-9DE8-41C103897C14}" dt="2026-07-13T13:32:17.667" v="16" actId="1076"/>
          <ac:spMkLst>
            <pc:docMk/>
            <pc:sldMk cId="3158898404" sldId="278"/>
            <ac:spMk id="8" creationId="{4F7B8670-C203-A3A0-FEEB-999CF7A9702C}"/>
          </ac:spMkLst>
        </pc:spChg>
        <pc:spChg chg="mod">
          <ac:chgData name="Dummar, Abe R LTC USARMY USARIEM (USA)" userId="49ad0c37-f0d0-4569-ab41-72d298814123" providerId="ADAL" clId="{30171F1E-8E0B-4A2B-9DE8-41C103897C14}" dt="2026-07-13T13:32:25.187" v="17" actId="1076"/>
          <ac:spMkLst>
            <pc:docMk/>
            <pc:sldMk cId="3158898404" sldId="278"/>
            <ac:spMk id="9" creationId="{538D338E-C077-D770-39BC-49B40A62F824}"/>
          </ac:spMkLst>
        </pc:spChg>
        <pc:spChg chg="mod">
          <ac:chgData name="Dummar, Abe R LTC USARMY USARIEM (USA)" userId="49ad0c37-f0d0-4569-ab41-72d298814123" providerId="ADAL" clId="{30171F1E-8E0B-4A2B-9DE8-41C103897C14}" dt="2026-07-13T13:32:29.491" v="18" actId="1076"/>
          <ac:spMkLst>
            <pc:docMk/>
            <pc:sldMk cId="3158898404" sldId="278"/>
            <ac:spMk id="10" creationId="{6774EA88-4842-BDAA-A613-2A6AD2029BC0}"/>
          </ac:spMkLst>
        </pc:spChg>
        <pc:spChg chg="mod">
          <ac:chgData name="Dummar, Abe R LTC USARMY USARIEM (USA)" userId="49ad0c37-f0d0-4569-ab41-72d298814123" providerId="ADAL" clId="{30171F1E-8E0B-4A2B-9DE8-41C103897C14}" dt="2026-07-13T13:32:42.002" v="20" actId="14100"/>
          <ac:spMkLst>
            <pc:docMk/>
            <pc:sldMk cId="3158898404" sldId="278"/>
            <ac:spMk id="11" creationId="{F0EC34D0-C17C-57AC-71E3-6AA368D97278}"/>
          </ac:spMkLst>
        </pc:spChg>
        <pc:spChg chg="mod">
          <ac:chgData name="Dummar, Abe R LTC USARMY USARIEM (USA)" userId="49ad0c37-f0d0-4569-ab41-72d298814123" providerId="ADAL" clId="{30171F1E-8E0B-4A2B-9DE8-41C103897C14}" dt="2026-07-13T13:31:28.822" v="11" actId="255"/>
          <ac:spMkLst>
            <pc:docMk/>
            <pc:sldMk cId="3158898404" sldId="278"/>
            <ac:spMk id="16" creationId="{CF596922-BFAE-E0F8-0E29-EBCC71AEEBBC}"/>
          </ac:spMkLst>
        </pc:spChg>
        <pc:spChg chg="mod">
          <ac:chgData name="Dummar, Abe R LTC USARMY USARIEM (USA)" userId="49ad0c37-f0d0-4569-ab41-72d298814123" providerId="ADAL" clId="{30171F1E-8E0B-4A2B-9DE8-41C103897C14}" dt="2026-07-13T13:38:07.596" v="29" actId="255"/>
          <ac:spMkLst>
            <pc:docMk/>
            <pc:sldMk cId="3158898404" sldId="278"/>
            <ac:spMk id="18" creationId="{F5C1CAE7-DE54-5F6E-8493-ADD555C7CEB2}"/>
          </ac:spMkLst>
        </pc:spChg>
        <pc:spChg chg="mod">
          <ac:chgData name="Dummar, Abe R LTC USARMY USARIEM (USA)" userId="49ad0c37-f0d0-4569-ab41-72d298814123" providerId="ADAL" clId="{30171F1E-8E0B-4A2B-9DE8-41C103897C14}" dt="2026-07-13T13:38:14.157" v="30" actId="255"/>
          <ac:spMkLst>
            <pc:docMk/>
            <pc:sldMk cId="3158898404" sldId="278"/>
            <ac:spMk id="19" creationId="{8AF2B185-E5F1-7C71-789E-4E4FEB0637BD}"/>
          </ac:spMkLst>
        </pc:spChg>
        <pc:spChg chg="mod">
          <ac:chgData name="Dummar, Abe R LTC USARMY USARIEM (USA)" userId="49ad0c37-f0d0-4569-ab41-72d298814123" providerId="ADAL" clId="{30171F1E-8E0B-4A2B-9DE8-41C103897C14}" dt="2026-07-13T13:38:01.389" v="28" actId="255"/>
          <ac:spMkLst>
            <pc:docMk/>
            <pc:sldMk cId="3158898404" sldId="278"/>
            <ac:spMk id="20" creationId="{9BBFA486-6955-5C31-327B-633CFD1D4714}"/>
          </ac:spMkLst>
        </pc:spChg>
        <pc:spChg chg="mod">
          <ac:chgData name="Dummar, Abe R LTC USARMY USARIEM (USA)" userId="49ad0c37-f0d0-4569-ab41-72d298814123" providerId="ADAL" clId="{30171F1E-8E0B-4A2B-9DE8-41C103897C14}" dt="2026-07-13T13:28:45.180" v="3" actId="14100"/>
          <ac:spMkLst>
            <pc:docMk/>
            <pc:sldMk cId="3158898404" sldId="278"/>
            <ac:spMk id="21" creationId="{71A50277-A955-A855-868F-53780454289E}"/>
          </ac:spMkLst>
        </pc:spChg>
        <pc:spChg chg="mod">
          <ac:chgData name="Dummar, Abe R LTC USARMY USARIEM (USA)" userId="49ad0c37-f0d0-4569-ab41-72d298814123" providerId="ADAL" clId="{30171F1E-8E0B-4A2B-9DE8-41C103897C14}" dt="2026-07-09T12:53:38.240" v="1" actId="1076"/>
          <ac:spMkLst>
            <pc:docMk/>
            <pc:sldMk cId="3158898404" sldId="278"/>
            <ac:spMk id="22" creationId="{27CDCF6B-DCE4-E0FC-F367-A9CDBEB5F710}"/>
          </ac:spMkLst>
        </pc:spChg>
        <pc:spChg chg="mod">
          <ac:chgData name="Dummar, Abe R LTC USARMY USARIEM (USA)" userId="49ad0c37-f0d0-4569-ab41-72d298814123" providerId="ADAL" clId="{30171F1E-8E0B-4A2B-9DE8-41C103897C14}" dt="2026-07-13T13:39:05.678" v="34" actId="255"/>
          <ac:spMkLst>
            <pc:docMk/>
            <pc:sldMk cId="3158898404" sldId="278"/>
            <ac:spMk id="25" creationId="{00000000-0000-0000-0000-000000000000}"/>
          </ac:spMkLst>
        </pc:spChg>
        <pc:spChg chg="mod">
          <ac:chgData name="Dummar, Abe R LTC USARMY USARIEM (USA)" userId="49ad0c37-f0d0-4569-ab41-72d298814123" providerId="ADAL" clId="{30171F1E-8E0B-4A2B-9DE8-41C103897C14}" dt="2026-07-13T13:38:55.886" v="33" actId="255"/>
          <ac:spMkLst>
            <pc:docMk/>
            <pc:sldMk cId="3158898404" sldId="278"/>
            <ac:spMk id="27" creationId="{00000000-0000-0000-0000-000000000000}"/>
          </ac:spMkLst>
        </pc:spChg>
        <pc:spChg chg="mod">
          <ac:chgData name="Dummar, Abe R LTC USARMY USARIEM (USA)" userId="49ad0c37-f0d0-4569-ab41-72d298814123" providerId="ADAL" clId="{30171F1E-8E0B-4A2B-9DE8-41C103897C14}" dt="2026-07-13T13:41:13.385" v="40" actId="1076"/>
          <ac:spMkLst>
            <pc:docMk/>
            <pc:sldMk cId="3158898404" sldId="278"/>
            <ac:spMk id="2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AD2B215-02F9-4A72-AD85-394F5C4D3336}" type="datetimeFigureOut">
              <a:rPr lang="en-US" smtClean="0"/>
              <a:t>7/13/2026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2D4231-1B3A-4B84-820A-D13582C39048}" type="slidenum">
              <a:rPr lang="en-US" smtClean="0"/>
              <a:t>‹#›</a:t>
            </a:fld>
            <a:endParaRPr lang="en-US"/>
          </a:p>
        </p:txBody>
      </p:sp>
    </p:spTree>
    <p:extLst>
      <p:ext uri="{BB962C8B-B14F-4D97-AF65-F5344CB8AC3E}">
        <p14:creationId xmlns:p14="http://schemas.microsoft.com/office/powerpoint/2010/main" val="535091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D38141-F29D-4A8A-B044-3E96B2994E8E}" type="datetimeFigureOut">
              <a:rPr lang="en-US" smtClean="0"/>
              <a:t>7/13/2026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73D77-4696-435E-A511-0CABD7220A91}" type="slidenum">
              <a:rPr lang="en-US" smtClean="0"/>
              <a:t>‹#›</a:t>
            </a:fld>
            <a:endParaRPr lang="en-US"/>
          </a:p>
        </p:txBody>
      </p:sp>
    </p:spTree>
    <p:extLst>
      <p:ext uri="{BB962C8B-B14F-4D97-AF65-F5344CB8AC3E}">
        <p14:creationId xmlns:p14="http://schemas.microsoft.com/office/powerpoint/2010/main" val="216296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oster-A: 1:1:1">
    <p:spTree>
      <p:nvGrpSpPr>
        <p:cNvPr id="1" name=""/>
        <p:cNvGrpSpPr/>
        <p:nvPr/>
      </p:nvGrpSpPr>
      <p:grpSpPr>
        <a:xfrm>
          <a:off x="0" y="0"/>
          <a:ext cx="0" cy="0"/>
          <a:chOff x="0" y="0"/>
          <a:chExt cx="0" cy="0"/>
        </a:xfrm>
      </p:grpSpPr>
      <p:sp>
        <p:nvSpPr>
          <p:cNvPr id="9" name="Rectangle 8"/>
          <p:cNvSpPr/>
          <p:nvPr userDrawn="1"/>
        </p:nvSpPr>
        <p:spPr>
          <a:xfrm>
            <a:off x="0" y="31661100"/>
            <a:ext cx="43929538" cy="12573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userDrawn="1"/>
        </p:nvSpPr>
        <p:spPr>
          <a:xfrm>
            <a:off x="29718000" y="30213300"/>
            <a:ext cx="13785632" cy="27051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userDrawn="1"/>
        </p:nvSpPr>
        <p:spPr>
          <a:xfrm>
            <a:off x="33179655" y="30786763"/>
            <a:ext cx="9655629" cy="1569660"/>
          </a:xfrm>
          <a:prstGeom prst="rect">
            <a:avLst/>
          </a:prstGeom>
          <a:noFill/>
        </p:spPr>
        <p:txBody>
          <a:bodyPr wrap="square" rtlCol="0">
            <a:spAutoFit/>
          </a:bodyPr>
          <a:lstStyle/>
          <a:p>
            <a:pPr algn="ctr"/>
            <a:r>
              <a:rPr lang="en-US" sz="4800" b="1" dirty="0">
                <a:latin typeface="Arial" panose="020B0604020202020204" pitchFamily="34" charset="0"/>
                <a:cs typeface="Arial" panose="020B0604020202020204" pitchFamily="34" charset="0"/>
              </a:rPr>
              <a:t>To learn more,</a:t>
            </a:r>
            <a:r>
              <a:rPr lang="en-US" sz="4800" b="1" baseline="0" dirty="0">
                <a:latin typeface="Arial" panose="020B0604020202020204" pitchFamily="34" charset="0"/>
                <a:cs typeface="Arial" panose="020B0604020202020204" pitchFamily="34" charset="0"/>
              </a:rPr>
              <a:t> visit:</a:t>
            </a:r>
          </a:p>
          <a:p>
            <a:pPr algn="ctr"/>
            <a:r>
              <a:rPr lang="en-US" sz="4800" baseline="0" dirty="0">
                <a:solidFill>
                  <a:schemeClr val="tx1">
                    <a:lumMod val="95000"/>
                    <a:lumOff val="5000"/>
                  </a:schemeClr>
                </a:solidFill>
                <a:latin typeface="Arial Black" panose="020B0A04020102020204" pitchFamily="34" charset="0"/>
                <a:cs typeface="Arial" panose="020B0604020202020204" pitchFamily="34" charset="0"/>
              </a:rPr>
              <a:t>usariem.health.mil</a:t>
            </a:r>
            <a:endParaRPr lang="en-US" sz="4800" dirty="0">
              <a:solidFill>
                <a:schemeClr val="tx1">
                  <a:lumMod val="95000"/>
                  <a:lumOff val="5000"/>
                </a:schemeClr>
              </a:solidFill>
              <a:latin typeface="Arial Black" panose="020B0A040201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4674A64A-7C7B-7627-58AE-3DDB9535E2F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592709" y="30579571"/>
            <a:ext cx="2549958" cy="2222972"/>
          </a:xfrm>
          <a:prstGeom prst="rect">
            <a:avLst/>
          </a:prstGeom>
        </p:spPr>
      </p:pic>
      <p:sp>
        <p:nvSpPr>
          <p:cNvPr id="33" name="Text Placeholder 31"/>
          <p:cNvSpPr>
            <a:spLocks noGrp="1"/>
          </p:cNvSpPr>
          <p:nvPr>
            <p:ph type="body" sz="quarter" idx="16"/>
          </p:nvPr>
        </p:nvSpPr>
        <p:spPr>
          <a:xfrm>
            <a:off x="15087600" y="7094834"/>
            <a:ext cx="13716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28" name="Text Placeholder 27"/>
          <p:cNvSpPr>
            <a:spLocks noGrp="1"/>
          </p:cNvSpPr>
          <p:nvPr>
            <p:ph type="body" sz="quarter" idx="12" hasCustomPrompt="1"/>
          </p:nvPr>
        </p:nvSpPr>
        <p:spPr>
          <a:xfrm>
            <a:off x="457200" y="6172200"/>
            <a:ext cx="13716000" cy="914400"/>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9718000" y="6172200"/>
            <a:ext cx="13716000" cy="914400"/>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5087600" y="6188174"/>
            <a:ext cx="13716000" cy="914400"/>
          </a:xfrm>
          <a:prstGeom prst="rect">
            <a:avLst/>
          </a:prstGeom>
          <a:solidFill>
            <a:srgbClr val="802529"/>
          </a:solidFill>
          <a:ln>
            <a:noFill/>
          </a:ln>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3716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1"/>
          <p:cNvSpPr>
            <a:spLocks noGrp="1"/>
          </p:cNvSpPr>
          <p:nvPr>
            <p:ph type="body" sz="quarter" idx="17"/>
          </p:nvPr>
        </p:nvSpPr>
        <p:spPr>
          <a:xfrm>
            <a:off x="29718000" y="7094835"/>
            <a:ext cx="13716000" cy="426328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3716000" cy="914400"/>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3716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3716000" cy="914400"/>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3716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5087600" y="15486191"/>
            <a:ext cx="13716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5087600" y="22746811"/>
            <a:ext cx="13716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5087600" y="21743619"/>
            <a:ext cx="13716000" cy="1003192"/>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9718000" y="18772867"/>
            <a:ext cx="13716000" cy="914400"/>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9718000" y="19695502"/>
            <a:ext cx="13716000" cy="517643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9718000" y="11765502"/>
            <a:ext cx="13716000" cy="6251746"/>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9718000" y="26949221"/>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9718000" y="25479322"/>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9718000" y="28517976"/>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31" name="TextBox 30"/>
          <p:cNvSpPr txBox="1"/>
          <p:nvPr userDrawn="1"/>
        </p:nvSpPr>
        <p:spPr>
          <a:xfrm>
            <a:off x="387569" y="32062757"/>
            <a:ext cx="28050271" cy="646331"/>
          </a:xfrm>
          <a:prstGeom prst="rect">
            <a:avLst/>
          </a:prstGeom>
          <a:noFill/>
        </p:spPr>
        <p:txBody>
          <a:bodyPr wrap="square" rtlCol="0">
            <a:spAutoFit/>
          </a:bodyPr>
          <a:lstStyle/>
          <a:p>
            <a:r>
              <a:rPr lang="en-US" sz="1800" b="1" i="1" dirty="0">
                <a:latin typeface="Minion Pro" panose="02040503050306020203" pitchFamily="18" charset="0"/>
              </a:rPr>
              <a:t>Disclaimer: </a:t>
            </a:r>
            <a:r>
              <a:rPr lang="en-US" sz="1800" i="1" dirty="0">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800" i="1" dirty="0" err="1">
                <a:latin typeface="Minion Pro" panose="02040503050306020203" pitchFamily="18" charset="0"/>
              </a:rPr>
              <a:t>DoW</a:t>
            </a:r>
            <a:r>
              <a:rPr lang="en-US" sz="1800" i="1" dirty="0">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4" name="Title 1">
            <a:extLst>
              <a:ext uri="{FF2B5EF4-FFF2-40B4-BE49-F238E27FC236}">
                <a16:creationId xmlns:a16="http://schemas.microsoft.com/office/drawing/2014/main" id="{C461A285-7905-0EDA-76B5-AAD72C4C18AF}"/>
              </a:ext>
            </a:extLst>
          </p:cNvPr>
          <p:cNvSpPr>
            <a:spLocks noGrp="1"/>
          </p:cNvSpPr>
          <p:nvPr>
            <p:ph type="title"/>
          </p:nvPr>
        </p:nvSpPr>
        <p:spPr>
          <a:xfrm>
            <a:off x="3261850" y="730922"/>
            <a:ext cx="38016037" cy="3505200"/>
          </a:xfrm>
          <a:prstGeom prst="rect">
            <a:avLst/>
          </a:prstGeom>
          <a:effectLst>
            <a:outerShdw blurRad="50800" dist="38100" dir="5400000" algn="t" rotWithShape="0">
              <a:prstClr val="black">
                <a:alpha val="40000"/>
              </a:prstClr>
            </a:outerShdw>
          </a:effectLst>
        </p:spPr>
        <p:txBody>
          <a:bodyPr anchor="ctr" anchorCtr="0">
            <a:normAutofit/>
          </a:bodyPr>
          <a:lstStyle>
            <a:lvl1pPr algn="ctr">
              <a:defRPr sz="12000" b="1">
                <a:solidFill>
                  <a:schemeClr val="bg1"/>
                </a:solidFill>
                <a:latin typeface="Cambria" panose="02040503050406030204" pitchFamily="18" charset="0"/>
              </a:defRPr>
            </a:lvl1pPr>
          </a:lstStyle>
          <a:p>
            <a:r>
              <a:rPr lang="en-US" dirty="0"/>
              <a:t>Click to edit Master title style</a:t>
            </a:r>
          </a:p>
        </p:txBody>
      </p:sp>
      <p:sp>
        <p:nvSpPr>
          <p:cNvPr id="5" name="Text Placeholder 17">
            <a:extLst>
              <a:ext uri="{FF2B5EF4-FFF2-40B4-BE49-F238E27FC236}">
                <a16:creationId xmlns:a16="http://schemas.microsoft.com/office/drawing/2014/main" id="{3B869C83-8129-5977-E271-922FF6D3F182}"/>
              </a:ext>
            </a:extLst>
          </p:cNvPr>
          <p:cNvSpPr>
            <a:spLocks noGrp="1"/>
          </p:cNvSpPr>
          <p:nvPr>
            <p:ph type="body" sz="quarter" idx="10" hasCustomPrompt="1"/>
          </p:nvPr>
        </p:nvSpPr>
        <p:spPr>
          <a:xfrm>
            <a:off x="1884218" y="4413388"/>
            <a:ext cx="40399855"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FEB614"/>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6" name="Text Placeholder 23">
            <a:extLst>
              <a:ext uri="{FF2B5EF4-FFF2-40B4-BE49-F238E27FC236}">
                <a16:creationId xmlns:a16="http://schemas.microsoft.com/office/drawing/2014/main" id="{B762EAAE-DF3C-CECB-12C3-8D647444CCC6}"/>
              </a:ext>
            </a:extLst>
          </p:cNvPr>
          <p:cNvSpPr>
            <a:spLocks noGrp="1"/>
          </p:cNvSpPr>
          <p:nvPr>
            <p:ph type="body" sz="quarter" idx="11" hasCustomPrompt="1"/>
          </p:nvPr>
        </p:nvSpPr>
        <p:spPr>
          <a:xfrm>
            <a:off x="1884363" y="5065596"/>
            <a:ext cx="40400287" cy="367052"/>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Tree>
    <p:extLst>
      <p:ext uri="{BB962C8B-B14F-4D97-AF65-F5344CB8AC3E}">
        <p14:creationId xmlns:p14="http://schemas.microsoft.com/office/powerpoint/2010/main" val="86320214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8928">
          <p15:clr>
            <a:srgbClr val="FBAE40"/>
          </p15:clr>
        </p15:guide>
        <p15:guide id="4" orient="horz" pos="3888">
          <p15:clr>
            <a:srgbClr val="FBAE40"/>
          </p15:clr>
        </p15:guide>
        <p15:guide id="5" pos="27360">
          <p15:clr>
            <a:srgbClr val="FBAE40"/>
          </p15:clr>
        </p15:guide>
        <p15:guide id="6" orient="horz" pos="19656">
          <p15:clr>
            <a:srgbClr val="FBAE40"/>
          </p15:clr>
        </p15:guide>
        <p15:guide id="7" pos="9504">
          <p15:clr>
            <a:srgbClr val="FBAE40"/>
          </p15:clr>
        </p15:guide>
        <p15:guide id="8" orient="horz" pos="18744">
          <p15:clr>
            <a:srgbClr val="FBAE40"/>
          </p15:clr>
        </p15:guide>
        <p15:guide id="9" pos="18720">
          <p15:clr>
            <a:srgbClr val="FBAE40"/>
          </p15:clr>
        </p15:guide>
        <p15:guide id="10" pos="181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oster-A: 1:2: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6D3C4E-D07C-2EF4-A087-852DC6F20A11}"/>
              </a:ext>
            </a:extLst>
          </p:cNvPr>
          <p:cNvSpPr/>
          <p:nvPr userDrawn="1"/>
        </p:nvSpPr>
        <p:spPr>
          <a:xfrm>
            <a:off x="0" y="31432757"/>
            <a:ext cx="43929538" cy="149712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9">
            <a:extLst>
              <a:ext uri="{FF2B5EF4-FFF2-40B4-BE49-F238E27FC236}">
                <a16:creationId xmlns:a16="http://schemas.microsoft.com/office/drawing/2014/main" id="{1DC28170-ED57-8028-71C3-A08161CCE95E}"/>
              </a:ext>
            </a:extLst>
          </p:cNvPr>
          <p:cNvSpPr/>
          <p:nvPr userDrawn="1"/>
        </p:nvSpPr>
        <p:spPr>
          <a:xfrm>
            <a:off x="27432000" y="30213300"/>
            <a:ext cx="16002000" cy="27051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CB2145E-A879-A598-473D-2159FABF10CA}"/>
              </a:ext>
            </a:extLst>
          </p:cNvPr>
          <p:cNvSpPr txBox="1"/>
          <p:nvPr userDrawn="1"/>
        </p:nvSpPr>
        <p:spPr>
          <a:xfrm>
            <a:off x="30784801" y="30786763"/>
            <a:ext cx="12050484" cy="1569660"/>
          </a:xfrm>
          <a:prstGeom prst="rect">
            <a:avLst/>
          </a:prstGeom>
          <a:noFill/>
        </p:spPr>
        <p:txBody>
          <a:bodyPr wrap="square" rtlCol="0">
            <a:spAutoFit/>
          </a:bodyPr>
          <a:lstStyle/>
          <a:p>
            <a:pPr algn="ctr"/>
            <a:r>
              <a:rPr lang="en-US" sz="4800" b="1" dirty="0">
                <a:latin typeface="Arial" panose="020B0604020202020204" pitchFamily="34" charset="0"/>
                <a:cs typeface="Arial" panose="020B0604020202020204" pitchFamily="34" charset="0"/>
              </a:rPr>
              <a:t>To learn more,</a:t>
            </a:r>
            <a:r>
              <a:rPr lang="en-US" sz="4800" b="1" baseline="0" dirty="0">
                <a:latin typeface="Arial" panose="020B0604020202020204" pitchFamily="34" charset="0"/>
                <a:cs typeface="Arial" panose="020B0604020202020204" pitchFamily="34" charset="0"/>
              </a:rPr>
              <a:t> visit:</a:t>
            </a:r>
          </a:p>
          <a:p>
            <a:pPr algn="ctr"/>
            <a:r>
              <a:rPr lang="en-US" sz="4800" baseline="0" dirty="0">
                <a:solidFill>
                  <a:schemeClr val="tx1">
                    <a:lumMod val="95000"/>
                    <a:lumOff val="5000"/>
                  </a:schemeClr>
                </a:solidFill>
                <a:latin typeface="Arial Black" panose="020B0A04020102020204" pitchFamily="34" charset="0"/>
                <a:cs typeface="Arial" panose="020B0604020202020204" pitchFamily="34" charset="0"/>
              </a:rPr>
              <a:t>usariem.health.mil</a:t>
            </a:r>
            <a:endParaRPr lang="en-US" sz="4800" dirty="0">
              <a:solidFill>
                <a:schemeClr val="tx1">
                  <a:lumMod val="95000"/>
                  <a:lumOff val="5000"/>
                </a:schemeClr>
              </a:solidFill>
              <a:latin typeface="Arial Black" panose="020B0A040201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55EF3C2-C493-70EA-1FA2-77B2D4B4436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951109" y="30579571"/>
            <a:ext cx="2549958" cy="2222972"/>
          </a:xfrm>
          <a:prstGeom prst="rect">
            <a:avLst/>
          </a:prstGeom>
        </p:spPr>
      </p:pic>
      <p:sp>
        <p:nvSpPr>
          <p:cNvPr id="28" name="Text Placeholder 27"/>
          <p:cNvSpPr>
            <a:spLocks noGrp="1"/>
          </p:cNvSpPr>
          <p:nvPr>
            <p:ph type="body" sz="quarter" idx="12" hasCustomPrompt="1"/>
          </p:nvPr>
        </p:nvSpPr>
        <p:spPr>
          <a:xfrm>
            <a:off x="457200" y="6172200"/>
            <a:ext cx="9144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7432000" y="6172200"/>
            <a:ext cx="16002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9144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3" name="Text Placeholder 31"/>
          <p:cNvSpPr>
            <a:spLocks noGrp="1"/>
          </p:cNvSpPr>
          <p:nvPr>
            <p:ph type="body" sz="quarter" idx="16"/>
          </p:nvPr>
        </p:nvSpPr>
        <p:spPr>
          <a:xfrm>
            <a:off x="10515600" y="7094834"/>
            <a:ext cx="16002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27432000" y="7094835"/>
            <a:ext cx="16002000" cy="464329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9144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9144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7" name="Text Placeholder 27"/>
          <p:cNvSpPr>
            <a:spLocks noGrp="1"/>
          </p:cNvSpPr>
          <p:nvPr>
            <p:ph type="body" sz="quarter" idx="20" hasCustomPrompt="1"/>
          </p:nvPr>
        </p:nvSpPr>
        <p:spPr>
          <a:xfrm>
            <a:off x="457200" y="19003297"/>
            <a:ext cx="9144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3"/>
            <a:ext cx="9144000" cy="1097943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9"/>
          <p:cNvSpPr>
            <a:spLocks noGrp="1"/>
          </p:cNvSpPr>
          <p:nvPr>
            <p:ph type="pic" sz="quarter" idx="22" hasCustomPrompt="1"/>
          </p:nvPr>
        </p:nvSpPr>
        <p:spPr>
          <a:xfrm>
            <a:off x="10515600" y="15486191"/>
            <a:ext cx="16002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0515600" y="22746812"/>
            <a:ext cx="16002000" cy="8039952"/>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0515600" y="21743619"/>
            <a:ext cx="16002000" cy="1003192"/>
          </a:xfrm>
          <a:prstGeom prst="rect">
            <a:avLst/>
          </a:prstGeom>
          <a:solidFill>
            <a:srgbClr val="802529"/>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7432000" y="17806771"/>
            <a:ext cx="16002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7432000" y="18729406"/>
            <a:ext cx="16002000" cy="759995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7432000" y="12305539"/>
            <a:ext cx="16002000" cy="4984439"/>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7432000" y="27966670"/>
            <a:ext cx="15892924"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7432000" y="26975355"/>
            <a:ext cx="15892924"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7432000" y="29099220"/>
            <a:ext cx="15892924"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31" name="TextBox 30"/>
          <p:cNvSpPr txBox="1"/>
          <p:nvPr userDrawn="1"/>
        </p:nvSpPr>
        <p:spPr>
          <a:xfrm>
            <a:off x="387569" y="31699536"/>
            <a:ext cx="26445716" cy="969496"/>
          </a:xfrm>
          <a:prstGeom prst="rect">
            <a:avLst/>
          </a:prstGeom>
          <a:noFill/>
        </p:spPr>
        <p:txBody>
          <a:bodyPr wrap="square" rtlCol="0">
            <a:spAutoFit/>
          </a:bodyPr>
          <a:lstStyle/>
          <a:p>
            <a:r>
              <a:rPr lang="en-US" sz="1900" b="1" i="1" dirty="0">
                <a:latin typeface="Minion Pro" panose="02040503050306020203" pitchFamily="18" charset="0"/>
              </a:rPr>
              <a:t>Disclaimer: </a:t>
            </a:r>
            <a:r>
              <a:rPr lang="en-US" sz="1900" i="1" dirty="0">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latin typeface="Minion Pro" panose="02040503050306020203" pitchFamily="18" charset="0"/>
              </a:rPr>
              <a:t>DoW</a:t>
            </a:r>
            <a:r>
              <a:rPr lang="en-US" sz="1900" i="1" dirty="0">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30" name="Text Placeholder 27"/>
          <p:cNvSpPr>
            <a:spLocks noGrp="1"/>
          </p:cNvSpPr>
          <p:nvPr>
            <p:ph type="body" sz="quarter" idx="14" hasCustomPrompt="1"/>
          </p:nvPr>
        </p:nvSpPr>
        <p:spPr>
          <a:xfrm>
            <a:off x="10515600" y="6188174"/>
            <a:ext cx="16002000" cy="914400"/>
          </a:xfrm>
          <a:prstGeom prst="rect">
            <a:avLst/>
          </a:prstGeom>
          <a:solidFill>
            <a:srgbClr val="802529"/>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6" name="Title 1">
            <a:extLst>
              <a:ext uri="{FF2B5EF4-FFF2-40B4-BE49-F238E27FC236}">
                <a16:creationId xmlns:a16="http://schemas.microsoft.com/office/drawing/2014/main" id="{A5DA417A-1F52-57DA-BDEF-E45E5BF0A8C5}"/>
              </a:ext>
            </a:extLst>
          </p:cNvPr>
          <p:cNvSpPr>
            <a:spLocks noGrp="1"/>
          </p:cNvSpPr>
          <p:nvPr>
            <p:ph type="title"/>
          </p:nvPr>
        </p:nvSpPr>
        <p:spPr>
          <a:xfrm>
            <a:off x="3261850" y="730922"/>
            <a:ext cx="38016037" cy="3505200"/>
          </a:xfrm>
          <a:prstGeom prst="rect">
            <a:avLst/>
          </a:prstGeom>
          <a:effectLst>
            <a:outerShdw blurRad="50800" dist="38100" dir="5400000" algn="t" rotWithShape="0">
              <a:prstClr val="black">
                <a:alpha val="40000"/>
              </a:prstClr>
            </a:outerShdw>
          </a:effectLst>
        </p:spPr>
        <p:txBody>
          <a:bodyPr anchor="ctr" anchorCtr="0">
            <a:normAutofit/>
          </a:bodyPr>
          <a:lstStyle>
            <a:lvl1pPr algn="ctr">
              <a:defRPr sz="12000" b="1">
                <a:solidFill>
                  <a:schemeClr val="bg1"/>
                </a:solidFill>
                <a:latin typeface="Cambria" panose="02040503050406030204" pitchFamily="18" charset="0"/>
              </a:defRPr>
            </a:lvl1pPr>
          </a:lstStyle>
          <a:p>
            <a:r>
              <a:rPr lang="en-US" dirty="0"/>
              <a:t>Click to edit Master title style</a:t>
            </a:r>
          </a:p>
        </p:txBody>
      </p:sp>
      <p:sp>
        <p:nvSpPr>
          <p:cNvPr id="7" name="Text Placeholder 17">
            <a:extLst>
              <a:ext uri="{FF2B5EF4-FFF2-40B4-BE49-F238E27FC236}">
                <a16:creationId xmlns:a16="http://schemas.microsoft.com/office/drawing/2014/main" id="{4B878D08-CDEC-223D-FDD8-5F7188A482F2}"/>
              </a:ext>
            </a:extLst>
          </p:cNvPr>
          <p:cNvSpPr>
            <a:spLocks noGrp="1"/>
          </p:cNvSpPr>
          <p:nvPr>
            <p:ph type="body" sz="quarter" idx="10" hasCustomPrompt="1"/>
          </p:nvPr>
        </p:nvSpPr>
        <p:spPr>
          <a:xfrm>
            <a:off x="1884218" y="4413388"/>
            <a:ext cx="40399855"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FEB614"/>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8" name="Text Placeholder 23">
            <a:extLst>
              <a:ext uri="{FF2B5EF4-FFF2-40B4-BE49-F238E27FC236}">
                <a16:creationId xmlns:a16="http://schemas.microsoft.com/office/drawing/2014/main" id="{4E3056B1-1609-9D33-5179-ED3480867E0D}"/>
              </a:ext>
            </a:extLst>
          </p:cNvPr>
          <p:cNvSpPr>
            <a:spLocks noGrp="1"/>
          </p:cNvSpPr>
          <p:nvPr>
            <p:ph type="body" sz="quarter" idx="11" hasCustomPrompt="1"/>
          </p:nvPr>
        </p:nvSpPr>
        <p:spPr>
          <a:xfrm>
            <a:off x="1884363" y="5065596"/>
            <a:ext cx="40400287" cy="367052"/>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Tree>
    <p:extLst>
      <p:ext uri="{BB962C8B-B14F-4D97-AF65-F5344CB8AC3E}">
        <p14:creationId xmlns:p14="http://schemas.microsoft.com/office/powerpoint/2010/main" val="2681824176"/>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6048">
          <p15:clr>
            <a:srgbClr val="FBAE40"/>
          </p15:clr>
        </p15:guide>
        <p15:guide id="4" orient="horz" pos="3888">
          <p15:clr>
            <a:srgbClr val="FBAE40"/>
          </p15:clr>
        </p15:guide>
        <p15:guide id="5" pos="27360">
          <p15:clr>
            <a:srgbClr val="FBAE40"/>
          </p15:clr>
        </p15:guide>
        <p15:guide id="6" orient="horz" pos="19656">
          <p15:clr>
            <a:srgbClr val="FBAE40"/>
          </p15:clr>
        </p15:guide>
        <p15:guide id="7" pos="6624">
          <p15:clr>
            <a:srgbClr val="FBAE40"/>
          </p15:clr>
        </p15:guide>
        <p15:guide id="8" orient="horz" pos="18744">
          <p15:clr>
            <a:srgbClr val="FBAE40"/>
          </p15:clr>
        </p15:guide>
        <p15:guide id="9" pos="17280">
          <p15:clr>
            <a:srgbClr val="FBAE40"/>
          </p15:clr>
        </p15:guide>
        <p15:guide id="10" pos="167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oster-B: 1:2: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49CC76-49E0-294B-7EF5-F9B4F2FCB65B}"/>
              </a:ext>
            </a:extLst>
          </p:cNvPr>
          <p:cNvSpPr/>
          <p:nvPr userDrawn="1"/>
        </p:nvSpPr>
        <p:spPr>
          <a:xfrm>
            <a:off x="0" y="31661100"/>
            <a:ext cx="43929538" cy="130493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9">
            <a:extLst>
              <a:ext uri="{FF2B5EF4-FFF2-40B4-BE49-F238E27FC236}">
                <a16:creationId xmlns:a16="http://schemas.microsoft.com/office/drawing/2014/main" id="{EDC4F0BA-034A-B3D9-8B35-730D70C49373}"/>
              </a:ext>
            </a:extLst>
          </p:cNvPr>
          <p:cNvSpPr/>
          <p:nvPr userDrawn="1"/>
        </p:nvSpPr>
        <p:spPr>
          <a:xfrm>
            <a:off x="31904676" y="30213300"/>
            <a:ext cx="11598956" cy="27051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F26A8C3-714D-6012-B420-0EE7F2A26413}"/>
              </a:ext>
            </a:extLst>
          </p:cNvPr>
          <p:cNvSpPr txBox="1"/>
          <p:nvPr userDrawn="1"/>
        </p:nvSpPr>
        <p:spPr>
          <a:xfrm>
            <a:off x="34616570" y="30960931"/>
            <a:ext cx="8817430" cy="1446550"/>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To learn more,</a:t>
            </a:r>
            <a:r>
              <a:rPr lang="en-US" sz="4400" b="1" baseline="0" dirty="0">
                <a:latin typeface="Arial" panose="020B0604020202020204" pitchFamily="34" charset="0"/>
                <a:cs typeface="Arial" panose="020B0604020202020204" pitchFamily="34" charset="0"/>
              </a:rPr>
              <a:t> visit:</a:t>
            </a:r>
          </a:p>
          <a:p>
            <a:pPr algn="ctr"/>
            <a:r>
              <a:rPr lang="en-US" sz="4400" baseline="0" dirty="0">
                <a:solidFill>
                  <a:schemeClr val="tx1">
                    <a:lumMod val="95000"/>
                    <a:lumOff val="5000"/>
                  </a:schemeClr>
                </a:solidFill>
                <a:latin typeface="Arial Black" panose="020B0A04020102020204" pitchFamily="34" charset="0"/>
                <a:cs typeface="Arial" panose="020B0604020202020204" pitchFamily="34" charset="0"/>
              </a:rPr>
              <a:t>usariem.health.mil</a:t>
            </a:r>
            <a:endParaRPr lang="en-US" sz="4400" dirty="0">
              <a:solidFill>
                <a:schemeClr val="tx1">
                  <a:lumMod val="95000"/>
                  <a:lumOff val="5000"/>
                </a:schemeClr>
              </a:solidFill>
              <a:latin typeface="Arial Black" panose="020B0A040201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39F75DB-524C-BB0B-6437-92DDED688C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233953" y="30536029"/>
            <a:ext cx="2549958" cy="2222972"/>
          </a:xfrm>
          <a:prstGeom prst="rect">
            <a:avLst/>
          </a:prstGeom>
        </p:spPr>
      </p:pic>
      <p:sp>
        <p:nvSpPr>
          <p:cNvPr id="28" name="Text Placeholder 27"/>
          <p:cNvSpPr>
            <a:spLocks noGrp="1"/>
          </p:cNvSpPr>
          <p:nvPr>
            <p:ph type="body" sz="quarter" idx="12" hasCustomPrompt="1"/>
          </p:nvPr>
        </p:nvSpPr>
        <p:spPr>
          <a:xfrm>
            <a:off x="457200" y="6172200"/>
            <a:ext cx="11430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32004000" y="6172200"/>
            <a:ext cx="11430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2801600" y="6188174"/>
            <a:ext cx="18288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1430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31"/>
          <p:cNvSpPr>
            <a:spLocks noGrp="1"/>
          </p:cNvSpPr>
          <p:nvPr>
            <p:ph type="body" sz="quarter" idx="16"/>
          </p:nvPr>
        </p:nvSpPr>
        <p:spPr>
          <a:xfrm>
            <a:off x="12801600" y="7094834"/>
            <a:ext cx="18288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32004000" y="7094835"/>
            <a:ext cx="11430000" cy="474074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1430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1430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1430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1430000" cy="11261534"/>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2801600" y="15486191"/>
            <a:ext cx="18288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2801600" y="22746811"/>
            <a:ext cx="18288000" cy="8440655"/>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2801600" y="21743619"/>
            <a:ext cx="18288000" cy="1003192"/>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32004000" y="18485214"/>
            <a:ext cx="11430000" cy="914400"/>
          </a:xfrm>
          <a:prstGeom prst="rect">
            <a:avLst/>
          </a:prstGeom>
          <a:solidFill>
            <a:srgbClr val="802529"/>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32004000" y="19407849"/>
            <a:ext cx="11430000" cy="4990463"/>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32004000" y="12288361"/>
            <a:ext cx="11430000" cy="5704862"/>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5" name="Text Placeholder 47"/>
          <p:cNvSpPr>
            <a:spLocks noGrp="1"/>
          </p:cNvSpPr>
          <p:nvPr>
            <p:ph type="body" sz="quarter" idx="28" hasCustomPrompt="1"/>
          </p:nvPr>
        </p:nvSpPr>
        <p:spPr>
          <a:xfrm>
            <a:off x="32004000" y="26889432"/>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7" name="Text Placeholder 47"/>
          <p:cNvSpPr>
            <a:spLocks noGrp="1"/>
          </p:cNvSpPr>
          <p:nvPr>
            <p:ph type="body" sz="quarter" idx="29" hasCustomPrompt="1"/>
          </p:nvPr>
        </p:nvSpPr>
        <p:spPr>
          <a:xfrm>
            <a:off x="32004000" y="25165764"/>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2" name="Text Placeholder 47"/>
          <p:cNvSpPr>
            <a:spLocks noGrp="1"/>
          </p:cNvSpPr>
          <p:nvPr>
            <p:ph type="body" sz="quarter" idx="30" hasCustomPrompt="1"/>
          </p:nvPr>
        </p:nvSpPr>
        <p:spPr>
          <a:xfrm>
            <a:off x="32004000" y="28613100"/>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8" name="TextBox 47"/>
          <p:cNvSpPr txBox="1"/>
          <p:nvPr userDrawn="1"/>
        </p:nvSpPr>
        <p:spPr>
          <a:xfrm>
            <a:off x="387568" y="31902736"/>
            <a:ext cx="30702032" cy="677108"/>
          </a:xfrm>
          <a:prstGeom prst="rect">
            <a:avLst/>
          </a:prstGeom>
          <a:noFill/>
        </p:spPr>
        <p:txBody>
          <a:bodyPr wrap="square" rtlCol="0">
            <a:spAutoFit/>
          </a:bodyPr>
          <a:lstStyle/>
          <a:p>
            <a:r>
              <a:rPr lang="en-US" sz="1900" b="1" i="1" dirty="0">
                <a:latin typeface="Minion Pro" panose="02040503050306020203" pitchFamily="18" charset="0"/>
              </a:rPr>
              <a:t>Disclaimer: </a:t>
            </a:r>
            <a:r>
              <a:rPr lang="en-US" sz="1900" i="1" dirty="0">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latin typeface="Minion Pro" panose="02040503050306020203" pitchFamily="18" charset="0"/>
              </a:rPr>
              <a:t>DoW</a:t>
            </a:r>
            <a:r>
              <a:rPr lang="en-US" sz="1900" i="1" dirty="0">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2" name="Title 1">
            <a:extLst>
              <a:ext uri="{FF2B5EF4-FFF2-40B4-BE49-F238E27FC236}">
                <a16:creationId xmlns:a16="http://schemas.microsoft.com/office/drawing/2014/main" id="{C4577417-5E4C-6A53-31B4-1FA4AD596F3E}"/>
              </a:ext>
            </a:extLst>
          </p:cNvPr>
          <p:cNvSpPr>
            <a:spLocks noGrp="1"/>
          </p:cNvSpPr>
          <p:nvPr>
            <p:ph type="title"/>
          </p:nvPr>
        </p:nvSpPr>
        <p:spPr>
          <a:xfrm>
            <a:off x="3261850" y="730922"/>
            <a:ext cx="38016037" cy="3505200"/>
          </a:xfrm>
          <a:prstGeom prst="rect">
            <a:avLst/>
          </a:prstGeom>
          <a:effectLst>
            <a:outerShdw blurRad="50800" dist="38100" dir="5400000" algn="t" rotWithShape="0">
              <a:prstClr val="black">
                <a:alpha val="40000"/>
              </a:prstClr>
            </a:outerShdw>
          </a:effectLst>
        </p:spPr>
        <p:txBody>
          <a:bodyPr anchor="ctr" anchorCtr="0">
            <a:normAutofit/>
          </a:bodyPr>
          <a:lstStyle>
            <a:lvl1pPr algn="ctr">
              <a:defRPr sz="12000" b="1">
                <a:solidFill>
                  <a:schemeClr val="bg1"/>
                </a:solidFill>
                <a:latin typeface="Cambria" panose="02040503050406030204" pitchFamily="18" charset="0"/>
              </a:defRPr>
            </a:lvl1pPr>
          </a:lstStyle>
          <a:p>
            <a:r>
              <a:rPr lang="en-US" dirty="0"/>
              <a:t>Click to edit Master title style</a:t>
            </a:r>
          </a:p>
        </p:txBody>
      </p:sp>
      <p:sp>
        <p:nvSpPr>
          <p:cNvPr id="3" name="Text Placeholder 17">
            <a:extLst>
              <a:ext uri="{FF2B5EF4-FFF2-40B4-BE49-F238E27FC236}">
                <a16:creationId xmlns:a16="http://schemas.microsoft.com/office/drawing/2014/main" id="{1E5472B5-3714-4902-ED78-AD4B6A0F8AF5}"/>
              </a:ext>
            </a:extLst>
          </p:cNvPr>
          <p:cNvSpPr>
            <a:spLocks noGrp="1"/>
          </p:cNvSpPr>
          <p:nvPr>
            <p:ph type="body" sz="quarter" idx="10" hasCustomPrompt="1"/>
          </p:nvPr>
        </p:nvSpPr>
        <p:spPr>
          <a:xfrm>
            <a:off x="1884218" y="4413388"/>
            <a:ext cx="40399855"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FEB614"/>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4" name="Text Placeholder 23">
            <a:extLst>
              <a:ext uri="{FF2B5EF4-FFF2-40B4-BE49-F238E27FC236}">
                <a16:creationId xmlns:a16="http://schemas.microsoft.com/office/drawing/2014/main" id="{92ED9D65-E12E-A1F8-078F-CCC44E3D0B83}"/>
              </a:ext>
            </a:extLst>
          </p:cNvPr>
          <p:cNvSpPr>
            <a:spLocks noGrp="1"/>
          </p:cNvSpPr>
          <p:nvPr>
            <p:ph type="body" sz="quarter" idx="11" hasCustomPrompt="1"/>
          </p:nvPr>
        </p:nvSpPr>
        <p:spPr>
          <a:xfrm>
            <a:off x="1884363" y="5065596"/>
            <a:ext cx="40400287" cy="367052"/>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Tree>
    <p:extLst>
      <p:ext uri="{BB962C8B-B14F-4D97-AF65-F5344CB8AC3E}">
        <p14:creationId xmlns:p14="http://schemas.microsoft.com/office/powerpoint/2010/main" val="198668246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7488">
          <p15:clr>
            <a:srgbClr val="FBAE40"/>
          </p15:clr>
        </p15:guide>
        <p15:guide id="4" orient="horz" pos="3888">
          <p15:clr>
            <a:srgbClr val="FBAE40"/>
          </p15:clr>
        </p15:guide>
        <p15:guide id="5" pos="27360">
          <p15:clr>
            <a:srgbClr val="FBAE40"/>
          </p15:clr>
        </p15:guide>
        <p15:guide id="6" orient="horz" pos="19656">
          <p15:clr>
            <a:srgbClr val="FBAE40"/>
          </p15:clr>
        </p15:guide>
        <p15:guide id="7" pos="8064">
          <p15:clr>
            <a:srgbClr val="FBAE40"/>
          </p15:clr>
        </p15:guide>
        <p15:guide id="8" orient="horz" pos="18744">
          <p15:clr>
            <a:srgbClr val="FBAE40"/>
          </p15:clr>
        </p15:guide>
        <p15:guide id="9" pos="20160">
          <p15:clr>
            <a:srgbClr val="FBAE40"/>
          </p15:clr>
        </p15:guide>
        <p15:guide id="10" pos="1958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chemeClr val="bg1">
                <a:lumMod val="85000"/>
              </a:schemeClr>
            </a:gs>
          </a:gsLst>
          <a:lin ang="5400000" scaled="1"/>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AB76D0-15F2-6446-9403-BA62585BA94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53479"/>
            <a:ext cx="43891200" cy="5486400"/>
          </a:xfrm>
          <a:prstGeom prst="rect">
            <a:avLst/>
          </a:prstGeom>
        </p:spPr>
      </p:pic>
      <p:cxnSp>
        <p:nvCxnSpPr>
          <p:cNvPr id="2" name="Straight Connector 1">
            <a:extLst>
              <a:ext uri="{FF2B5EF4-FFF2-40B4-BE49-F238E27FC236}">
                <a16:creationId xmlns:a16="http://schemas.microsoft.com/office/drawing/2014/main" id="{FD781A70-B02F-364D-EE37-2A8FF89D8FAA}"/>
              </a:ext>
            </a:extLst>
          </p:cNvPr>
          <p:cNvCxnSpPr/>
          <p:nvPr userDrawn="1"/>
        </p:nvCxnSpPr>
        <p:spPr>
          <a:xfrm>
            <a:off x="0" y="5509636"/>
            <a:ext cx="43891200" cy="0"/>
          </a:xfrm>
          <a:prstGeom prst="line">
            <a:avLst/>
          </a:prstGeom>
          <a:ln w="127000">
            <a:solidFill>
              <a:srgbClr val="FEB6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9444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xStyles>
    <p:titleStyle>
      <a:lvl1pPr algn="l" defTabSz="4389120" rtl="0" eaLnBrk="1" latinLnBrk="0" hangingPunct="1">
        <a:lnSpc>
          <a:spcPct val="90000"/>
        </a:lnSpc>
        <a:spcBef>
          <a:spcPct val="0"/>
        </a:spcBef>
        <a:buNone/>
        <a:defRPr sz="21120" b="1" kern="1200">
          <a:solidFill>
            <a:schemeClr val="bg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21478D-4BFB-1C80-7B2E-AC9C88949E4B}"/>
              </a:ext>
            </a:extLst>
          </p:cNvPr>
          <p:cNvSpPr>
            <a:spLocks noGrp="1"/>
          </p:cNvSpPr>
          <p:nvPr>
            <p:ph type="body" sz="quarter" idx="16"/>
          </p:nvPr>
        </p:nvSpPr>
        <p:spPr/>
        <p:txBody>
          <a:bodyPr wrap="square"/>
          <a:lstStyle/>
          <a:p>
            <a:pPr algn="l">
              <a:spcAft>
                <a:spcPts val="800"/>
              </a:spcAft>
            </a:pPr>
            <a:r>
              <a:rPr sz="3200" dirty="0"/>
              <a:t>H2F sites were younger (mean 28.3 vs 31.5 yrs), more male (79.2% vs 74.1%), with more junior enlisted (62.0% vs 52.8%) and more aged 18–24 (37.1% vs 25.9%); all p&lt;0.001.</a:t>
            </a:r>
            <a:endParaRPr lang="en-US" sz="3200" dirty="0"/>
          </a:p>
          <a:p>
            <a:pPr algn="l">
              <a:spcAft>
                <a:spcPts val="800"/>
              </a:spcAft>
            </a:pPr>
            <a:r>
              <a:rPr sz="3200" dirty="0"/>
              <a:t>Clinical complexity per encounter was similar between groups.</a:t>
            </a:r>
          </a:p>
          <a:p>
            <a:pPr algn="l">
              <a:spcAft>
                <a:spcPts val="800"/>
              </a:spcAft>
            </a:pPr>
            <a:r>
              <a:rPr sz="3200" dirty="0"/>
              <a:t>After age standardization, injury, poisoning &amp; external causes showed the highest rate ratio (RR=1.21), then neoplasms (1.12) and musculoskeletal disorders (1.06).</a:t>
            </a:r>
          </a:p>
          <a:p>
            <a:pPr algn="l">
              <a:spcAft>
                <a:spcPts val="800"/>
              </a:spcAft>
            </a:pPr>
            <a:r>
              <a:rPr sz="3200" dirty="0"/>
              <a:t>Musculoskeletal RR rose from crude 1.01 to age-standardized 1.06 — the younger H2F population partially masked the underlying burden.</a:t>
            </a:r>
          </a:p>
          <a:p>
            <a:pPr algn="l">
              <a:spcAft>
                <a:spcPts val="800"/>
              </a:spcAft>
            </a:pPr>
            <a:r>
              <a:rPr sz="3200" dirty="0"/>
              <a:t>Respiratory (0.57), endocrine/metabolic (0.72), and blood-forming (0.63) disorders were lower; mental/behavioral health was near parity (0.99).</a:t>
            </a:r>
          </a:p>
        </p:txBody>
      </p:sp>
      <p:sp>
        <p:nvSpPr>
          <p:cNvPr id="3" name="Text Placeholder 2">
            <a:extLst>
              <a:ext uri="{FF2B5EF4-FFF2-40B4-BE49-F238E27FC236}">
                <a16:creationId xmlns:a16="http://schemas.microsoft.com/office/drawing/2014/main" id="{B9F29BD9-C1F0-4834-705B-0C51104EACB6}"/>
              </a:ext>
            </a:extLst>
          </p:cNvPr>
          <p:cNvSpPr>
            <a:spLocks noGrp="1"/>
          </p:cNvSpPr>
          <p:nvPr>
            <p:ph type="body" sz="quarter" idx="12"/>
          </p:nvPr>
        </p:nvSpPr>
        <p:spPr/>
        <p:txBody>
          <a:bodyPr/>
          <a:lstStyle/>
          <a:p>
            <a:r>
              <a:t>INTRODUCTION</a:t>
            </a:r>
            <a:endParaRPr lang="en-US"/>
          </a:p>
        </p:txBody>
      </p:sp>
      <p:sp>
        <p:nvSpPr>
          <p:cNvPr id="4" name="Text Placeholder 3">
            <a:extLst>
              <a:ext uri="{FF2B5EF4-FFF2-40B4-BE49-F238E27FC236}">
                <a16:creationId xmlns:a16="http://schemas.microsoft.com/office/drawing/2014/main" id="{7FF34D04-4BC7-83D4-6639-7B6D1331E609}"/>
              </a:ext>
            </a:extLst>
          </p:cNvPr>
          <p:cNvSpPr>
            <a:spLocks noGrp="1"/>
          </p:cNvSpPr>
          <p:nvPr>
            <p:ph type="body" sz="quarter" idx="13"/>
          </p:nvPr>
        </p:nvSpPr>
        <p:spPr/>
        <p:txBody>
          <a:bodyPr/>
          <a:lstStyle/>
          <a:p>
            <a:r>
              <a:t>CONCLUSIONS</a:t>
            </a:r>
            <a:endParaRPr lang="en-US"/>
          </a:p>
        </p:txBody>
      </p:sp>
      <p:sp>
        <p:nvSpPr>
          <p:cNvPr id="5" name="Text Placeholder 4">
            <a:extLst>
              <a:ext uri="{FF2B5EF4-FFF2-40B4-BE49-F238E27FC236}">
                <a16:creationId xmlns:a16="http://schemas.microsoft.com/office/drawing/2014/main" id="{0614D617-01F4-CD61-0E80-07E5BA8B34E6}"/>
              </a:ext>
            </a:extLst>
          </p:cNvPr>
          <p:cNvSpPr>
            <a:spLocks noGrp="1"/>
          </p:cNvSpPr>
          <p:nvPr>
            <p:ph type="body" sz="quarter" idx="14"/>
          </p:nvPr>
        </p:nvSpPr>
        <p:spPr/>
        <p:txBody>
          <a:bodyPr/>
          <a:lstStyle/>
          <a:p>
            <a:r>
              <a:t>RESULTS</a:t>
            </a:r>
            <a:endParaRPr lang="en-US"/>
          </a:p>
        </p:txBody>
      </p:sp>
      <p:sp>
        <p:nvSpPr>
          <p:cNvPr id="6" name="Text Placeholder 5">
            <a:extLst>
              <a:ext uri="{FF2B5EF4-FFF2-40B4-BE49-F238E27FC236}">
                <a16:creationId xmlns:a16="http://schemas.microsoft.com/office/drawing/2014/main" id="{61C340FB-EB14-8FC0-8BE9-AF0E53BE7E33}"/>
              </a:ext>
            </a:extLst>
          </p:cNvPr>
          <p:cNvSpPr>
            <a:spLocks noGrp="1"/>
          </p:cNvSpPr>
          <p:nvPr>
            <p:ph type="body" sz="quarter" idx="15"/>
          </p:nvPr>
        </p:nvSpPr>
        <p:spPr/>
        <p:txBody>
          <a:bodyPr wrap="square"/>
          <a:lstStyle/>
          <a:p>
            <a:pPr algn="l">
              <a:spcAft>
                <a:spcPts val="1000"/>
              </a:spcAft>
            </a:pPr>
            <a:r>
              <a:rPr sz="3200" dirty="0"/>
              <a:t>The Holistic Health and Fitness (H2F) program embeds multidisciplinary performance and rehabilitation resources within operational Army units to improve Soldier readiness.</a:t>
            </a:r>
            <a:endParaRPr lang="en-US" sz="3200" dirty="0"/>
          </a:p>
          <a:p>
            <a:pPr algn="l">
              <a:spcAft>
                <a:spcPts val="1000"/>
              </a:spcAft>
            </a:pPr>
            <a:r>
              <a:rPr sz="3200" dirty="0"/>
              <a:t>Differences in healthcare utilization between H2F-resourced and non-resourced populations within Military Health System (MHS) GENESIS remain incompletely described.</a:t>
            </a:r>
          </a:p>
        </p:txBody>
      </p:sp>
      <p:sp>
        <p:nvSpPr>
          <p:cNvPr id="7" name="Text Placeholder 6">
            <a:extLst>
              <a:ext uri="{FF2B5EF4-FFF2-40B4-BE49-F238E27FC236}">
                <a16:creationId xmlns:a16="http://schemas.microsoft.com/office/drawing/2014/main" id="{C9E1283F-E1A1-72E8-C696-58976CFE4CBD}"/>
              </a:ext>
            </a:extLst>
          </p:cNvPr>
          <p:cNvSpPr>
            <a:spLocks noGrp="1"/>
          </p:cNvSpPr>
          <p:nvPr>
            <p:ph type="body" sz="quarter" idx="17"/>
          </p:nvPr>
        </p:nvSpPr>
        <p:spPr/>
        <p:txBody>
          <a:bodyPr wrap="square"/>
          <a:lstStyle/>
          <a:p>
            <a:pPr algn="l">
              <a:spcAft>
                <a:spcPts val="1000"/>
              </a:spcAft>
            </a:pPr>
            <a:r>
              <a:rPr sz="3200" dirty="0"/>
              <a:t>H2F-resourced and non-resourced installations demonstrated distinct diagnostic utilization patterns in FY2025 GENESIS data.</a:t>
            </a:r>
            <a:endParaRPr lang="en-US" sz="3200" dirty="0"/>
          </a:p>
          <a:p>
            <a:pPr algn="l">
              <a:spcAft>
                <a:spcPts val="1000"/>
              </a:spcAft>
            </a:pPr>
            <a:r>
              <a:rPr sz="3200" dirty="0"/>
              <a:t>After accounting for age, H2F sites showed greater injury-related and musculoskeletal burden, while several chronic categories remained lower.</a:t>
            </a:r>
          </a:p>
          <a:p>
            <a:pPr algn="l">
              <a:spcAft>
                <a:spcPts val="1000"/>
              </a:spcAft>
            </a:pPr>
            <a:r>
              <a:rPr sz="3200" dirty="0"/>
              <a:t>Findings provide a baseline for future analyses of care delivery, resource alignment, and readiness outcomes associated with H2F implementation.</a:t>
            </a:r>
          </a:p>
        </p:txBody>
      </p:sp>
      <p:sp>
        <p:nvSpPr>
          <p:cNvPr id="8" name="Text Placeholder 7">
            <a:extLst>
              <a:ext uri="{FF2B5EF4-FFF2-40B4-BE49-F238E27FC236}">
                <a16:creationId xmlns:a16="http://schemas.microsoft.com/office/drawing/2014/main" id="{4F7B8670-C203-A3A0-FEEB-999CF7A9702C}"/>
              </a:ext>
            </a:extLst>
          </p:cNvPr>
          <p:cNvSpPr>
            <a:spLocks noGrp="1"/>
          </p:cNvSpPr>
          <p:nvPr>
            <p:ph type="body" sz="quarter" idx="18"/>
          </p:nvPr>
        </p:nvSpPr>
        <p:spPr>
          <a:xfrm>
            <a:off x="457200" y="11340263"/>
            <a:ext cx="13716000" cy="914400"/>
          </a:xfrm>
        </p:spPr>
        <p:txBody>
          <a:bodyPr/>
          <a:lstStyle/>
          <a:p>
            <a:r>
              <a:t>OBJECTIVES</a:t>
            </a:r>
            <a:endParaRPr lang="en-US"/>
          </a:p>
        </p:txBody>
      </p:sp>
      <p:sp>
        <p:nvSpPr>
          <p:cNvPr id="9" name="Text Placeholder 8">
            <a:extLst>
              <a:ext uri="{FF2B5EF4-FFF2-40B4-BE49-F238E27FC236}">
                <a16:creationId xmlns:a16="http://schemas.microsoft.com/office/drawing/2014/main" id="{538D338E-C077-D770-39BC-49B40A62F824}"/>
              </a:ext>
            </a:extLst>
          </p:cNvPr>
          <p:cNvSpPr>
            <a:spLocks noGrp="1"/>
          </p:cNvSpPr>
          <p:nvPr>
            <p:ph type="body" sz="quarter" idx="19"/>
          </p:nvPr>
        </p:nvSpPr>
        <p:spPr>
          <a:xfrm>
            <a:off x="438217" y="12426711"/>
            <a:ext cx="13716000" cy="5559281"/>
          </a:xfrm>
        </p:spPr>
        <p:txBody>
          <a:bodyPr wrap="square"/>
          <a:lstStyle/>
          <a:p>
            <a:pPr algn="l">
              <a:spcAft>
                <a:spcPts val="1000"/>
              </a:spcAft>
            </a:pPr>
            <a:r>
              <a:rPr sz="3200" dirty="0"/>
              <a:t>Describe demographic and diagnostic differences between H2F-resourced and non-resourced installations using encounter-level GENESIS data.</a:t>
            </a:r>
            <a:endParaRPr lang="en-US" sz="3200" dirty="0"/>
          </a:p>
          <a:p>
            <a:pPr algn="l">
              <a:spcAft>
                <a:spcPts val="1000"/>
              </a:spcAft>
            </a:pPr>
            <a:r>
              <a:rPr sz="3200" dirty="0"/>
              <a:t>Quantify diagnostic utilization differences across ICD-10-CM chapters using crude and age-standardized rate ratios.</a:t>
            </a:r>
          </a:p>
          <a:p>
            <a:pPr algn="l">
              <a:spcAft>
                <a:spcPts val="1000"/>
              </a:spcAft>
            </a:pPr>
            <a:r>
              <a:rPr sz="3200" dirty="0"/>
              <a:t>Assess how age-adjusted patterns may inform H2F resource alignment, care delivery, and readiness assessment.</a:t>
            </a:r>
          </a:p>
        </p:txBody>
      </p:sp>
      <p:sp>
        <p:nvSpPr>
          <p:cNvPr id="10" name="Text Placeholder 9">
            <a:extLst>
              <a:ext uri="{FF2B5EF4-FFF2-40B4-BE49-F238E27FC236}">
                <a16:creationId xmlns:a16="http://schemas.microsoft.com/office/drawing/2014/main" id="{6774EA88-4842-BDAA-A613-2A6AD2029BC0}"/>
              </a:ext>
            </a:extLst>
          </p:cNvPr>
          <p:cNvSpPr>
            <a:spLocks noGrp="1"/>
          </p:cNvSpPr>
          <p:nvPr>
            <p:ph type="body" sz="quarter" idx="20"/>
          </p:nvPr>
        </p:nvSpPr>
        <p:spPr>
          <a:xfrm>
            <a:off x="457200" y="18041562"/>
            <a:ext cx="13716000" cy="914400"/>
          </a:xfrm>
        </p:spPr>
        <p:txBody>
          <a:bodyPr/>
          <a:lstStyle/>
          <a:p>
            <a:r>
              <a:t>METHODS</a:t>
            </a:r>
            <a:endParaRPr lang="en-US"/>
          </a:p>
        </p:txBody>
      </p:sp>
      <p:sp>
        <p:nvSpPr>
          <p:cNvPr id="11" name="Text Placeholder 10">
            <a:extLst>
              <a:ext uri="{FF2B5EF4-FFF2-40B4-BE49-F238E27FC236}">
                <a16:creationId xmlns:a16="http://schemas.microsoft.com/office/drawing/2014/main" id="{F0EC34D0-C17C-57AC-71E3-6AA368D97278}"/>
              </a:ext>
            </a:extLst>
          </p:cNvPr>
          <p:cNvSpPr>
            <a:spLocks noGrp="1"/>
          </p:cNvSpPr>
          <p:nvPr>
            <p:ph type="body" sz="quarter" idx="21"/>
          </p:nvPr>
        </p:nvSpPr>
        <p:spPr>
          <a:xfrm>
            <a:off x="457200" y="18955962"/>
            <a:ext cx="13716000" cy="12299893"/>
          </a:xfrm>
        </p:spPr>
        <p:txBody>
          <a:bodyPr wrap="square"/>
          <a:lstStyle/>
          <a:p>
            <a:pPr algn="l">
              <a:spcAft>
                <a:spcPts val="1100"/>
              </a:spcAft>
            </a:pPr>
            <a:r>
              <a:rPr sz="3200" dirty="0"/>
              <a:t>Retrospective cross-sectional analysis of MHS GENESIS encounter data for fiscal year 2025.</a:t>
            </a:r>
            <a:endParaRPr lang="en-US" sz="3200" dirty="0"/>
          </a:p>
          <a:p>
            <a:pPr algn="l">
              <a:spcAft>
                <a:spcPts val="1100"/>
              </a:spcAft>
            </a:pPr>
            <a:r>
              <a:rPr sz="3200" dirty="0"/>
              <a:t>Population: active-duty Service Members receiving care at H2F-resourced vs. non-resourced Army installations.</a:t>
            </a:r>
          </a:p>
          <a:p>
            <a:pPr algn="l">
              <a:spcAft>
                <a:spcPts val="1100"/>
              </a:spcAft>
            </a:pPr>
            <a:r>
              <a:rPr sz="3200" dirty="0"/>
              <a:t>Restricted to encounters where file month matched encounter month: 5,629,467 encounters from 511,496 unique Service Members.</a:t>
            </a:r>
          </a:p>
          <a:p>
            <a:pPr lvl="1" algn="l">
              <a:spcAft>
                <a:spcPts val="1100"/>
              </a:spcAft>
            </a:pPr>
            <a:r>
              <a:rPr sz="3200" dirty="0"/>
              <a:t>H2F-resourced: 1,649,780 encounters (29.3%) — 165,289 patients.</a:t>
            </a:r>
          </a:p>
          <a:p>
            <a:pPr lvl="1" algn="l">
              <a:spcAft>
                <a:spcPts val="1100"/>
              </a:spcAft>
            </a:pPr>
            <a:r>
              <a:rPr sz="3200" dirty="0"/>
              <a:t>Non-resourced: 3,979,687 encounters (70.7%) — 346,207 patients.</a:t>
            </a:r>
          </a:p>
          <a:p>
            <a:pPr algn="l">
              <a:spcAft>
                <a:spcPts val="1100"/>
              </a:spcAft>
            </a:pPr>
            <a:r>
              <a:rPr sz="3200" dirty="0"/>
              <a:t>Demographics (age, sex, rank) and clinical complexity per encounter compared between groups.</a:t>
            </a:r>
          </a:p>
          <a:p>
            <a:pPr algn="l">
              <a:spcAft>
                <a:spcPts val="1100"/>
              </a:spcAft>
            </a:pPr>
            <a:r>
              <a:rPr sz="3200" dirty="0"/>
              <a:t>Primary outcome: ICD-10-CM chapter distributions as crude and age-standardized rate ratios, using direct standardization to the non-H2F age distribution.</a:t>
            </a:r>
            <a:endParaRPr lang="en-US" sz="3200" dirty="0"/>
          </a:p>
          <a:p>
            <a:pPr algn="l">
              <a:spcAft>
                <a:spcPts val="1100"/>
              </a:spcAft>
            </a:pPr>
            <a:r>
              <a:rPr sz="3200" dirty="0"/>
              <a:t>Rate ratios expressed as H2F ÷ non-resourced; RR &gt; 1 indicates a higher encounter share at H2F sites.</a:t>
            </a:r>
          </a:p>
        </p:txBody>
      </p:sp>
      <p:sp>
        <p:nvSpPr>
          <p:cNvPr id="15" name="Text Placeholder 14">
            <a:extLst>
              <a:ext uri="{FF2B5EF4-FFF2-40B4-BE49-F238E27FC236}">
                <a16:creationId xmlns:a16="http://schemas.microsoft.com/office/drawing/2014/main" id="{521D710D-3E5A-32D6-A773-B87A8D7542A1}"/>
              </a:ext>
            </a:extLst>
          </p:cNvPr>
          <p:cNvSpPr>
            <a:spLocks noGrp="1"/>
          </p:cNvSpPr>
          <p:nvPr>
            <p:ph type="body" sz="quarter" idx="25"/>
          </p:nvPr>
        </p:nvSpPr>
        <p:spPr>
          <a:xfrm>
            <a:off x="29718000" y="16414496"/>
            <a:ext cx="13716000" cy="914400"/>
          </a:xfrm>
        </p:spPr>
        <p:txBody>
          <a:bodyPr/>
          <a:lstStyle/>
          <a:p>
            <a:r>
              <a:t>KEY TAKEAWAYS</a:t>
            </a:r>
            <a:endParaRPr lang="en-US"/>
          </a:p>
        </p:txBody>
      </p:sp>
      <p:sp>
        <p:nvSpPr>
          <p:cNvPr id="16" name="Text Placeholder 15">
            <a:extLst>
              <a:ext uri="{FF2B5EF4-FFF2-40B4-BE49-F238E27FC236}">
                <a16:creationId xmlns:a16="http://schemas.microsoft.com/office/drawing/2014/main" id="{CF596922-BFAE-E0F8-0E29-EBCC71AEEBBC}"/>
              </a:ext>
            </a:extLst>
          </p:cNvPr>
          <p:cNvSpPr>
            <a:spLocks noGrp="1"/>
          </p:cNvSpPr>
          <p:nvPr>
            <p:ph type="body" sz="quarter" idx="26"/>
          </p:nvPr>
        </p:nvSpPr>
        <p:spPr>
          <a:xfrm>
            <a:off x="29718000" y="17341596"/>
            <a:ext cx="13716000" cy="8058404"/>
          </a:xfrm>
        </p:spPr>
        <p:txBody>
          <a:bodyPr wrap="square"/>
          <a:lstStyle/>
          <a:p>
            <a:pPr algn="l">
              <a:spcAft>
                <a:spcPts val="1400"/>
              </a:spcAft>
            </a:pPr>
            <a:r>
              <a:rPr sz="3200" b="1" dirty="0"/>
              <a:t>Use age-standardized metrics: </a:t>
            </a:r>
            <a:r>
              <a:rPr sz="3200" dirty="0"/>
              <a:t>crude rates understate MSK burden at H2F sites (1.01 → 1.06); cross-installation policy comparisons should adjust for age.</a:t>
            </a:r>
            <a:endParaRPr lang="en-US" sz="3200" dirty="0"/>
          </a:p>
          <a:p>
            <a:pPr algn="l">
              <a:spcAft>
                <a:spcPts val="1400"/>
              </a:spcAft>
            </a:pPr>
            <a:r>
              <a:rPr sz="3200" b="1" dirty="0"/>
              <a:t>Resources align with burden: </a:t>
            </a:r>
            <a:r>
              <a:rPr sz="3200" dirty="0"/>
              <a:t>injury &amp; external causes show the largest excess (RR=1.21), concentrating H2F rehab assets where need is greatest.</a:t>
            </a:r>
          </a:p>
          <a:p>
            <a:pPr algn="l">
              <a:spcAft>
                <a:spcPts val="1400"/>
              </a:spcAft>
            </a:pPr>
            <a:r>
              <a:rPr sz="3200" b="1" dirty="0"/>
              <a:t>Account for force demographics: </a:t>
            </a:r>
            <a:r>
              <a:rPr sz="3200" dirty="0"/>
              <a:t>lower chronic-disease utilization (RR 0.57–0.72) reflects a younger cohort, not reduced demand per capita.</a:t>
            </a:r>
          </a:p>
          <a:p>
            <a:pPr algn="l">
              <a:spcAft>
                <a:spcPts val="1400"/>
              </a:spcAft>
            </a:pPr>
            <a:r>
              <a:rPr sz="3200" b="1" dirty="0"/>
              <a:t>Baseline for evaluation: </a:t>
            </a:r>
            <a:r>
              <a:rPr sz="3200" dirty="0"/>
              <a:t>mental health parity (RR=0.99) and FY25 patterns anchor future assessments of H2F care delivery and readiness outcomes.</a:t>
            </a:r>
          </a:p>
        </p:txBody>
      </p:sp>
      <p:graphicFrame>
        <p:nvGraphicFramePr>
          <p:cNvPr id="17" name="Table Placeholder 16"/>
          <p:cNvGraphicFramePr>
            <a:graphicFrameLocks noGrp="1"/>
          </p:cNvGraphicFramePr>
          <p:nvPr>
            <p:ph type="tbl" sz="quarter" idx="27"/>
          </p:nvPr>
        </p:nvGraphicFramePr>
        <p:xfrm>
          <a:off x="29718000" y="12024360"/>
          <a:ext cx="13716000" cy="3755136"/>
        </p:xfrm>
        <a:graphic>
          <a:graphicData uri="http://schemas.openxmlformats.org/drawingml/2006/table">
            <a:tbl>
              <a:tblPr firstRow="1" bandRow="1">
                <a:tableStyleId>{5C22544A-7EE6-4342-B048-85BDC9FD1C3A}</a:tableStyleId>
              </a:tblPr>
              <a:tblGrid>
                <a:gridCol w="8778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2468880">
                  <a:extLst>
                    <a:ext uri="{9D8B030D-6E8A-4147-A177-3AD203B41FA5}">
                      <a16:colId xmlns:a16="http://schemas.microsoft.com/office/drawing/2014/main" val="20002"/>
                    </a:ext>
                  </a:extLst>
                </a:gridCol>
              </a:tblGrid>
              <a:tr h="370840">
                <a:tc>
                  <a:txBody>
                    <a:bodyPr/>
                    <a:lstStyle/>
                    <a:p>
                      <a:pPr algn="l"/>
                      <a:r>
                        <a:rPr sz="2600" b="1">
                          <a:solidFill>
                            <a:srgbClr val="FFFFFF"/>
                          </a:solidFill>
                        </a:rPr>
                        <a:t>ICD-10-CM Chapter</a:t>
                      </a:r>
                    </a:p>
                  </a:txBody>
                  <a:tcPr marL="109728" marR="73152" marT="36576" marB="36576" anchor="ctr">
                    <a:solidFill>
                      <a:srgbClr val="6D2932"/>
                    </a:solidFill>
                  </a:tcPr>
                </a:tc>
                <a:tc>
                  <a:txBody>
                    <a:bodyPr/>
                    <a:lstStyle/>
                    <a:p>
                      <a:pPr algn="ctr"/>
                      <a:r>
                        <a:rPr sz="2600" b="1">
                          <a:solidFill>
                            <a:srgbClr val="FFFFFF"/>
                          </a:solidFill>
                        </a:rPr>
                        <a:t>Crude</a:t>
                      </a:r>
                    </a:p>
                  </a:txBody>
                  <a:tcPr marL="109728" marR="73152" marT="36576" marB="36576" anchor="ctr">
                    <a:solidFill>
                      <a:srgbClr val="6D2932"/>
                    </a:solidFill>
                  </a:tcPr>
                </a:tc>
                <a:tc>
                  <a:txBody>
                    <a:bodyPr/>
                    <a:lstStyle/>
                    <a:p>
                      <a:pPr algn="ctr"/>
                      <a:r>
                        <a:rPr sz="2600" b="1">
                          <a:solidFill>
                            <a:srgbClr val="FFFFFF"/>
                          </a:solidFill>
                        </a:rPr>
                        <a:t>Age-Std</a:t>
                      </a:r>
                    </a:p>
                  </a:txBody>
                  <a:tcPr marL="109728" marR="73152" marT="36576" marB="36576" anchor="ctr">
                    <a:solidFill>
                      <a:srgbClr val="6D2932"/>
                    </a:solidFill>
                  </a:tcPr>
                </a:tc>
                <a:extLst>
                  <a:ext uri="{0D108BD9-81ED-4DB2-BD59-A6C34878D82A}">
                    <a16:rowId xmlns:a16="http://schemas.microsoft.com/office/drawing/2014/main" val="10000"/>
                  </a:ext>
                </a:extLst>
              </a:tr>
              <a:tr h="370840">
                <a:tc>
                  <a:txBody>
                    <a:bodyPr/>
                    <a:lstStyle/>
                    <a:p>
                      <a:pPr algn="l"/>
                      <a:r>
                        <a:rPr sz="2600">
                          <a:solidFill>
                            <a:srgbClr val="222222"/>
                          </a:solidFill>
                        </a:rPr>
                        <a:t>Injury, poisoning &amp; external causes</a:t>
                      </a:r>
                    </a:p>
                  </a:txBody>
                  <a:tcPr marL="109728" marR="73152" marT="36576" marB="36576" anchor="ctr">
                    <a:solidFill>
                      <a:srgbClr val="FFFFFF"/>
                    </a:solidFill>
                  </a:tcPr>
                </a:tc>
                <a:tc>
                  <a:txBody>
                    <a:bodyPr/>
                    <a:lstStyle/>
                    <a:p>
                      <a:pPr algn="r"/>
                      <a:r>
                        <a:rPr sz="2600">
                          <a:solidFill>
                            <a:srgbClr val="222222"/>
                          </a:solidFill>
                        </a:rPr>
                        <a:t>—</a:t>
                      </a:r>
                    </a:p>
                  </a:txBody>
                  <a:tcPr marL="109728" marR="381000" marT="36576" marB="36576" anchor="ctr">
                    <a:solidFill>
                      <a:srgbClr val="FFFFFF"/>
                    </a:solidFill>
                  </a:tcPr>
                </a:tc>
                <a:tc>
                  <a:txBody>
                    <a:bodyPr/>
                    <a:lstStyle/>
                    <a:p>
                      <a:pPr algn="r"/>
                      <a:r>
                        <a:rPr sz="2600" b="1">
                          <a:solidFill>
                            <a:srgbClr val="222222"/>
                          </a:solidFill>
                        </a:rPr>
                        <a:t>1.21</a:t>
                      </a:r>
                    </a:p>
                  </a:txBody>
                  <a:tcPr marL="109728" marR="381000" marT="36576" marB="36576" anchor="ctr">
                    <a:solidFill>
                      <a:srgbClr val="FFFFFF"/>
                    </a:solidFill>
                  </a:tcPr>
                </a:tc>
                <a:extLst>
                  <a:ext uri="{0D108BD9-81ED-4DB2-BD59-A6C34878D82A}">
                    <a16:rowId xmlns:a16="http://schemas.microsoft.com/office/drawing/2014/main" val="10001"/>
                  </a:ext>
                </a:extLst>
              </a:tr>
              <a:tr h="370840">
                <a:tc>
                  <a:txBody>
                    <a:bodyPr/>
                    <a:lstStyle/>
                    <a:p>
                      <a:pPr algn="l"/>
                      <a:r>
                        <a:rPr sz="2600">
                          <a:solidFill>
                            <a:srgbClr val="222222"/>
                          </a:solidFill>
                        </a:rPr>
                        <a:t>Neoplasms</a:t>
                      </a:r>
                    </a:p>
                  </a:txBody>
                  <a:tcPr marL="109728" marR="73152" marT="36576" marB="36576" anchor="ctr">
                    <a:solidFill>
                      <a:srgbClr val="F2ECEC"/>
                    </a:solidFill>
                  </a:tcPr>
                </a:tc>
                <a:tc>
                  <a:txBody>
                    <a:bodyPr/>
                    <a:lstStyle/>
                    <a:p>
                      <a:pPr algn="r"/>
                      <a:r>
                        <a:rPr sz="2600">
                          <a:solidFill>
                            <a:srgbClr val="222222"/>
                          </a:solidFill>
                        </a:rPr>
                        <a:t>—</a:t>
                      </a:r>
                    </a:p>
                  </a:txBody>
                  <a:tcPr marL="109728" marR="381000" marT="36576" marB="36576" anchor="ctr">
                    <a:solidFill>
                      <a:srgbClr val="F2ECEC"/>
                    </a:solidFill>
                  </a:tcPr>
                </a:tc>
                <a:tc>
                  <a:txBody>
                    <a:bodyPr/>
                    <a:lstStyle/>
                    <a:p>
                      <a:pPr algn="r"/>
                      <a:r>
                        <a:rPr sz="2600" b="1">
                          <a:solidFill>
                            <a:srgbClr val="222222"/>
                          </a:solidFill>
                        </a:rPr>
                        <a:t>1.12</a:t>
                      </a:r>
                    </a:p>
                  </a:txBody>
                  <a:tcPr marL="109728" marR="381000" marT="36576" marB="36576" anchor="ctr">
                    <a:solidFill>
                      <a:srgbClr val="F2ECEC"/>
                    </a:solidFill>
                  </a:tcPr>
                </a:tc>
                <a:extLst>
                  <a:ext uri="{0D108BD9-81ED-4DB2-BD59-A6C34878D82A}">
                    <a16:rowId xmlns:a16="http://schemas.microsoft.com/office/drawing/2014/main" val="10002"/>
                  </a:ext>
                </a:extLst>
              </a:tr>
              <a:tr h="370840">
                <a:tc>
                  <a:txBody>
                    <a:bodyPr/>
                    <a:lstStyle/>
                    <a:p>
                      <a:pPr algn="l"/>
                      <a:r>
                        <a:rPr sz="2600">
                          <a:solidFill>
                            <a:srgbClr val="222222"/>
                          </a:solidFill>
                        </a:rPr>
                        <a:t>Musculoskeletal disorders</a:t>
                      </a:r>
                    </a:p>
                  </a:txBody>
                  <a:tcPr marL="109728" marR="73152" marT="36576" marB="36576" anchor="ctr">
                    <a:solidFill>
                      <a:srgbClr val="FFFFFF"/>
                    </a:solidFill>
                  </a:tcPr>
                </a:tc>
                <a:tc>
                  <a:txBody>
                    <a:bodyPr/>
                    <a:lstStyle/>
                    <a:p>
                      <a:pPr algn="r"/>
                      <a:r>
                        <a:rPr sz="2600">
                          <a:solidFill>
                            <a:srgbClr val="222222"/>
                          </a:solidFill>
                        </a:rPr>
                        <a:t>1.01</a:t>
                      </a:r>
                    </a:p>
                  </a:txBody>
                  <a:tcPr marL="109728" marR="381000" marT="36576" marB="36576" anchor="ctr">
                    <a:solidFill>
                      <a:srgbClr val="FFFFFF"/>
                    </a:solidFill>
                  </a:tcPr>
                </a:tc>
                <a:tc>
                  <a:txBody>
                    <a:bodyPr/>
                    <a:lstStyle/>
                    <a:p>
                      <a:pPr algn="r"/>
                      <a:r>
                        <a:rPr sz="2600" b="1">
                          <a:solidFill>
                            <a:srgbClr val="222222"/>
                          </a:solidFill>
                        </a:rPr>
                        <a:t>1.06</a:t>
                      </a:r>
                    </a:p>
                  </a:txBody>
                  <a:tcPr marL="109728" marR="381000" marT="36576" marB="36576" anchor="ctr">
                    <a:solidFill>
                      <a:srgbClr val="FFFFFF"/>
                    </a:solidFill>
                  </a:tcPr>
                </a:tc>
                <a:extLst>
                  <a:ext uri="{0D108BD9-81ED-4DB2-BD59-A6C34878D82A}">
                    <a16:rowId xmlns:a16="http://schemas.microsoft.com/office/drawing/2014/main" val="10003"/>
                  </a:ext>
                </a:extLst>
              </a:tr>
              <a:tr h="370840">
                <a:tc>
                  <a:txBody>
                    <a:bodyPr/>
                    <a:lstStyle/>
                    <a:p>
                      <a:pPr algn="l"/>
                      <a:r>
                        <a:rPr sz="2600">
                          <a:solidFill>
                            <a:srgbClr val="222222"/>
                          </a:solidFill>
                        </a:rPr>
                        <a:t>Mental &amp; behavioral health</a:t>
                      </a:r>
                    </a:p>
                  </a:txBody>
                  <a:tcPr marL="109728" marR="73152" marT="36576" marB="36576" anchor="ctr">
                    <a:solidFill>
                      <a:srgbClr val="F2ECEC"/>
                    </a:solidFill>
                  </a:tcPr>
                </a:tc>
                <a:tc>
                  <a:txBody>
                    <a:bodyPr/>
                    <a:lstStyle/>
                    <a:p>
                      <a:pPr algn="r"/>
                      <a:r>
                        <a:rPr sz="2600">
                          <a:solidFill>
                            <a:srgbClr val="222222"/>
                          </a:solidFill>
                        </a:rPr>
                        <a:t>1.02</a:t>
                      </a:r>
                    </a:p>
                  </a:txBody>
                  <a:tcPr marL="109728" marR="381000" marT="36576" marB="36576" anchor="ctr">
                    <a:solidFill>
                      <a:srgbClr val="F2ECEC"/>
                    </a:solidFill>
                  </a:tcPr>
                </a:tc>
                <a:tc>
                  <a:txBody>
                    <a:bodyPr/>
                    <a:lstStyle/>
                    <a:p>
                      <a:pPr algn="r"/>
                      <a:r>
                        <a:rPr sz="2600" b="1">
                          <a:solidFill>
                            <a:srgbClr val="222222"/>
                          </a:solidFill>
                        </a:rPr>
                        <a:t>0.99</a:t>
                      </a:r>
                    </a:p>
                  </a:txBody>
                  <a:tcPr marL="109728" marR="381000" marT="36576" marB="36576" anchor="ctr">
                    <a:solidFill>
                      <a:srgbClr val="F2ECEC"/>
                    </a:solidFill>
                  </a:tcPr>
                </a:tc>
                <a:extLst>
                  <a:ext uri="{0D108BD9-81ED-4DB2-BD59-A6C34878D82A}">
                    <a16:rowId xmlns:a16="http://schemas.microsoft.com/office/drawing/2014/main" val="10004"/>
                  </a:ext>
                </a:extLst>
              </a:tr>
              <a:tr h="370840">
                <a:tc>
                  <a:txBody>
                    <a:bodyPr/>
                    <a:lstStyle/>
                    <a:p>
                      <a:pPr algn="l"/>
                      <a:r>
                        <a:rPr sz="2600">
                          <a:solidFill>
                            <a:srgbClr val="222222"/>
                          </a:solidFill>
                        </a:rPr>
                        <a:t>Endocrine, nutritional &amp; metabolic</a:t>
                      </a:r>
                    </a:p>
                  </a:txBody>
                  <a:tcPr marL="109728" marR="73152" marT="36576" marB="36576" anchor="ctr">
                    <a:solidFill>
                      <a:srgbClr val="FFFFFF"/>
                    </a:solidFill>
                  </a:tcPr>
                </a:tc>
                <a:tc>
                  <a:txBody>
                    <a:bodyPr/>
                    <a:lstStyle/>
                    <a:p>
                      <a:pPr algn="r"/>
                      <a:r>
                        <a:rPr sz="2600">
                          <a:solidFill>
                            <a:srgbClr val="222222"/>
                          </a:solidFill>
                        </a:rPr>
                        <a:t>—</a:t>
                      </a:r>
                    </a:p>
                  </a:txBody>
                  <a:tcPr marL="109728" marR="381000" marT="36576" marB="36576" anchor="ctr">
                    <a:solidFill>
                      <a:srgbClr val="FFFFFF"/>
                    </a:solidFill>
                  </a:tcPr>
                </a:tc>
                <a:tc>
                  <a:txBody>
                    <a:bodyPr/>
                    <a:lstStyle/>
                    <a:p>
                      <a:pPr algn="r"/>
                      <a:r>
                        <a:rPr sz="2600" b="1">
                          <a:solidFill>
                            <a:srgbClr val="222222"/>
                          </a:solidFill>
                        </a:rPr>
                        <a:t>0.72</a:t>
                      </a:r>
                    </a:p>
                  </a:txBody>
                  <a:tcPr marL="109728" marR="381000" marT="36576" marB="36576" anchor="ctr">
                    <a:solidFill>
                      <a:srgbClr val="FFFFFF"/>
                    </a:solidFill>
                  </a:tcPr>
                </a:tc>
                <a:extLst>
                  <a:ext uri="{0D108BD9-81ED-4DB2-BD59-A6C34878D82A}">
                    <a16:rowId xmlns:a16="http://schemas.microsoft.com/office/drawing/2014/main" val="10005"/>
                  </a:ext>
                </a:extLst>
              </a:tr>
              <a:tr h="370840">
                <a:tc>
                  <a:txBody>
                    <a:bodyPr/>
                    <a:lstStyle/>
                    <a:p>
                      <a:pPr algn="l"/>
                      <a:r>
                        <a:rPr sz="2600">
                          <a:solidFill>
                            <a:srgbClr val="222222"/>
                          </a:solidFill>
                        </a:rPr>
                        <a:t>Blood &amp; blood-forming organs</a:t>
                      </a:r>
                    </a:p>
                  </a:txBody>
                  <a:tcPr marL="109728" marR="73152" marT="36576" marB="36576" anchor="ctr">
                    <a:solidFill>
                      <a:srgbClr val="F2ECEC"/>
                    </a:solidFill>
                  </a:tcPr>
                </a:tc>
                <a:tc>
                  <a:txBody>
                    <a:bodyPr/>
                    <a:lstStyle/>
                    <a:p>
                      <a:pPr algn="r"/>
                      <a:r>
                        <a:rPr sz="2600">
                          <a:solidFill>
                            <a:srgbClr val="222222"/>
                          </a:solidFill>
                        </a:rPr>
                        <a:t>—</a:t>
                      </a:r>
                    </a:p>
                  </a:txBody>
                  <a:tcPr marL="109728" marR="381000" marT="36576" marB="36576" anchor="ctr">
                    <a:solidFill>
                      <a:srgbClr val="F2ECEC"/>
                    </a:solidFill>
                  </a:tcPr>
                </a:tc>
                <a:tc>
                  <a:txBody>
                    <a:bodyPr/>
                    <a:lstStyle/>
                    <a:p>
                      <a:pPr algn="r"/>
                      <a:r>
                        <a:rPr sz="2600" b="1">
                          <a:solidFill>
                            <a:srgbClr val="222222"/>
                          </a:solidFill>
                        </a:rPr>
                        <a:t>0.63</a:t>
                      </a:r>
                    </a:p>
                  </a:txBody>
                  <a:tcPr marL="109728" marR="381000" marT="36576" marB="36576" anchor="ctr">
                    <a:solidFill>
                      <a:srgbClr val="F2ECEC"/>
                    </a:solidFill>
                  </a:tcPr>
                </a:tc>
                <a:extLst>
                  <a:ext uri="{0D108BD9-81ED-4DB2-BD59-A6C34878D82A}">
                    <a16:rowId xmlns:a16="http://schemas.microsoft.com/office/drawing/2014/main" val="10006"/>
                  </a:ext>
                </a:extLst>
              </a:tr>
              <a:tr h="370840">
                <a:tc>
                  <a:txBody>
                    <a:bodyPr/>
                    <a:lstStyle/>
                    <a:p>
                      <a:pPr algn="l"/>
                      <a:r>
                        <a:rPr sz="2600">
                          <a:solidFill>
                            <a:srgbClr val="222222"/>
                          </a:solidFill>
                        </a:rPr>
                        <a:t>Respiratory diseases</a:t>
                      </a:r>
                    </a:p>
                  </a:txBody>
                  <a:tcPr marL="109728" marR="73152" marT="36576" marB="36576" anchor="ctr">
                    <a:solidFill>
                      <a:srgbClr val="FFFFFF"/>
                    </a:solidFill>
                  </a:tcPr>
                </a:tc>
                <a:tc>
                  <a:txBody>
                    <a:bodyPr/>
                    <a:lstStyle/>
                    <a:p>
                      <a:pPr algn="r"/>
                      <a:r>
                        <a:rPr sz="2600">
                          <a:solidFill>
                            <a:srgbClr val="222222"/>
                          </a:solidFill>
                        </a:rPr>
                        <a:t>—</a:t>
                      </a:r>
                    </a:p>
                  </a:txBody>
                  <a:tcPr marL="109728" marR="381000" marT="36576" marB="36576" anchor="ctr">
                    <a:solidFill>
                      <a:srgbClr val="FFFFFF"/>
                    </a:solidFill>
                  </a:tcPr>
                </a:tc>
                <a:tc>
                  <a:txBody>
                    <a:bodyPr/>
                    <a:lstStyle/>
                    <a:p>
                      <a:pPr algn="r"/>
                      <a:r>
                        <a:rPr sz="2600" b="1">
                          <a:solidFill>
                            <a:srgbClr val="222222"/>
                          </a:solidFill>
                        </a:rPr>
                        <a:t>0.57</a:t>
                      </a:r>
                    </a:p>
                  </a:txBody>
                  <a:tcPr marL="109728" marR="381000" marT="36576" marB="36576" anchor="ctr">
                    <a:solidFill>
                      <a:srgbClr val="FFFFFF"/>
                    </a:solidFill>
                  </a:tcPr>
                </a:tc>
                <a:extLst>
                  <a:ext uri="{0D108BD9-81ED-4DB2-BD59-A6C34878D82A}">
                    <a16:rowId xmlns:a16="http://schemas.microsoft.com/office/drawing/2014/main" val="10007"/>
                  </a:ext>
                </a:extLst>
              </a:tr>
            </a:tbl>
          </a:graphicData>
        </a:graphic>
      </p:graphicFrame>
      <p:sp>
        <p:nvSpPr>
          <p:cNvPr id="18" name="Text Placeholder 17">
            <a:extLst>
              <a:ext uri="{FF2B5EF4-FFF2-40B4-BE49-F238E27FC236}">
                <a16:creationId xmlns:a16="http://schemas.microsoft.com/office/drawing/2014/main" id="{F5C1CAE7-DE54-5F6E-8493-ADD555C7CEB2}"/>
              </a:ext>
            </a:extLst>
          </p:cNvPr>
          <p:cNvSpPr>
            <a:spLocks noGrp="1"/>
          </p:cNvSpPr>
          <p:nvPr>
            <p:ph type="body" sz="quarter" idx="28"/>
          </p:nvPr>
        </p:nvSpPr>
        <p:spPr/>
        <p:txBody>
          <a:bodyPr wrap="square"/>
          <a:lstStyle/>
          <a:p>
            <a:pPr algn="l">
              <a:spcAft>
                <a:spcPts val="0"/>
              </a:spcAft>
            </a:pPr>
            <a:r>
              <a:rPr sz="2000" dirty="0"/>
              <a:t>Supported by USARIEM. The authors thank the Defense Health Agency for MHS GENESIS data access.</a:t>
            </a:r>
            <a:endParaRPr lang="en-US" sz="2000" dirty="0"/>
          </a:p>
        </p:txBody>
      </p:sp>
      <p:sp>
        <p:nvSpPr>
          <p:cNvPr id="19" name="Text Placeholder 18">
            <a:extLst>
              <a:ext uri="{FF2B5EF4-FFF2-40B4-BE49-F238E27FC236}">
                <a16:creationId xmlns:a16="http://schemas.microsoft.com/office/drawing/2014/main" id="{8AF2B185-E5F1-7C71-789E-4E4FEB0637BD}"/>
              </a:ext>
            </a:extLst>
          </p:cNvPr>
          <p:cNvSpPr>
            <a:spLocks noGrp="1"/>
          </p:cNvSpPr>
          <p:nvPr>
            <p:ph type="body" sz="quarter" idx="29"/>
          </p:nvPr>
        </p:nvSpPr>
        <p:spPr/>
        <p:txBody>
          <a:bodyPr wrap="square"/>
          <a:lstStyle/>
          <a:p>
            <a:pPr algn="l">
              <a:spcAft>
                <a:spcPts val="400"/>
              </a:spcAft>
            </a:pPr>
            <a:r>
              <a:rPr sz="2000" dirty="0"/>
              <a:t>1. MHS GENESIS encounter data, Defense Health Agency, FY2025.</a:t>
            </a:r>
            <a:endParaRPr lang="en-US" sz="2000" dirty="0"/>
          </a:p>
          <a:p>
            <a:pPr algn="l">
              <a:spcAft>
                <a:spcPts val="400"/>
              </a:spcAft>
            </a:pPr>
            <a:r>
              <a:rPr sz="2000" dirty="0"/>
              <a:t>2. Dept. of the Army. Holistic Health and Fitness. FM 7-22.</a:t>
            </a:r>
          </a:p>
        </p:txBody>
      </p:sp>
      <p:sp>
        <p:nvSpPr>
          <p:cNvPr id="20" name="Text Placeholder 19">
            <a:extLst>
              <a:ext uri="{FF2B5EF4-FFF2-40B4-BE49-F238E27FC236}">
                <a16:creationId xmlns:a16="http://schemas.microsoft.com/office/drawing/2014/main" id="{9BBFA486-6955-5C31-327B-633CFD1D4714}"/>
              </a:ext>
            </a:extLst>
          </p:cNvPr>
          <p:cNvSpPr>
            <a:spLocks noGrp="1"/>
          </p:cNvSpPr>
          <p:nvPr>
            <p:ph type="body" sz="quarter" idx="30"/>
          </p:nvPr>
        </p:nvSpPr>
        <p:spPr/>
        <p:txBody>
          <a:bodyPr wrap="square"/>
          <a:lstStyle/>
          <a:p>
            <a:pPr algn="l">
              <a:spcAft>
                <a:spcPts val="0"/>
              </a:spcAft>
            </a:pPr>
            <a:r>
              <a:rPr sz="2000" dirty="0"/>
              <a:t>Disclaimer: The views expressed are those of the authors and do not necessarily reflect the official policy or position of the U.S. Army, the Department of War, or the U.S. Government.</a:t>
            </a:r>
            <a:endParaRPr lang="en-US" sz="2000" dirty="0"/>
          </a:p>
        </p:txBody>
      </p:sp>
      <p:sp>
        <p:nvSpPr>
          <p:cNvPr id="21" name="Title 20">
            <a:extLst>
              <a:ext uri="{FF2B5EF4-FFF2-40B4-BE49-F238E27FC236}">
                <a16:creationId xmlns:a16="http://schemas.microsoft.com/office/drawing/2014/main" id="{71A50277-A955-A855-868F-53780454289E}"/>
              </a:ext>
            </a:extLst>
          </p:cNvPr>
          <p:cNvSpPr>
            <a:spLocks noGrp="1"/>
          </p:cNvSpPr>
          <p:nvPr>
            <p:ph type="title"/>
          </p:nvPr>
        </p:nvSpPr>
        <p:spPr>
          <a:xfrm>
            <a:off x="7855527" y="730922"/>
            <a:ext cx="33422360" cy="3505200"/>
          </a:xfrm>
        </p:spPr>
        <p:txBody>
          <a:bodyPr>
            <a:normAutofit/>
          </a:bodyPr>
          <a:lstStyle/>
          <a:p>
            <a:r>
              <a:rPr sz="7200" dirty="0"/>
              <a:t>Age-Standardized Diagnostic Patterns at Holistic Health and Fitness–Resourced Versus Non-Resourced Army Installations</a:t>
            </a:r>
            <a:endParaRPr lang="en-US" sz="7200" dirty="0"/>
          </a:p>
        </p:txBody>
      </p:sp>
      <p:sp>
        <p:nvSpPr>
          <p:cNvPr id="22" name="Text Placeholder 21">
            <a:extLst>
              <a:ext uri="{FF2B5EF4-FFF2-40B4-BE49-F238E27FC236}">
                <a16:creationId xmlns:a16="http://schemas.microsoft.com/office/drawing/2014/main" id="{27CDCF6B-DCE4-E0FC-F367-A9CDBEB5F710}"/>
              </a:ext>
            </a:extLst>
          </p:cNvPr>
          <p:cNvSpPr>
            <a:spLocks noGrp="1"/>
          </p:cNvSpPr>
          <p:nvPr>
            <p:ph type="body" sz="quarter" idx="10"/>
          </p:nvPr>
        </p:nvSpPr>
        <p:spPr>
          <a:xfrm>
            <a:off x="1884795" y="4659865"/>
            <a:ext cx="40399855" cy="545626"/>
          </a:xfrm>
        </p:spPr>
        <p:txBody>
          <a:bodyPr wrap="square"/>
          <a:lstStyle/>
          <a:p>
            <a:pPr algn="l">
              <a:spcAft>
                <a:spcPts val="0"/>
              </a:spcAft>
            </a:pPr>
            <a:r>
              <a:rPr sz="2600" b="1" i="0" dirty="0">
                <a:solidFill>
                  <a:srgbClr val="FFFFFF"/>
                </a:solidFill>
              </a:rPr>
              <a:t>Abe Dummar   •   Melissa Richardson   •   Axel Wolff   •   Tim Murray</a:t>
            </a:r>
            <a:endParaRPr lang="en-US" dirty="0"/>
          </a:p>
        </p:txBody>
      </p:sp>
      <p:sp>
        <p:nvSpPr>
          <p:cNvPr id="23" name="Text Placeholder 22">
            <a:extLst>
              <a:ext uri="{FF2B5EF4-FFF2-40B4-BE49-F238E27FC236}">
                <a16:creationId xmlns:a16="http://schemas.microsoft.com/office/drawing/2014/main" id="{889B5B44-C12A-AE15-0CB0-FD69C31AA18E}"/>
              </a:ext>
            </a:extLst>
          </p:cNvPr>
          <p:cNvSpPr>
            <a:spLocks noGrp="1"/>
          </p:cNvSpPr>
          <p:nvPr>
            <p:ph type="body" sz="quarter" idx="11"/>
          </p:nvPr>
        </p:nvSpPr>
        <p:spPr/>
        <p:txBody>
          <a:bodyPr wrap="square"/>
          <a:lstStyle/>
          <a:p>
            <a:pPr algn="l">
              <a:spcAft>
                <a:spcPts val="0"/>
              </a:spcAft>
            </a:pPr>
            <a:r>
              <a:rPr sz="2200">
                <a:solidFill>
                  <a:srgbClr val="FFFFFF"/>
                </a:solidFill>
              </a:rPr>
              <a:t>U.S. Army Research Institute of Environmental Medicine (USARIEM), Natick, MA</a:t>
            </a:r>
            <a:endParaRPr lang="en-US"/>
          </a:p>
        </p:txBody>
      </p:sp>
      <p:pic>
        <p:nvPicPr>
          <p:cNvPr id="24" name="Picture 23" descr="fig_forest.png"/>
          <p:cNvPicPr>
            <a:picLocks noChangeAspect="1"/>
          </p:cNvPicPr>
          <p:nvPr/>
        </p:nvPicPr>
        <p:blipFill>
          <a:blip r:embed="rId2"/>
          <a:stretch>
            <a:fillRect/>
          </a:stretch>
        </p:blipFill>
        <p:spPr>
          <a:xfrm>
            <a:off x="16039967" y="15428320"/>
            <a:ext cx="11531599" cy="7228276"/>
          </a:xfrm>
          <a:prstGeom prst="rect">
            <a:avLst/>
          </a:prstGeom>
        </p:spPr>
      </p:pic>
      <p:sp>
        <p:nvSpPr>
          <p:cNvPr id="25" name="TextBox 24"/>
          <p:cNvSpPr txBox="1"/>
          <p:nvPr/>
        </p:nvSpPr>
        <p:spPr>
          <a:xfrm>
            <a:off x="14778081" y="22707600"/>
            <a:ext cx="13716000" cy="861774"/>
          </a:xfrm>
          <a:prstGeom prst="rect">
            <a:avLst/>
          </a:prstGeom>
          <a:noFill/>
        </p:spPr>
        <p:txBody>
          <a:bodyPr wrap="square" tIns="0" bIns="0">
            <a:spAutoFit/>
          </a:bodyPr>
          <a:lstStyle/>
          <a:p>
            <a:pPr algn="ctr"/>
            <a:r>
              <a:rPr sz="2800" i="1" dirty="0">
                <a:solidFill>
                  <a:srgbClr val="555555"/>
                </a:solidFill>
              </a:rPr>
              <a:t>Figure 1.  Age-standardized rate ratios by ICD-10-CM chapter. Values &gt;1.0 indicate a higher encounter rate at H2F sites</a:t>
            </a:r>
            <a:r>
              <a:rPr sz="1900" i="1" dirty="0">
                <a:solidFill>
                  <a:srgbClr val="555555"/>
                </a:solidFill>
              </a:rPr>
              <a:t>.</a:t>
            </a:r>
          </a:p>
        </p:txBody>
      </p:sp>
      <p:pic>
        <p:nvPicPr>
          <p:cNvPr id="26" name="Picture 25" descr="fig_demo.png"/>
          <p:cNvPicPr>
            <a:picLocks noChangeAspect="1"/>
          </p:cNvPicPr>
          <p:nvPr/>
        </p:nvPicPr>
        <p:blipFill>
          <a:blip r:embed="rId3"/>
          <a:stretch>
            <a:fillRect/>
          </a:stretch>
        </p:blipFill>
        <p:spPr>
          <a:xfrm>
            <a:off x="14807936" y="23619026"/>
            <a:ext cx="13995663" cy="6946795"/>
          </a:xfrm>
          <a:prstGeom prst="rect">
            <a:avLst/>
          </a:prstGeom>
        </p:spPr>
      </p:pic>
      <p:sp>
        <p:nvSpPr>
          <p:cNvPr id="27" name="TextBox 26"/>
          <p:cNvSpPr txBox="1"/>
          <p:nvPr/>
        </p:nvSpPr>
        <p:spPr>
          <a:xfrm>
            <a:off x="15087599" y="30792420"/>
            <a:ext cx="13716000" cy="430887"/>
          </a:xfrm>
          <a:prstGeom prst="rect">
            <a:avLst/>
          </a:prstGeom>
          <a:noFill/>
        </p:spPr>
        <p:txBody>
          <a:bodyPr wrap="square" tIns="0" bIns="0">
            <a:spAutoFit/>
          </a:bodyPr>
          <a:lstStyle/>
          <a:p>
            <a:pPr algn="ctr"/>
            <a:r>
              <a:rPr sz="2800" i="1" dirty="0">
                <a:solidFill>
                  <a:srgbClr val="555555"/>
                </a:solidFill>
              </a:rPr>
              <a:t>Figure 2.  Cohort demographics: H2F-resourced vs. non-resourced installations.</a:t>
            </a:r>
          </a:p>
        </p:txBody>
      </p:sp>
      <p:sp>
        <p:nvSpPr>
          <p:cNvPr id="28" name="TextBox 27"/>
          <p:cNvSpPr txBox="1"/>
          <p:nvPr/>
        </p:nvSpPr>
        <p:spPr>
          <a:xfrm>
            <a:off x="29736983" y="11562236"/>
            <a:ext cx="12686401" cy="430887"/>
          </a:xfrm>
          <a:prstGeom prst="rect">
            <a:avLst/>
          </a:prstGeom>
          <a:noFill/>
        </p:spPr>
        <p:txBody>
          <a:bodyPr wrap="square" tIns="0" bIns="0">
            <a:spAutoFit/>
          </a:bodyPr>
          <a:lstStyle/>
          <a:p>
            <a:r>
              <a:rPr sz="2800" b="1" dirty="0">
                <a:solidFill>
                  <a:srgbClr val="4E1B22"/>
                </a:solidFill>
              </a:rPr>
              <a:t>Table 1.  Crude vs. age-standardized rate ratios (H2F ÷ non-resourced). </a:t>
            </a:r>
          </a:p>
        </p:txBody>
      </p:sp>
    </p:spTree>
    <p:extLst>
      <p:ext uri="{BB962C8B-B14F-4D97-AF65-F5344CB8AC3E}">
        <p14:creationId xmlns:p14="http://schemas.microsoft.com/office/powerpoint/2010/main" val="3158898404"/>
      </p:ext>
    </p:extLst>
  </p:cSld>
  <p:clrMapOvr>
    <a:masterClrMapping/>
  </p:clrMapOvr>
</p:sld>
</file>

<file path=ppt/theme/theme1.xml><?xml version="1.0" encoding="utf-8"?>
<a:theme xmlns:a="http://schemas.openxmlformats.org/drawingml/2006/main" name="Office Theme [1783364560443]">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D8D8D8"/>
      </a:accent3>
      <a:accent4>
        <a:srgbClr val="FFC000"/>
      </a:accent4>
      <a:accent5>
        <a:srgbClr val="4472C4"/>
      </a:accent5>
      <a:accent6>
        <a:srgbClr val="70AD47"/>
      </a:accent6>
      <a:hlink>
        <a:srgbClr val="0563C1"/>
      </a:hlink>
      <a:folHlink>
        <a:srgbClr val="954F72"/>
      </a:folHlink>
    </a:clrScheme>
    <a:fontScheme name="TATRC Poster 1">
      <a:majorFont>
        <a:latin typeface="Cambria"/>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1E054A1-14A8-4E4C-8E80-D43712E4902B}">
  <we:reference id="WA200010001" version="1.0.0.1" store="Omex" storeType="OMEX"/>
  <we:alternateReferences>
    <we:reference id="WA200010001" version="1.0.0.1" store="WA200010001" storeType="OMEX"/>
  </we:alternateReferences>
  <we:properties>
    <we:property name="claude.fileId" value="&quot;ac1b14fc-f400-4c9d-b6d0-73b2bcd72cba&quot;"/>
  </we:properties>
  <we:bindings/>
  <we:snapshot xmlns:r="http://schemas.openxmlformats.org/officeDocument/2006/relationships"/>
</we:webextension>
</file>

<file path=docMetadata/LabelInfo.xml><?xml version="1.0" encoding="utf-8"?>
<clbl:labelList xmlns:clbl="http://schemas.microsoft.com/office/2020/mipLabelMetadata">
  <clbl:label id="{170051ed-867f-4092-a6af-8a42e27b7e09}" enabled="1" method="Standard" siteId="{5217e0e7-539d-4563-b1bf-7c6dcf074f91}" removed="0"/>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5198</TotalTime>
  <Words>734</Words>
  <Application>Microsoft Office PowerPoint</Application>
  <PresentationFormat>Custom</PresentationFormat>
  <Paragraphs>65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Cambria</vt:lpstr>
      <vt:lpstr>Franklin Gothic Demi</vt:lpstr>
      <vt:lpstr>Franklin Gothic Medium</vt:lpstr>
      <vt:lpstr>Minion Pro</vt:lpstr>
      <vt:lpstr>Office Theme [1783364560443]</vt:lpstr>
      <vt:lpstr>Age-Standardized Diagnostic Patterns at Holistic Health and Fitness–Resourced Versus Non-Resourced Army Installations</vt:lpstr>
    </vt:vector>
  </TitlesOfParts>
  <Company>DHA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Samonte, Raymond E CTR USARMY MEDCOM USAMRMC (US)</dc:creator>
  <cp:lastModifiedBy>Dummar, Abe R LTC USARMY USARIEM (USA)</cp:lastModifiedBy>
  <cp:revision>114</cp:revision>
  <cp:lastPrinted>2025-12-09T21:05:21Z</cp:lastPrinted>
  <dcterms:created xsi:type="dcterms:W3CDTF">2019-08-08T20:01:22Z</dcterms:created>
  <dcterms:modified xsi:type="dcterms:W3CDTF">2026-07-13T13:41:15Z</dcterms:modified>
</cp:coreProperties>
</file>