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4"/>
  </p:sldMasterIdLst>
  <p:sldIdLst>
    <p:sldId id="257" r:id="rId5"/>
  </p:sldIdLst>
  <p:sldSz cx="40233600" cy="32004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A96"/>
    <a:srgbClr val="E9EBF5"/>
    <a:srgbClr val="CFD5EA"/>
    <a:srgbClr val="019CA6"/>
    <a:srgbClr val="B1E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7" autoAdjust="0"/>
    <p:restoredTop sz="94660"/>
  </p:normalViewPr>
  <p:slideViewPr>
    <p:cSldViewPr snapToGrid="0">
      <p:cViewPr>
        <p:scale>
          <a:sx n="33" d="100"/>
          <a:sy n="33" d="100"/>
        </p:scale>
        <p:origin x="1272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ster, Charlotte" userId="72c64479-eea5-4316-94b8-b4f18d1dc74f" providerId="ADAL" clId="{8A4AC297-598B-4F92-8A5A-D4BB6BA0328D}"/>
    <pc:docChg chg="undo redo custSel addSld delSld modSld">
      <pc:chgData name="Luster, Charlotte" userId="72c64479-eea5-4316-94b8-b4f18d1dc74f" providerId="ADAL" clId="{8A4AC297-598B-4F92-8A5A-D4BB6BA0328D}" dt="2026-07-28T12:59:26.423" v="4191" actId="20577"/>
      <pc:docMkLst>
        <pc:docMk/>
      </pc:docMkLst>
      <pc:sldChg chg="addSp delSp modSp mod">
        <pc:chgData name="Luster, Charlotte" userId="72c64479-eea5-4316-94b8-b4f18d1dc74f" providerId="ADAL" clId="{8A4AC297-598B-4F92-8A5A-D4BB6BA0328D}" dt="2026-07-28T12:59:26.423" v="4191" actId="20577"/>
        <pc:sldMkLst>
          <pc:docMk/>
          <pc:sldMk cId="1706416330" sldId="257"/>
        </pc:sldMkLst>
        <pc:spChg chg="mod">
          <ac:chgData name="Luster, Charlotte" userId="72c64479-eea5-4316-94b8-b4f18d1dc74f" providerId="ADAL" clId="{8A4AC297-598B-4F92-8A5A-D4BB6BA0328D}" dt="2026-07-28T12:59:26.423" v="4191" actId="20577"/>
          <ac:spMkLst>
            <pc:docMk/>
            <pc:sldMk cId="1706416330" sldId="257"/>
            <ac:spMk id="12" creationId="{0A3EFD17-9254-3042-9ABA-F323D141F59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237694"/>
            <a:ext cx="34198560" cy="11142133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6809511"/>
            <a:ext cx="30175200" cy="7726889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1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4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03917"/>
            <a:ext cx="8675370" cy="271219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03917"/>
            <a:ext cx="25523190" cy="271219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9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4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7978784"/>
            <a:ext cx="34701480" cy="13312773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1417501"/>
            <a:ext cx="34701480" cy="7000873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21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519583"/>
            <a:ext cx="170992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519583"/>
            <a:ext cx="17099280" cy="20306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2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03924"/>
            <a:ext cx="34701480" cy="6185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7845427"/>
            <a:ext cx="17020696" cy="3844923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1690350"/>
            <a:ext cx="17020696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7845427"/>
            <a:ext cx="17104520" cy="3844923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1690350"/>
            <a:ext cx="17104520" cy="171947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3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91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33600"/>
            <a:ext cx="12976383" cy="746760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607991"/>
            <a:ext cx="20368260" cy="22743583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601200"/>
            <a:ext cx="12976383" cy="17787411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33600"/>
            <a:ext cx="12976383" cy="746760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607991"/>
            <a:ext cx="20368260" cy="22743583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601200"/>
            <a:ext cx="12976383" cy="17787411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1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03924"/>
            <a:ext cx="34701480" cy="6185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519583"/>
            <a:ext cx="34701480" cy="20306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29662974"/>
            <a:ext cx="90525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2E3A-83FE-4469-B960-072D3C6D6C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29662974"/>
            <a:ext cx="1357884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29662974"/>
            <a:ext cx="9052560" cy="1703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F36A7-A0B5-4C70-839A-1A19063FB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6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13C1B-A382-3ACA-0E03-7F463B22E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42629063-2A96-569E-BAE3-727636418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5845" y="29902307"/>
            <a:ext cx="1719629" cy="17943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3EFD17-9254-3042-9ABA-F323D141F59A}"/>
              </a:ext>
            </a:extLst>
          </p:cNvPr>
          <p:cNvSpPr txBox="1"/>
          <p:nvPr/>
        </p:nvSpPr>
        <p:spPr>
          <a:xfrm>
            <a:off x="1721754" y="5134197"/>
            <a:ext cx="36790091" cy="1194559"/>
          </a:xfrm>
          <a:prstGeom prst="rect">
            <a:avLst/>
          </a:prstGeom>
          <a:noFill/>
        </p:spPr>
        <p:txBody>
          <a:bodyPr wrap="square" lIns="85725" tIns="42863" rIns="85725" bIns="42863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Charlotte B. Luster, B.A. (cluster@mgh.harvard.edu);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1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Evan D. Feigel, Ph.D.;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1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Brenna Finegan, M.P.H;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1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Michael J. Mastrodicasa, B.S.;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1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Maya Zegel, Ph.D.;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Sofia E. Matta, M.D.;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Brian L. Edlow, M.D.;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3,4,5 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Scott Sorg, Ph.D.;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Joseph L. Bonvie, Psy.D.;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Alan Berkeley, M.B.A.;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Kaloyan S. Tanev, M.D.;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2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Robert C. Cantu, FACSM, M.D.;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6,7,8</a:t>
            </a:r>
            <a:r>
              <a:rPr lang="en-US" sz="3600" kern="100" dirty="0">
                <a:ea typeface="Aptos" panose="020B0004020202020204" pitchFamily="34" charset="0"/>
                <a:cs typeface="Times New Roman"/>
              </a:rPr>
              <a:t> Daniel H. Daneshvar; M.D., Ph.D.</a:t>
            </a:r>
            <a:r>
              <a:rPr lang="en-US" sz="3600" kern="100" baseline="30000" dirty="0">
                <a:ea typeface="Aptos" panose="020B0004020202020204" pitchFamily="34" charset="0"/>
                <a:cs typeface="Times New Roman"/>
              </a:rPr>
              <a:t>1,9,10</a:t>
            </a:r>
            <a:endParaRPr lang="en-US" sz="3600" kern="100" baseline="30000" dirty="0">
              <a:effectLst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4F5B19-BC8F-6975-AD0D-906BD9D354EC}"/>
              </a:ext>
            </a:extLst>
          </p:cNvPr>
          <p:cNvSpPr txBox="1"/>
          <p:nvPr/>
        </p:nvSpPr>
        <p:spPr>
          <a:xfrm>
            <a:off x="1721753" y="6507352"/>
            <a:ext cx="36790091" cy="1317669"/>
          </a:xfrm>
          <a:prstGeom prst="rect">
            <a:avLst/>
          </a:prstGeom>
          <a:noFill/>
        </p:spPr>
        <p:txBody>
          <a:bodyPr wrap="square" lIns="85725" tIns="42863" rIns="85725" bIns="42863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kern="100" dirty="0">
                <a:effectLst/>
                <a:ea typeface="Aptos" panose="020B0004020202020204" pitchFamily="34" charset="0"/>
                <a:cs typeface="Times New Roman"/>
              </a:rPr>
              <a:t>1. Department of Physical Medicine and Rehabilitation, Spaulding Rehabilitation Hospital, Boston, MA; 2. Home Base: Red Sox Foundation and Massachusetts General Hospital Program, Boston, MA, USA; 3. Center for Neurotechnology and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Times New Roman"/>
              </a:rPr>
              <a:t>Neurorecovery</a:t>
            </a:r>
            <a:r>
              <a:rPr lang="en-US" sz="2000" kern="100" dirty="0">
                <a:effectLst/>
                <a:ea typeface="Aptos" panose="020B0004020202020204" pitchFamily="34" charset="0"/>
                <a:cs typeface="Times New Roman"/>
              </a:rPr>
              <a:t>, Massachusetts General Hospital and Harvard Medical School, Boston, MA; 4. Department of Neurology, Massachusetts General Hospital and Harvard Medical School, Boston, MA; 5.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Times New Roman"/>
              </a:rPr>
              <a:t>Athinoula</a:t>
            </a:r>
            <a:r>
              <a:rPr lang="en-US" sz="2000" kern="100" dirty="0">
                <a:effectLst/>
                <a:ea typeface="Aptos" panose="020B0004020202020204" pitchFamily="34" charset="0"/>
                <a:cs typeface="Times New Roman"/>
              </a:rPr>
              <a:t> A. Martinos Center for Biomedical Imaging, Massachusetts General Hospital and Harvard Medical School, Charlestown, MA; 6. Boston University Alzheimer’s Disease and CTE Centers, Boston University Chobanian &amp; Avedisian School of Medicine, Boston, MA; 7. Department of Neurosurgery, Boston University Chobanian &amp; Avedisian School of Medicine, Boston, MA; 8. Department of Neurosurgery, Emerson Hospital, Concord, MA; 9. Department of Physical Medicine and Rehabilitation, Harvard Medical School; Boston, MA; 10. Department of Physical Medicine and Rehabilitation, Massachusetts General Hospital, Boston, MA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E18B34-353D-601A-0B63-9CB161306677}"/>
              </a:ext>
            </a:extLst>
          </p:cNvPr>
          <p:cNvSpPr txBox="1"/>
          <p:nvPr/>
        </p:nvSpPr>
        <p:spPr>
          <a:xfrm>
            <a:off x="648931" y="9619983"/>
            <a:ext cx="10216502" cy="7842533"/>
          </a:xfrm>
          <a:prstGeom prst="rect">
            <a:avLst/>
          </a:prstGeom>
          <a:noFill/>
        </p:spPr>
        <p:txBody>
          <a:bodyPr wrap="square" lIns="85725" tIns="42863" rIns="85725" bIns="42863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Remarkable strides in extending lifespan have not been matched by comparable improvements in </a:t>
            </a:r>
            <a:r>
              <a:rPr lang="en-US" sz="3600" b="1" dirty="0">
                <a:latin typeface="Calibri" pitchFamily="34" charset="0"/>
                <a:cs typeface="Times New Roman" pitchFamily="18" charset="0"/>
              </a:rPr>
              <a:t>HealthSpan, the period of life spent in good health.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Growing attention has focused on the long-term health of military personnel, including Special Operations Forces (SOF).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The occupational demands of SOF may accelerate </a:t>
            </a:r>
            <a:r>
              <a:rPr lang="en-US" sz="3600" b="1" dirty="0">
                <a:latin typeface="Calibri" pitchFamily="34" charset="0"/>
                <a:cs typeface="Times New Roman" pitchFamily="18" charset="0"/>
              </a:rPr>
              <a:t>physiological strain and multimorbidity risk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Calibri" pitchFamily="34" charset="0"/>
                <a:cs typeface="Times New Roman" pitchFamily="18" charset="0"/>
              </a:rPr>
              <a:t>Objective: 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determine the factors associated with multimorbidity and reduced HealthSpan.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E7121-B0DB-28D8-42B6-A7C62CEE21B1}"/>
              </a:ext>
            </a:extLst>
          </p:cNvPr>
          <p:cNvSpPr/>
          <p:nvPr/>
        </p:nvSpPr>
        <p:spPr>
          <a:xfrm>
            <a:off x="648929" y="8042445"/>
            <a:ext cx="10235381" cy="1057394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 BACKGROUND</a:t>
            </a:r>
            <a:endParaRPr lang="en-US" sz="4000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33433D9-D920-8A0D-29AA-5C1CFD1BF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812" y="788181"/>
            <a:ext cx="12389884" cy="1710022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D9A24420-3BA4-F325-FC50-BBC5A0D69FA5}"/>
              </a:ext>
            </a:extLst>
          </p:cNvPr>
          <p:cNvSpPr/>
          <p:nvPr/>
        </p:nvSpPr>
        <p:spPr>
          <a:xfrm>
            <a:off x="0" y="2870409"/>
            <a:ext cx="40233600" cy="2057829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71450" tIns="57150" rIns="171450" bIns="57150" rtlCol="0" anchor="ctr"/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HealthSpan and Chronic Disease Burden Among Special Operations Forces 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BE30024-8FC7-77E1-341E-C9033C34AA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355" t="46322" r="38903" b="46611"/>
          <a:stretch/>
        </p:blipFill>
        <p:spPr>
          <a:xfrm>
            <a:off x="29213092" y="788181"/>
            <a:ext cx="8999696" cy="17099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9F92C8-3865-E64E-7377-A4E26480F7CB}"/>
              </a:ext>
            </a:extLst>
          </p:cNvPr>
          <p:cNvSpPr/>
          <p:nvPr/>
        </p:nvSpPr>
        <p:spPr>
          <a:xfrm>
            <a:off x="11387811" y="8064703"/>
            <a:ext cx="27998574" cy="1057394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RESULTS</a:t>
            </a:r>
            <a:endParaRPr lang="en-US" sz="4000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DFF0CD-F5FD-7493-4289-A831480E937B}"/>
              </a:ext>
            </a:extLst>
          </p:cNvPr>
          <p:cNvSpPr/>
          <p:nvPr/>
        </p:nvSpPr>
        <p:spPr>
          <a:xfrm>
            <a:off x="11387811" y="28794064"/>
            <a:ext cx="14008912" cy="1041135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CONCLUSIONS</a:t>
            </a:r>
            <a:endParaRPr lang="en-US" sz="4000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6AE0B5-0A97-4236-2813-44E388941841}"/>
              </a:ext>
            </a:extLst>
          </p:cNvPr>
          <p:cNvSpPr txBox="1"/>
          <p:nvPr/>
        </p:nvSpPr>
        <p:spPr>
          <a:xfrm>
            <a:off x="648930" y="19485177"/>
            <a:ext cx="10216502" cy="11720517"/>
          </a:xfrm>
          <a:prstGeom prst="rect">
            <a:avLst/>
          </a:prstGeom>
          <a:noFill/>
        </p:spPr>
        <p:txBody>
          <a:bodyPr wrap="square" lIns="85725" tIns="42863" rIns="85725" bIns="42863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Calibri"/>
                <a:ea typeface="Calibri"/>
                <a:cs typeface="Times New Roman"/>
              </a:rPr>
              <a:t>610 SOF personnel </a:t>
            </a:r>
            <a:r>
              <a:rPr lang="en-US" sz="3600" dirty="0">
                <a:latin typeface="Calibri"/>
                <a:ea typeface="Calibri"/>
                <a:cs typeface="Times New Roman"/>
              </a:rPr>
              <a:t>who completed the Comprehensive Brain Health and Trauma Program, a multidisciplinary clinical program provided by Home Base, were included.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>
              <a:latin typeface="Calibri"/>
              <a:ea typeface="Calibri"/>
              <a:cs typeface="Times New Roman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Cumulative blast exposure calculated from </a:t>
            </a:r>
            <a:r>
              <a:rPr lang="en-US" sz="3600" b="1" dirty="0">
                <a:latin typeface="Calibri" pitchFamily="34" charset="0"/>
                <a:cs typeface="Times New Roman" pitchFamily="18" charset="0"/>
              </a:rPr>
              <a:t>Blast Exposure Threshold Survey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. Total deployments and years of service were self-reported.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 </a:t>
            </a:r>
            <a:r>
              <a:rPr lang="en-US" sz="3600" b="1" dirty="0"/>
              <a:t>age-</a:t>
            </a:r>
            <a:r>
              <a:rPr lang="en-US" sz="3600" b="1" dirty="0" err="1"/>
              <a:t>residualized</a:t>
            </a:r>
            <a:r>
              <a:rPr lang="en-US" sz="3600" b="1" dirty="0"/>
              <a:t> HealthSpan score </a:t>
            </a:r>
            <a:r>
              <a:rPr lang="en-US" sz="3600" dirty="0"/>
              <a:t>was derived by regressing endocrine (testosterone, IGF-1, TSH), metabolic (LDL, HDL, HbA1c), cardiovascular (systolic BP), sleep (insomnia, OSA), and psychiatric (PTSD, MDD, GAD) variables on age; standardized residuals were inverted, z-scored, and summed.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Calibri" pitchFamily="34" charset="0"/>
                <a:cs typeface="Times New Roman" pitchFamily="18" charset="0"/>
              </a:rPr>
              <a:t>Inverse probability weights 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using age, sex, race, and SOF branch as covariates were computed. Weighted logistic regression evaluated associations between military exposures (≥75% vs. &lt;75%) and HealthSpan score (α=0.05).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968C94C-B2B6-7F07-D81B-3866662649E6}"/>
              </a:ext>
            </a:extLst>
          </p:cNvPr>
          <p:cNvSpPr txBox="1"/>
          <p:nvPr/>
        </p:nvSpPr>
        <p:spPr>
          <a:xfrm>
            <a:off x="27242908" y="14799965"/>
            <a:ext cx="5088770" cy="271229"/>
          </a:xfrm>
          <a:prstGeom prst="rect">
            <a:avLst/>
          </a:prstGeom>
          <a:noFill/>
        </p:spPr>
        <p:txBody>
          <a:bodyPr wrap="square" lIns="85725" tIns="42863" rIns="85725" bIns="42863" rtlCol="0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itchFamily="18" charset="0"/>
              </a:rPr>
              <a:t> </a:t>
            </a:r>
            <a:endParaRPr lang="en-US" sz="3600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C010D8-A375-7CAC-7912-52FF8D1F469B}"/>
              </a:ext>
            </a:extLst>
          </p:cNvPr>
          <p:cNvSpPr txBox="1"/>
          <p:nvPr/>
        </p:nvSpPr>
        <p:spPr>
          <a:xfrm>
            <a:off x="26085395" y="30187613"/>
            <a:ext cx="11248134" cy="1379225"/>
          </a:xfrm>
          <a:prstGeom prst="rect">
            <a:avLst/>
          </a:prstGeom>
          <a:noFill/>
        </p:spPr>
        <p:txBody>
          <a:bodyPr wrap="square" lIns="85725" tIns="42863" rIns="85725" bIns="42863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This work was supported by the Maloney/Carpenter Trauma-Related Neurodegenerative Disease Research Fund, </a:t>
            </a:r>
            <a:r>
              <a:rPr lang="en-US" sz="2800" dirty="0"/>
              <a:t>Navy Seal Foundation, Wounded Warrior Project, and the United States Special Operations Command.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3F502E-5BC5-FBF1-BAA3-44392C65E95A}"/>
              </a:ext>
            </a:extLst>
          </p:cNvPr>
          <p:cNvSpPr/>
          <p:nvPr/>
        </p:nvSpPr>
        <p:spPr>
          <a:xfrm>
            <a:off x="648929" y="17972044"/>
            <a:ext cx="10235381" cy="1009838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 METHODS</a:t>
            </a:r>
            <a:endParaRPr lang="en-US" sz="4000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F8A4C2-54BE-1D97-236D-7A7C44A1D9AE}"/>
              </a:ext>
            </a:extLst>
          </p:cNvPr>
          <p:cNvSpPr/>
          <p:nvPr/>
        </p:nvSpPr>
        <p:spPr>
          <a:xfrm>
            <a:off x="26085395" y="28764567"/>
            <a:ext cx="13300989" cy="1057394"/>
          </a:xfrm>
          <a:prstGeom prst="rect">
            <a:avLst/>
          </a:prstGeom>
          <a:solidFill>
            <a:srgbClr val="023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Times New Roman" panose="02020603050405020304" pitchFamily="18" charset="0"/>
              </a:rPr>
              <a:t>ACKNOWLEDGEMENTS</a:t>
            </a:r>
            <a:endParaRPr lang="en-US" sz="4000" dirty="0">
              <a:solidFill>
                <a:schemeClr val="bg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740715-1F2F-6E3B-CB1A-281621F26DB8}"/>
              </a:ext>
            </a:extLst>
          </p:cNvPr>
          <p:cNvSpPr txBox="1"/>
          <p:nvPr/>
        </p:nvSpPr>
        <p:spPr>
          <a:xfrm>
            <a:off x="22821177" y="15413424"/>
            <a:ext cx="16565207" cy="1200329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1. (A) </a:t>
            </a:r>
            <a:r>
              <a:rPr lang="en-US" sz="3600" dirty="0"/>
              <a:t>Distribution of HealthSpan score</a:t>
            </a:r>
            <a:r>
              <a:rPr lang="en-US" sz="3600" b="1" dirty="0"/>
              <a:t> (B) </a:t>
            </a:r>
            <a:r>
              <a:rPr lang="en-US" sz="3600" dirty="0"/>
              <a:t>mean HealthSpan score by cumulative blast exposure quartile among Special Operations Forces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D24B1D-E006-CC04-6B7A-1ED55F6D2559}"/>
              </a:ext>
            </a:extLst>
          </p:cNvPr>
          <p:cNvSpPr txBox="1"/>
          <p:nvPr/>
        </p:nvSpPr>
        <p:spPr>
          <a:xfrm>
            <a:off x="11430339" y="27190001"/>
            <a:ext cx="27931298" cy="1200329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2. </a:t>
            </a:r>
            <a:r>
              <a:rPr lang="en-US" sz="3600" dirty="0"/>
              <a:t>Association of</a:t>
            </a:r>
            <a:r>
              <a:rPr lang="en-US" sz="3600" b="1" dirty="0"/>
              <a:t> (A) </a:t>
            </a:r>
            <a:r>
              <a:rPr lang="en-US" sz="3600" dirty="0"/>
              <a:t>cumulative exposure and </a:t>
            </a:r>
            <a:r>
              <a:rPr lang="en-US" sz="3600" b="1" dirty="0"/>
              <a:t>(B) </a:t>
            </a:r>
            <a:r>
              <a:rPr lang="en-US" sz="3600" dirty="0"/>
              <a:t>weapon-specific blast exposures with HealthSpan score among Special Operations Forces. Inverse probability weighted logistic regressions adjusted for 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age, sex, race, and SOF branch.</a:t>
            </a:r>
            <a:endParaRPr lang="en-US" sz="3600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EE2F5F35-C2F0-5A80-759E-8595BF3ABA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99" t="4498" r="1815" b="6699"/>
          <a:stretch>
            <a:fillRect/>
          </a:stretch>
        </p:blipFill>
        <p:spPr>
          <a:xfrm>
            <a:off x="11454829" y="19947855"/>
            <a:ext cx="27738184" cy="722691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F9FDA21-E965-6C6A-029D-38EFBE1D84E1}"/>
              </a:ext>
            </a:extLst>
          </p:cNvPr>
          <p:cNvSpPr txBox="1"/>
          <p:nvPr/>
        </p:nvSpPr>
        <p:spPr>
          <a:xfrm>
            <a:off x="11387809" y="29972209"/>
            <a:ext cx="14008912" cy="1748557"/>
          </a:xfrm>
          <a:prstGeom prst="rect">
            <a:avLst/>
          </a:prstGeom>
          <a:noFill/>
        </p:spPr>
        <p:txBody>
          <a:bodyPr wrap="square" lIns="85725" tIns="42863" rIns="85725" bIns="42863" rtlCol="0">
            <a:spAutoFit/>
          </a:bodyPr>
          <a:lstStyle/>
          <a:p>
            <a:r>
              <a:rPr lang="en-US" sz="3600" b="1" dirty="0">
                <a:latin typeface="Calibri" pitchFamily="34" charset="0"/>
                <a:cs typeface="Times New Roman" pitchFamily="18" charset="0"/>
              </a:rPr>
              <a:t>Repetitive blast exposure 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was associated with </a:t>
            </a:r>
            <a:r>
              <a:rPr lang="en-US" sz="3600" b="1" dirty="0">
                <a:latin typeface="Calibri" pitchFamily="34" charset="0"/>
                <a:cs typeface="Times New Roman" pitchFamily="18" charset="0"/>
              </a:rPr>
              <a:t>multimorbidity burden and reduced HealthSpan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, representing a critical area for future research and targeted interventions to reduce chronic disease risk. </a:t>
            </a:r>
            <a:endParaRPr lang="en-US" sz="3600" b="1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35" name="Graphic 1034">
            <a:extLst>
              <a:ext uri="{FF2B5EF4-FFF2-40B4-BE49-F238E27FC236}">
                <a16:creationId xmlns:a16="http://schemas.microsoft.com/office/drawing/2014/main" id="{59633A18-5D48-EE97-B29C-519AD467C2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027" r="1078" b="4388"/>
          <a:stretch>
            <a:fillRect/>
          </a:stretch>
        </p:blipFill>
        <p:spPr>
          <a:xfrm>
            <a:off x="22678804" y="9305784"/>
            <a:ext cx="16565208" cy="5736168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08C6E359-E675-5507-2874-DAFD133920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66" r="1625"/>
          <a:stretch>
            <a:fillRect/>
          </a:stretch>
        </p:blipFill>
        <p:spPr>
          <a:xfrm>
            <a:off x="11444519" y="9338821"/>
            <a:ext cx="11015545" cy="10299903"/>
          </a:xfrm>
          <a:prstGeom prst="rect">
            <a:avLst/>
          </a:prstGeom>
        </p:spPr>
      </p:pic>
      <p:sp>
        <p:nvSpPr>
          <p:cNvPr id="1038" name="TextBox 1037">
            <a:extLst>
              <a:ext uri="{FF2B5EF4-FFF2-40B4-BE49-F238E27FC236}">
                <a16:creationId xmlns:a16="http://schemas.microsoft.com/office/drawing/2014/main" id="{F0151A2F-3450-11F2-F50B-E62C2D10379B}"/>
              </a:ext>
            </a:extLst>
          </p:cNvPr>
          <p:cNvSpPr txBox="1"/>
          <p:nvPr/>
        </p:nvSpPr>
        <p:spPr>
          <a:xfrm>
            <a:off x="22830505" y="16868753"/>
            <a:ext cx="16094297" cy="2733442"/>
          </a:xfrm>
          <a:prstGeom prst="rect">
            <a:avLst/>
          </a:prstGeom>
          <a:noFill/>
        </p:spPr>
        <p:txBody>
          <a:bodyPr wrap="square" lIns="85725" tIns="42863" rIns="85725" bIns="42863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High cumulative blast (</a:t>
            </a:r>
            <a:r>
              <a:rPr lang="el-GR" sz="3600" dirty="0">
                <a:latin typeface="Calibri" pitchFamily="34" charset="0"/>
                <a:cs typeface="Times New Roman" pitchFamily="18" charset="0"/>
              </a:rPr>
              <a:t>β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=−0.244; 95%CI:−0.443,−0.055), shoulder-fired weapon (</a:t>
            </a:r>
            <a:r>
              <a:rPr lang="el-GR" sz="3600" dirty="0">
                <a:latin typeface="Calibri" pitchFamily="34" charset="0"/>
                <a:cs typeface="Times New Roman" pitchFamily="18" charset="0"/>
              </a:rPr>
              <a:t>β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=−0.269; 95%CI:−0.461,−0.077), and vehicle-mounted heavy weapon (</a:t>
            </a:r>
            <a:r>
              <a:rPr lang="el-GR" sz="3600" dirty="0">
                <a:latin typeface="Calibri" pitchFamily="34" charset="0"/>
                <a:cs typeface="Times New Roman" pitchFamily="18" charset="0"/>
              </a:rPr>
              <a:t>β</a:t>
            </a:r>
            <a:r>
              <a:rPr lang="en-US" sz="3600" dirty="0">
                <a:latin typeface="Calibri" pitchFamily="34" charset="0"/>
                <a:cs typeface="Times New Roman" pitchFamily="18" charset="0"/>
              </a:rPr>
              <a:t>=−0.199; 95%CI:−0.394,−0.005) exposure were associated with lower HealthSpan score. </a:t>
            </a:r>
            <a:endParaRPr lang="en-US" sz="3600" b="1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dirty="0">
              <a:latin typeface="Calibri" pitchFamily="34" charset="0"/>
              <a:cs typeface="Times New Roman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itchFamily="34" charset="0"/>
                <a:cs typeface="Times New Roman" pitchFamily="18" charset="0"/>
              </a:rPr>
              <a:t>Years of service and number of deployments were not associated with HealthSpan.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418CF3-AD27-239B-1454-937D6EFC78B2}"/>
              </a:ext>
            </a:extLst>
          </p:cNvPr>
          <p:cNvSpPr/>
          <p:nvPr/>
        </p:nvSpPr>
        <p:spPr>
          <a:xfrm>
            <a:off x="22683109" y="9403241"/>
            <a:ext cx="16678527" cy="7217824"/>
          </a:xfrm>
          <a:prstGeom prst="rect">
            <a:avLst/>
          </a:prstGeom>
          <a:noFill/>
          <a:ln w="76200">
            <a:solidFill>
              <a:srgbClr val="023A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AF5D0-0A43-34B8-1A0A-261394A459A8}"/>
              </a:ext>
            </a:extLst>
          </p:cNvPr>
          <p:cNvSpPr/>
          <p:nvPr/>
        </p:nvSpPr>
        <p:spPr>
          <a:xfrm>
            <a:off x="11387809" y="19887983"/>
            <a:ext cx="27998574" cy="8643107"/>
          </a:xfrm>
          <a:prstGeom prst="rect">
            <a:avLst/>
          </a:prstGeom>
          <a:noFill/>
          <a:ln w="76200">
            <a:solidFill>
              <a:srgbClr val="023A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16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b7e6ba-63c3-4690-b027-60cc688e1776">
      <Terms xmlns="http://schemas.microsoft.com/office/infopath/2007/PartnerControls"/>
    </lcf76f155ced4ddcb4097134ff3c332f>
    <TaxCatchAll xmlns="137ddbbe-cd5d-472c-a272-bf46ccc6b12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867F8FABF04790ACB1AB96B5A976" ma:contentTypeVersion="13" ma:contentTypeDescription="Create a new document." ma:contentTypeScope="" ma:versionID="ce81d1e10781f9a50a91def637ec12b8">
  <xsd:schema xmlns:xsd="http://www.w3.org/2001/XMLSchema" xmlns:xs="http://www.w3.org/2001/XMLSchema" xmlns:p="http://schemas.microsoft.com/office/2006/metadata/properties" xmlns:ns2="87b7e6ba-63c3-4690-b027-60cc688e1776" xmlns:ns3="137ddbbe-cd5d-472c-a272-bf46ccc6b121" targetNamespace="http://schemas.microsoft.com/office/2006/metadata/properties" ma:root="true" ma:fieldsID="dada37a220250c47227ef126411b7a1a" ns2:_="" ns3:_="">
    <xsd:import namespace="87b7e6ba-63c3-4690-b027-60cc688e1776"/>
    <xsd:import namespace="137ddbbe-cd5d-472c-a272-bf46ccc6b1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7e6ba-63c3-4690-b027-60cc688e17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60c9a04-0a06-4c47-89e2-9dbcedd85f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ddbbe-cd5d-472c-a272-bf46ccc6b12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0d37f63-33be-49e1-bd99-95934d61e1c4}" ma:internalName="TaxCatchAll" ma:showField="CatchAllData" ma:web="137ddbbe-cd5d-472c-a272-bf46ccc6b1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936C1F-BC9F-4381-821C-E303407059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850713-B7CA-4DC3-96E4-13E7CE599776}">
  <ds:schemaRefs>
    <ds:schemaRef ds:uri="137ddbbe-cd5d-472c-a272-bf46ccc6b121"/>
    <ds:schemaRef ds:uri="http://purl.org/dc/elements/1.1/"/>
    <ds:schemaRef ds:uri="http://schemas.microsoft.com/office/infopath/2007/PartnerControls"/>
    <ds:schemaRef ds:uri="87b7e6ba-63c3-4690-b027-60cc688e1776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C48E090-34C5-44D8-9858-182ACF33F5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b7e6ba-63c3-4690-b027-60cc688e1776"/>
    <ds:schemaRef ds:uri="137ddbbe-cd5d-472c-a272-bf46ccc6b1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10028</TotalTime>
  <Words>761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Delgado, Beatriz Eugenia</dc:creator>
  <cp:lastModifiedBy>Luster, Charlotte</cp:lastModifiedBy>
  <cp:revision>42</cp:revision>
  <cp:lastPrinted>2025-05-22T21:21:16Z</cp:lastPrinted>
  <dcterms:created xsi:type="dcterms:W3CDTF">2020-03-02T15:07:38Z</dcterms:created>
  <dcterms:modified xsi:type="dcterms:W3CDTF">2026-07-28T12:59:34Z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0x0101004580867F8FABF04790ACB1AB96B5A976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