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7" r:id="rId2"/>
  </p:sldIdLst>
  <p:sldSz cx="43891200" cy="32918400"/>
  <p:notesSz cx="32918400" cy="43891200"/>
  <p:defaultTextStyle>
    <a:defPPr>
      <a:defRPr lang="en-US"/>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480">
          <p15:clr>
            <a:srgbClr val="A4A3A4"/>
          </p15:clr>
        </p15:guide>
        <p15:guide id="2" orient="horz" pos="20160">
          <p15:clr>
            <a:srgbClr val="A4A3A4"/>
          </p15:clr>
        </p15:guide>
        <p15:guide id="3" orient="horz" pos="3904">
          <p15:clr>
            <a:srgbClr val="A4A3A4"/>
          </p15:clr>
        </p15:guide>
        <p15:guide id="4" pos="13536">
          <p15:clr>
            <a:srgbClr val="A4A3A4"/>
          </p15:clr>
        </p15:guide>
        <p15:guide id="5" pos="528">
          <p15:clr>
            <a:srgbClr val="A4A3A4"/>
          </p15:clr>
        </p15:guide>
        <p15:guide id="6" pos="27072">
          <p15:clr>
            <a:srgbClr val="A4A3A4"/>
          </p15:clr>
        </p15:guide>
        <p15:guide id="7" pos="6672">
          <p15:clr>
            <a:srgbClr val="A4A3A4"/>
          </p15:clr>
        </p15:guide>
        <p15:guide id="8" pos="20304">
          <p15:clr>
            <a:srgbClr val="A4A3A4"/>
          </p15:clr>
        </p15:guide>
        <p15:guide id="9" pos="20832">
          <p15:clr>
            <a:srgbClr val="A4A3A4"/>
          </p15:clr>
        </p15:guide>
        <p15:guide id="10" pos="14064">
          <p15:clr>
            <a:srgbClr val="A4A3A4"/>
          </p15:clr>
        </p15:guide>
        <p15:guide id="11" pos="73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125C09-2BEA-4634-95B7-18C4850B1033}" v="42" dt="2026-06-29T15:54:34.3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varScale="1">
        <p:scale>
          <a:sx n="23" d="100"/>
          <a:sy n="23" d="100"/>
        </p:scale>
        <p:origin x="2178" y="102"/>
      </p:cViewPr>
      <p:guideLst>
        <p:guide orient="horz" pos="480"/>
        <p:guide orient="horz" pos="20160"/>
        <p:guide orient="horz" pos="3904"/>
        <p:guide pos="13536"/>
        <p:guide pos="528"/>
        <p:guide pos="27072"/>
        <p:guide pos="6672"/>
        <p:guide pos="20304"/>
        <p:guide pos="20832"/>
        <p:guide pos="14064"/>
        <p:guide pos="73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ALANDER, ABIGAIL L 1st Lt USAF AFMC 711 HPW/RHBAP" userId="e742d9cb-645e-433a-86d5-0fe13f552103" providerId="ADAL" clId="{256EC71F-8A96-405A-8B4E-784732FE7BC0}"/>
    <pc:docChg chg="undo custSel modSld">
      <pc:chgData name="SWALANDER, ABIGAIL L 1st Lt USAF AFMC 711 HPW/RHBAP" userId="e742d9cb-645e-433a-86d5-0fe13f552103" providerId="ADAL" clId="{256EC71F-8A96-405A-8B4E-784732FE7BC0}" dt="2026-06-29T15:54:34.319" v="83" actId="1036"/>
      <pc:docMkLst>
        <pc:docMk/>
      </pc:docMkLst>
      <pc:sldChg chg="modSp mod">
        <pc:chgData name="SWALANDER, ABIGAIL L 1st Lt USAF AFMC 711 HPW/RHBAP" userId="e742d9cb-645e-433a-86d5-0fe13f552103" providerId="ADAL" clId="{256EC71F-8A96-405A-8B4E-784732FE7BC0}" dt="2026-06-29T15:54:34.319" v="83" actId="1036"/>
        <pc:sldMkLst>
          <pc:docMk/>
          <pc:sldMk cId="0" sldId="257"/>
        </pc:sldMkLst>
        <pc:spChg chg="mod">
          <ac:chgData name="SWALANDER, ABIGAIL L 1st Lt USAF AFMC 711 HPW/RHBAP" userId="e742d9cb-645e-433a-86d5-0fe13f552103" providerId="ADAL" clId="{256EC71F-8A96-405A-8B4E-784732FE7BC0}" dt="2026-06-29T15:27:10.299" v="65" actId="1076"/>
          <ac:spMkLst>
            <pc:docMk/>
            <pc:sldMk cId="0" sldId="257"/>
            <ac:spMk id="27" creationId="{369ABFC3-22DA-44A5-446D-F1A5C50D6A42}"/>
          </ac:spMkLst>
        </pc:spChg>
        <pc:spChg chg="mod">
          <ac:chgData name="SWALANDER, ABIGAIL L 1st Lt USAF AFMC 711 HPW/RHBAP" userId="e742d9cb-645e-433a-86d5-0fe13f552103" providerId="ADAL" clId="{256EC71F-8A96-405A-8B4E-784732FE7BC0}" dt="2026-06-29T15:25:56.452" v="56" actId="255"/>
          <ac:spMkLst>
            <pc:docMk/>
            <pc:sldMk cId="0" sldId="257"/>
            <ac:spMk id="28" creationId="{BFEC1E7E-7940-66CD-934A-7BE9B970C029}"/>
          </ac:spMkLst>
        </pc:spChg>
        <pc:spChg chg="mod">
          <ac:chgData name="SWALANDER, ABIGAIL L 1st Lt USAF AFMC 711 HPW/RHBAP" userId="e742d9cb-645e-433a-86d5-0fe13f552103" providerId="ADAL" clId="{256EC71F-8A96-405A-8B4E-784732FE7BC0}" dt="2026-06-29T15:53:41.538" v="71" actId="1076"/>
          <ac:spMkLst>
            <pc:docMk/>
            <pc:sldMk cId="0" sldId="257"/>
            <ac:spMk id="3073" creationId="{AA1D7DC9-8DED-6E2A-6FE6-B65CF0889B59}"/>
          </ac:spMkLst>
        </pc:spChg>
        <pc:spChg chg="mod">
          <ac:chgData name="SWALANDER, ABIGAIL L 1st Lt USAF AFMC 711 HPW/RHBAP" userId="e742d9cb-645e-433a-86d5-0fe13f552103" providerId="ADAL" clId="{256EC71F-8A96-405A-8B4E-784732FE7BC0}" dt="2026-06-29T15:23:45.088" v="37" actId="1076"/>
          <ac:spMkLst>
            <pc:docMk/>
            <pc:sldMk cId="0" sldId="257"/>
            <ac:spMk id="3075" creationId="{D1CC1686-D83A-9BD4-1189-4F284D9AD38F}"/>
          </ac:spMkLst>
        </pc:spChg>
        <pc:spChg chg="mod">
          <ac:chgData name="SWALANDER, ABIGAIL L 1st Lt USAF AFMC 711 HPW/RHBAP" userId="e742d9cb-645e-433a-86d5-0fe13f552103" providerId="ADAL" clId="{256EC71F-8A96-405A-8B4E-784732FE7BC0}" dt="2026-06-29T15:23:38.834" v="36" actId="1076"/>
          <ac:spMkLst>
            <pc:docMk/>
            <pc:sldMk cId="0" sldId="257"/>
            <ac:spMk id="3076" creationId="{3D49E228-14DA-E459-C132-8696DC3CE6D8}"/>
          </ac:spMkLst>
        </pc:spChg>
        <pc:spChg chg="mod">
          <ac:chgData name="SWALANDER, ABIGAIL L 1st Lt USAF AFMC 711 HPW/RHBAP" userId="e742d9cb-645e-433a-86d5-0fe13f552103" providerId="ADAL" clId="{256EC71F-8A96-405A-8B4E-784732FE7BC0}" dt="2026-06-29T15:54:27.610" v="80" actId="1036"/>
          <ac:spMkLst>
            <pc:docMk/>
            <pc:sldMk cId="0" sldId="257"/>
            <ac:spMk id="3077" creationId="{9279B2DE-B111-7EA5-E846-141D6A2A4BFE}"/>
          </ac:spMkLst>
        </pc:spChg>
        <pc:spChg chg="mod">
          <ac:chgData name="SWALANDER, ABIGAIL L 1st Lt USAF AFMC 711 HPW/RHBAP" userId="e742d9cb-645e-433a-86d5-0fe13f552103" providerId="ADAL" clId="{256EC71F-8A96-405A-8B4E-784732FE7BC0}" dt="2026-06-29T15:54:34.319" v="83" actId="1036"/>
          <ac:spMkLst>
            <pc:docMk/>
            <pc:sldMk cId="0" sldId="257"/>
            <ac:spMk id="3080" creationId="{6C37AF47-AB58-8D9C-7642-954B8382DE86}"/>
          </ac:spMkLst>
        </pc:spChg>
        <pc:spChg chg="mod">
          <ac:chgData name="SWALANDER, ABIGAIL L 1st Lt USAF AFMC 711 HPW/RHBAP" userId="e742d9cb-645e-433a-86d5-0fe13f552103" providerId="ADAL" clId="{256EC71F-8A96-405A-8B4E-784732FE7BC0}" dt="2026-06-29T15:53:49.776" v="72" actId="1076"/>
          <ac:spMkLst>
            <pc:docMk/>
            <pc:sldMk cId="0" sldId="257"/>
            <ac:spMk id="3082" creationId="{ADACE320-44E7-40F7-12FD-D4D19182CB08}"/>
          </ac:spMkLst>
        </pc:spChg>
        <pc:spChg chg="mod">
          <ac:chgData name="SWALANDER, ABIGAIL L 1st Lt USAF AFMC 711 HPW/RHBAP" userId="e742d9cb-645e-433a-86d5-0fe13f552103" providerId="ADAL" clId="{256EC71F-8A96-405A-8B4E-784732FE7BC0}" dt="2026-06-29T15:53:31.765" v="70" actId="1076"/>
          <ac:spMkLst>
            <pc:docMk/>
            <pc:sldMk cId="0" sldId="257"/>
            <ac:spMk id="3083" creationId="{DE422E47-2A41-2E3F-C749-2234C420419C}"/>
          </ac:spMkLst>
        </pc:spChg>
        <pc:spChg chg="mod">
          <ac:chgData name="SWALANDER, ABIGAIL L 1st Lt USAF AFMC 711 HPW/RHBAP" userId="e742d9cb-645e-433a-86d5-0fe13f552103" providerId="ADAL" clId="{256EC71F-8A96-405A-8B4E-784732FE7BC0}" dt="2026-06-29T15:18:03.625" v="18" actId="948"/>
          <ac:spMkLst>
            <pc:docMk/>
            <pc:sldMk cId="0" sldId="257"/>
            <ac:spMk id="3085" creationId="{3F2EB462-4E10-E1E3-259F-63C490334A7C}"/>
          </ac:spMkLst>
        </pc:spChg>
        <pc:spChg chg="mod">
          <ac:chgData name="SWALANDER, ABIGAIL L 1st Lt USAF AFMC 711 HPW/RHBAP" userId="e742d9cb-645e-433a-86d5-0fe13f552103" providerId="ADAL" clId="{256EC71F-8A96-405A-8B4E-784732FE7BC0}" dt="2026-06-29T15:23:35.309" v="35" actId="1076"/>
          <ac:spMkLst>
            <pc:docMk/>
            <pc:sldMk cId="0" sldId="257"/>
            <ac:spMk id="3086" creationId="{5FCCF0F1-94CF-617E-EE18-1463429454A5}"/>
          </ac:spMkLst>
        </pc:spChg>
        <pc:spChg chg="mod">
          <ac:chgData name="SWALANDER, ABIGAIL L 1st Lt USAF AFMC 711 HPW/RHBAP" userId="e742d9cb-645e-433a-86d5-0fe13f552103" providerId="ADAL" clId="{256EC71F-8A96-405A-8B4E-784732FE7BC0}" dt="2026-06-29T15:25:10.696" v="50" actId="1076"/>
          <ac:spMkLst>
            <pc:docMk/>
            <pc:sldMk cId="0" sldId="257"/>
            <ac:spMk id="3087" creationId="{BFDFB8FE-80F6-0535-3B29-6240DD0A8087}"/>
          </ac:spMkLst>
        </pc:spChg>
        <pc:spChg chg="mod">
          <ac:chgData name="SWALANDER, ABIGAIL L 1st Lt USAF AFMC 711 HPW/RHBAP" userId="e742d9cb-645e-433a-86d5-0fe13f552103" providerId="ADAL" clId="{256EC71F-8A96-405A-8B4E-784732FE7BC0}" dt="2026-06-29T15:26:35.708" v="59" actId="113"/>
          <ac:spMkLst>
            <pc:docMk/>
            <pc:sldMk cId="0" sldId="257"/>
            <ac:spMk id="3088" creationId="{FA037845-8632-29F8-91DB-ED569B1D7B94}"/>
          </ac:spMkLst>
        </pc:spChg>
        <pc:spChg chg="mod">
          <ac:chgData name="SWALANDER, ABIGAIL L 1st Lt USAF AFMC 711 HPW/RHBAP" userId="e742d9cb-645e-433a-86d5-0fe13f552103" providerId="ADAL" clId="{256EC71F-8A96-405A-8B4E-784732FE7BC0}" dt="2026-06-29T15:25:07.595" v="48" actId="255"/>
          <ac:spMkLst>
            <pc:docMk/>
            <pc:sldMk cId="0" sldId="257"/>
            <ac:spMk id="3089" creationId="{EF72F129-9977-F3D3-DCDE-BDDAC75D087F}"/>
          </ac:spMkLst>
        </pc:spChg>
        <pc:spChg chg="mod">
          <ac:chgData name="SWALANDER, ABIGAIL L 1st Lt USAF AFMC 711 HPW/RHBAP" userId="e742d9cb-645e-433a-86d5-0fe13f552103" providerId="ADAL" clId="{256EC71F-8A96-405A-8B4E-784732FE7BC0}" dt="2026-06-29T15:23:10.822" v="31" actId="1076"/>
          <ac:spMkLst>
            <pc:docMk/>
            <pc:sldMk cId="0" sldId="257"/>
            <ac:spMk id="3090" creationId="{BFEF9E13-92A0-1211-8071-E7193D805B1E}"/>
          </ac:spMkLst>
        </pc:spChg>
        <pc:spChg chg="mod">
          <ac:chgData name="SWALANDER, ABIGAIL L 1st Lt USAF AFMC 711 HPW/RHBAP" userId="e742d9cb-645e-433a-86d5-0fe13f552103" providerId="ADAL" clId="{256EC71F-8A96-405A-8B4E-784732FE7BC0}" dt="2026-06-29T15:23:23.787" v="34" actId="1076"/>
          <ac:spMkLst>
            <pc:docMk/>
            <pc:sldMk cId="0" sldId="257"/>
            <ac:spMk id="3091" creationId="{18CCED65-72CA-ECFD-17E6-0B4EF31CBDBB}"/>
          </ac:spMkLst>
        </pc:spChg>
        <pc:spChg chg="mod">
          <ac:chgData name="SWALANDER, ABIGAIL L 1st Lt USAF AFMC 711 HPW/RHBAP" userId="e742d9cb-645e-433a-86d5-0fe13f552103" providerId="ADAL" clId="{256EC71F-8A96-405A-8B4E-784732FE7BC0}" dt="2026-06-29T15:18:37.522" v="21" actId="1076"/>
          <ac:spMkLst>
            <pc:docMk/>
            <pc:sldMk cId="0" sldId="257"/>
            <ac:spMk id="3100" creationId="{81B23C2E-D864-7582-800A-B115ECF9E419}"/>
          </ac:spMkLst>
        </pc:spChg>
        <pc:spChg chg="mod">
          <ac:chgData name="SWALANDER, ABIGAIL L 1st Lt USAF AFMC 711 HPW/RHBAP" userId="e742d9cb-645e-433a-86d5-0fe13f552103" providerId="ADAL" clId="{256EC71F-8A96-405A-8B4E-784732FE7BC0}" dt="2026-06-29T15:54:13.973" v="77" actId="1036"/>
          <ac:spMkLst>
            <pc:docMk/>
            <pc:sldMk cId="0" sldId="257"/>
            <ac:spMk id="3112" creationId="{308D3B4D-038C-6B5F-4B50-35398D058F3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CF5A273-35CE-37C7-F917-CC0C178908DB}"/>
              </a:ext>
            </a:extLst>
          </p:cNvPr>
          <p:cNvSpPr>
            <a:spLocks noGrp="1" noChangeArrowheads="1"/>
          </p:cNvSpPr>
          <p:nvPr>
            <p:ph type="hdr" sz="quarter"/>
          </p:nvPr>
        </p:nvSpPr>
        <p:spPr bwMode="auto">
          <a:xfrm>
            <a:off x="0" y="0"/>
            <a:ext cx="14265275" cy="2193925"/>
          </a:xfrm>
          <a:prstGeom prst="rect">
            <a:avLst/>
          </a:prstGeom>
          <a:noFill/>
          <a:ln>
            <a:noFill/>
          </a:ln>
          <a:effectLst/>
        </p:spPr>
        <p:txBody>
          <a:bodyPr vert="horz" wrap="square" lIns="438912" tIns="219456" rIns="438912" bIns="219456" numCol="1" anchor="t" anchorCtr="0" compatLnSpc="1">
            <a:prstTxWarp prst="textNoShape">
              <a:avLst/>
            </a:prstTxWarp>
          </a:bodyPr>
          <a:lstStyle>
            <a:lvl1pPr defTabSz="4389438">
              <a:defRPr sz="5800"/>
            </a:lvl1pPr>
          </a:lstStyle>
          <a:p>
            <a:pPr>
              <a:defRPr/>
            </a:pPr>
            <a:endParaRPr lang="en-US" altLang="en-US"/>
          </a:p>
        </p:txBody>
      </p:sp>
      <p:sp>
        <p:nvSpPr>
          <p:cNvPr id="3075" name="Rectangle 3">
            <a:extLst>
              <a:ext uri="{FF2B5EF4-FFF2-40B4-BE49-F238E27FC236}">
                <a16:creationId xmlns:a16="http://schemas.microsoft.com/office/drawing/2014/main" id="{E1042DBE-BF0E-CA43-715A-077A7425CD59}"/>
              </a:ext>
            </a:extLst>
          </p:cNvPr>
          <p:cNvSpPr>
            <a:spLocks noGrp="1" noChangeArrowheads="1"/>
          </p:cNvSpPr>
          <p:nvPr>
            <p:ph type="dt" idx="1"/>
          </p:nvPr>
        </p:nvSpPr>
        <p:spPr bwMode="auto">
          <a:xfrm>
            <a:off x="18653125" y="0"/>
            <a:ext cx="14265275" cy="2193925"/>
          </a:xfrm>
          <a:prstGeom prst="rect">
            <a:avLst/>
          </a:prstGeom>
          <a:noFill/>
          <a:ln>
            <a:noFill/>
          </a:ln>
          <a:effectLst/>
        </p:spPr>
        <p:txBody>
          <a:bodyPr vert="horz" wrap="square" lIns="438912" tIns="219456" rIns="438912" bIns="219456" numCol="1" anchor="t" anchorCtr="0" compatLnSpc="1">
            <a:prstTxWarp prst="textNoShape">
              <a:avLst/>
            </a:prstTxWarp>
          </a:bodyPr>
          <a:lstStyle>
            <a:lvl1pPr algn="r" defTabSz="4389438">
              <a:defRPr sz="5800"/>
            </a:lvl1pPr>
          </a:lstStyle>
          <a:p>
            <a:pPr>
              <a:defRPr/>
            </a:pPr>
            <a:endParaRPr lang="en-US" altLang="en-US"/>
          </a:p>
        </p:txBody>
      </p:sp>
      <p:sp>
        <p:nvSpPr>
          <p:cNvPr id="2052" name="Rectangle 4">
            <a:extLst>
              <a:ext uri="{FF2B5EF4-FFF2-40B4-BE49-F238E27FC236}">
                <a16:creationId xmlns:a16="http://schemas.microsoft.com/office/drawing/2014/main" id="{5915ED79-A0B1-3F85-C7A6-2FACA205DDE4}"/>
              </a:ext>
            </a:extLst>
          </p:cNvPr>
          <p:cNvSpPr>
            <a:spLocks noGrp="1" noRot="1" noChangeAspect="1" noChangeArrowheads="1" noTextEdit="1"/>
          </p:cNvSpPr>
          <p:nvPr>
            <p:ph type="sldImg" idx="2"/>
          </p:nvPr>
        </p:nvSpPr>
        <p:spPr bwMode="auto">
          <a:xfrm>
            <a:off x="5486400" y="3292475"/>
            <a:ext cx="21945600" cy="164592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1166159D-9586-F057-094B-0C85E59A3369}"/>
              </a:ext>
            </a:extLst>
          </p:cNvPr>
          <p:cNvSpPr>
            <a:spLocks noGrp="1" noChangeArrowheads="1"/>
          </p:cNvSpPr>
          <p:nvPr>
            <p:ph type="body" sz="quarter" idx="3"/>
          </p:nvPr>
        </p:nvSpPr>
        <p:spPr bwMode="auto">
          <a:xfrm>
            <a:off x="4389438" y="20848638"/>
            <a:ext cx="24139525" cy="19750087"/>
          </a:xfrm>
          <a:prstGeom prst="rect">
            <a:avLst/>
          </a:prstGeom>
          <a:noFill/>
          <a:ln>
            <a:noFill/>
          </a:ln>
          <a:effectLst/>
        </p:spPr>
        <p:txBody>
          <a:bodyPr vert="horz" wrap="square" lIns="438912" tIns="219456" rIns="438912" bIns="219456"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a:extLst>
              <a:ext uri="{FF2B5EF4-FFF2-40B4-BE49-F238E27FC236}">
                <a16:creationId xmlns:a16="http://schemas.microsoft.com/office/drawing/2014/main" id="{AE52EDE2-2C32-9B17-066C-B2A27E9499CF}"/>
              </a:ext>
            </a:extLst>
          </p:cNvPr>
          <p:cNvSpPr>
            <a:spLocks noGrp="1" noChangeArrowheads="1"/>
          </p:cNvSpPr>
          <p:nvPr>
            <p:ph type="ftr" sz="quarter" idx="4"/>
          </p:nvPr>
        </p:nvSpPr>
        <p:spPr bwMode="auto">
          <a:xfrm>
            <a:off x="0" y="41697275"/>
            <a:ext cx="14265275" cy="2193925"/>
          </a:xfrm>
          <a:prstGeom prst="rect">
            <a:avLst/>
          </a:prstGeom>
          <a:noFill/>
          <a:ln>
            <a:noFill/>
          </a:ln>
          <a:effectLst/>
        </p:spPr>
        <p:txBody>
          <a:bodyPr vert="horz" wrap="square" lIns="438912" tIns="219456" rIns="438912" bIns="219456" numCol="1" anchor="b" anchorCtr="0" compatLnSpc="1">
            <a:prstTxWarp prst="textNoShape">
              <a:avLst/>
            </a:prstTxWarp>
          </a:bodyPr>
          <a:lstStyle>
            <a:lvl1pPr defTabSz="4389438">
              <a:defRPr sz="5800"/>
            </a:lvl1pPr>
          </a:lstStyle>
          <a:p>
            <a:pPr>
              <a:defRPr/>
            </a:pPr>
            <a:endParaRPr lang="en-US" altLang="en-US"/>
          </a:p>
        </p:txBody>
      </p:sp>
      <p:sp>
        <p:nvSpPr>
          <p:cNvPr id="3079" name="Rectangle 7">
            <a:extLst>
              <a:ext uri="{FF2B5EF4-FFF2-40B4-BE49-F238E27FC236}">
                <a16:creationId xmlns:a16="http://schemas.microsoft.com/office/drawing/2014/main" id="{2D66F3A6-9E67-B442-1A1A-600A19D17875}"/>
              </a:ext>
            </a:extLst>
          </p:cNvPr>
          <p:cNvSpPr>
            <a:spLocks noGrp="1" noChangeArrowheads="1"/>
          </p:cNvSpPr>
          <p:nvPr>
            <p:ph type="sldNum" sz="quarter" idx="5"/>
          </p:nvPr>
        </p:nvSpPr>
        <p:spPr bwMode="auto">
          <a:xfrm>
            <a:off x="18653125" y="41697275"/>
            <a:ext cx="14265275" cy="2193925"/>
          </a:xfrm>
          <a:prstGeom prst="rect">
            <a:avLst/>
          </a:prstGeom>
          <a:noFill/>
          <a:ln>
            <a:noFill/>
          </a:ln>
          <a:effectLst/>
        </p:spPr>
        <p:txBody>
          <a:bodyPr vert="horz" wrap="square" lIns="438912" tIns="219456" rIns="438912" bIns="219456" numCol="1" anchor="b" anchorCtr="0" compatLnSpc="1">
            <a:prstTxWarp prst="textNoShape">
              <a:avLst/>
            </a:prstTxWarp>
          </a:bodyPr>
          <a:lstStyle>
            <a:lvl1pPr algn="r" defTabSz="4389438">
              <a:defRPr sz="5800" smtClean="0"/>
            </a:lvl1pPr>
          </a:lstStyle>
          <a:p>
            <a:pPr>
              <a:defRPr/>
            </a:pPr>
            <a:fld id="{F0450479-AAEC-3F4A-A85A-31694205C0D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457200" algn="l" rtl="0" eaLnBrk="0" fontAlgn="base" hangingPunct="0">
      <a:spcBef>
        <a:spcPct val="30000"/>
      </a:spcBef>
      <a:spcAft>
        <a:spcPct val="0"/>
      </a:spcAft>
      <a:defRPr sz="1200" kern="1200">
        <a:solidFill>
          <a:schemeClr val="tx1"/>
        </a:solidFill>
        <a:latin typeface="Times"/>
        <a:ea typeface="+mn-ea"/>
        <a:cs typeface="+mn-cs"/>
      </a:defRPr>
    </a:lvl2pPr>
    <a:lvl3pPr marL="914400" algn="l" rtl="0" eaLnBrk="0" fontAlgn="base" hangingPunct="0">
      <a:spcBef>
        <a:spcPct val="30000"/>
      </a:spcBef>
      <a:spcAft>
        <a:spcPct val="0"/>
      </a:spcAft>
      <a:defRPr sz="1200" kern="1200">
        <a:solidFill>
          <a:schemeClr val="tx1"/>
        </a:solidFill>
        <a:latin typeface="Times"/>
        <a:ea typeface="+mn-ea"/>
        <a:cs typeface="+mn-cs"/>
      </a:defRPr>
    </a:lvl3pPr>
    <a:lvl4pPr marL="1371600" algn="l" rtl="0" eaLnBrk="0" fontAlgn="base" hangingPunct="0">
      <a:spcBef>
        <a:spcPct val="30000"/>
      </a:spcBef>
      <a:spcAft>
        <a:spcPct val="0"/>
      </a:spcAft>
      <a:defRPr sz="1200" kern="1200">
        <a:solidFill>
          <a:schemeClr val="tx1"/>
        </a:solidFill>
        <a:latin typeface="Times"/>
        <a:ea typeface="+mn-ea"/>
        <a:cs typeface="+mn-cs"/>
      </a:defRPr>
    </a:lvl4pPr>
    <a:lvl5pPr marL="18288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86400" y="5387975"/>
            <a:ext cx="32918400" cy="11460163"/>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5486400" y="17289463"/>
            <a:ext cx="32918400" cy="794861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2907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17838" y="1752600"/>
            <a:ext cx="37855525" cy="63627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17838" y="8763000"/>
            <a:ext cx="37855525" cy="208867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5875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10275" y="1752600"/>
            <a:ext cx="9463088" cy="278971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838" y="1752600"/>
            <a:ext cx="28240037" cy="278971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1700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838" y="1752600"/>
            <a:ext cx="37855525" cy="63627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17838" y="8763000"/>
            <a:ext cx="37855525" cy="208867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850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025" y="8207375"/>
            <a:ext cx="37857113" cy="13692188"/>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2994025" y="22029738"/>
            <a:ext cx="37857113" cy="7200900"/>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4057324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838" y="1752600"/>
            <a:ext cx="37855525" cy="63627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17838" y="8763000"/>
            <a:ext cx="18851562" cy="208867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8763000"/>
            <a:ext cx="18851563" cy="208867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3573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2600" y="1752600"/>
            <a:ext cx="37857113" cy="6362700"/>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3022600" y="8069263"/>
            <a:ext cx="18568988" cy="39544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022600" y="12023725"/>
            <a:ext cx="18568988" cy="17686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20238" y="8069263"/>
            <a:ext cx="18659475" cy="39544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20238" y="12023725"/>
            <a:ext cx="18659475" cy="17686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4815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17838" y="1752600"/>
            <a:ext cx="37855525" cy="63627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225251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AAD72E-C1D4-A46F-7D93-6801800B3EB9}"/>
              </a:ext>
            </a:extLst>
          </p:cNvPr>
          <p:cNvSpPr>
            <a:spLocks noChangeArrowheads="1"/>
          </p:cNvSpPr>
          <p:nvPr userDrawn="1"/>
        </p:nvSpPr>
        <p:spPr bwMode="auto">
          <a:xfrm>
            <a:off x="609600" y="609600"/>
            <a:ext cx="8839200" cy="35814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endParaRPr lang="en-US" altLang="en-US"/>
          </a:p>
        </p:txBody>
      </p:sp>
      <p:pic>
        <p:nvPicPr>
          <p:cNvPr id="3" name="Picture 2" descr="A close-up of a logo&#10;&#10;AI-generated content may be incorrect.">
            <a:extLst>
              <a:ext uri="{FF2B5EF4-FFF2-40B4-BE49-F238E27FC236}">
                <a16:creationId xmlns:a16="http://schemas.microsoft.com/office/drawing/2014/main" id="{E92D9E3D-057A-0320-9EB4-EEBB40E503A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52600" y="1600200"/>
            <a:ext cx="874077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2503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2600" y="2193925"/>
            <a:ext cx="14157325" cy="7681913"/>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18659475" y="4740275"/>
            <a:ext cx="22220238" cy="233934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2600" y="9875838"/>
            <a:ext cx="14157325" cy="1829593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43314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2600" y="2193925"/>
            <a:ext cx="14157325" cy="7681913"/>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18659475" y="4740275"/>
            <a:ext cx="22220238" cy="233934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3022600" y="9875838"/>
            <a:ext cx="14157325" cy="1829593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44241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9">
            <a:extLst>
              <a:ext uri="{FF2B5EF4-FFF2-40B4-BE49-F238E27FC236}">
                <a16:creationId xmlns:a16="http://schemas.microsoft.com/office/drawing/2014/main" id="{B32084FB-17BF-F02E-84F6-6F7FACBA0334}"/>
              </a:ext>
            </a:extLst>
          </p:cNvPr>
          <p:cNvSpPr>
            <a:spLocks noChangeShapeType="1"/>
          </p:cNvSpPr>
          <p:nvPr userDrawn="1"/>
        </p:nvSpPr>
        <p:spPr bwMode="auto">
          <a:xfrm>
            <a:off x="0" y="4648200"/>
            <a:ext cx="43891200" cy="0"/>
          </a:xfrm>
          <a:prstGeom prst="line">
            <a:avLst/>
          </a:prstGeom>
          <a:noFill/>
          <a:ln w="57150">
            <a:solidFill>
              <a:srgbClr val="002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7" name="Line 15">
            <a:extLst>
              <a:ext uri="{FF2B5EF4-FFF2-40B4-BE49-F238E27FC236}">
                <a16:creationId xmlns:a16="http://schemas.microsoft.com/office/drawing/2014/main" id="{D7D88AAD-5EA8-C61C-6170-54DC63DC6589}"/>
              </a:ext>
            </a:extLst>
          </p:cNvPr>
          <p:cNvSpPr>
            <a:spLocks noChangeShapeType="1"/>
          </p:cNvSpPr>
          <p:nvPr userDrawn="1"/>
        </p:nvSpPr>
        <p:spPr bwMode="auto">
          <a:xfrm>
            <a:off x="0" y="4876800"/>
            <a:ext cx="43891200" cy="0"/>
          </a:xfrm>
          <a:prstGeom prst="line">
            <a:avLst/>
          </a:prstGeom>
          <a:noFill/>
          <a:ln w="9525">
            <a:solidFill>
              <a:srgbClr val="7288B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8" name="Text Box 18">
            <a:extLst>
              <a:ext uri="{FF2B5EF4-FFF2-40B4-BE49-F238E27FC236}">
                <a16:creationId xmlns:a16="http://schemas.microsoft.com/office/drawing/2014/main" id="{94866F95-B70F-B1A0-5620-D5659F285A6D}"/>
              </a:ext>
            </a:extLst>
          </p:cNvPr>
          <p:cNvSpPr txBox="1">
            <a:spLocks noChangeArrowheads="1"/>
          </p:cNvSpPr>
          <p:nvPr userDrawn="1"/>
        </p:nvSpPr>
        <p:spPr bwMode="auto">
          <a:xfrm>
            <a:off x="39736713" y="304800"/>
            <a:ext cx="3240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r>
              <a:rPr lang="en-US" altLang="en-US"/>
              <a:t>Photo &amp; Graphics Group</a:t>
            </a:r>
          </a:p>
        </p:txBody>
      </p:sp>
      <p:grpSp>
        <p:nvGrpSpPr>
          <p:cNvPr id="1029" name="Group 29">
            <a:extLst>
              <a:ext uri="{FF2B5EF4-FFF2-40B4-BE49-F238E27FC236}">
                <a16:creationId xmlns:a16="http://schemas.microsoft.com/office/drawing/2014/main" id="{EBCB4400-33D3-C7E5-F295-9635E2F2ED6F}"/>
              </a:ext>
            </a:extLst>
          </p:cNvPr>
          <p:cNvGrpSpPr>
            <a:grpSpLocks/>
          </p:cNvGrpSpPr>
          <p:nvPr userDrawn="1"/>
        </p:nvGrpSpPr>
        <p:grpSpPr bwMode="auto">
          <a:xfrm>
            <a:off x="0" y="0"/>
            <a:ext cx="43891200" cy="4648200"/>
            <a:chOff x="0" y="0"/>
            <a:chExt cx="27648" cy="2928"/>
          </a:xfrm>
        </p:grpSpPr>
        <p:sp>
          <p:nvSpPr>
            <p:cNvPr id="1030" name="Rectangle 13">
              <a:extLst>
                <a:ext uri="{FF2B5EF4-FFF2-40B4-BE49-F238E27FC236}">
                  <a16:creationId xmlns:a16="http://schemas.microsoft.com/office/drawing/2014/main" id="{531C5EE0-851F-7271-F388-E8D62980BE1D}"/>
                </a:ext>
              </a:extLst>
            </p:cNvPr>
            <p:cNvSpPr>
              <a:spLocks noChangeArrowheads="1"/>
            </p:cNvSpPr>
            <p:nvPr userDrawn="1"/>
          </p:nvSpPr>
          <p:spPr bwMode="auto">
            <a:xfrm>
              <a:off x="0" y="0"/>
              <a:ext cx="27648" cy="292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A2A2A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lgn="ctr"/>
              <a:endParaRPr lang="en-US" altLang="en-US"/>
            </a:p>
          </p:txBody>
        </p:sp>
        <p:pic>
          <p:nvPicPr>
            <p:cNvPr id="1031" name="Picture 28">
              <a:extLst>
                <a:ext uri="{FF2B5EF4-FFF2-40B4-BE49-F238E27FC236}">
                  <a16:creationId xmlns:a16="http://schemas.microsoft.com/office/drawing/2014/main" id="{69DCFD7C-6850-E790-8925-042A8FD600F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528" y="768"/>
              <a:ext cx="5184" cy="1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71" r:id="rId7"/>
    <p:sldLayoutId id="2147483667" r:id="rId8"/>
    <p:sldLayoutId id="2147483668" r:id="rId9"/>
    <p:sldLayoutId id="2147483669" r:id="rId10"/>
    <p:sldLayoutId id="2147483670" r:id="rId11"/>
  </p:sldLayoutIdLst>
  <p:txStyles>
    <p:titleStyle>
      <a:lvl1pPr algn="ctr" defTabSz="4389438" rtl="0" eaLnBrk="0" fontAlgn="base" hangingPunct="0">
        <a:spcBef>
          <a:spcPct val="0"/>
        </a:spcBef>
        <a:spcAft>
          <a:spcPct val="0"/>
        </a:spcAft>
        <a:defRPr sz="21100" kern="1200">
          <a:solidFill>
            <a:schemeClr val="tx2"/>
          </a:solidFill>
          <a:latin typeface="+mj-lt"/>
          <a:ea typeface="+mj-ea"/>
          <a:cs typeface="+mj-cs"/>
        </a:defRPr>
      </a:lvl1pPr>
      <a:lvl2pPr algn="ctr" defTabSz="4389438" rtl="0" eaLnBrk="0" fontAlgn="base" hangingPunct="0">
        <a:spcBef>
          <a:spcPct val="0"/>
        </a:spcBef>
        <a:spcAft>
          <a:spcPct val="0"/>
        </a:spcAft>
        <a:defRPr sz="21100">
          <a:solidFill>
            <a:schemeClr val="tx2"/>
          </a:solidFill>
          <a:latin typeface="Times"/>
        </a:defRPr>
      </a:lvl2pPr>
      <a:lvl3pPr algn="ctr" defTabSz="4389438" rtl="0" eaLnBrk="0" fontAlgn="base" hangingPunct="0">
        <a:spcBef>
          <a:spcPct val="0"/>
        </a:spcBef>
        <a:spcAft>
          <a:spcPct val="0"/>
        </a:spcAft>
        <a:defRPr sz="21100">
          <a:solidFill>
            <a:schemeClr val="tx2"/>
          </a:solidFill>
          <a:latin typeface="Times"/>
        </a:defRPr>
      </a:lvl3pPr>
      <a:lvl4pPr algn="ctr" defTabSz="4389438" rtl="0" eaLnBrk="0" fontAlgn="base" hangingPunct="0">
        <a:spcBef>
          <a:spcPct val="0"/>
        </a:spcBef>
        <a:spcAft>
          <a:spcPct val="0"/>
        </a:spcAft>
        <a:defRPr sz="21100">
          <a:solidFill>
            <a:schemeClr val="tx2"/>
          </a:solidFill>
          <a:latin typeface="Times"/>
        </a:defRPr>
      </a:lvl4pPr>
      <a:lvl5pPr algn="ctr" defTabSz="4389438" rtl="0" eaLnBrk="0" fontAlgn="base" hangingPunct="0">
        <a:spcBef>
          <a:spcPct val="0"/>
        </a:spcBef>
        <a:spcAft>
          <a:spcPct val="0"/>
        </a:spcAft>
        <a:defRPr sz="21100">
          <a:solidFill>
            <a:schemeClr val="tx2"/>
          </a:solidFill>
          <a:latin typeface="Times"/>
        </a:defRPr>
      </a:lvl5pPr>
      <a:lvl6pPr marL="457200" algn="ctr" defTabSz="4389438" rtl="0" fontAlgn="base">
        <a:spcBef>
          <a:spcPct val="0"/>
        </a:spcBef>
        <a:spcAft>
          <a:spcPct val="0"/>
        </a:spcAft>
        <a:defRPr sz="21100">
          <a:solidFill>
            <a:schemeClr val="tx2"/>
          </a:solidFill>
          <a:latin typeface="Times"/>
        </a:defRPr>
      </a:lvl6pPr>
      <a:lvl7pPr marL="914400" algn="ctr" defTabSz="4389438" rtl="0" fontAlgn="base">
        <a:spcBef>
          <a:spcPct val="0"/>
        </a:spcBef>
        <a:spcAft>
          <a:spcPct val="0"/>
        </a:spcAft>
        <a:defRPr sz="21100">
          <a:solidFill>
            <a:schemeClr val="tx2"/>
          </a:solidFill>
          <a:latin typeface="Times"/>
        </a:defRPr>
      </a:lvl7pPr>
      <a:lvl8pPr marL="1371600" algn="ctr" defTabSz="4389438" rtl="0" fontAlgn="base">
        <a:spcBef>
          <a:spcPct val="0"/>
        </a:spcBef>
        <a:spcAft>
          <a:spcPct val="0"/>
        </a:spcAft>
        <a:defRPr sz="21100">
          <a:solidFill>
            <a:schemeClr val="tx2"/>
          </a:solidFill>
          <a:latin typeface="Times"/>
        </a:defRPr>
      </a:lvl8pPr>
      <a:lvl9pPr marL="1828800" algn="ctr" defTabSz="4389438" rtl="0" fontAlgn="base">
        <a:spcBef>
          <a:spcPct val="0"/>
        </a:spcBef>
        <a:spcAft>
          <a:spcPct val="0"/>
        </a:spcAft>
        <a:defRPr sz="21100">
          <a:solidFill>
            <a:schemeClr val="tx2"/>
          </a:solidFill>
          <a:latin typeface="Times"/>
        </a:defRPr>
      </a:lvl9pPr>
    </p:titleStyle>
    <p:bodyStyle>
      <a:lvl1pPr marL="1646238" indent="-1646238" algn="l" defTabSz="4389438" rtl="0" eaLnBrk="0" fontAlgn="base" hangingPunct="0">
        <a:spcBef>
          <a:spcPct val="20000"/>
        </a:spcBef>
        <a:spcAft>
          <a:spcPct val="0"/>
        </a:spcAft>
        <a:buChar char="•"/>
        <a:defRPr sz="15400" kern="1200">
          <a:solidFill>
            <a:schemeClr val="tx1"/>
          </a:solidFill>
          <a:latin typeface="+mn-lt"/>
          <a:ea typeface="+mn-ea"/>
          <a:cs typeface="+mn-cs"/>
        </a:defRPr>
      </a:lvl1pPr>
      <a:lvl2pPr marL="3565525" indent="-1371600" algn="l" defTabSz="4389438" rtl="0" eaLnBrk="0" fontAlgn="base" hangingPunct="0">
        <a:spcBef>
          <a:spcPct val="20000"/>
        </a:spcBef>
        <a:spcAft>
          <a:spcPct val="0"/>
        </a:spcAft>
        <a:buChar char="–"/>
        <a:defRPr sz="13400" kern="1200">
          <a:solidFill>
            <a:schemeClr val="tx1"/>
          </a:solidFill>
          <a:latin typeface="+mn-lt"/>
          <a:ea typeface="+mn-ea"/>
          <a:cs typeface="+mn-cs"/>
        </a:defRPr>
      </a:lvl2pPr>
      <a:lvl3pPr marL="5486400" indent="-1096963" algn="l" defTabSz="4389438" rtl="0" eaLnBrk="0" fontAlgn="base" hangingPunct="0">
        <a:spcBef>
          <a:spcPct val="20000"/>
        </a:spcBef>
        <a:spcAft>
          <a:spcPct val="0"/>
        </a:spcAft>
        <a:buChar char="•"/>
        <a:defRPr sz="11500" kern="1200">
          <a:solidFill>
            <a:schemeClr val="tx1"/>
          </a:solidFill>
          <a:latin typeface="+mn-lt"/>
          <a:ea typeface="+mn-ea"/>
          <a:cs typeface="+mn-cs"/>
        </a:defRPr>
      </a:lvl3pPr>
      <a:lvl4pPr marL="7680325" indent="-1096963" algn="l" defTabSz="4389438" rtl="0" eaLnBrk="0" fontAlgn="base" hangingPunct="0">
        <a:spcBef>
          <a:spcPct val="20000"/>
        </a:spcBef>
        <a:spcAft>
          <a:spcPct val="0"/>
        </a:spcAft>
        <a:buChar char="–"/>
        <a:defRPr sz="9600" kern="1200">
          <a:solidFill>
            <a:schemeClr val="tx1"/>
          </a:solidFill>
          <a:latin typeface="+mn-lt"/>
          <a:ea typeface="+mn-ea"/>
          <a:cs typeface="+mn-cs"/>
        </a:defRPr>
      </a:lvl4pPr>
      <a:lvl5pPr marL="9875838" indent="-1096963" algn="l" defTabSz="4389438" rtl="0" eaLnBrk="0" fontAlgn="base" hangingPunct="0">
        <a:spcBef>
          <a:spcPct val="20000"/>
        </a:spcBef>
        <a:spcAft>
          <a:spcPct val="0"/>
        </a:spcAft>
        <a:buChar char="»"/>
        <a:defRPr sz="9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E39BE749-0B2E-5C1F-0A58-44336DE4D7CB}"/>
              </a:ext>
            </a:extLst>
          </p:cNvPr>
          <p:cNvPicPr>
            <a:picLocks/>
          </p:cNvPicPr>
          <p:nvPr/>
        </p:nvPicPr>
        <p:blipFill>
          <a:blip r:embed="rId2"/>
          <a:stretch>
            <a:fillRect/>
          </a:stretch>
        </p:blipFill>
        <p:spPr>
          <a:xfrm>
            <a:off x="23695116" y="23028254"/>
            <a:ext cx="7242048" cy="6702552"/>
          </a:xfrm>
          <a:prstGeom prst="rect">
            <a:avLst/>
          </a:prstGeom>
        </p:spPr>
      </p:pic>
      <p:pic>
        <p:nvPicPr>
          <p:cNvPr id="26" name="Picture 25">
            <a:extLst>
              <a:ext uri="{FF2B5EF4-FFF2-40B4-BE49-F238E27FC236}">
                <a16:creationId xmlns:a16="http://schemas.microsoft.com/office/drawing/2014/main" id="{F7502DB9-231F-A9D3-8801-736DAE4D5152}"/>
              </a:ext>
            </a:extLst>
          </p:cNvPr>
          <p:cNvPicPr>
            <a:picLocks/>
          </p:cNvPicPr>
          <p:nvPr/>
        </p:nvPicPr>
        <p:blipFill>
          <a:blip r:embed="rId3"/>
          <a:stretch>
            <a:fillRect/>
          </a:stretch>
        </p:blipFill>
        <p:spPr>
          <a:xfrm>
            <a:off x="12972688" y="23272883"/>
            <a:ext cx="7242048" cy="6702552"/>
          </a:xfrm>
          <a:prstGeom prst="rect">
            <a:avLst/>
          </a:prstGeom>
        </p:spPr>
      </p:pic>
      <p:sp>
        <p:nvSpPr>
          <p:cNvPr id="3073" name="Line 62">
            <a:extLst>
              <a:ext uri="{FF2B5EF4-FFF2-40B4-BE49-F238E27FC236}">
                <a16:creationId xmlns:a16="http://schemas.microsoft.com/office/drawing/2014/main" id="{AA1D7DC9-8DED-6E2A-6FE6-B65CF0889B59}"/>
              </a:ext>
            </a:extLst>
          </p:cNvPr>
          <p:cNvSpPr>
            <a:spLocks noChangeShapeType="1"/>
          </p:cNvSpPr>
          <p:nvPr/>
        </p:nvSpPr>
        <p:spPr bwMode="auto">
          <a:xfrm>
            <a:off x="830948" y="15131671"/>
            <a:ext cx="9753600" cy="0"/>
          </a:xfrm>
          <a:prstGeom prst="line">
            <a:avLst/>
          </a:prstGeom>
          <a:noFill/>
          <a:ln w="254000">
            <a:solidFill>
              <a:srgbClr val="C5CDE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4" name="Line 64">
            <a:extLst>
              <a:ext uri="{FF2B5EF4-FFF2-40B4-BE49-F238E27FC236}">
                <a16:creationId xmlns:a16="http://schemas.microsoft.com/office/drawing/2014/main" id="{7035DB16-FCD1-CBD8-C70B-662EEAE23939}"/>
              </a:ext>
            </a:extLst>
          </p:cNvPr>
          <p:cNvSpPr>
            <a:spLocks noChangeShapeType="1"/>
          </p:cNvSpPr>
          <p:nvPr/>
        </p:nvSpPr>
        <p:spPr bwMode="auto">
          <a:xfrm>
            <a:off x="774701" y="20099882"/>
            <a:ext cx="9753600" cy="0"/>
          </a:xfrm>
          <a:prstGeom prst="line">
            <a:avLst/>
          </a:prstGeom>
          <a:noFill/>
          <a:ln w="254000">
            <a:solidFill>
              <a:srgbClr val="C5CDE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5" name="Line 65">
            <a:extLst>
              <a:ext uri="{FF2B5EF4-FFF2-40B4-BE49-F238E27FC236}">
                <a16:creationId xmlns:a16="http://schemas.microsoft.com/office/drawing/2014/main" id="{D1CC1686-D83A-9BD4-1189-4F284D9AD38F}"/>
              </a:ext>
            </a:extLst>
          </p:cNvPr>
          <p:cNvSpPr>
            <a:spLocks noChangeShapeType="1"/>
          </p:cNvSpPr>
          <p:nvPr/>
        </p:nvSpPr>
        <p:spPr bwMode="auto">
          <a:xfrm>
            <a:off x="33105061" y="15131671"/>
            <a:ext cx="9753600" cy="0"/>
          </a:xfrm>
          <a:prstGeom prst="line">
            <a:avLst/>
          </a:prstGeom>
          <a:noFill/>
          <a:ln w="254000">
            <a:solidFill>
              <a:srgbClr val="C5CDE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Line 66">
            <a:extLst>
              <a:ext uri="{FF2B5EF4-FFF2-40B4-BE49-F238E27FC236}">
                <a16:creationId xmlns:a16="http://schemas.microsoft.com/office/drawing/2014/main" id="{3D49E228-14DA-E459-C132-8696DC3CE6D8}"/>
              </a:ext>
            </a:extLst>
          </p:cNvPr>
          <p:cNvSpPr>
            <a:spLocks noChangeShapeType="1"/>
          </p:cNvSpPr>
          <p:nvPr/>
        </p:nvSpPr>
        <p:spPr bwMode="auto">
          <a:xfrm>
            <a:off x="33070800" y="23865058"/>
            <a:ext cx="9753600" cy="0"/>
          </a:xfrm>
          <a:prstGeom prst="line">
            <a:avLst/>
          </a:prstGeom>
          <a:noFill/>
          <a:ln w="254000">
            <a:solidFill>
              <a:srgbClr val="C5CDE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7" name="Line 60">
            <a:extLst>
              <a:ext uri="{FF2B5EF4-FFF2-40B4-BE49-F238E27FC236}">
                <a16:creationId xmlns:a16="http://schemas.microsoft.com/office/drawing/2014/main" id="{9279B2DE-B111-7EA5-E846-141D6A2A4BFE}"/>
              </a:ext>
            </a:extLst>
          </p:cNvPr>
          <p:cNvSpPr>
            <a:spLocks noChangeShapeType="1"/>
          </p:cNvSpPr>
          <p:nvPr/>
        </p:nvSpPr>
        <p:spPr bwMode="auto">
          <a:xfrm>
            <a:off x="812801" y="5715000"/>
            <a:ext cx="9753600" cy="0"/>
          </a:xfrm>
          <a:prstGeom prst="line">
            <a:avLst/>
          </a:prstGeom>
          <a:noFill/>
          <a:ln w="254000">
            <a:solidFill>
              <a:srgbClr val="C5CDE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8" name="Rectangle 59">
            <a:extLst>
              <a:ext uri="{FF2B5EF4-FFF2-40B4-BE49-F238E27FC236}">
                <a16:creationId xmlns:a16="http://schemas.microsoft.com/office/drawing/2014/main" id="{FD34635D-91C5-10E1-0486-E85A5F57C354}"/>
              </a:ext>
            </a:extLst>
          </p:cNvPr>
          <p:cNvSpPr>
            <a:spLocks noChangeArrowheads="1"/>
          </p:cNvSpPr>
          <p:nvPr/>
        </p:nvSpPr>
        <p:spPr bwMode="auto">
          <a:xfrm>
            <a:off x="0" y="0"/>
            <a:ext cx="43891200" cy="32918400"/>
          </a:xfrm>
          <a:prstGeom prst="rect">
            <a:avLst/>
          </a:prstGeom>
          <a:noFill/>
          <a:ln w="6350">
            <a:solidFill>
              <a:srgbClr val="002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endParaRPr lang="en-US" altLang="en-US"/>
          </a:p>
        </p:txBody>
      </p:sp>
      <p:sp>
        <p:nvSpPr>
          <p:cNvPr id="3079" name="Text Box 2">
            <a:extLst>
              <a:ext uri="{FF2B5EF4-FFF2-40B4-BE49-F238E27FC236}">
                <a16:creationId xmlns:a16="http://schemas.microsoft.com/office/drawing/2014/main" id="{EE99CD75-F80F-3381-B124-11FE83539D02}"/>
              </a:ext>
            </a:extLst>
          </p:cNvPr>
          <p:cNvSpPr txBox="1">
            <a:spLocks noChangeArrowheads="1"/>
          </p:cNvSpPr>
          <p:nvPr/>
        </p:nvSpPr>
        <p:spPr bwMode="auto">
          <a:xfrm>
            <a:off x="7239000" y="762000"/>
            <a:ext cx="320802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wrap="square">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lgn="ctr">
              <a:lnSpc>
                <a:spcPct val="90000"/>
              </a:lnSpc>
              <a:spcAft>
                <a:spcPct val="30000"/>
              </a:spcAft>
            </a:pPr>
            <a:r>
              <a:rPr lang="en-US" altLang="en-US" sz="8800" b="1" dirty="0">
                <a:latin typeface="Arial" panose="020B0604020202020204" pitchFamily="34" charset="0"/>
              </a:rPr>
              <a:t>Initial Safety Profile of a Novel Cell Salvage and Autologous Transfusion Prototype</a:t>
            </a:r>
          </a:p>
          <a:p>
            <a:pPr algn="ctr">
              <a:lnSpc>
                <a:spcPct val="90000"/>
              </a:lnSpc>
              <a:spcAft>
                <a:spcPct val="30000"/>
              </a:spcAft>
            </a:pPr>
            <a:r>
              <a:rPr lang="en-US" dirty="0">
                <a:latin typeface="Arial" panose="020B0604020202020204" pitchFamily="34" charset="0"/>
                <a:cs typeface="Arial" panose="020B0604020202020204" pitchFamily="34" charset="0"/>
              </a:rPr>
              <a:t>Collin Santos¹, Peter Voland¹, Rose Joynt¹, </a:t>
            </a:r>
            <a:r>
              <a:rPr lang="en-US" dirty="0" err="1">
                <a:latin typeface="Arial" panose="020B0604020202020204" pitchFamily="34" charset="0"/>
                <a:cs typeface="Arial" panose="020B0604020202020204" pitchFamily="34" charset="0"/>
              </a:rPr>
              <a:t>Piersson</a:t>
            </a:r>
            <a:r>
              <a:rPr lang="en-US" dirty="0">
                <a:latin typeface="Arial" panose="020B0604020202020204" pitchFamily="34" charset="0"/>
                <a:cs typeface="Arial" panose="020B0604020202020204" pitchFamily="34" charset="0"/>
              </a:rPr>
              <a:t> Hoenisch², Richard Betzold³, Jody Cantu², Nathan Stover¹, Elizabeth K. Powell</a:t>
            </a:r>
            <a:r>
              <a:rPr lang="en-US" baseline="30000" dirty="0">
                <a:latin typeface="Arial" panose="020B0604020202020204" pitchFamily="34" charset="0"/>
                <a:cs typeface="Arial" panose="020B0604020202020204" pitchFamily="34" charset="0"/>
              </a:rPr>
              <a:t>4</a:t>
            </a:r>
          </a:p>
          <a:p>
            <a:pPr algn="ctr">
              <a:lnSpc>
                <a:spcPct val="90000"/>
              </a:lnSpc>
              <a:spcAft>
                <a:spcPct val="30000"/>
              </a:spcAft>
            </a:pPr>
            <a:r>
              <a:rPr lang="en-US" dirty="0">
                <a:latin typeface="Arial" panose="020B0604020202020204" pitchFamily="34" charset="0"/>
                <a:cs typeface="Arial" panose="020B0604020202020204" pitchFamily="34" charset="0"/>
              </a:rPr>
              <a:t>¹ AFRL 711 HPW, AFMC, Rapid Prototyping Cell ² AFRL 711 HPW, AFMC ³ University of Arkansas for Medical Sciences, Little Rock, AR </a:t>
            </a:r>
            <a:r>
              <a:rPr lang="en-US" baseline="30000" dirty="0">
                <a:latin typeface="Arial" panose="020B0604020202020204" pitchFamily="34" charset="0"/>
                <a:cs typeface="Arial" panose="020B0604020202020204" pitchFamily="34" charset="0"/>
              </a:rPr>
              <a:t>4</a:t>
            </a:r>
            <a:r>
              <a:rPr lang="en-US" dirty="0">
                <a:latin typeface="Arial" panose="020B0604020202020204" pitchFamily="34" charset="0"/>
                <a:cs typeface="Arial" panose="020B0604020202020204" pitchFamily="34" charset="0"/>
              </a:rPr>
              <a:t> University of Maryland School of Medicine, R Adams Cowley Shock Trauma Center, Baltimore, MD</a:t>
            </a:r>
          </a:p>
          <a:p>
            <a:pPr algn="ctr">
              <a:lnSpc>
                <a:spcPct val="90000"/>
              </a:lnSpc>
              <a:spcAft>
                <a:spcPct val="30000"/>
              </a:spcAft>
            </a:pPr>
            <a:endParaRPr lang="en-US" altLang="en-US" b="1" dirty="0">
              <a:latin typeface="Arial" panose="020B0604020202020204" pitchFamily="34" charset="0"/>
              <a:cs typeface="Arial" panose="020B0604020202020204" pitchFamily="34" charset="0"/>
            </a:endParaRPr>
          </a:p>
        </p:txBody>
      </p:sp>
      <p:sp>
        <p:nvSpPr>
          <p:cNvPr id="3080" name="Text Box 5">
            <a:extLst>
              <a:ext uri="{FF2B5EF4-FFF2-40B4-BE49-F238E27FC236}">
                <a16:creationId xmlns:a16="http://schemas.microsoft.com/office/drawing/2014/main" id="{6C37AF47-AB58-8D9C-7642-954B8382DE86}"/>
              </a:ext>
            </a:extLst>
          </p:cNvPr>
          <p:cNvSpPr txBox="1">
            <a:spLocks noChangeArrowheads="1"/>
          </p:cNvSpPr>
          <p:nvPr/>
        </p:nvSpPr>
        <p:spPr bwMode="auto">
          <a:xfrm>
            <a:off x="796472" y="4891087"/>
            <a:ext cx="9829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spcBef>
                <a:spcPct val="50000"/>
              </a:spcBef>
            </a:pPr>
            <a:r>
              <a:rPr lang="en-US" altLang="en-US" sz="4800" b="1" dirty="0">
                <a:solidFill>
                  <a:srgbClr val="002080"/>
                </a:solidFill>
                <a:latin typeface="Arial" panose="020B0604020202020204" pitchFamily="34" charset="0"/>
              </a:rPr>
              <a:t>ABSTRACT:</a:t>
            </a:r>
            <a:endParaRPr lang="en-US" altLang="en-US" sz="4800" b="1" dirty="0">
              <a:latin typeface="Arial" panose="020B0604020202020204" pitchFamily="34" charset="0"/>
            </a:endParaRPr>
          </a:p>
        </p:txBody>
      </p:sp>
      <p:sp>
        <p:nvSpPr>
          <p:cNvPr id="3081" name="Line 7">
            <a:extLst>
              <a:ext uri="{FF2B5EF4-FFF2-40B4-BE49-F238E27FC236}">
                <a16:creationId xmlns:a16="http://schemas.microsoft.com/office/drawing/2014/main" id="{80A9B4CE-F630-FA28-3620-E1DEA9A182B3}"/>
              </a:ext>
            </a:extLst>
          </p:cNvPr>
          <p:cNvSpPr>
            <a:spLocks noChangeShapeType="1"/>
          </p:cNvSpPr>
          <p:nvPr/>
        </p:nvSpPr>
        <p:spPr bwMode="auto">
          <a:xfrm>
            <a:off x="11125200" y="4876800"/>
            <a:ext cx="0" cy="28041600"/>
          </a:xfrm>
          <a:prstGeom prst="line">
            <a:avLst/>
          </a:prstGeom>
          <a:noFill/>
          <a:ln w="9525">
            <a:solidFill>
              <a:srgbClr val="7288B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2" name="Text Box 14">
            <a:extLst>
              <a:ext uri="{FF2B5EF4-FFF2-40B4-BE49-F238E27FC236}">
                <a16:creationId xmlns:a16="http://schemas.microsoft.com/office/drawing/2014/main" id="{ADACE320-44E7-40F7-12FD-D4D19182CB08}"/>
              </a:ext>
            </a:extLst>
          </p:cNvPr>
          <p:cNvSpPr txBox="1">
            <a:spLocks noChangeArrowheads="1"/>
          </p:cNvSpPr>
          <p:nvPr/>
        </p:nvSpPr>
        <p:spPr bwMode="auto">
          <a:xfrm>
            <a:off x="774701" y="14174978"/>
            <a:ext cx="98298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spcBef>
                <a:spcPct val="50000"/>
              </a:spcBef>
            </a:pPr>
            <a:r>
              <a:rPr lang="en-US" altLang="en-US" sz="4800" b="1" dirty="0">
                <a:solidFill>
                  <a:srgbClr val="002080"/>
                </a:solidFill>
                <a:latin typeface="Arial" panose="020B0604020202020204" pitchFamily="34" charset="0"/>
              </a:rPr>
              <a:t>INTRODUCTION:</a:t>
            </a:r>
            <a:endParaRPr lang="en-US" altLang="en-US" sz="4800" b="1" dirty="0">
              <a:latin typeface="Arial" panose="020B0604020202020204" pitchFamily="34" charset="0"/>
            </a:endParaRPr>
          </a:p>
        </p:txBody>
      </p:sp>
      <p:sp>
        <p:nvSpPr>
          <p:cNvPr id="3083" name="Text Box 15">
            <a:extLst>
              <a:ext uri="{FF2B5EF4-FFF2-40B4-BE49-F238E27FC236}">
                <a16:creationId xmlns:a16="http://schemas.microsoft.com/office/drawing/2014/main" id="{DE422E47-2A41-2E3F-C749-2234C420419C}"/>
              </a:ext>
            </a:extLst>
          </p:cNvPr>
          <p:cNvSpPr txBox="1">
            <a:spLocks noChangeArrowheads="1"/>
          </p:cNvSpPr>
          <p:nvPr/>
        </p:nvSpPr>
        <p:spPr bwMode="auto">
          <a:xfrm>
            <a:off x="792848" y="15358249"/>
            <a:ext cx="982980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96888">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lnSpc>
                <a:spcPct val="90000"/>
              </a:lnSpc>
              <a:spcAft>
                <a:spcPct val="50000"/>
              </a:spcAft>
            </a:pPr>
            <a:r>
              <a:rPr lang="en-US" altLang="en-US" sz="2800" dirty="0">
                <a:latin typeface="Arial" panose="020B0604020202020204" pitchFamily="34" charset="0"/>
                <a:cs typeface="Arial" panose="020B0604020202020204" pitchFamily="34" charset="0"/>
              </a:rPr>
              <a:t>Hemorrhage is the leading cause of preventable death on the battlefield and in the civilian trauma population. The administration of early, warm, whole blood has demonstrated improved survival in bleeding patients. Cell salvage or the collection of shed blood and autologous transfusion are techniques used in other fields of medicine, but much less commonly used in trauma. It is hypothesized that in an </a:t>
            </a:r>
            <a:r>
              <a:rPr lang="en-US" altLang="en-US" sz="2800" i="1" dirty="0">
                <a:latin typeface="Arial" panose="020B0604020202020204" pitchFamily="34" charset="0"/>
                <a:cs typeface="Arial" panose="020B0604020202020204" pitchFamily="34" charset="0"/>
              </a:rPr>
              <a:t>in vitro </a:t>
            </a:r>
            <a:r>
              <a:rPr lang="en-US" altLang="en-US" sz="2800" dirty="0">
                <a:latin typeface="Arial" panose="020B0604020202020204" pitchFamily="34" charset="0"/>
                <a:cs typeface="Arial" panose="020B0604020202020204" pitchFamily="34" charset="0"/>
              </a:rPr>
              <a:t>study simulating hemorrhage conditions, blood can be collected and returned without elevated markers of hemolysis.</a:t>
            </a:r>
          </a:p>
        </p:txBody>
      </p:sp>
      <p:sp>
        <p:nvSpPr>
          <p:cNvPr id="3084" name="Text Box 18">
            <a:extLst>
              <a:ext uri="{FF2B5EF4-FFF2-40B4-BE49-F238E27FC236}">
                <a16:creationId xmlns:a16="http://schemas.microsoft.com/office/drawing/2014/main" id="{5B4E773A-8467-2946-1DB5-B31B17A85F52}"/>
              </a:ext>
            </a:extLst>
          </p:cNvPr>
          <p:cNvSpPr txBox="1">
            <a:spLocks noChangeArrowheads="1"/>
          </p:cNvSpPr>
          <p:nvPr/>
        </p:nvSpPr>
        <p:spPr bwMode="auto">
          <a:xfrm>
            <a:off x="861829" y="19171673"/>
            <a:ext cx="9829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spcBef>
                <a:spcPct val="50000"/>
              </a:spcBef>
            </a:pPr>
            <a:r>
              <a:rPr lang="en-US" altLang="en-US" sz="4800" b="1" dirty="0">
                <a:solidFill>
                  <a:srgbClr val="002080"/>
                </a:solidFill>
                <a:latin typeface="Arial" panose="020B0604020202020204" pitchFamily="34" charset="0"/>
              </a:rPr>
              <a:t>METHODS:</a:t>
            </a:r>
          </a:p>
        </p:txBody>
      </p:sp>
      <p:sp>
        <p:nvSpPr>
          <p:cNvPr id="3085" name="Text Box 19">
            <a:extLst>
              <a:ext uri="{FF2B5EF4-FFF2-40B4-BE49-F238E27FC236}">
                <a16:creationId xmlns:a16="http://schemas.microsoft.com/office/drawing/2014/main" id="{3F2EB462-4E10-E1E3-259F-63C490334A7C}"/>
              </a:ext>
            </a:extLst>
          </p:cNvPr>
          <p:cNvSpPr txBox="1">
            <a:spLocks noChangeArrowheads="1"/>
          </p:cNvSpPr>
          <p:nvPr/>
        </p:nvSpPr>
        <p:spPr bwMode="auto">
          <a:xfrm>
            <a:off x="854740" y="20296467"/>
            <a:ext cx="9829800" cy="10829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96888">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lnSpc>
                <a:spcPct val="90000"/>
              </a:lnSpc>
              <a:spcAft>
                <a:spcPts val="1680"/>
              </a:spcAft>
            </a:pPr>
            <a:r>
              <a:rPr lang="en-US" sz="2800" dirty="0">
                <a:latin typeface="Arial" panose="020B0604020202020204" pitchFamily="34" charset="0"/>
                <a:cs typeface="Arial" panose="020B0604020202020204" pitchFamily="34" charset="0"/>
              </a:rPr>
              <a:t>A series of controlled </a:t>
            </a:r>
            <a:r>
              <a:rPr lang="en-US" sz="2800" i="1" dirty="0">
                <a:latin typeface="Arial" panose="020B0604020202020204" pitchFamily="34" charset="0"/>
                <a:cs typeface="Arial" panose="020B0604020202020204" pitchFamily="34" charset="0"/>
              </a:rPr>
              <a:t>in vitro </a:t>
            </a:r>
            <a:r>
              <a:rPr lang="en-US" sz="2800" dirty="0">
                <a:latin typeface="Arial" panose="020B0604020202020204" pitchFamily="34" charset="0"/>
                <a:cs typeface="Arial" panose="020B0604020202020204" pitchFamily="34" charset="0"/>
              </a:rPr>
              <a:t>experiments using human whole blood stored in CPDA-1 were performed to evaluate the hematologic safety of the prototype. Laboratory assessment included measurements of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 Hgb, platelet count, and TEG. For the first experiment, 1400 mL of whole blood warmed to 37C was collected from a stainless-steel pan with a standard suction catheter fully submerged without an air/blood interface and circulated through the primed (400ml crystalloid) prototype for 2 hours. In a separate experiment, 3600ml of whole blood was exposed to a large surface area with an air/blood interface (mimicking collection in a surgical field) in a stainless-steel pan. Blood was sequentially collected and immediately returned. A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 ≤ 50 mg/dL and a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/hemoglobin ratio of &lt; 1% was used as a conservative threshold for safe reinfusion. </a:t>
            </a:r>
          </a:p>
          <a:p>
            <a:pPr>
              <a:lnSpc>
                <a:spcPct val="90000"/>
              </a:lnSpc>
              <a:spcAft>
                <a:spcPts val="1680"/>
              </a:spcAft>
            </a:pPr>
            <a:r>
              <a:rPr lang="en-US" sz="2800" dirty="0">
                <a:latin typeface="Arial" panose="020B0604020202020204" pitchFamily="34" charset="0"/>
                <a:cs typeface="Arial" panose="020B0604020202020204" pitchFamily="34" charset="0"/>
              </a:rPr>
              <a:t>For the recirculation 2-hour experiment, following a saline prime, approximately 1400ml of blood was circulated through the prototype for 2 hours. Flow rates remained stable between 630–690 mL/min, with outlet and minimal pressure variation throughout testing.</a:t>
            </a:r>
          </a:p>
          <a:p>
            <a:pPr>
              <a:lnSpc>
                <a:spcPct val="90000"/>
              </a:lnSpc>
              <a:spcAft>
                <a:spcPts val="1680"/>
              </a:spcAft>
            </a:pPr>
            <a:r>
              <a:rPr lang="en-US" altLang="en-US" sz="2800" dirty="0">
                <a:latin typeface="Arial" panose="020B0604020202020204" pitchFamily="34" charset="0"/>
                <a:cs typeface="Arial" panose="020B0604020202020204" pitchFamily="34" charset="0"/>
              </a:rPr>
              <a:t>For the air/blood mixture experiment with 3600ml of blood lasting 45 minutes, blood was continually collected with minimal recirculation through the device and then discarded. Blood was collected at approximately 100ml/min. </a:t>
            </a:r>
          </a:p>
          <a:p>
            <a:pPr>
              <a:lnSpc>
                <a:spcPct val="90000"/>
              </a:lnSpc>
              <a:spcAft>
                <a:spcPts val="1680"/>
              </a:spcAft>
            </a:pPr>
            <a:r>
              <a:rPr lang="en-US" altLang="en-US" sz="2800" dirty="0">
                <a:latin typeface="Arial" panose="020B0604020202020204" pitchFamily="34" charset="0"/>
                <a:cs typeface="Arial" panose="020B0604020202020204" pitchFamily="34" charset="0"/>
              </a:rPr>
              <a:t>Laboratory values were collected periodically to assess hemolysis and various plasma levels over time. </a:t>
            </a:r>
          </a:p>
        </p:txBody>
      </p:sp>
      <p:sp>
        <p:nvSpPr>
          <p:cNvPr id="3086" name="Text Box 22">
            <a:extLst>
              <a:ext uri="{FF2B5EF4-FFF2-40B4-BE49-F238E27FC236}">
                <a16:creationId xmlns:a16="http://schemas.microsoft.com/office/drawing/2014/main" id="{5FCCF0F1-94CF-617E-EE18-1463429454A5}"/>
              </a:ext>
            </a:extLst>
          </p:cNvPr>
          <p:cNvSpPr txBox="1">
            <a:spLocks noChangeArrowheads="1"/>
          </p:cNvSpPr>
          <p:nvPr/>
        </p:nvSpPr>
        <p:spPr bwMode="auto">
          <a:xfrm>
            <a:off x="33105061" y="22909298"/>
            <a:ext cx="9829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spcBef>
                <a:spcPct val="50000"/>
              </a:spcBef>
            </a:pPr>
            <a:r>
              <a:rPr lang="en-US" altLang="en-US" sz="4800" b="1" dirty="0">
                <a:solidFill>
                  <a:srgbClr val="002080"/>
                </a:solidFill>
                <a:latin typeface="Arial" panose="020B0604020202020204" pitchFamily="34" charset="0"/>
              </a:rPr>
              <a:t>CONCLUSIONS:</a:t>
            </a:r>
            <a:endParaRPr lang="en-US" altLang="en-US" sz="4800" b="1" dirty="0">
              <a:latin typeface="Arial" panose="020B0604020202020204" pitchFamily="34" charset="0"/>
            </a:endParaRPr>
          </a:p>
        </p:txBody>
      </p:sp>
      <p:sp>
        <p:nvSpPr>
          <p:cNvPr id="3087" name="Text Box 23">
            <a:extLst>
              <a:ext uri="{FF2B5EF4-FFF2-40B4-BE49-F238E27FC236}">
                <a16:creationId xmlns:a16="http://schemas.microsoft.com/office/drawing/2014/main" id="{BFDFB8FE-80F6-0535-3B29-6240DD0A8087}"/>
              </a:ext>
            </a:extLst>
          </p:cNvPr>
          <p:cNvSpPr txBox="1">
            <a:spLocks noChangeArrowheads="1"/>
          </p:cNvSpPr>
          <p:nvPr/>
        </p:nvSpPr>
        <p:spPr bwMode="auto">
          <a:xfrm>
            <a:off x="33105061" y="24228566"/>
            <a:ext cx="9601200" cy="5399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tabLst>
                <a:tab pos="406400" algn="l"/>
              </a:tabLst>
              <a:defRPr sz="2400">
                <a:solidFill>
                  <a:schemeClr val="tx1"/>
                </a:solidFill>
                <a:latin typeface="Times"/>
              </a:defRPr>
            </a:lvl1pPr>
            <a:lvl2pPr marL="977900" indent="-457200">
              <a:tabLst>
                <a:tab pos="406400" algn="l"/>
              </a:tabLst>
              <a:defRPr sz="2400">
                <a:solidFill>
                  <a:schemeClr val="tx1"/>
                </a:solidFill>
                <a:latin typeface="Times"/>
              </a:defRPr>
            </a:lvl2pPr>
            <a:lvl3pPr marL="1371600" indent="-457200">
              <a:tabLst>
                <a:tab pos="406400" algn="l"/>
              </a:tabLst>
              <a:defRPr sz="2400">
                <a:solidFill>
                  <a:schemeClr val="tx1"/>
                </a:solidFill>
                <a:latin typeface="Times"/>
              </a:defRPr>
            </a:lvl3pPr>
            <a:lvl4pPr marL="1828800" indent="-457200">
              <a:tabLst>
                <a:tab pos="406400" algn="l"/>
              </a:tabLst>
              <a:defRPr sz="2400">
                <a:solidFill>
                  <a:schemeClr val="tx1"/>
                </a:solidFill>
                <a:latin typeface="Times"/>
              </a:defRPr>
            </a:lvl4pPr>
            <a:lvl5pPr marL="2286000" indent="-457200">
              <a:tabLst>
                <a:tab pos="406400" algn="l"/>
              </a:tabLst>
              <a:defRPr sz="2400">
                <a:solidFill>
                  <a:schemeClr val="tx1"/>
                </a:solidFill>
                <a:latin typeface="Times"/>
              </a:defRPr>
            </a:lvl5pPr>
            <a:lvl6pPr marL="2743200" indent="-457200" eaLnBrk="0" fontAlgn="base" hangingPunct="0">
              <a:spcBef>
                <a:spcPct val="0"/>
              </a:spcBef>
              <a:spcAft>
                <a:spcPct val="0"/>
              </a:spcAft>
              <a:tabLst>
                <a:tab pos="406400" algn="l"/>
              </a:tabLst>
              <a:defRPr sz="2400">
                <a:solidFill>
                  <a:schemeClr val="tx1"/>
                </a:solidFill>
                <a:latin typeface="Times"/>
              </a:defRPr>
            </a:lvl6pPr>
            <a:lvl7pPr marL="3200400" indent="-457200" eaLnBrk="0" fontAlgn="base" hangingPunct="0">
              <a:spcBef>
                <a:spcPct val="0"/>
              </a:spcBef>
              <a:spcAft>
                <a:spcPct val="0"/>
              </a:spcAft>
              <a:tabLst>
                <a:tab pos="406400" algn="l"/>
              </a:tabLst>
              <a:defRPr sz="2400">
                <a:solidFill>
                  <a:schemeClr val="tx1"/>
                </a:solidFill>
                <a:latin typeface="Times"/>
              </a:defRPr>
            </a:lvl7pPr>
            <a:lvl8pPr marL="3657600" indent="-457200" eaLnBrk="0" fontAlgn="base" hangingPunct="0">
              <a:spcBef>
                <a:spcPct val="0"/>
              </a:spcBef>
              <a:spcAft>
                <a:spcPct val="0"/>
              </a:spcAft>
              <a:tabLst>
                <a:tab pos="406400" algn="l"/>
              </a:tabLst>
              <a:defRPr sz="2400">
                <a:solidFill>
                  <a:schemeClr val="tx1"/>
                </a:solidFill>
                <a:latin typeface="Times"/>
              </a:defRPr>
            </a:lvl8pPr>
            <a:lvl9pPr marL="4114800" indent="-457200" eaLnBrk="0" fontAlgn="base" hangingPunct="0">
              <a:spcBef>
                <a:spcPct val="0"/>
              </a:spcBef>
              <a:spcAft>
                <a:spcPct val="0"/>
              </a:spcAft>
              <a:tabLst>
                <a:tab pos="406400" algn="l"/>
              </a:tabLst>
              <a:defRPr sz="2400">
                <a:solidFill>
                  <a:schemeClr val="tx1"/>
                </a:solidFill>
                <a:latin typeface="Times"/>
              </a:defRPr>
            </a:lvl9pPr>
          </a:lstStyle>
          <a:p>
            <a:pPr marL="0" indent="493776">
              <a:lnSpc>
                <a:spcPct val="90000"/>
              </a:lnSpc>
              <a:spcAft>
                <a:spcPts val="1680"/>
              </a:spcAft>
              <a:buFont typeface="Times"/>
              <a:buAutoNum type="arabicPeriod"/>
            </a:pPr>
            <a:r>
              <a:rPr lang="en-US" sz="2800" dirty="0">
                <a:latin typeface="Arial" panose="020B0604020202020204" pitchFamily="34" charset="0"/>
                <a:cs typeface="Arial" panose="020B0604020202020204" pitchFamily="34" charset="0"/>
              </a:rPr>
              <a:t>These in vitro experiments demonstrate a favorable initial safety profile of the prototype during blood collection and return.</a:t>
            </a:r>
          </a:p>
          <a:p>
            <a:pPr marL="0" indent="493776">
              <a:lnSpc>
                <a:spcPct val="90000"/>
              </a:lnSpc>
              <a:spcAft>
                <a:spcPts val="1680"/>
              </a:spcAft>
              <a:buFont typeface="Times"/>
              <a:buAutoNum type="arabicPeriod"/>
            </a:pP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 and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/hemoglobin ratios remained within conservative reinfusion thresholds for submerged and air/blood mixture experiments. </a:t>
            </a:r>
          </a:p>
          <a:p>
            <a:pPr marL="0" indent="493776">
              <a:lnSpc>
                <a:spcPct val="90000"/>
              </a:lnSpc>
              <a:spcAft>
                <a:spcPts val="1680"/>
              </a:spcAft>
              <a:buFont typeface="Times"/>
              <a:buAutoNum type="arabicPeriod"/>
            </a:pPr>
            <a:r>
              <a:rPr lang="en-US" sz="2800" dirty="0">
                <a:latin typeface="Arial" panose="020B0604020202020204" pitchFamily="34" charset="0"/>
                <a:cs typeface="Arial" panose="020B0604020202020204" pitchFamily="34" charset="0"/>
              </a:rPr>
              <a:t>Further safety and in vivo efficacy testing are required to inform development.</a:t>
            </a:r>
          </a:p>
          <a:p>
            <a:pPr marL="0" indent="493776">
              <a:lnSpc>
                <a:spcPct val="90000"/>
              </a:lnSpc>
              <a:spcAft>
                <a:spcPts val="1680"/>
              </a:spcAft>
              <a:buFont typeface="Times"/>
              <a:buAutoNum type="arabicPeriod"/>
            </a:pPr>
            <a:r>
              <a:rPr lang="en-US" altLang="en-US" sz="2800" dirty="0">
                <a:latin typeface="Arial" panose="020B0604020202020204" pitchFamily="34" charset="0"/>
                <a:cs typeface="Arial" panose="020B0604020202020204" pitchFamily="34" charset="0"/>
              </a:rPr>
              <a:t>Cell salvage and autologous transfusions may be a safe option in austere environments with delayed and contested resupply, lack of cold chain logistics, and limited walking blood banks. </a:t>
            </a:r>
          </a:p>
        </p:txBody>
      </p:sp>
      <p:sp>
        <p:nvSpPr>
          <p:cNvPr id="3088" name="Text Box 24">
            <a:extLst>
              <a:ext uri="{FF2B5EF4-FFF2-40B4-BE49-F238E27FC236}">
                <a16:creationId xmlns:a16="http://schemas.microsoft.com/office/drawing/2014/main" id="{FA037845-8632-29F8-91DB-ED569B1D7B94}"/>
              </a:ext>
            </a:extLst>
          </p:cNvPr>
          <p:cNvSpPr txBox="1">
            <a:spLocks noChangeArrowheads="1"/>
          </p:cNvSpPr>
          <p:nvPr/>
        </p:nvSpPr>
        <p:spPr bwMode="auto">
          <a:xfrm>
            <a:off x="812801" y="31059149"/>
            <a:ext cx="9829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spcBef>
                <a:spcPct val="50000"/>
              </a:spcBef>
            </a:pPr>
            <a:r>
              <a:rPr lang="en-US" altLang="en-US" sz="3200" b="1" dirty="0">
                <a:solidFill>
                  <a:srgbClr val="002080"/>
                </a:solidFill>
                <a:latin typeface="Arial" panose="020B0604020202020204" pitchFamily="34" charset="0"/>
                <a:cs typeface="Arial" panose="020B0604020202020204" pitchFamily="34" charset="0"/>
              </a:rPr>
              <a:t>Disclosure</a:t>
            </a:r>
            <a:r>
              <a:rPr lang="en-US" altLang="en-US" sz="3200" dirty="0">
                <a:solidFill>
                  <a:srgbClr val="002080"/>
                </a:solidFill>
                <a:latin typeface="Arial" panose="020B0604020202020204" pitchFamily="34" charset="0"/>
                <a:cs typeface="Arial" panose="020B0604020202020204" pitchFamily="34" charset="0"/>
              </a:rPr>
              <a:t>:</a:t>
            </a:r>
            <a:endParaRPr lang="en-US" altLang="en-US" sz="3200" dirty="0">
              <a:latin typeface="Arial" panose="020B0604020202020204" pitchFamily="34" charset="0"/>
              <a:cs typeface="Arial" panose="020B0604020202020204" pitchFamily="34" charset="0"/>
            </a:endParaRPr>
          </a:p>
        </p:txBody>
      </p:sp>
      <p:sp>
        <p:nvSpPr>
          <p:cNvPr id="3089" name="Text Box 25">
            <a:extLst>
              <a:ext uri="{FF2B5EF4-FFF2-40B4-BE49-F238E27FC236}">
                <a16:creationId xmlns:a16="http://schemas.microsoft.com/office/drawing/2014/main" id="{EF72F129-9977-F3D3-DCDE-BDDAC75D087F}"/>
              </a:ext>
            </a:extLst>
          </p:cNvPr>
          <p:cNvSpPr txBox="1">
            <a:spLocks noChangeArrowheads="1"/>
          </p:cNvSpPr>
          <p:nvPr/>
        </p:nvSpPr>
        <p:spPr bwMode="auto">
          <a:xfrm>
            <a:off x="33105061" y="30988625"/>
            <a:ext cx="9829800" cy="1329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2100" indent="-292100">
              <a:tabLst>
                <a:tab pos="292100" algn="l"/>
              </a:tabLst>
              <a:defRPr sz="2400">
                <a:solidFill>
                  <a:schemeClr val="tx1"/>
                </a:solidFill>
                <a:latin typeface="Times"/>
              </a:defRPr>
            </a:lvl1pPr>
            <a:lvl2pPr marL="977900" indent="-457200">
              <a:tabLst>
                <a:tab pos="292100" algn="l"/>
              </a:tabLst>
              <a:defRPr sz="2400">
                <a:solidFill>
                  <a:schemeClr val="tx1"/>
                </a:solidFill>
                <a:latin typeface="Times"/>
              </a:defRPr>
            </a:lvl2pPr>
            <a:lvl3pPr marL="1549400" indent="-457200">
              <a:tabLst>
                <a:tab pos="292100" algn="l"/>
              </a:tabLst>
              <a:defRPr sz="2400">
                <a:solidFill>
                  <a:schemeClr val="tx1"/>
                </a:solidFill>
                <a:latin typeface="Times"/>
              </a:defRPr>
            </a:lvl3pPr>
            <a:lvl4pPr marL="2120900" indent="-457200">
              <a:tabLst>
                <a:tab pos="292100" algn="l"/>
              </a:tabLst>
              <a:defRPr sz="2400">
                <a:solidFill>
                  <a:schemeClr val="tx1"/>
                </a:solidFill>
                <a:latin typeface="Times"/>
              </a:defRPr>
            </a:lvl4pPr>
            <a:lvl5pPr marL="2692400" indent="-457200">
              <a:tabLst>
                <a:tab pos="292100" algn="l"/>
              </a:tabLst>
              <a:defRPr sz="2400">
                <a:solidFill>
                  <a:schemeClr val="tx1"/>
                </a:solidFill>
                <a:latin typeface="Times"/>
              </a:defRPr>
            </a:lvl5pPr>
            <a:lvl6pPr marL="3149600" indent="-457200" eaLnBrk="0" fontAlgn="base" hangingPunct="0">
              <a:spcBef>
                <a:spcPct val="0"/>
              </a:spcBef>
              <a:spcAft>
                <a:spcPct val="0"/>
              </a:spcAft>
              <a:tabLst>
                <a:tab pos="292100" algn="l"/>
              </a:tabLst>
              <a:defRPr sz="2400">
                <a:solidFill>
                  <a:schemeClr val="tx1"/>
                </a:solidFill>
                <a:latin typeface="Times"/>
              </a:defRPr>
            </a:lvl6pPr>
            <a:lvl7pPr marL="3606800" indent="-457200" eaLnBrk="0" fontAlgn="base" hangingPunct="0">
              <a:spcBef>
                <a:spcPct val="0"/>
              </a:spcBef>
              <a:spcAft>
                <a:spcPct val="0"/>
              </a:spcAft>
              <a:tabLst>
                <a:tab pos="292100" algn="l"/>
              </a:tabLst>
              <a:defRPr sz="2400">
                <a:solidFill>
                  <a:schemeClr val="tx1"/>
                </a:solidFill>
                <a:latin typeface="Times"/>
              </a:defRPr>
            </a:lvl7pPr>
            <a:lvl8pPr marL="4064000" indent="-457200" eaLnBrk="0" fontAlgn="base" hangingPunct="0">
              <a:spcBef>
                <a:spcPct val="0"/>
              </a:spcBef>
              <a:spcAft>
                <a:spcPct val="0"/>
              </a:spcAft>
              <a:tabLst>
                <a:tab pos="292100" algn="l"/>
              </a:tabLst>
              <a:defRPr sz="2400">
                <a:solidFill>
                  <a:schemeClr val="tx1"/>
                </a:solidFill>
                <a:latin typeface="Times"/>
              </a:defRPr>
            </a:lvl8pPr>
            <a:lvl9pPr marL="4521200" indent="-457200" eaLnBrk="0" fontAlgn="base" hangingPunct="0">
              <a:spcBef>
                <a:spcPct val="0"/>
              </a:spcBef>
              <a:spcAft>
                <a:spcPct val="0"/>
              </a:spcAft>
              <a:tabLst>
                <a:tab pos="292100" algn="l"/>
              </a:tabLst>
              <a:defRPr sz="2400">
                <a:solidFill>
                  <a:schemeClr val="tx1"/>
                </a:solidFill>
                <a:latin typeface="Times"/>
              </a:defRPr>
            </a:lvl9pPr>
          </a:lstStyle>
          <a:p>
            <a:pPr algn="just">
              <a:lnSpc>
                <a:spcPct val="85000"/>
              </a:lnSpc>
              <a:spcAft>
                <a:spcPct val="40000"/>
              </a:spcAft>
              <a:buFont typeface="Times"/>
              <a:buAutoNum type="arabicPeriod"/>
            </a:pPr>
            <a:r>
              <a:rPr lang="en-US" altLang="en-US" sz="1200" dirty="0">
                <a:latin typeface="Arial" panose="020B0604020202020204" pitchFamily="34" charset="0"/>
                <a:cs typeface="Arial" panose="020B0604020202020204" pitchFamily="34" charset="0"/>
              </a:rPr>
              <a:t>Cell Salvage in Trauma. Current Opinion in </a:t>
            </a:r>
            <a:r>
              <a:rPr lang="en-US" altLang="en-US" sz="1200" dirty="0" err="1">
                <a:latin typeface="Arial" panose="020B0604020202020204" pitchFamily="34" charset="0"/>
                <a:cs typeface="Arial" panose="020B0604020202020204" pitchFamily="34" charset="0"/>
              </a:rPr>
              <a:t>Anaesthesiology</a:t>
            </a:r>
            <a:r>
              <a:rPr lang="en-US" altLang="en-US" sz="1200" dirty="0">
                <a:latin typeface="Arial" panose="020B0604020202020204" pitchFamily="34" charset="0"/>
                <a:cs typeface="Arial" panose="020B0604020202020204" pitchFamily="34" charset="0"/>
              </a:rPr>
              <a:t>. 2021. Waters JH.</a:t>
            </a:r>
          </a:p>
          <a:p>
            <a:pPr algn="just">
              <a:lnSpc>
                <a:spcPct val="85000"/>
              </a:lnSpc>
              <a:spcAft>
                <a:spcPct val="40000"/>
              </a:spcAft>
              <a:buFont typeface="Times"/>
              <a:buAutoNum type="arabicPeriod"/>
            </a:pPr>
            <a:r>
              <a:rPr lang="en-US" altLang="en-US" sz="1200" dirty="0">
                <a:latin typeface="Arial" panose="020B0604020202020204" pitchFamily="34" charset="0"/>
                <a:cs typeface="Arial" panose="020B0604020202020204" pitchFamily="34" charset="0"/>
              </a:rPr>
              <a:t>Cost-Effectiveness of Cell Salvage in Trauma Blood Transfusions. The American Surgeon. 2023. Beeton G, </a:t>
            </a:r>
            <a:r>
              <a:rPr lang="en-US" altLang="en-US" sz="1200" dirty="0" err="1">
                <a:latin typeface="Arial" panose="020B0604020202020204" pitchFamily="34" charset="0"/>
                <a:cs typeface="Arial" panose="020B0604020202020204" pitchFamily="34" charset="0"/>
              </a:rPr>
              <a:t>Zagales</a:t>
            </a:r>
            <a:r>
              <a:rPr lang="en-US" altLang="en-US" sz="1200" dirty="0">
                <a:latin typeface="Arial" panose="020B0604020202020204" pitchFamily="34" charset="0"/>
                <a:cs typeface="Arial" panose="020B0604020202020204" pitchFamily="34" charset="0"/>
              </a:rPr>
              <a:t> I, </a:t>
            </a:r>
            <a:r>
              <a:rPr lang="en-US" altLang="en-US" sz="1200" dirty="0" err="1">
                <a:latin typeface="Arial" panose="020B0604020202020204" pitchFamily="34" charset="0"/>
                <a:cs typeface="Arial" panose="020B0604020202020204" pitchFamily="34" charset="0"/>
              </a:rPr>
              <a:t>Ngatuvai</a:t>
            </a:r>
            <a:r>
              <a:rPr lang="en-US" altLang="en-US" sz="1200" dirty="0">
                <a:latin typeface="Arial" panose="020B0604020202020204" pitchFamily="34" charset="0"/>
                <a:cs typeface="Arial" panose="020B0604020202020204" pitchFamily="34" charset="0"/>
              </a:rPr>
              <a:t> M, et al.</a:t>
            </a:r>
          </a:p>
          <a:p>
            <a:pPr algn="just">
              <a:lnSpc>
                <a:spcPct val="85000"/>
              </a:lnSpc>
              <a:spcAft>
                <a:spcPct val="40000"/>
              </a:spcAft>
              <a:buFont typeface="Times"/>
              <a:buAutoNum type="arabicPeriod"/>
            </a:pPr>
            <a:r>
              <a:rPr lang="en-US" altLang="en-US" sz="1200" dirty="0">
                <a:latin typeface="Arial" panose="020B0604020202020204" pitchFamily="34" charset="0"/>
                <a:cs typeface="Arial" panose="020B0604020202020204" pitchFamily="34" charset="0"/>
              </a:rPr>
              <a:t>Cell Salvage in Emergency Trauma Surgery. The Cochrane Database of Systematic Reviews. 2015. Li J, Sun SL, Tian JH, et al.</a:t>
            </a:r>
          </a:p>
          <a:p>
            <a:pPr algn="just">
              <a:lnSpc>
                <a:spcPct val="85000"/>
              </a:lnSpc>
              <a:spcAft>
                <a:spcPct val="40000"/>
              </a:spcAft>
              <a:buFont typeface="Times"/>
              <a:buAutoNum type="arabicPeriod"/>
            </a:pPr>
            <a:r>
              <a:rPr lang="en-US" altLang="en-US" sz="1200" dirty="0">
                <a:latin typeface="Arial" panose="020B0604020202020204" pitchFamily="34" charset="0"/>
                <a:cs typeface="Arial" panose="020B0604020202020204" pitchFamily="34" charset="0"/>
              </a:rPr>
              <a:t>Early Autologous Fresh Whole Blood Transfusion Leads to Less Allogeneic Transfusions and Is Safe. The Journal of Trauma and Acute Care Surgery. 2015. Rhee P, Inaba K, Pandit V, et al.</a:t>
            </a:r>
          </a:p>
          <a:p>
            <a:pPr algn="just">
              <a:lnSpc>
                <a:spcPct val="85000"/>
              </a:lnSpc>
              <a:spcAft>
                <a:spcPct val="40000"/>
              </a:spcAft>
              <a:buFont typeface="Times"/>
              <a:buAutoNum type="arabicPeriod"/>
            </a:pPr>
            <a:r>
              <a:rPr lang="en-US" altLang="en-US" sz="1200" dirty="0">
                <a:latin typeface="Arial" panose="020B0604020202020204" pitchFamily="34" charset="0"/>
                <a:cs typeface="Arial" panose="020B0604020202020204" pitchFamily="34" charset="0"/>
              </a:rPr>
              <a:t>Autologous Blood Transfusion During Emergency Trauma Operations. Archives of Surgery. 2010. Brown CV, Foulkrod KH, Sadler HT, et al.</a:t>
            </a:r>
          </a:p>
        </p:txBody>
      </p:sp>
      <p:sp>
        <p:nvSpPr>
          <p:cNvPr id="3090" name="Text Box 26">
            <a:extLst>
              <a:ext uri="{FF2B5EF4-FFF2-40B4-BE49-F238E27FC236}">
                <a16:creationId xmlns:a16="http://schemas.microsoft.com/office/drawing/2014/main" id="{BFEF9E13-92A0-1211-8071-E7193D805B1E}"/>
              </a:ext>
            </a:extLst>
          </p:cNvPr>
          <p:cNvSpPr txBox="1">
            <a:spLocks noChangeArrowheads="1"/>
          </p:cNvSpPr>
          <p:nvPr/>
        </p:nvSpPr>
        <p:spPr bwMode="auto">
          <a:xfrm>
            <a:off x="33070800" y="14195602"/>
            <a:ext cx="9829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spcBef>
                <a:spcPct val="50000"/>
              </a:spcBef>
            </a:pPr>
            <a:r>
              <a:rPr lang="en-US" altLang="en-US" sz="4800" b="1" dirty="0">
                <a:solidFill>
                  <a:srgbClr val="002080"/>
                </a:solidFill>
                <a:latin typeface="Arial" panose="020B0604020202020204" pitchFamily="34" charset="0"/>
              </a:rPr>
              <a:t>RESULTS:</a:t>
            </a:r>
            <a:endParaRPr lang="en-US" altLang="en-US" sz="4800" b="1" dirty="0">
              <a:latin typeface="Arial" panose="020B0604020202020204" pitchFamily="34" charset="0"/>
            </a:endParaRPr>
          </a:p>
        </p:txBody>
      </p:sp>
      <p:sp>
        <p:nvSpPr>
          <p:cNvPr id="3091" name="Text Box 27">
            <a:extLst>
              <a:ext uri="{FF2B5EF4-FFF2-40B4-BE49-F238E27FC236}">
                <a16:creationId xmlns:a16="http://schemas.microsoft.com/office/drawing/2014/main" id="{18CCED65-72CA-ECFD-17E6-0B4EF31CBDBB}"/>
              </a:ext>
            </a:extLst>
          </p:cNvPr>
          <p:cNvSpPr txBox="1">
            <a:spLocks noChangeArrowheads="1"/>
          </p:cNvSpPr>
          <p:nvPr/>
        </p:nvSpPr>
        <p:spPr bwMode="auto">
          <a:xfrm>
            <a:off x="32969199" y="15677867"/>
            <a:ext cx="9601200" cy="673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96888">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lnSpc>
                <a:spcPct val="90000"/>
              </a:lnSpc>
              <a:spcAft>
                <a:spcPts val="1680"/>
              </a:spcAft>
            </a:pPr>
            <a:r>
              <a:rPr lang="en-US" sz="2800" dirty="0">
                <a:latin typeface="Arial" panose="020B0604020202020204" pitchFamily="34" charset="0"/>
                <a:cs typeface="Arial" panose="020B0604020202020204" pitchFamily="34" charset="0"/>
              </a:rPr>
              <a:t>During the 2-hour recirculation without an air/blood interface,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 demonstrated a minimal increase of 10 mg/dL to 20 mg/dL until the 2-hour mark where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 reached 50 mg/dL with a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/hemoglobin ratio &lt; 1% throughout the experiment. Hemoglobin and platelet counts demonstrated an expected early decrease consistent with crystalloid dilution, followed by stabilization. </a:t>
            </a:r>
          </a:p>
          <a:p>
            <a:pPr>
              <a:lnSpc>
                <a:spcPct val="90000"/>
              </a:lnSpc>
              <a:spcAft>
                <a:spcPts val="1680"/>
              </a:spcAft>
            </a:pPr>
            <a:r>
              <a:rPr lang="en-US" sz="2800" dirty="0">
                <a:latin typeface="Arial" panose="020B0604020202020204" pitchFamily="34" charset="0"/>
                <a:cs typeface="Arial" panose="020B0604020202020204" pitchFamily="34" charset="0"/>
              </a:rPr>
              <a:t>TEG values remained within normal reference ranges throughout both experiments. In both the submerged and air/blood interface experiments there was no evidence of significant hemolysis by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 and ratio values. </a:t>
            </a:r>
          </a:p>
          <a:p>
            <a:pPr>
              <a:lnSpc>
                <a:spcPct val="90000"/>
              </a:lnSpc>
              <a:spcAft>
                <a:spcPts val="1680"/>
              </a:spcAft>
            </a:pPr>
            <a:r>
              <a:rPr lang="en-US" sz="2800" dirty="0">
                <a:latin typeface="Arial" panose="020B0604020202020204" pitchFamily="34" charset="0"/>
                <a:cs typeface="Arial" panose="020B0604020202020204" pitchFamily="34" charset="0"/>
              </a:rPr>
              <a:t>The change in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 remained at or below the 50 mg/dL safety threshold and the </a:t>
            </a:r>
            <a:r>
              <a:rPr lang="en-US" sz="2800" dirty="0" err="1">
                <a:latin typeface="Arial" panose="020B0604020202020204" pitchFamily="34" charset="0"/>
                <a:cs typeface="Arial" panose="020B0604020202020204" pitchFamily="34" charset="0"/>
              </a:rPr>
              <a:t>PFHgb</a:t>
            </a:r>
            <a:r>
              <a:rPr lang="en-US" sz="2800" dirty="0">
                <a:latin typeface="Arial" panose="020B0604020202020204" pitchFamily="34" charset="0"/>
                <a:cs typeface="Arial" panose="020B0604020202020204" pitchFamily="34" charset="0"/>
              </a:rPr>
              <a:t>/hemoglobin ratio remained &lt;1%. Hemoglobin and platelet trends again showed an initial dilutional decrease followed by stabilization and partial recovery.</a:t>
            </a:r>
            <a:endParaRPr lang="en-US" altLang="en-US" sz="2800" dirty="0">
              <a:latin typeface="Arial" panose="020B0604020202020204" pitchFamily="34" charset="0"/>
              <a:cs typeface="Arial" panose="020B0604020202020204" pitchFamily="34" charset="0"/>
            </a:endParaRPr>
          </a:p>
        </p:txBody>
      </p:sp>
      <p:sp>
        <p:nvSpPr>
          <p:cNvPr id="3093" name="Text Box 32">
            <a:extLst>
              <a:ext uri="{FF2B5EF4-FFF2-40B4-BE49-F238E27FC236}">
                <a16:creationId xmlns:a16="http://schemas.microsoft.com/office/drawing/2014/main" id="{11244D51-78C3-DE94-F2A8-C366951E8C4B}"/>
              </a:ext>
            </a:extLst>
          </p:cNvPr>
          <p:cNvSpPr txBox="1">
            <a:spLocks noChangeArrowheads="1"/>
          </p:cNvSpPr>
          <p:nvPr/>
        </p:nvSpPr>
        <p:spPr bwMode="auto">
          <a:xfrm>
            <a:off x="11595096" y="11622855"/>
            <a:ext cx="9829800" cy="22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76263">
              <a:defRPr sz="2400">
                <a:solidFill>
                  <a:schemeClr val="tx1"/>
                </a:solidFill>
                <a:latin typeface="Times"/>
              </a:defRPr>
            </a:lvl1pPr>
            <a:lvl2pPr marL="742950" indent="-285750" defTabSz="576263">
              <a:defRPr sz="2400">
                <a:solidFill>
                  <a:schemeClr val="tx1"/>
                </a:solidFill>
                <a:latin typeface="Times"/>
              </a:defRPr>
            </a:lvl2pPr>
            <a:lvl3pPr marL="1143000" indent="-228600" defTabSz="576263">
              <a:defRPr sz="2400">
                <a:solidFill>
                  <a:schemeClr val="tx1"/>
                </a:solidFill>
                <a:latin typeface="Times"/>
              </a:defRPr>
            </a:lvl3pPr>
            <a:lvl4pPr marL="1600200" indent="-228600" defTabSz="576263">
              <a:defRPr sz="2400">
                <a:solidFill>
                  <a:schemeClr val="tx1"/>
                </a:solidFill>
                <a:latin typeface="Times"/>
              </a:defRPr>
            </a:lvl4pPr>
            <a:lvl5pPr marL="2057400" indent="-228600" defTabSz="576263">
              <a:defRPr sz="2400">
                <a:solidFill>
                  <a:schemeClr val="tx1"/>
                </a:solidFill>
                <a:latin typeface="Times"/>
              </a:defRPr>
            </a:lvl5pPr>
            <a:lvl6pPr marL="2514600" indent="-228600" defTabSz="576263" eaLnBrk="0" fontAlgn="base" hangingPunct="0">
              <a:spcBef>
                <a:spcPct val="0"/>
              </a:spcBef>
              <a:spcAft>
                <a:spcPct val="0"/>
              </a:spcAft>
              <a:defRPr sz="2400">
                <a:solidFill>
                  <a:schemeClr val="tx1"/>
                </a:solidFill>
                <a:latin typeface="Times"/>
              </a:defRPr>
            </a:lvl6pPr>
            <a:lvl7pPr marL="2971800" indent="-228600" defTabSz="576263" eaLnBrk="0" fontAlgn="base" hangingPunct="0">
              <a:spcBef>
                <a:spcPct val="0"/>
              </a:spcBef>
              <a:spcAft>
                <a:spcPct val="0"/>
              </a:spcAft>
              <a:defRPr sz="2400">
                <a:solidFill>
                  <a:schemeClr val="tx1"/>
                </a:solidFill>
                <a:latin typeface="Times"/>
              </a:defRPr>
            </a:lvl7pPr>
            <a:lvl8pPr marL="3429000" indent="-228600" defTabSz="576263" eaLnBrk="0" fontAlgn="base" hangingPunct="0">
              <a:spcBef>
                <a:spcPct val="0"/>
              </a:spcBef>
              <a:spcAft>
                <a:spcPct val="0"/>
              </a:spcAft>
              <a:defRPr sz="2400">
                <a:solidFill>
                  <a:schemeClr val="tx1"/>
                </a:solidFill>
                <a:latin typeface="Times"/>
              </a:defRPr>
            </a:lvl8pPr>
            <a:lvl9pPr marL="3886200" indent="-228600" defTabSz="576263" eaLnBrk="0" fontAlgn="base" hangingPunct="0">
              <a:spcBef>
                <a:spcPct val="0"/>
              </a:spcBef>
              <a:spcAft>
                <a:spcPct val="0"/>
              </a:spcAft>
              <a:defRPr sz="2400">
                <a:solidFill>
                  <a:schemeClr val="tx1"/>
                </a:solidFill>
                <a:latin typeface="Times"/>
              </a:defRPr>
            </a:lvl9pPr>
          </a:lstStyle>
          <a:p>
            <a:pPr algn="just">
              <a:lnSpc>
                <a:spcPct val="110000"/>
              </a:lnSpc>
              <a:spcAft>
                <a:spcPct val="50000"/>
              </a:spcAft>
            </a:pPr>
            <a:r>
              <a:rPr lang="en-US" altLang="en-US" sz="2600" b="1" dirty="0">
                <a:latin typeface="Arial" panose="020B0604020202020204" pitchFamily="34" charset="0"/>
                <a:cs typeface="Arial" panose="020B0604020202020204" pitchFamily="34" charset="0"/>
              </a:rPr>
              <a:t>Figure 1</a:t>
            </a:r>
            <a:r>
              <a:rPr lang="en-US" altLang="en-US" sz="2600" dirty="0">
                <a:latin typeface="Arial" panose="020B0604020202020204" pitchFamily="34" charset="0"/>
                <a:cs typeface="Arial" panose="020B0604020202020204" pitchFamily="34" charset="0"/>
              </a:rPr>
              <a:t>. Plasma Free Hemoglobin (</a:t>
            </a:r>
            <a:r>
              <a:rPr lang="en-US" altLang="en-US" sz="2600" dirty="0" err="1">
                <a:latin typeface="Arial" panose="020B0604020202020204" pitchFamily="34" charset="0"/>
                <a:cs typeface="Arial" panose="020B0604020202020204" pitchFamily="34" charset="0"/>
              </a:rPr>
              <a:t>PFHgb</a:t>
            </a:r>
            <a:r>
              <a:rPr lang="en-US" altLang="en-US" sz="2600" dirty="0">
                <a:latin typeface="Arial" panose="020B0604020202020204" pitchFamily="34" charset="0"/>
                <a:cs typeface="Arial" panose="020B0604020202020204" pitchFamily="34" charset="0"/>
              </a:rPr>
              <a:t>) levels over time with prototype suction fully submerged in a pan containing 1400ml of human whole blood with a large surface area and no air/blood mixture during collection and recirculated for a total of 120 minutes. Blood was warmed during collection to 37C.</a:t>
            </a:r>
          </a:p>
        </p:txBody>
      </p:sp>
      <p:sp>
        <p:nvSpPr>
          <p:cNvPr id="3095" name="Text Box 34">
            <a:extLst>
              <a:ext uri="{FF2B5EF4-FFF2-40B4-BE49-F238E27FC236}">
                <a16:creationId xmlns:a16="http://schemas.microsoft.com/office/drawing/2014/main" id="{D4DB1B44-52B6-2391-BFAC-D1BF5B1CB48D}"/>
              </a:ext>
            </a:extLst>
          </p:cNvPr>
          <p:cNvSpPr txBox="1">
            <a:spLocks noChangeArrowheads="1"/>
          </p:cNvSpPr>
          <p:nvPr/>
        </p:nvSpPr>
        <p:spPr bwMode="auto">
          <a:xfrm>
            <a:off x="11531601" y="20326483"/>
            <a:ext cx="9829800" cy="3204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76263">
              <a:defRPr sz="2400">
                <a:solidFill>
                  <a:schemeClr val="tx1"/>
                </a:solidFill>
                <a:latin typeface="Times"/>
              </a:defRPr>
            </a:lvl1pPr>
            <a:lvl2pPr marL="742950" indent="-285750" defTabSz="576263">
              <a:defRPr sz="2400">
                <a:solidFill>
                  <a:schemeClr val="tx1"/>
                </a:solidFill>
                <a:latin typeface="Times"/>
              </a:defRPr>
            </a:lvl2pPr>
            <a:lvl3pPr marL="1143000" indent="-228600" defTabSz="576263">
              <a:defRPr sz="2400">
                <a:solidFill>
                  <a:schemeClr val="tx1"/>
                </a:solidFill>
                <a:latin typeface="Times"/>
              </a:defRPr>
            </a:lvl3pPr>
            <a:lvl4pPr marL="1600200" indent="-228600" defTabSz="576263">
              <a:defRPr sz="2400">
                <a:solidFill>
                  <a:schemeClr val="tx1"/>
                </a:solidFill>
                <a:latin typeface="Times"/>
              </a:defRPr>
            </a:lvl4pPr>
            <a:lvl5pPr marL="2057400" indent="-228600" defTabSz="576263">
              <a:defRPr sz="2400">
                <a:solidFill>
                  <a:schemeClr val="tx1"/>
                </a:solidFill>
                <a:latin typeface="Times"/>
              </a:defRPr>
            </a:lvl5pPr>
            <a:lvl6pPr marL="2514600" indent="-228600" defTabSz="576263" eaLnBrk="0" fontAlgn="base" hangingPunct="0">
              <a:spcBef>
                <a:spcPct val="0"/>
              </a:spcBef>
              <a:spcAft>
                <a:spcPct val="0"/>
              </a:spcAft>
              <a:defRPr sz="2400">
                <a:solidFill>
                  <a:schemeClr val="tx1"/>
                </a:solidFill>
                <a:latin typeface="Times"/>
              </a:defRPr>
            </a:lvl6pPr>
            <a:lvl7pPr marL="2971800" indent="-228600" defTabSz="576263" eaLnBrk="0" fontAlgn="base" hangingPunct="0">
              <a:spcBef>
                <a:spcPct val="0"/>
              </a:spcBef>
              <a:spcAft>
                <a:spcPct val="0"/>
              </a:spcAft>
              <a:defRPr sz="2400">
                <a:solidFill>
                  <a:schemeClr val="tx1"/>
                </a:solidFill>
                <a:latin typeface="Times"/>
              </a:defRPr>
            </a:lvl7pPr>
            <a:lvl8pPr marL="3429000" indent="-228600" defTabSz="576263" eaLnBrk="0" fontAlgn="base" hangingPunct="0">
              <a:spcBef>
                <a:spcPct val="0"/>
              </a:spcBef>
              <a:spcAft>
                <a:spcPct val="0"/>
              </a:spcAft>
              <a:defRPr sz="2400">
                <a:solidFill>
                  <a:schemeClr val="tx1"/>
                </a:solidFill>
                <a:latin typeface="Times"/>
              </a:defRPr>
            </a:lvl8pPr>
            <a:lvl9pPr marL="3886200" indent="-228600" defTabSz="576263" eaLnBrk="0" fontAlgn="base" hangingPunct="0">
              <a:spcBef>
                <a:spcPct val="0"/>
              </a:spcBef>
              <a:spcAft>
                <a:spcPct val="0"/>
              </a:spcAft>
              <a:defRPr sz="2400">
                <a:solidFill>
                  <a:schemeClr val="tx1"/>
                </a:solidFill>
                <a:latin typeface="Times"/>
              </a:defRPr>
            </a:lvl9pPr>
          </a:lstStyle>
          <a:p>
            <a:pPr algn="just">
              <a:lnSpc>
                <a:spcPct val="110000"/>
              </a:lnSpc>
              <a:spcAft>
                <a:spcPct val="50000"/>
              </a:spcAft>
            </a:pPr>
            <a:r>
              <a:rPr lang="en-US" altLang="en-US" sz="2600" b="1" dirty="0">
                <a:latin typeface="Arial" panose="020B0604020202020204" pitchFamily="34" charset="0"/>
                <a:cs typeface="Arial" panose="020B0604020202020204" pitchFamily="34" charset="0"/>
              </a:rPr>
              <a:t>Figure 2</a:t>
            </a:r>
            <a:r>
              <a:rPr lang="en-US" altLang="en-US" sz="2600" dirty="0">
                <a:latin typeface="Arial" panose="020B0604020202020204" pitchFamily="34" charset="0"/>
                <a:cs typeface="Arial" panose="020B0604020202020204" pitchFamily="34" charset="0"/>
              </a:rPr>
              <a:t>. Hemoglobin (Hgb) levels over time with prototype suction fully submerged in a pan containing 1400ml of human whole blood with a large surface area and no air/blood mixture during collection and recirculated for a total of 120 minutes. Blood was warmed during collection to 37C. Time point zero values are hemoglobin levels in the pan. Levels were exposed </a:t>
            </a:r>
            <a:r>
              <a:rPr lang="en-US" altLang="en-US" sz="2800" dirty="0">
                <a:latin typeface="Arial" panose="020B0604020202020204" pitchFamily="34" charset="0"/>
                <a:cs typeface="Arial" panose="020B0604020202020204" pitchFamily="34" charset="0"/>
              </a:rPr>
              <a:t>to 400ml of crystalloid. </a:t>
            </a:r>
          </a:p>
        </p:txBody>
      </p:sp>
      <p:sp>
        <p:nvSpPr>
          <p:cNvPr id="3097" name="Text Box 38">
            <a:extLst>
              <a:ext uri="{FF2B5EF4-FFF2-40B4-BE49-F238E27FC236}">
                <a16:creationId xmlns:a16="http://schemas.microsoft.com/office/drawing/2014/main" id="{8326CEB0-238C-6F4D-58AD-CD9EC660D96F}"/>
              </a:ext>
            </a:extLst>
          </p:cNvPr>
          <p:cNvSpPr txBox="1">
            <a:spLocks noChangeArrowheads="1"/>
          </p:cNvSpPr>
          <p:nvPr/>
        </p:nvSpPr>
        <p:spPr bwMode="auto">
          <a:xfrm>
            <a:off x="22326600" y="11588585"/>
            <a:ext cx="9829800" cy="22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76263">
              <a:defRPr sz="2400">
                <a:solidFill>
                  <a:schemeClr val="tx1"/>
                </a:solidFill>
                <a:latin typeface="Times"/>
              </a:defRPr>
            </a:lvl1pPr>
            <a:lvl2pPr marL="742950" indent="-285750" defTabSz="576263">
              <a:defRPr sz="2400">
                <a:solidFill>
                  <a:schemeClr val="tx1"/>
                </a:solidFill>
                <a:latin typeface="Times"/>
              </a:defRPr>
            </a:lvl2pPr>
            <a:lvl3pPr marL="1143000" indent="-228600" defTabSz="576263">
              <a:defRPr sz="2400">
                <a:solidFill>
                  <a:schemeClr val="tx1"/>
                </a:solidFill>
                <a:latin typeface="Times"/>
              </a:defRPr>
            </a:lvl3pPr>
            <a:lvl4pPr marL="1600200" indent="-228600" defTabSz="576263">
              <a:defRPr sz="2400">
                <a:solidFill>
                  <a:schemeClr val="tx1"/>
                </a:solidFill>
                <a:latin typeface="Times"/>
              </a:defRPr>
            </a:lvl4pPr>
            <a:lvl5pPr marL="2057400" indent="-228600" defTabSz="576263">
              <a:defRPr sz="2400">
                <a:solidFill>
                  <a:schemeClr val="tx1"/>
                </a:solidFill>
                <a:latin typeface="Times"/>
              </a:defRPr>
            </a:lvl5pPr>
            <a:lvl6pPr marL="2514600" indent="-228600" defTabSz="576263" eaLnBrk="0" fontAlgn="base" hangingPunct="0">
              <a:spcBef>
                <a:spcPct val="0"/>
              </a:spcBef>
              <a:spcAft>
                <a:spcPct val="0"/>
              </a:spcAft>
              <a:defRPr sz="2400">
                <a:solidFill>
                  <a:schemeClr val="tx1"/>
                </a:solidFill>
                <a:latin typeface="Times"/>
              </a:defRPr>
            </a:lvl6pPr>
            <a:lvl7pPr marL="2971800" indent="-228600" defTabSz="576263" eaLnBrk="0" fontAlgn="base" hangingPunct="0">
              <a:spcBef>
                <a:spcPct val="0"/>
              </a:spcBef>
              <a:spcAft>
                <a:spcPct val="0"/>
              </a:spcAft>
              <a:defRPr sz="2400">
                <a:solidFill>
                  <a:schemeClr val="tx1"/>
                </a:solidFill>
                <a:latin typeface="Times"/>
              </a:defRPr>
            </a:lvl7pPr>
            <a:lvl8pPr marL="3429000" indent="-228600" defTabSz="576263" eaLnBrk="0" fontAlgn="base" hangingPunct="0">
              <a:spcBef>
                <a:spcPct val="0"/>
              </a:spcBef>
              <a:spcAft>
                <a:spcPct val="0"/>
              </a:spcAft>
              <a:defRPr sz="2400">
                <a:solidFill>
                  <a:schemeClr val="tx1"/>
                </a:solidFill>
                <a:latin typeface="Times"/>
              </a:defRPr>
            </a:lvl8pPr>
            <a:lvl9pPr marL="3886200" indent="-228600" defTabSz="576263" eaLnBrk="0" fontAlgn="base" hangingPunct="0">
              <a:spcBef>
                <a:spcPct val="0"/>
              </a:spcBef>
              <a:spcAft>
                <a:spcPct val="0"/>
              </a:spcAft>
              <a:defRPr sz="2400">
                <a:solidFill>
                  <a:schemeClr val="tx1"/>
                </a:solidFill>
                <a:latin typeface="Times"/>
              </a:defRPr>
            </a:lvl9pPr>
          </a:lstStyle>
          <a:p>
            <a:pPr algn="just">
              <a:lnSpc>
                <a:spcPct val="110000"/>
              </a:lnSpc>
              <a:spcAft>
                <a:spcPct val="50000"/>
              </a:spcAft>
            </a:pPr>
            <a:r>
              <a:rPr lang="en-US" altLang="en-US" sz="2600" b="1" dirty="0">
                <a:latin typeface="Arial" panose="020B0604020202020204" pitchFamily="34" charset="0"/>
                <a:cs typeface="Arial" panose="020B0604020202020204" pitchFamily="34" charset="0"/>
              </a:rPr>
              <a:t>Figure 4</a:t>
            </a:r>
            <a:r>
              <a:rPr lang="en-US" altLang="en-US" sz="2600" dirty="0">
                <a:latin typeface="Arial" panose="020B0604020202020204" pitchFamily="34" charset="0"/>
                <a:cs typeface="Arial" panose="020B0604020202020204" pitchFamily="34" charset="0"/>
              </a:rPr>
              <a:t>. </a:t>
            </a:r>
            <a:r>
              <a:rPr lang="en-US" altLang="en-US" sz="2600" dirty="0" err="1">
                <a:latin typeface="Arial" panose="020B0604020202020204" pitchFamily="34" charset="0"/>
                <a:cs typeface="Arial" panose="020B0604020202020204" pitchFamily="34" charset="0"/>
              </a:rPr>
              <a:t>PFHgb</a:t>
            </a:r>
            <a:r>
              <a:rPr lang="en-US" altLang="en-US" sz="2600" dirty="0">
                <a:latin typeface="Arial" panose="020B0604020202020204" pitchFamily="34" charset="0"/>
                <a:cs typeface="Arial" panose="020B0604020202020204" pitchFamily="34" charset="0"/>
              </a:rPr>
              <a:t>/Hgb ratios over time with prototype suction fully submerged in a pan containing 1400ml of human whole blood with a large surface area and no air/blood mixture during collection and recirculated for a total of 120 minutes. Blood was warmed during collection to 37C.</a:t>
            </a:r>
          </a:p>
        </p:txBody>
      </p:sp>
      <p:sp>
        <p:nvSpPr>
          <p:cNvPr id="3100" name="Text Box 43">
            <a:extLst>
              <a:ext uri="{FF2B5EF4-FFF2-40B4-BE49-F238E27FC236}">
                <a16:creationId xmlns:a16="http://schemas.microsoft.com/office/drawing/2014/main" id="{81B23C2E-D864-7582-800A-B115ECF9E419}"/>
              </a:ext>
            </a:extLst>
          </p:cNvPr>
          <p:cNvSpPr txBox="1">
            <a:spLocks noChangeArrowheads="1"/>
          </p:cNvSpPr>
          <p:nvPr/>
        </p:nvSpPr>
        <p:spPr bwMode="auto">
          <a:xfrm>
            <a:off x="33185100" y="11549521"/>
            <a:ext cx="9601200" cy="22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76263">
              <a:defRPr sz="2400">
                <a:solidFill>
                  <a:schemeClr val="tx1"/>
                </a:solidFill>
                <a:latin typeface="Times"/>
              </a:defRPr>
            </a:lvl1pPr>
            <a:lvl2pPr marL="742950" indent="-285750" defTabSz="576263">
              <a:defRPr sz="2400">
                <a:solidFill>
                  <a:schemeClr val="tx1"/>
                </a:solidFill>
                <a:latin typeface="Times"/>
              </a:defRPr>
            </a:lvl2pPr>
            <a:lvl3pPr marL="1143000" indent="-228600" defTabSz="576263">
              <a:defRPr sz="2400">
                <a:solidFill>
                  <a:schemeClr val="tx1"/>
                </a:solidFill>
                <a:latin typeface="Times"/>
              </a:defRPr>
            </a:lvl3pPr>
            <a:lvl4pPr marL="1600200" indent="-228600" defTabSz="576263">
              <a:defRPr sz="2400">
                <a:solidFill>
                  <a:schemeClr val="tx1"/>
                </a:solidFill>
                <a:latin typeface="Times"/>
              </a:defRPr>
            </a:lvl4pPr>
            <a:lvl5pPr marL="2057400" indent="-228600" defTabSz="576263">
              <a:defRPr sz="2400">
                <a:solidFill>
                  <a:schemeClr val="tx1"/>
                </a:solidFill>
                <a:latin typeface="Times"/>
              </a:defRPr>
            </a:lvl5pPr>
            <a:lvl6pPr marL="2514600" indent="-228600" defTabSz="576263" eaLnBrk="0" fontAlgn="base" hangingPunct="0">
              <a:spcBef>
                <a:spcPct val="0"/>
              </a:spcBef>
              <a:spcAft>
                <a:spcPct val="0"/>
              </a:spcAft>
              <a:defRPr sz="2400">
                <a:solidFill>
                  <a:schemeClr val="tx1"/>
                </a:solidFill>
                <a:latin typeface="Times"/>
              </a:defRPr>
            </a:lvl6pPr>
            <a:lvl7pPr marL="2971800" indent="-228600" defTabSz="576263" eaLnBrk="0" fontAlgn="base" hangingPunct="0">
              <a:spcBef>
                <a:spcPct val="0"/>
              </a:spcBef>
              <a:spcAft>
                <a:spcPct val="0"/>
              </a:spcAft>
              <a:defRPr sz="2400">
                <a:solidFill>
                  <a:schemeClr val="tx1"/>
                </a:solidFill>
                <a:latin typeface="Times"/>
              </a:defRPr>
            </a:lvl7pPr>
            <a:lvl8pPr marL="3429000" indent="-228600" defTabSz="576263" eaLnBrk="0" fontAlgn="base" hangingPunct="0">
              <a:spcBef>
                <a:spcPct val="0"/>
              </a:spcBef>
              <a:spcAft>
                <a:spcPct val="0"/>
              </a:spcAft>
              <a:defRPr sz="2400">
                <a:solidFill>
                  <a:schemeClr val="tx1"/>
                </a:solidFill>
                <a:latin typeface="Times"/>
              </a:defRPr>
            </a:lvl8pPr>
            <a:lvl9pPr marL="3886200" indent="-228600" defTabSz="576263" eaLnBrk="0" fontAlgn="base" hangingPunct="0">
              <a:spcBef>
                <a:spcPct val="0"/>
              </a:spcBef>
              <a:spcAft>
                <a:spcPct val="0"/>
              </a:spcAft>
              <a:defRPr sz="2400">
                <a:solidFill>
                  <a:schemeClr val="tx1"/>
                </a:solidFill>
                <a:latin typeface="Times"/>
              </a:defRPr>
            </a:lvl9pPr>
          </a:lstStyle>
          <a:p>
            <a:pPr algn="just">
              <a:lnSpc>
                <a:spcPct val="110000"/>
              </a:lnSpc>
              <a:spcAft>
                <a:spcPct val="50000"/>
              </a:spcAft>
            </a:pPr>
            <a:r>
              <a:rPr lang="en-US" altLang="en-US" sz="2600" b="1" dirty="0">
                <a:latin typeface="Arial" panose="020B0604020202020204" pitchFamily="34" charset="0"/>
                <a:cs typeface="Arial" panose="020B0604020202020204" pitchFamily="34" charset="0"/>
              </a:rPr>
              <a:t>Figure 7</a:t>
            </a:r>
            <a:r>
              <a:rPr lang="en-US" altLang="en-US" sz="2600" dirty="0">
                <a:latin typeface="Arial" panose="020B0604020202020204" pitchFamily="34" charset="0"/>
                <a:cs typeface="Arial" panose="020B0604020202020204" pitchFamily="34" charset="0"/>
              </a:rPr>
              <a:t>. </a:t>
            </a:r>
            <a:r>
              <a:rPr lang="en-US" altLang="en-US" sz="2600" dirty="0" err="1">
                <a:latin typeface="Arial" panose="020B0604020202020204" pitchFamily="34" charset="0"/>
                <a:cs typeface="Arial" panose="020B0604020202020204" pitchFamily="34" charset="0"/>
              </a:rPr>
              <a:t>PFHgb</a:t>
            </a:r>
            <a:r>
              <a:rPr lang="en-US" altLang="en-US" sz="2600" dirty="0">
                <a:latin typeface="Arial" panose="020B0604020202020204" pitchFamily="34" charset="0"/>
                <a:cs typeface="Arial" panose="020B0604020202020204" pitchFamily="34" charset="0"/>
              </a:rPr>
              <a:t>/Hgb ratios were assessed with </a:t>
            </a:r>
            <a:r>
              <a:rPr lang="en-US" sz="2600" dirty="0">
                <a:latin typeface="Arial" panose="020B0604020202020204" pitchFamily="34" charset="0"/>
                <a:cs typeface="Arial" panose="020B0604020202020204" pitchFamily="34" charset="0"/>
              </a:rPr>
              <a:t>3600 mL of whole blood collected with a large surface area air interface in a stainless-steel pan. Blood was sequentially collected and immediately circulated through the system and discarded. Blood was warmed to 37C and the experiment lasted 45 minutes.</a:t>
            </a:r>
            <a:r>
              <a:rPr lang="en-US" altLang="en-US" sz="2600" dirty="0">
                <a:latin typeface="Arial" panose="020B0604020202020204" pitchFamily="34" charset="0"/>
                <a:cs typeface="Arial" panose="020B0604020202020204" pitchFamily="34" charset="0"/>
              </a:rPr>
              <a:t> </a:t>
            </a:r>
          </a:p>
        </p:txBody>
      </p:sp>
      <p:sp>
        <p:nvSpPr>
          <p:cNvPr id="3102" name="Text Box 47">
            <a:extLst>
              <a:ext uri="{FF2B5EF4-FFF2-40B4-BE49-F238E27FC236}">
                <a16:creationId xmlns:a16="http://schemas.microsoft.com/office/drawing/2014/main" id="{12ABA68D-585B-2AB7-13FD-02D47061D849}"/>
              </a:ext>
            </a:extLst>
          </p:cNvPr>
          <p:cNvSpPr txBox="1">
            <a:spLocks noChangeArrowheads="1"/>
          </p:cNvSpPr>
          <p:nvPr/>
        </p:nvSpPr>
        <p:spPr bwMode="auto">
          <a:xfrm>
            <a:off x="22388286" y="29730806"/>
            <a:ext cx="9829800" cy="2258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76263">
              <a:defRPr sz="2400">
                <a:solidFill>
                  <a:schemeClr val="tx1"/>
                </a:solidFill>
                <a:latin typeface="Times"/>
              </a:defRPr>
            </a:lvl1pPr>
            <a:lvl2pPr marL="742950" indent="-285750" defTabSz="576263">
              <a:defRPr sz="2400">
                <a:solidFill>
                  <a:schemeClr val="tx1"/>
                </a:solidFill>
                <a:latin typeface="Times"/>
              </a:defRPr>
            </a:lvl2pPr>
            <a:lvl3pPr marL="1143000" indent="-228600" defTabSz="576263">
              <a:defRPr sz="2400">
                <a:solidFill>
                  <a:schemeClr val="tx1"/>
                </a:solidFill>
                <a:latin typeface="Times"/>
              </a:defRPr>
            </a:lvl3pPr>
            <a:lvl4pPr marL="1600200" indent="-228600" defTabSz="576263">
              <a:defRPr sz="2400">
                <a:solidFill>
                  <a:schemeClr val="tx1"/>
                </a:solidFill>
                <a:latin typeface="Times"/>
              </a:defRPr>
            </a:lvl4pPr>
            <a:lvl5pPr marL="2057400" indent="-228600" defTabSz="576263">
              <a:defRPr sz="2400">
                <a:solidFill>
                  <a:schemeClr val="tx1"/>
                </a:solidFill>
                <a:latin typeface="Times"/>
              </a:defRPr>
            </a:lvl5pPr>
            <a:lvl6pPr marL="2514600" indent="-228600" defTabSz="576263" eaLnBrk="0" fontAlgn="base" hangingPunct="0">
              <a:spcBef>
                <a:spcPct val="0"/>
              </a:spcBef>
              <a:spcAft>
                <a:spcPct val="0"/>
              </a:spcAft>
              <a:defRPr sz="2400">
                <a:solidFill>
                  <a:schemeClr val="tx1"/>
                </a:solidFill>
                <a:latin typeface="Times"/>
              </a:defRPr>
            </a:lvl6pPr>
            <a:lvl7pPr marL="2971800" indent="-228600" defTabSz="576263" eaLnBrk="0" fontAlgn="base" hangingPunct="0">
              <a:spcBef>
                <a:spcPct val="0"/>
              </a:spcBef>
              <a:spcAft>
                <a:spcPct val="0"/>
              </a:spcAft>
              <a:defRPr sz="2400">
                <a:solidFill>
                  <a:schemeClr val="tx1"/>
                </a:solidFill>
                <a:latin typeface="Times"/>
              </a:defRPr>
            </a:lvl7pPr>
            <a:lvl8pPr marL="3429000" indent="-228600" defTabSz="576263" eaLnBrk="0" fontAlgn="base" hangingPunct="0">
              <a:spcBef>
                <a:spcPct val="0"/>
              </a:spcBef>
              <a:spcAft>
                <a:spcPct val="0"/>
              </a:spcAft>
              <a:defRPr sz="2400">
                <a:solidFill>
                  <a:schemeClr val="tx1"/>
                </a:solidFill>
                <a:latin typeface="Times"/>
              </a:defRPr>
            </a:lvl8pPr>
            <a:lvl9pPr marL="3886200" indent="-228600" defTabSz="576263" eaLnBrk="0" fontAlgn="base" hangingPunct="0">
              <a:spcBef>
                <a:spcPct val="0"/>
              </a:spcBef>
              <a:spcAft>
                <a:spcPct val="0"/>
              </a:spcAft>
              <a:defRPr sz="2400">
                <a:solidFill>
                  <a:schemeClr val="tx1"/>
                </a:solidFill>
                <a:latin typeface="Times"/>
              </a:defRPr>
            </a:lvl9pPr>
          </a:lstStyle>
          <a:p>
            <a:pPr algn="just">
              <a:lnSpc>
                <a:spcPct val="110000"/>
              </a:lnSpc>
              <a:spcAft>
                <a:spcPct val="50000"/>
              </a:spcAft>
            </a:pPr>
            <a:r>
              <a:rPr lang="en-US" altLang="en-US" sz="2600" b="1" dirty="0">
                <a:latin typeface="Arial" panose="020B0604020202020204" pitchFamily="34" charset="0"/>
                <a:cs typeface="Arial" panose="020B0604020202020204" pitchFamily="34" charset="0"/>
              </a:rPr>
              <a:t>Figure 6</a:t>
            </a:r>
            <a:r>
              <a:rPr lang="en-US" altLang="en-US" sz="2600" dirty="0">
                <a:latin typeface="Arial" panose="020B0604020202020204" pitchFamily="34" charset="0"/>
                <a:cs typeface="Arial" panose="020B0604020202020204" pitchFamily="34" charset="0"/>
              </a:rPr>
              <a:t>. Hemoglobin (Hgb) levels were assessed with </a:t>
            </a:r>
            <a:r>
              <a:rPr lang="en-US" sz="2600" dirty="0">
                <a:latin typeface="Arial" panose="020B0604020202020204" pitchFamily="34" charset="0"/>
                <a:cs typeface="Arial" panose="020B0604020202020204" pitchFamily="34" charset="0"/>
              </a:rPr>
              <a:t>3600 mL of whole blood collected with a large surface area air interface in a stainless-steel pan. Blood was sequentially collected and immediately circulated through the system and discarded. Blood was warmed to 37C and the experiment lasted 45 minutes. </a:t>
            </a:r>
            <a:endParaRPr lang="en-US" altLang="en-US" sz="2600" dirty="0">
              <a:latin typeface="Arial" panose="020B0604020202020204" pitchFamily="34" charset="0"/>
              <a:cs typeface="Arial" panose="020B0604020202020204" pitchFamily="34" charset="0"/>
            </a:endParaRPr>
          </a:p>
        </p:txBody>
      </p:sp>
      <p:sp>
        <p:nvSpPr>
          <p:cNvPr id="3104" name="Text Box 49">
            <a:extLst>
              <a:ext uri="{FF2B5EF4-FFF2-40B4-BE49-F238E27FC236}">
                <a16:creationId xmlns:a16="http://schemas.microsoft.com/office/drawing/2014/main" id="{AAE81327-4992-052F-5E5B-4A7318551200}"/>
              </a:ext>
            </a:extLst>
          </p:cNvPr>
          <p:cNvSpPr txBox="1">
            <a:spLocks noChangeArrowheads="1"/>
          </p:cNvSpPr>
          <p:nvPr/>
        </p:nvSpPr>
        <p:spPr bwMode="auto">
          <a:xfrm>
            <a:off x="11595096" y="29779336"/>
            <a:ext cx="9829800" cy="3139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76263">
              <a:defRPr sz="2400">
                <a:solidFill>
                  <a:schemeClr val="tx1"/>
                </a:solidFill>
                <a:latin typeface="Times"/>
              </a:defRPr>
            </a:lvl1pPr>
            <a:lvl2pPr marL="742950" indent="-285750" defTabSz="576263">
              <a:defRPr sz="2400">
                <a:solidFill>
                  <a:schemeClr val="tx1"/>
                </a:solidFill>
                <a:latin typeface="Times"/>
              </a:defRPr>
            </a:lvl2pPr>
            <a:lvl3pPr marL="1143000" indent="-228600" defTabSz="576263">
              <a:defRPr sz="2400">
                <a:solidFill>
                  <a:schemeClr val="tx1"/>
                </a:solidFill>
                <a:latin typeface="Times"/>
              </a:defRPr>
            </a:lvl3pPr>
            <a:lvl4pPr marL="1600200" indent="-228600" defTabSz="576263">
              <a:defRPr sz="2400">
                <a:solidFill>
                  <a:schemeClr val="tx1"/>
                </a:solidFill>
                <a:latin typeface="Times"/>
              </a:defRPr>
            </a:lvl4pPr>
            <a:lvl5pPr marL="2057400" indent="-228600" defTabSz="576263">
              <a:defRPr sz="2400">
                <a:solidFill>
                  <a:schemeClr val="tx1"/>
                </a:solidFill>
                <a:latin typeface="Times"/>
              </a:defRPr>
            </a:lvl5pPr>
            <a:lvl6pPr marL="2514600" indent="-228600" defTabSz="576263" eaLnBrk="0" fontAlgn="base" hangingPunct="0">
              <a:spcBef>
                <a:spcPct val="0"/>
              </a:spcBef>
              <a:spcAft>
                <a:spcPct val="0"/>
              </a:spcAft>
              <a:defRPr sz="2400">
                <a:solidFill>
                  <a:schemeClr val="tx1"/>
                </a:solidFill>
                <a:latin typeface="Times"/>
              </a:defRPr>
            </a:lvl6pPr>
            <a:lvl7pPr marL="2971800" indent="-228600" defTabSz="576263" eaLnBrk="0" fontAlgn="base" hangingPunct="0">
              <a:spcBef>
                <a:spcPct val="0"/>
              </a:spcBef>
              <a:spcAft>
                <a:spcPct val="0"/>
              </a:spcAft>
              <a:defRPr sz="2400">
                <a:solidFill>
                  <a:schemeClr val="tx1"/>
                </a:solidFill>
                <a:latin typeface="Times"/>
              </a:defRPr>
            </a:lvl7pPr>
            <a:lvl8pPr marL="3429000" indent="-228600" defTabSz="576263" eaLnBrk="0" fontAlgn="base" hangingPunct="0">
              <a:spcBef>
                <a:spcPct val="0"/>
              </a:spcBef>
              <a:spcAft>
                <a:spcPct val="0"/>
              </a:spcAft>
              <a:defRPr sz="2400">
                <a:solidFill>
                  <a:schemeClr val="tx1"/>
                </a:solidFill>
                <a:latin typeface="Times"/>
              </a:defRPr>
            </a:lvl8pPr>
            <a:lvl9pPr marL="3886200" indent="-228600" defTabSz="576263" eaLnBrk="0" fontAlgn="base" hangingPunct="0">
              <a:spcBef>
                <a:spcPct val="0"/>
              </a:spcBef>
              <a:spcAft>
                <a:spcPct val="0"/>
              </a:spcAft>
              <a:defRPr sz="2400">
                <a:solidFill>
                  <a:schemeClr val="tx1"/>
                </a:solidFill>
                <a:latin typeface="Times"/>
              </a:defRPr>
            </a:lvl9pPr>
          </a:lstStyle>
          <a:p>
            <a:pPr algn="just">
              <a:lnSpc>
                <a:spcPct val="110000"/>
              </a:lnSpc>
              <a:spcAft>
                <a:spcPct val="50000"/>
              </a:spcAft>
            </a:pPr>
            <a:r>
              <a:rPr lang="en-US" altLang="en-US" sz="2600" b="1" dirty="0">
                <a:latin typeface="Arial" panose="020B0604020202020204" pitchFamily="34" charset="0"/>
                <a:cs typeface="Arial" panose="020B0604020202020204" pitchFamily="34" charset="0"/>
              </a:rPr>
              <a:t>Figure 3</a:t>
            </a:r>
            <a:r>
              <a:rPr lang="en-US" altLang="en-US" sz="2600" dirty="0">
                <a:latin typeface="Arial" panose="020B0604020202020204" pitchFamily="34" charset="0"/>
                <a:cs typeface="Arial" panose="020B0604020202020204" pitchFamily="34" charset="0"/>
              </a:rPr>
              <a:t>. Platelet levels over time with prototype suction fully submerged in a pan containing 1400ml of human whole blood with a large surface area and no air/blood mixture during collection and recirculated for a total of 120 minutes. Blood was warmed during collection to 37C. Time point zero values are platelet levels in the pan. Levels were exposed to 400ml of crystalloid. </a:t>
            </a:r>
          </a:p>
        </p:txBody>
      </p:sp>
      <p:sp>
        <p:nvSpPr>
          <p:cNvPr id="3106" name="Text Box 52">
            <a:extLst>
              <a:ext uri="{FF2B5EF4-FFF2-40B4-BE49-F238E27FC236}">
                <a16:creationId xmlns:a16="http://schemas.microsoft.com/office/drawing/2014/main" id="{E37CB450-FFCC-AF50-EFA4-8EB9AD3EF83E}"/>
              </a:ext>
            </a:extLst>
          </p:cNvPr>
          <p:cNvSpPr txBox="1">
            <a:spLocks noChangeArrowheads="1"/>
          </p:cNvSpPr>
          <p:nvPr/>
        </p:nvSpPr>
        <p:spPr bwMode="auto">
          <a:xfrm>
            <a:off x="22326600" y="20372090"/>
            <a:ext cx="9829800" cy="2698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76263">
              <a:defRPr sz="2400">
                <a:solidFill>
                  <a:schemeClr val="tx1"/>
                </a:solidFill>
                <a:latin typeface="Times"/>
              </a:defRPr>
            </a:lvl1pPr>
            <a:lvl2pPr marL="742950" indent="-285750" defTabSz="576263">
              <a:defRPr sz="2400">
                <a:solidFill>
                  <a:schemeClr val="tx1"/>
                </a:solidFill>
                <a:latin typeface="Times"/>
              </a:defRPr>
            </a:lvl2pPr>
            <a:lvl3pPr marL="1143000" indent="-228600" defTabSz="576263">
              <a:defRPr sz="2400">
                <a:solidFill>
                  <a:schemeClr val="tx1"/>
                </a:solidFill>
                <a:latin typeface="Times"/>
              </a:defRPr>
            </a:lvl3pPr>
            <a:lvl4pPr marL="1600200" indent="-228600" defTabSz="576263">
              <a:defRPr sz="2400">
                <a:solidFill>
                  <a:schemeClr val="tx1"/>
                </a:solidFill>
                <a:latin typeface="Times"/>
              </a:defRPr>
            </a:lvl4pPr>
            <a:lvl5pPr marL="2057400" indent="-228600" defTabSz="576263">
              <a:defRPr sz="2400">
                <a:solidFill>
                  <a:schemeClr val="tx1"/>
                </a:solidFill>
                <a:latin typeface="Times"/>
              </a:defRPr>
            </a:lvl5pPr>
            <a:lvl6pPr marL="2514600" indent="-228600" defTabSz="576263" eaLnBrk="0" fontAlgn="base" hangingPunct="0">
              <a:spcBef>
                <a:spcPct val="0"/>
              </a:spcBef>
              <a:spcAft>
                <a:spcPct val="0"/>
              </a:spcAft>
              <a:defRPr sz="2400">
                <a:solidFill>
                  <a:schemeClr val="tx1"/>
                </a:solidFill>
                <a:latin typeface="Times"/>
              </a:defRPr>
            </a:lvl6pPr>
            <a:lvl7pPr marL="2971800" indent="-228600" defTabSz="576263" eaLnBrk="0" fontAlgn="base" hangingPunct="0">
              <a:spcBef>
                <a:spcPct val="0"/>
              </a:spcBef>
              <a:spcAft>
                <a:spcPct val="0"/>
              </a:spcAft>
              <a:defRPr sz="2400">
                <a:solidFill>
                  <a:schemeClr val="tx1"/>
                </a:solidFill>
                <a:latin typeface="Times"/>
              </a:defRPr>
            </a:lvl7pPr>
            <a:lvl8pPr marL="3429000" indent="-228600" defTabSz="576263" eaLnBrk="0" fontAlgn="base" hangingPunct="0">
              <a:spcBef>
                <a:spcPct val="0"/>
              </a:spcBef>
              <a:spcAft>
                <a:spcPct val="0"/>
              </a:spcAft>
              <a:defRPr sz="2400">
                <a:solidFill>
                  <a:schemeClr val="tx1"/>
                </a:solidFill>
                <a:latin typeface="Times"/>
              </a:defRPr>
            </a:lvl8pPr>
            <a:lvl9pPr marL="3886200" indent="-228600" defTabSz="576263" eaLnBrk="0" fontAlgn="base" hangingPunct="0">
              <a:spcBef>
                <a:spcPct val="0"/>
              </a:spcBef>
              <a:spcAft>
                <a:spcPct val="0"/>
              </a:spcAft>
              <a:defRPr sz="2400">
                <a:solidFill>
                  <a:schemeClr val="tx1"/>
                </a:solidFill>
                <a:latin typeface="Times"/>
              </a:defRPr>
            </a:lvl9pPr>
          </a:lstStyle>
          <a:p>
            <a:pPr algn="just">
              <a:lnSpc>
                <a:spcPct val="110000"/>
              </a:lnSpc>
              <a:spcAft>
                <a:spcPct val="50000"/>
              </a:spcAft>
            </a:pPr>
            <a:r>
              <a:rPr lang="en-US" altLang="en-US" sz="2600" b="1" dirty="0">
                <a:latin typeface="Arial" panose="020B0604020202020204" pitchFamily="34" charset="0"/>
                <a:cs typeface="Arial" panose="020B0604020202020204" pitchFamily="34" charset="0"/>
              </a:rPr>
              <a:t>Figure 5</a:t>
            </a:r>
            <a:r>
              <a:rPr lang="en-US" altLang="en-US" sz="2600" dirty="0">
                <a:latin typeface="Arial" panose="020B0604020202020204" pitchFamily="34" charset="0"/>
                <a:cs typeface="Arial" panose="020B0604020202020204" pitchFamily="34" charset="0"/>
              </a:rPr>
              <a:t>. Plasma Free Hemoglobin (</a:t>
            </a:r>
            <a:r>
              <a:rPr lang="en-US" altLang="en-US" sz="2600" dirty="0" err="1">
                <a:latin typeface="Arial" panose="020B0604020202020204" pitchFamily="34" charset="0"/>
                <a:cs typeface="Arial" panose="020B0604020202020204" pitchFamily="34" charset="0"/>
              </a:rPr>
              <a:t>PFHgb</a:t>
            </a:r>
            <a:r>
              <a:rPr lang="en-US" altLang="en-US" sz="2600" dirty="0">
                <a:latin typeface="Arial" panose="020B0604020202020204" pitchFamily="34" charset="0"/>
                <a:cs typeface="Arial" panose="020B0604020202020204" pitchFamily="34" charset="0"/>
              </a:rPr>
              <a:t>) levels were assessed with </a:t>
            </a:r>
            <a:r>
              <a:rPr lang="en-US" sz="2600" dirty="0">
                <a:latin typeface="Arial" panose="020B0604020202020204" pitchFamily="34" charset="0"/>
                <a:cs typeface="Arial" panose="020B0604020202020204" pitchFamily="34" charset="0"/>
              </a:rPr>
              <a:t>3600 mL of whole blood collected with a large surface area air interface in a stainless-steel pan. Blood was sequentially collected and immediately circulated through the system and discarded. Blood was warmed to 37C and the experiment lasted 45 minutes. </a:t>
            </a:r>
            <a:endParaRPr lang="en-US" altLang="en-US" sz="2600" dirty="0">
              <a:latin typeface="Arial" panose="020B0604020202020204" pitchFamily="34" charset="0"/>
              <a:cs typeface="Arial" panose="020B0604020202020204" pitchFamily="34" charset="0"/>
            </a:endParaRPr>
          </a:p>
        </p:txBody>
      </p:sp>
      <p:sp>
        <p:nvSpPr>
          <p:cNvPr id="3110" name="Line 56">
            <a:extLst>
              <a:ext uri="{FF2B5EF4-FFF2-40B4-BE49-F238E27FC236}">
                <a16:creationId xmlns:a16="http://schemas.microsoft.com/office/drawing/2014/main" id="{F7F003D9-BA6E-B056-C3FC-E061F2BACCA5}"/>
              </a:ext>
            </a:extLst>
          </p:cNvPr>
          <p:cNvSpPr>
            <a:spLocks noChangeShapeType="1"/>
          </p:cNvSpPr>
          <p:nvPr/>
        </p:nvSpPr>
        <p:spPr bwMode="auto">
          <a:xfrm>
            <a:off x="21920200" y="4876800"/>
            <a:ext cx="0" cy="28041600"/>
          </a:xfrm>
          <a:prstGeom prst="line">
            <a:avLst/>
          </a:prstGeom>
          <a:noFill/>
          <a:ln w="9525">
            <a:solidFill>
              <a:srgbClr val="7288B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1" name="Line 58">
            <a:extLst>
              <a:ext uri="{FF2B5EF4-FFF2-40B4-BE49-F238E27FC236}">
                <a16:creationId xmlns:a16="http://schemas.microsoft.com/office/drawing/2014/main" id="{8DB03C6A-2BCE-1564-DFB2-E722A5F33A75}"/>
              </a:ext>
            </a:extLst>
          </p:cNvPr>
          <p:cNvSpPr>
            <a:spLocks noChangeShapeType="1"/>
          </p:cNvSpPr>
          <p:nvPr/>
        </p:nvSpPr>
        <p:spPr bwMode="auto">
          <a:xfrm>
            <a:off x="32664400" y="4876800"/>
            <a:ext cx="0" cy="28041600"/>
          </a:xfrm>
          <a:prstGeom prst="line">
            <a:avLst/>
          </a:prstGeom>
          <a:noFill/>
          <a:ln w="9525">
            <a:solidFill>
              <a:srgbClr val="7288B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12" name="Text Box 71">
            <a:extLst>
              <a:ext uri="{FF2B5EF4-FFF2-40B4-BE49-F238E27FC236}">
                <a16:creationId xmlns:a16="http://schemas.microsoft.com/office/drawing/2014/main" id="{308D3B4D-038C-6B5F-4B50-35398D058F33}"/>
              </a:ext>
            </a:extLst>
          </p:cNvPr>
          <p:cNvSpPr txBox="1">
            <a:spLocks noChangeArrowheads="1"/>
          </p:cNvSpPr>
          <p:nvPr/>
        </p:nvSpPr>
        <p:spPr bwMode="auto">
          <a:xfrm>
            <a:off x="774701" y="5854056"/>
            <a:ext cx="9753600" cy="847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0954" tIns="30477" rIns="60954" bIns="30477">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indent="493776">
              <a:lnSpc>
                <a:spcPct val="90000"/>
              </a:lnSpc>
              <a:spcAft>
                <a:spcPts val="1680"/>
              </a:spcAft>
            </a:pPr>
            <a:r>
              <a:rPr lang="en-US" altLang="en-US" sz="2800" b="1" dirty="0">
                <a:latin typeface="Arial" panose="020B0604020202020204" pitchFamily="34" charset="0"/>
                <a:cs typeface="Arial" panose="020B0604020202020204" pitchFamily="34" charset="0"/>
              </a:rPr>
              <a:t>Introduction: </a:t>
            </a:r>
            <a:r>
              <a:rPr lang="en-US" altLang="en-US" sz="2800" dirty="0">
                <a:latin typeface="Arial" panose="020B0604020202020204" pitchFamily="34" charset="0"/>
                <a:cs typeface="Arial" panose="020B0604020202020204" pitchFamily="34" charset="0"/>
              </a:rPr>
              <a:t>Hemorrhage is the leading cause of preventable trauma death. A prototype autologous blood collection and reinfusion system was evaluated to determine whether blood could be safely collected and returned without significant hemolysis.</a:t>
            </a:r>
          </a:p>
          <a:p>
            <a:pPr indent="493776">
              <a:lnSpc>
                <a:spcPct val="90000"/>
              </a:lnSpc>
              <a:spcAft>
                <a:spcPts val="1680"/>
              </a:spcAft>
            </a:pPr>
            <a:r>
              <a:rPr lang="en-US" altLang="en-US" sz="2800" b="1" dirty="0">
                <a:latin typeface="Arial" panose="020B0604020202020204" pitchFamily="34" charset="0"/>
                <a:cs typeface="Arial" panose="020B0604020202020204" pitchFamily="34" charset="0"/>
              </a:rPr>
              <a:t>Methods:</a:t>
            </a:r>
            <a:r>
              <a:rPr lang="en-US" altLang="en-US" sz="2800" dirty="0">
                <a:latin typeface="Arial" panose="020B0604020202020204" pitchFamily="34" charset="0"/>
                <a:cs typeface="Arial" panose="020B0604020202020204" pitchFamily="34" charset="0"/>
              </a:rPr>
              <a:t> Human whole blood was tested in vitro using recirculation and air–blood/collection interface models. Plasma free hemoglobin (</a:t>
            </a:r>
            <a:r>
              <a:rPr lang="en-US" altLang="en-US" sz="2800" dirty="0" err="1">
                <a:latin typeface="Arial" panose="020B0604020202020204" pitchFamily="34" charset="0"/>
                <a:cs typeface="Arial" panose="020B0604020202020204" pitchFamily="34" charset="0"/>
              </a:rPr>
              <a:t>PFHgb</a:t>
            </a:r>
            <a:r>
              <a:rPr lang="en-US" altLang="en-US" sz="2800" dirty="0">
                <a:latin typeface="Arial" panose="020B0604020202020204" pitchFamily="34" charset="0"/>
                <a:cs typeface="Arial" panose="020B0604020202020204" pitchFamily="34" charset="0"/>
              </a:rPr>
              <a:t>), hemoglobin (Hgb), platelet count, and </a:t>
            </a:r>
            <a:r>
              <a:rPr lang="en-US" altLang="en-US" sz="2800" dirty="0" err="1">
                <a:latin typeface="Arial" panose="020B0604020202020204" pitchFamily="34" charset="0"/>
                <a:cs typeface="Arial" panose="020B0604020202020204" pitchFamily="34" charset="0"/>
              </a:rPr>
              <a:t>thromboelastography</a:t>
            </a:r>
            <a:r>
              <a:rPr lang="en-US" altLang="en-US" sz="2800" dirty="0">
                <a:latin typeface="Arial" panose="020B0604020202020204" pitchFamily="34" charset="0"/>
                <a:cs typeface="Arial" panose="020B0604020202020204" pitchFamily="34" charset="0"/>
              </a:rPr>
              <a:t> (TEG) were measured. Safety limits were </a:t>
            </a:r>
            <a:r>
              <a:rPr lang="en-US" altLang="en-US" sz="2800" dirty="0" err="1">
                <a:latin typeface="Arial" panose="020B0604020202020204" pitchFamily="34" charset="0"/>
                <a:cs typeface="Arial" panose="020B0604020202020204" pitchFamily="34" charset="0"/>
              </a:rPr>
              <a:t>PFHgb</a:t>
            </a:r>
            <a:r>
              <a:rPr lang="en-US" altLang="en-US" sz="2800" dirty="0">
                <a:latin typeface="Arial" panose="020B0604020202020204" pitchFamily="34" charset="0"/>
                <a:cs typeface="Arial" panose="020B0604020202020204" pitchFamily="34" charset="0"/>
              </a:rPr>
              <a:t> ≤50 mg/dL and </a:t>
            </a:r>
            <a:r>
              <a:rPr lang="en-US" altLang="en-US" sz="2800" dirty="0" err="1">
                <a:latin typeface="Arial" panose="020B0604020202020204" pitchFamily="34" charset="0"/>
                <a:cs typeface="Arial" panose="020B0604020202020204" pitchFamily="34" charset="0"/>
              </a:rPr>
              <a:t>PFHgb</a:t>
            </a:r>
            <a:r>
              <a:rPr lang="en-US" altLang="en-US" sz="2800" dirty="0">
                <a:latin typeface="Arial" panose="020B0604020202020204" pitchFamily="34" charset="0"/>
                <a:cs typeface="Arial" panose="020B0604020202020204" pitchFamily="34" charset="0"/>
              </a:rPr>
              <a:t>/hemoglobin ratio &lt;1%.</a:t>
            </a:r>
          </a:p>
          <a:p>
            <a:pPr indent="493776">
              <a:lnSpc>
                <a:spcPct val="90000"/>
              </a:lnSpc>
              <a:spcAft>
                <a:spcPts val="1680"/>
              </a:spcAft>
            </a:pPr>
            <a:r>
              <a:rPr lang="en-US" altLang="en-US" sz="2800" b="1" dirty="0">
                <a:latin typeface="Arial" panose="020B0604020202020204" pitchFamily="34" charset="0"/>
                <a:cs typeface="Arial" panose="020B0604020202020204" pitchFamily="34" charset="0"/>
              </a:rPr>
              <a:t>Results: </a:t>
            </a:r>
            <a:r>
              <a:rPr lang="en-US" altLang="en-US" sz="2800" dirty="0" err="1">
                <a:latin typeface="Arial" panose="020B0604020202020204" pitchFamily="34" charset="0"/>
                <a:cs typeface="Arial" panose="020B0604020202020204" pitchFamily="34" charset="0"/>
              </a:rPr>
              <a:t>PFHgb</a:t>
            </a:r>
            <a:r>
              <a:rPr lang="en-US" altLang="en-US" sz="2800" dirty="0">
                <a:latin typeface="Arial" panose="020B0604020202020204" pitchFamily="34" charset="0"/>
                <a:cs typeface="Arial" panose="020B0604020202020204" pitchFamily="34" charset="0"/>
              </a:rPr>
              <a:t> remained within safety limits in all experiments. Hemoglobin and platelet counts showed expected dilutional decreases followed by stabilization. TEG values remained within normal ranges, with no evidence of clinically significant hemolysis.</a:t>
            </a:r>
          </a:p>
          <a:p>
            <a:pPr indent="493776">
              <a:lnSpc>
                <a:spcPct val="90000"/>
              </a:lnSpc>
              <a:spcAft>
                <a:spcPts val="1680"/>
              </a:spcAft>
            </a:pPr>
            <a:r>
              <a:rPr lang="en-US" altLang="en-US" sz="2800" b="1" dirty="0">
                <a:latin typeface="Arial" panose="020B0604020202020204" pitchFamily="34" charset="0"/>
                <a:cs typeface="Arial" panose="020B0604020202020204" pitchFamily="34" charset="0"/>
              </a:rPr>
              <a:t>Conclusion: </a:t>
            </a:r>
            <a:r>
              <a:rPr lang="en-US" altLang="en-US" sz="2800" dirty="0">
                <a:latin typeface="Arial" panose="020B0604020202020204" pitchFamily="34" charset="0"/>
                <a:cs typeface="Arial" panose="020B0604020202020204" pitchFamily="34" charset="0"/>
              </a:rPr>
              <a:t>The prototype demonstrated a favorable initial safety profile for blood collection and reinfusion. Further in vivo studies are needed to evaluate clinical safety and effectiveness.</a:t>
            </a:r>
          </a:p>
        </p:txBody>
      </p:sp>
      <p:sp>
        <p:nvSpPr>
          <p:cNvPr id="9" name="Rectangle 8">
            <a:extLst>
              <a:ext uri="{FF2B5EF4-FFF2-40B4-BE49-F238E27FC236}">
                <a16:creationId xmlns:a16="http://schemas.microsoft.com/office/drawing/2014/main" id="{943DC390-AD5E-4B39-30F6-BA66D0EDF4FF}"/>
              </a:ext>
            </a:extLst>
          </p:cNvPr>
          <p:cNvSpPr/>
          <p:nvPr/>
        </p:nvSpPr>
        <p:spPr bwMode="auto">
          <a:xfrm>
            <a:off x="39624000" y="228600"/>
            <a:ext cx="3733800" cy="762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a:endParaRPr>
          </a:p>
        </p:txBody>
      </p:sp>
      <p:pic>
        <p:nvPicPr>
          <p:cNvPr id="22" name="Picture 21">
            <a:extLst>
              <a:ext uri="{FF2B5EF4-FFF2-40B4-BE49-F238E27FC236}">
                <a16:creationId xmlns:a16="http://schemas.microsoft.com/office/drawing/2014/main" id="{8048E53F-5CE6-C246-0A0F-28B798351512}"/>
              </a:ext>
            </a:extLst>
          </p:cNvPr>
          <p:cNvPicPr>
            <a:picLocks noChangeAspect="1"/>
          </p:cNvPicPr>
          <p:nvPr/>
        </p:nvPicPr>
        <p:blipFill>
          <a:blip r:embed="rId4"/>
          <a:stretch>
            <a:fillRect/>
          </a:stretch>
        </p:blipFill>
        <p:spPr>
          <a:xfrm>
            <a:off x="12838816" y="4951925"/>
            <a:ext cx="7238983" cy="6700268"/>
          </a:xfrm>
          <a:prstGeom prst="rect">
            <a:avLst/>
          </a:prstGeom>
        </p:spPr>
      </p:pic>
      <p:pic>
        <p:nvPicPr>
          <p:cNvPr id="24" name="Picture 23">
            <a:extLst>
              <a:ext uri="{FF2B5EF4-FFF2-40B4-BE49-F238E27FC236}">
                <a16:creationId xmlns:a16="http://schemas.microsoft.com/office/drawing/2014/main" id="{B61FA739-D9A3-CAAF-616A-5BAE231E4AC8}"/>
              </a:ext>
            </a:extLst>
          </p:cNvPr>
          <p:cNvPicPr>
            <a:picLocks/>
          </p:cNvPicPr>
          <p:nvPr/>
        </p:nvPicPr>
        <p:blipFill>
          <a:blip r:embed="rId5"/>
          <a:stretch>
            <a:fillRect/>
          </a:stretch>
        </p:blipFill>
        <p:spPr>
          <a:xfrm>
            <a:off x="12837283" y="13772433"/>
            <a:ext cx="7242048" cy="6702552"/>
          </a:xfrm>
          <a:prstGeom prst="rect">
            <a:avLst/>
          </a:prstGeom>
        </p:spPr>
      </p:pic>
      <p:sp>
        <p:nvSpPr>
          <p:cNvPr id="27" name="Text Box 24">
            <a:extLst>
              <a:ext uri="{FF2B5EF4-FFF2-40B4-BE49-F238E27FC236}">
                <a16:creationId xmlns:a16="http://schemas.microsoft.com/office/drawing/2014/main" id="{369ABFC3-22DA-44A5-446D-F1A5C50D6A42}"/>
              </a:ext>
            </a:extLst>
          </p:cNvPr>
          <p:cNvSpPr txBox="1">
            <a:spLocks noChangeArrowheads="1"/>
          </p:cNvSpPr>
          <p:nvPr/>
        </p:nvSpPr>
        <p:spPr bwMode="auto">
          <a:xfrm>
            <a:off x="33217546" y="30388445"/>
            <a:ext cx="9829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spcBef>
                <a:spcPct val="50000"/>
              </a:spcBef>
            </a:pPr>
            <a:r>
              <a:rPr lang="en-US" altLang="en-US" sz="3200" b="1" dirty="0">
                <a:solidFill>
                  <a:srgbClr val="002080"/>
                </a:solidFill>
                <a:latin typeface="Arial" panose="020B0604020202020204" pitchFamily="34" charset="0"/>
                <a:cs typeface="Arial" panose="020B0604020202020204" pitchFamily="34" charset="0"/>
              </a:rPr>
              <a:t>References:</a:t>
            </a:r>
            <a:endParaRPr lang="en-US" altLang="en-US" sz="3200" b="1"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FEC1E7E-7940-66CD-934A-7BE9B970C029}"/>
              </a:ext>
            </a:extLst>
          </p:cNvPr>
          <p:cNvSpPr txBox="1"/>
          <p:nvPr/>
        </p:nvSpPr>
        <p:spPr>
          <a:xfrm>
            <a:off x="812801" y="31533390"/>
            <a:ext cx="9067800" cy="156966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views expressed are those of the authors and do not reflect the official guidance or position of the United States Government, the Department of War or of the United States Air Force.</a:t>
            </a:r>
            <a:endParaRPr lang="en-US" altLang="en-US" dirty="0">
              <a:latin typeface="Arial" panose="020B0604020202020204" pitchFamily="34" charset="0"/>
              <a:cs typeface="Arial" panose="020B0604020202020204" pitchFamily="34" charset="0"/>
            </a:endParaRPr>
          </a:p>
          <a:p>
            <a:endParaRPr lang="en-US" dirty="0"/>
          </a:p>
        </p:txBody>
      </p:sp>
      <p:pic>
        <p:nvPicPr>
          <p:cNvPr id="30" name="Picture 29">
            <a:extLst>
              <a:ext uri="{FF2B5EF4-FFF2-40B4-BE49-F238E27FC236}">
                <a16:creationId xmlns:a16="http://schemas.microsoft.com/office/drawing/2014/main" id="{F63ED02E-73A7-9795-C736-F7B7650BD962}"/>
              </a:ext>
            </a:extLst>
          </p:cNvPr>
          <p:cNvPicPr>
            <a:picLocks/>
          </p:cNvPicPr>
          <p:nvPr/>
        </p:nvPicPr>
        <p:blipFill>
          <a:blip r:embed="rId6"/>
          <a:stretch>
            <a:fillRect/>
          </a:stretch>
        </p:blipFill>
        <p:spPr>
          <a:xfrm>
            <a:off x="22708654" y="4886033"/>
            <a:ext cx="7242048" cy="6702552"/>
          </a:xfrm>
          <a:prstGeom prst="rect">
            <a:avLst/>
          </a:prstGeom>
        </p:spPr>
      </p:pic>
      <p:pic>
        <p:nvPicPr>
          <p:cNvPr id="34" name="Picture 33">
            <a:extLst>
              <a:ext uri="{FF2B5EF4-FFF2-40B4-BE49-F238E27FC236}">
                <a16:creationId xmlns:a16="http://schemas.microsoft.com/office/drawing/2014/main" id="{12C2D74F-08F5-C2A3-E58C-C6C16395320D}"/>
              </a:ext>
            </a:extLst>
          </p:cNvPr>
          <p:cNvPicPr>
            <a:picLocks/>
          </p:cNvPicPr>
          <p:nvPr/>
        </p:nvPicPr>
        <p:blipFill>
          <a:blip r:embed="rId7"/>
          <a:stretch>
            <a:fillRect/>
          </a:stretch>
        </p:blipFill>
        <p:spPr>
          <a:xfrm>
            <a:off x="23289986" y="13783319"/>
            <a:ext cx="7242048" cy="6702552"/>
          </a:xfrm>
          <a:prstGeom prst="rect">
            <a:avLst/>
          </a:prstGeom>
        </p:spPr>
      </p:pic>
      <p:pic>
        <p:nvPicPr>
          <p:cNvPr id="38" name="Picture 37">
            <a:extLst>
              <a:ext uri="{FF2B5EF4-FFF2-40B4-BE49-F238E27FC236}">
                <a16:creationId xmlns:a16="http://schemas.microsoft.com/office/drawing/2014/main" id="{A4CBD89C-D99A-2D05-EF06-38B476EF7E97}"/>
              </a:ext>
            </a:extLst>
          </p:cNvPr>
          <p:cNvPicPr>
            <a:picLocks/>
          </p:cNvPicPr>
          <p:nvPr/>
        </p:nvPicPr>
        <p:blipFill>
          <a:blip r:embed="rId8"/>
          <a:stretch>
            <a:fillRect/>
          </a:stretch>
        </p:blipFill>
        <p:spPr>
          <a:xfrm>
            <a:off x="34413737" y="4941725"/>
            <a:ext cx="7242048" cy="6702552"/>
          </a:xfrm>
          <a:prstGeom prst="rect">
            <a:avLst/>
          </a:prstGeom>
        </p:spPr>
      </p:pic>
    </p:spTree>
  </p:cSld>
  <p:clrMapOvr>
    <a:masterClrMapping/>
  </p:clrMapOvr>
</p:sld>
</file>

<file path=ppt/theme/theme1.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adc8ff-f4a3-4a14-9c0d-84b4985de0d2}" enabled="1" method="Privileged" siteId="{8331b18d-2d87-48ef-a35f-ac8818ebf9b4}" removed="0"/>
</clbl:labelList>
</file>

<file path=docProps/app.xml><?xml version="1.0" encoding="utf-8"?>
<Properties xmlns="http://schemas.openxmlformats.org/officeDocument/2006/extended-properties" xmlns:vt="http://schemas.openxmlformats.org/officeDocument/2006/docPropsVTypes">
  <Template/>
  <TotalTime>549</TotalTime>
  <Words>1409</Words>
  <Application>Microsoft Office PowerPoint</Application>
  <PresentationFormat>Custom</PresentationFormat>
  <Paragraphs>39</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vt:lpstr>
      <vt:lpstr>Blank</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48x36_horizontal</dc:title>
  <dc:subject>&amp;lt;p&amp;gt;Poster Presentation Photo &amp;amp;amp; Graphics Group Title of Poster  Doctors, Researchers, PhDs, etc… Department , University of Maryland ABSTRACT: INTRODUCTION: Sdfkjsdfdfs alsefksdf dfgdf sdkfsdfgsdljslfsdfjsdfls fdgd  dfkasdf ljsd fsdjfsdjlf sdk sk; dfk  adkfsdkfsd;kfdkf s dskfasdklfsd ksdf ssd fsdkfsdk dfg as dfkUkdasf sdk &amp;lt;/p&amp;gt;</dc:subject>
  <dc:creator>Nicole Germroth</dc:creator>
  <cp:keywords/>
  <dc:description>&amp;lt;p&amp;gt;Poster Presentation Photo &amp;amp;amp; Graphics Group Title of Poster  Doctors, Researchers, PhDs, etc… Department , University of Maryland ABSTRACT: INTRODUCTION: Sdfkjsdfdfs alsefksdf dfgdf sdkfsdfgsdljslfsdfjsdfls fdgd  dfkasdf ljsd fsdjfsdjlf sdk sk; dfk  adkfsdkfsd;kfdkf s dskfasdklfsd ksdf ssd fsdkfsdk dfg as dfkUkdasf sdk &amp;lt;/p&amp;gt;</dc:description>
  <cp:lastModifiedBy>SWALANDER, ABIGAIL L 1st Lt USAF AFMC 711 HPW/RHBAP</cp:lastModifiedBy>
  <cp:revision>24</cp:revision>
  <cp:lastPrinted>2003-04-09T18:15:10Z</cp:lastPrinted>
  <dcterms:created xsi:type="dcterms:W3CDTF">2003-03-14T13:17:18Z</dcterms:created>
  <dcterms:modified xsi:type="dcterms:W3CDTF">2026-06-29T16:49:02Z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ktContentLanguage">
    <vt:i4>1033</vt:i4>
  </property>
  <property fmtid="{D5CDD505-2E9C-101B-9397-08002B2CF9AE}" pid="3" name="EktQuickLink">
    <vt:lpwstr>://medschool.umaryland.edu/DownloadAsset.aspx?id=2147495658</vt:lpwstr>
  </property>
  <property fmtid="{D5CDD505-2E9C-101B-9397-08002B2CF9AE}" pid="4" name="EktContentType">
    <vt:i4>101</vt:i4>
  </property>
  <property fmtid="{D5CDD505-2E9C-101B-9397-08002B2CF9AE}" pid="5" name="EktFolderName">
    <vt:lpwstr/>
  </property>
  <property fmtid="{D5CDD505-2E9C-101B-9397-08002B2CF9AE}" pid="6" name="EktCmsPath">
    <vt:lpwstr>&amp;lt;p&amp;gt;Poster Presentation Photo &amp;amp;amp; Graphics Group Title of Poster  Doctors, Researchers, PhDs, etc… Department , University of Maryland ABSTRACT: INTRODUCTION: Sdfkjsdfdfs alsefksdf dfgdf sdkfsdfgsdljslfsdfjsdfls fdgd  dfkasdf ljsd fsdjfsdjlf sdk sk; dfk  adkfsdkfsd;kfdkf s dskfasdklfsd ksdf ssd fsdkfsdk dfg as dfkUkdasf sdk &amp;lt;/p&amp;gt;</vt:lpwstr>
  </property>
  <property fmtid="{D5CDD505-2E9C-101B-9397-08002B2CF9AE}" pid="7" name="EktExpiryType">
    <vt:i4>1</vt:i4>
  </property>
  <property fmtid="{D5CDD505-2E9C-101B-9397-08002B2CF9AE}" pid="8" name="EktDateCreated">
    <vt:filetime>2012-02-23T20:43:35Z</vt:filetime>
  </property>
  <property fmtid="{D5CDD505-2E9C-101B-9397-08002B2CF9AE}" pid="9" name="EktDateModified">
    <vt:filetime>2012-02-23T20:43:35Z</vt:filetime>
  </property>
  <property fmtid="{D5CDD505-2E9C-101B-9397-08002B2CF9AE}" pid="10" name="EktTaxCategory">
    <vt:lpwstr/>
  </property>
  <property fmtid="{D5CDD505-2E9C-101B-9397-08002B2CF9AE}" pid="11" name="EktCmsSize">
    <vt:i4>385024</vt:i4>
  </property>
  <property fmtid="{D5CDD505-2E9C-101B-9397-08002B2CF9AE}" pid="12" name="EktSearchable">
    <vt:i4>1</vt:i4>
  </property>
  <property fmtid="{D5CDD505-2E9C-101B-9397-08002B2CF9AE}" pid="13" name="EktEDescription">
    <vt:lpwstr>Summary &amp;lt;p&amp;gt;Poster Presentation Photo &amp;amp;amp; Graphics Group Title of Poster  Doctors, Researchers, PhDs, etc… Department , University of Maryland ABSTRACT: INTRODUCTION: Sdfkjsdfdfs alsefksdf dfgdf sdkfsdfgsdljslfsdfjsdfls fdgd  dfkasdf ljsd fsdjfsdjlf sdk sk; dfk  adkfsdkfsd;kfdkf s dskfasdklfsd ksdf ssd fsdkfsdk dfg as dfkUkdasf sdk &amp;lt;/p&amp;gt;</vt:lpwstr>
  </property>
  <property fmtid="{D5CDD505-2E9C-101B-9397-08002B2CF9AE}" pid="14" name="ekttaxonomyenabled">
    <vt:i4>1</vt:i4>
  </property>
  <property fmtid="{D5CDD505-2E9C-101B-9397-08002B2CF9AE}" pid="15" name="EktContentSubType">
    <vt:i4>0</vt:i4>
  </property>
  <property fmtid="{D5CDD505-2E9C-101B-9397-08002B2CF9AE}" pid="16" name="EktDisabledTaxCategory">
    <vt:lpwstr/>
  </property>
</Properties>
</file>