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7" r:id="rId2"/>
  </p:sldIdLst>
  <p:sldSz cx="43891200" cy="32918400"/>
  <p:notesSz cx="43434000" cy="32461200"/>
  <p:custDataLst>
    <p:tags r:id="rId5"/>
  </p:custDataLst>
  <p:defaultTextStyle>
    <a:defPPr>
      <a:defRPr lang="en-US"/>
    </a:defPPr>
    <a:lvl1pPr algn="l" rtl="0" eaLnBrk="0" fontAlgn="base" hangingPunct="0">
      <a:spcBef>
        <a:spcPct val="0"/>
      </a:spcBef>
      <a:spcAft>
        <a:spcPct val="0"/>
      </a:spcAft>
      <a:defRPr sz="20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0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0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0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10224">
          <p15:clr>
            <a:srgbClr val="A4A3A4"/>
          </p15:clr>
        </p15:guide>
        <p15:guide id="2" pos="136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D4D4D"/>
    <a:srgbClr val="000099"/>
    <a:srgbClr val="0000EC"/>
    <a:srgbClr val="780032"/>
    <a:srgbClr val="E6E7E8"/>
    <a:srgbClr val="EAEAEA"/>
    <a:srgbClr val="800000"/>
    <a:srgbClr val="A5002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6ACDD-4716-4BAB-AF91-45C02384BEED}" v="2" dt="2026-07-29T20:11:55.5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4" autoAdjust="0"/>
    <p:restoredTop sz="88095" autoAdjust="0"/>
  </p:normalViewPr>
  <p:slideViewPr>
    <p:cSldViewPr showGuides="1">
      <p:cViewPr varScale="1">
        <p:scale>
          <a:sx n="17" d="100"/>
          <a:sy n="17" d="100"/>
        </p:scale>
        <p:origin x="110" y="864"/>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25" d="100"/>
          <a:sy n="25" d="100"/>
        </p:scale>
        <p:origin x="-1932" y="-96"/>
      </p:cViewPr>
      <p:guideLst>
        <p:guide orient="horz" pos="10224"/>
        <p:guide pos="136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10" Type="http://schemas.microsoft.com/office/2015/10/relationships/revisionInfo" Target="revisionInfo.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18815050" cy="1620838"/>
          </a:xfrm>
          <a:prstGeom prst="rect">
            <a:avLst/>
          </a:prstGeom>
          <a:noFill/>
          <a:ln w="9525">
            <a:noFill/>
            <a:miter lim="800000"/>
            <a:headEnd/>
            <a:tailEnd/>
          </a:ln>
          <a:effectLst/>
        </p:spPr>
        <p:txBody>
          <a:bodyPr vert="horz" wrap="square" lIns="432982" tIns="216491" rIns="432982" bIns="216491" numCol="1" anchor="t" anchorCtr="0" compatLnSpc="1">
            <a:prstTxWarp prst="textNoShape">
              <a:avLst/>
            </a:prstTxWarp>
          </a:bodyPr>
          <a:lstStyle>
            <a:lvl1pPr defTabSz="4327940">
              <a:defRPr sz="5800"/>
            </a:lvl1pPr>
          </a:lstStyle>
          <a:p>
            <a:pPr>
              <a:defRPr/>
            </a:pPr>
            <a:endParaRPr lang="en-US"/>
          </a:p>
        </p:txBody>
      </p:sp>
      <p:sp>
        <p:nvSpPr>
          <p:cNvPr id="8195" name="Rectangle 3"/>
          <p:cNvSpPr>
            <a:spLocks noGrp="1" noChangeArrowheads="1"/>
          </p:cNvSpPr>
          <p:nvPr>
            <p:ph type="dt" sz="quarter" idx="1"/>
          </p:nvPr>
        </p:nvSpPr>
        <p:spPr bwMode="auto">
          <a:xfrm>
            <a:off x="24618950" y="0"/>
            <a:ext cx="18815050" cy="1620838"/>
          </a:xfrm>
          <a:prstGeom prst="rect">
            <a:avLst/>
          </a:prstGeom>
          <a:noFill/>
          <a:ln w="9525">
            <a:noFill/>
            <a:miter lim="800000"/>
            <a:headEnd/>
            <a:tailEnd/>
          </a:ln>
          <a:effectLst/>
        </p:spPr>
        <p:txBody>
          <a:bodyPr vert="horz" wrap="square" lIns="432982" tIns="216491" rIns="432982" bIns="216491" numCol="1" anchor="t" anchorCtr="0" compatLnSpc="1">
            <a:prstTxWarp prst="textNoShape">
              <a:avLst/>
            </a:prstTxWarp>
          </a:bodyPr>
          <a:lstStyle>
            <a:lvl1pPr algn="r" defTabSz="4327940">
              <a:defRPr sz="5800"/>
            </a:lvl1pPr>
          </a:lstStyle>
          <a:p>
            <a:pPr>
              <a:defRPr/>
            </a:pPr>
            <a:endParaRPr lang="en-US"/>
          </a:p>
        </p:txBody>
      </p:sp>
      <p:sp>
        <p:nvSpPr>
          <p:cNvPr id="8196" name="Rectangle 4"/>
          <p:cNvSpPr>
            <a:spLocks noGrp="1" noChangeArrowheads="1"/>
          </p:cNvSpPr>
          <p:nvPr>
            <p:ph type="ftr" sz="quarter" idx="2"/>
          </p:nvPr>
        </p:nvSpPr>
        <p:spPr bwMode="auto">
          <a:xfrm>
            <a:off x="0" y="30840363"/>
            <a:ext cx="18815050" cy="1620837"/>
          </a:xfrm>
          <a:prstGeom prst="rect">
            <a:avLst/>
          </a:prstGeom>
          <a:noFill/>
          <a:ln w="9525">
            <a:noFill/>
            <a:miter lim="800000"/>
            <a:headEnd/>
            <a:tailEnd/>
          </a:ln>
          <a:effectLst/>
        </p:spPr>
        <p:txBody>
          <a:bodyPr vert="horz" wrap="square" lIns="432982" tIns="216491" rIns="432982" bIns="216491" numCol="1" anchor="b" anchorCtr="0" compatLnSpc="1">
            <a:prstTxWarp prst="textNoShape">
              <a:avLst/>
            </a:prstTxWarp>
          </a:bodyPr>
          <a:lstStyle>
            <a:lvl1pPr defTabSz="4327940">
              <a:defRPr sz="5800"/>
            </a:lvl1pPr>
          </a:lstStyle>
          <a:p>
            <a:pPr>
              <a:defRPr/>
            </a:pPr>
            <a:endParaRPr lang="en-US"/>
          </a:p>
        </p:txBody>
      </p:sp>
      <p:sp>
        <p:nvSpPr>
          <p:cNvPr id="8197" name="Rectangle 5"/>
          <p:cNvSpPr>
            <a:spLocks noGrp="1" noChangeArrowheads="1"/>
          </p:cNvSpPr>
          <p:nvPr>
            <p:ph type="sldNum" sz="quarter" idx="3"/>
          </p:nvPr>
        </p:nvSpPr>
        <p:spPr bwMode="auto">
          <a:xfrm>
            <a:off x="24618950" y="30840363"/>
            <a:ext cx="18815050" cy="1620837"/>
          </a:xfrm>
          <a:prstGeom prst="rect">
            <a:avLst/>
          </a:prstGeom>
          <a:noFill/>
          <a:ln w="9525">
            <a:noFill/>
            <a:miter lim="800000"/>
            <a:headEnd/>
            <a:tailEnd/>
          </a:ln>
          <a:effectLst/>
        </p:spPr>
        <p:txBody>
          <a:bodyPr vert="horz" wrap="square" lIns="432982" tIns="216491" rIns="432982" bIns="216491" numCol="1" anchor="b" anchorCtr="0" compatLnSpc="1">
            <a:prstTxWarp prst="textNoShape">
              <a:avLst/>
            </a:prstTxWarp>
          </a:bodyPr>
          <a:lstStyle>
            <a:lvl1pPr algn="r" defTabSz="4327940">
              <a:defRPr sz="5800"/>
            </a:lvl1pPr>
          </a:lstStyle>
          <a:p>
            <a:pPr>
              <a:defRPr/>
            </a:pPr>
            <a:fld id="{CBD53CB8-82DA-4B94-836E-4D2156016C44}" type="slidenum">
              <a:rPr lang="en-US"/>
              <a:pPr>
                <a:defRPr/>
              </a:pPr>
              <a:t>‹#›</a:t>
            </a:fld>
            <a:endParaRPr lang="en-US" dirty="0"/>
          </a:p>
        </p:txBody>
      </p:sp>
    </p:spTree>
    <p:extLst>
      <p:ext uri="{BB962C8B-B14F-4D97-AF65-F5344CB8AC3E}">
        <p14:creationId xmlns:p14="http://schemas.microsoft.com/office/powerpoint/2010/main" val="2390923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18815050" cy="1620838"/>
          </a:xfrm>
          <a:prstGeom prst="rect">
            <a:avLst/>
          </a:prstGeom>
          <a:noFill/>
          <a:ln w="9525">
            <a:noFill/>
            <a:miter lim="800000"/>
            <a:headEnd/>
            <a:tailEnd/>
          </a:ln>
          <a:effectLst/>
        </p:spPr>
        <p:txBody>
          <a:bodyPr vert="horz" wrap="square" lIns="432982" tIns="216491" rIns="432982" bIns="216491" numCol="1" anchor="t" anchorCtr="0" compatLnSpc="1">
            <a:prstTxWarp prst="textNoShape">
              <a:avLst/>
            </a:prstTxWarp>
          </a:bodyPr>
          <a:lstStyle>
            <a:lvl1pPr defTabSz="4327940">
              <a:defRPr sz="5800"/>
            </a:lvl1pPr>
          </a:lstStyle>
          <a:p>
            <a:pPr>
              <a:defRPr/>
            </a:pPr>
            <a:endParaRPr lang="en-US"/>
          </a:p>
        </p:txBody>
      </p:sp>
      <p:sp>
        <p:nvSpPr>
          <p:cNvPr id="7171" name="Rectangle 3"/>
          <p:cNvSpPr>
            <a:spLocks noGrp="1" noChangeArrowheads="1"/>
          </p:cNvSpPr>
          <p:nvPr>
            <p:ph type="dt" idx="1"/>
          </p:nvPr>
        </p:nvSpPr>
        <p:spPr bwMode="auto">
          <a:xfrm>
            <a:off x="24618950" y="0"/>
            <a:ext cx="18815050" cy="1620838"/>
          </a:xfrm>
          <a:prstGeom prst="rect">
            <a:avLst/>
          </a:prstGeom>
          <a:noFill/>
          <a:ln w="9525">
            <a:noFill/>
            <a:miter lim="800000"/>
            <a:headEnd/>
            <a:tailEnd/>
          </a:ln>
          <a:effectLst/>
        </p:spPr>
        <p:txBody>
          <a:bodyPr vert="horz" wrap="square" lIns="432982" tIns="216491" rIns="432982" bIns="216491" numCol="1" anchor="t" anchorCtr="0" compatLnSpc="1">
            <a:prstTxWarp prst="textNoShape">
              <a:avLst/>
            </a:prstTxWarp>
          </a:bodyPr>
          <a:lstStyle>
            <a:lvl1pPr algn="r" defTabSz="4327940">
              <a:defRPr sz="58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3612813" y="2436813"/>
            <a:ext cx="16222662" cy="12166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5781675" y="15420975"/>
            <a:ext cx="31870650" cy="14603413"/>
          </a:xfrm>
          <a:prstGeom prst="rect">
            <a:avLst/>
          </a:prstGeom>
          <a:noFill/>
          <a:ln w="9525">
            <a:noFill/>
            <a:miter lim="800000"/>
            <a:headEnd/>
            <a:tailEnd/>
          </a:ln>
          <a:effectLst/>
        </p:spPr>
        <p:txBody>
          <a:bodyPr vert="horz" wrap="square" lIns="432982" tIns="216491" rIns="432982" bIns="21649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30840363"/>
            <a:ext cx="18815050" cy="1620837"/>
          </a:xfrm>
          <a:prstGeom prst="rect">
            <a:avLst/>
          </a:prstGeom>
          <a:noFill/>
          <a:ln w="9525">
            <a:noFill/>
            <a:miter lim="800000"/>
            <a:headEnd/>
            <a:tailEnd/>
          </a:ln>
          <a:effectLst/>
        </p:spPr>
        <p:txBody>
          <a:bodyPr vert="horz" wrap="square" lIns="432982" tIns="216491" rIns="432982" bIns="216491" numCol="1" anchor="b" anchorCtr="0" compatLnSpc="1">
            <a:prstTxWarp prst="textNoShape">
              <a:avLst/>
            </a:prstTxWarp>
          </a:bodyPr>
          <a:lstStyle>
            <a:lvl1pPr defTabSz="4327940">
              <a:defRPr sz="5800"/>
            </a:lvl1pPr>
          </a:lstStyle>
          <a:p>
            <a:pPr>
              <a:defRPr/>
            </a:pPr>
            <a:endParaRPr lang="en-US"/>
          </a:p>
        </p:txBody>
      </p:sp>
      <p:sp>
        <p:nvSpPr>
          <p:cNvPr id="7175" name="Rectangle 7"/>
          <p:cNvSpPr>
            <a:spLocks noGrp="1" noChangeArrowheads="1"/>
          </p:cNvSpPr>
          <p:nvPr>
            <p:ph type="sldNum" sz="quarter" idx="5"/>
          </p:nvPr>
        </p:nvSpPr>
        <p:spPr bwMode="auto">
          <a:xfrm>
            <a:off x="24618950" y="30840363"/>
            <a:ext cx="18815050" cy="1620837"/>
          </a:xfrm>
          <a:prstGeom prst="rect">
            <a:avLst/>
          </a:prstGeom>
          <a:noFill/>
          <a:ln w="9525">
            <a:noFill/>
            <a:miter lim="800000"/>
            <a:headEnd/>
            <a:tailEnd/>
          </a:ln>
          <a:effectLst/>
        </p:spPr>
        <p:txBody>
          <a:bodyPr vert="horz" wrap="square" lIns="432982" tIns="216491" rIns="432982" bIns="216491" numCol="1" anchor="b" anchorCtr="0" compatLnSpc="1">
            <a:prstTxWarp prst="textNoShape">
              <a:avLst/>
            </a:prstTxWarp>
          </a:bodyPr>
          <a:lstStyle>
            <a:lvl1pPr algn="r" defTabSz="4327940">
              <a:defRPr sz="5800"/>
            </a:lvl1pPr>
          </a:lstStyle>
          <a:p>
            <a:pPr>
              <a:defRPr/>
            </a:pPr>
            <a:fld id="{6736147B-AE4C-4753-8284-5AE26F6B72A2}" type="slidenum">
              <a:rPr lang="en-US"/>
              <a:pPr>
                <a:defRPr/>
              </a:pPr>
              <a:t>‹#›</a:t>
            </a:fld>
            <a:endParaRPr lang="en-US" dirty="0"/>
          </a:p>
        </p:txBody>
      </p:sp>
    </p:spTree>
    <p:extLst>
      <p:ext uri="{BB962C8B-B14F-4D97-AF65-F5344CB8AC3E}">
        <p14:creationId xmlns:p14="http://schemas.microsoft.com/office/powerpoint/2010/main" val="713413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 for Use:</a:t>
            </a:r>
          </a:p>
          <a:p>
            <a:endParaRPr lang="en-US" dirty="0"/>
          </a:p>
          <a:p>
            <a:r>
              <a:rPr lang="en-US" dirty="0"/>
              <a:t>NOTE: If a template is required to meet foreign specifications such as different proportions of height to width, contact the Media Informatics Branch BEFORE making the poster.  A specialized template will be developed for your use.</a:t>
            </a:r>
          </a:p>
          <a:p>
            <a:r>
              <a:rPr lang="en-US" dirty="0"/>
              <a:t>Title:  Use Title Case. (Every Major Word Capitalized)</a:t>
            </a:r>
          </a:p>
          <a:p>
            <a:r>
              <a:rPr lang="en-US" dirty="0"/>
              <a:t>Authors:  Cite by First Name, Middle Initial, Last Name, Title. (John P. Smith, MD, PhD) 1  Include rank for posters being presented to a DoD audience.  (LTC John P. Smith, MD, PhD) Accreditations (FACS, </a:t>
            </a:r>
            <a:r>
              <a:rPr lang="en-US" dirty="0" err="1"/>
              <a:t>etc</a:t>
            </a:r>
            <a:r>
              <a:rPr lang="en-US" dirty="0"/>
              <a:t>) are optional, dependent on the meeting.</a:t>
            </a:r>
          </a:p>
          <a:p>
            <a:r>
              <a:rPr lang="en-US" dirty="0"/>
              <a:t>Other Affiliations:  List additional activities beneath USAISR and include reference numbers by the name(1) and corresponding number by the activity. (1 Texas University of Health Sciences)</a:t>
            </a:r>
          </a:p>
          <a:p>
            <a:r>
              <a:rPr lang="en-US" dirty="0"/>
              <a:t>Logos from collaborators:  To be placed to the right of the round USAISR Logo on the top right.  This will require moving the MRMC and USAISR logo to the left.  Additional logos are to be no larger than the USAISR Logo height of two inches.  </a:t>
            </a:r>
          </a:p>
          <a:p>
            <a:r>
              <a:rPr lang="en-US" dirty="0"/>
              <a:t>Bullets: Short statements are better than lengthy paragraphs of descriptions. Avoid too much text or too much detail.</a:t>
            </a:r>
          </a:p>
          <a:p>
            <a:r>
              <a:rPr lang="en-US" dirty="0"/>
              <a:t>Acronyms: Spell out acronyms such as Joint Trauma System (JTS).</a:t>
            </a:r>
          </a:p>
          <a:p>
            <a:r>
              <a:rPr lang="en-US" dirty="0"/>
              <a:t>Other Instructions:</a:t>
            </a:r>
          </a:p>
          <a:p>
            <a:r>
              <a:rPr lang="en-US" dirty="0"/>
              <a:t>Tables, charts and pictures should include a reference number, a title and should be cited within the writing. </a:t>
            </a:r>
          </a:p>
          <a:p>
            <a:r>
              <a:rPr lang="en-US" dirty="0"/>
              <a:t>Pictures should have a caption.</a:t>
            </a:r>
          </a:p>
          <a:p>
            <a:endParaRPr lang="en-US" dirty="0"/>
          </a:p>
        </p:txBody>
      </p:sp>
      <p:sp>
        <p:nvSpPr>
          <p:cNvPr id="4" name="Slide Number Placeholder 3"/>
          <p:cNvSpPr>
            <a:spLocks noGrp="1"/>
          </p:cNvSpPr>
          <p:nvPr>
            <p:ph type="sldNum" sz="quarter" idx="10"/>
          </p:nvPr>
        </p:nvSpPr>
        <p:spPr/>
        <p:txBody>
          <a:bodyPr/>
          <a:lstStyle/>
          <a:p>
            <a:pPr>
              <a:defRPr/>
            </a:pPr>
            <a:fld id="{6736147B-AE4C-4753-8284-5AE26F6B72A2}" type="slidenum">
              <a:rPr lang="en-US" smtClean="0"/>
              <a:pPr>
                <a:defRPr/>
              </a:pPr>
              <a:t>1</a:t>
            </a:fld>
            <a:endParaRPr lang="en-US" dirty="0"/>
          </a:p>
        </p:txBody>
      </p:sp>
    </p:spTree>
    <p:extLst>
      <p:ext uri="{BB962C8B-B14F-4D97-AF65-F5344CB8AC3E}">
        <p14:creationId xmlns:p14="http://schemas.microsoft.com/office/powerpoint/2010/main" val="4280723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252634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193925" y="7680325"/>
            <a:ext cx="39503350" cy="217249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0049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625"/>
            <a:ext cx="9875837" cy="280876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76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4411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2193925" y="7680325"/>
            <a:ext cx="39503350" cy="217249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6467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70901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193925" y="7680325"/>
            <a:ext cx="19675475" cy="217249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80325"/>
            <a:ext cx="19675475" cy="217249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528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46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58354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5942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6455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02663" y="25763538"/>
            <a:ext cx="26335037" cy="38623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13792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255"/>
          <p:cNvSpPr>
            <a:spLocks noChangeArrowheads="1"/>
          </p:cNvSpPr>
          <p:nvPr userDrawn="1"/>
        </p:nvSpPr>
        <p:spPr bwMode="auto">
          <a:xfrm>
            <a:off x="0" y="0"/>
            <a:ext cx="43891200" cy="32918400"/>
          </a:xfrm>
          <a:prstGeom prst="rect">
            <a:avLst/>
          </a:prstGeom>
          <a:noFill/>
          <a:ln w="57150">
            <a:solidFill>
              <a:srgbClr val="000000"/>
            </a:solidFill>
            <a:miter lim="800000"/>
            <a:headEnd/>
            <a:tailEnd/>
          </a:ln>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defRPr/>
            </a:pPr>
            <a:endParaRPr lang="en-US" altLang="en-US" dirty="0"/>
          </a:p>
        </p:txBody>
      </p:sp>
      <p:sp>
        <p:nvSpPr>
          <p:cNvPr id="15" name="Rectangle 14"/>
          <p:cNvSpPr/>
          <p:nvPr userDrawn="1"/>
        </p:nvSpPr>
        <p:spPr bwMode="auto">
          <a:xfrm>
            <a:off x="9525" y="3530204"/>
            <a:ext cx="43891200" cy="345282"/>
          </a:xfrm>
          <a:prstGeom prst="rect">
            <a:avLst/>
          </a:prstGeom>
          <a:solidFill>
            <a:schemeClr val="bg1">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16" name="Rectangle 15"/>
          <p:cNvSpPr/>
          <p:nvPr userDrawn="1"/>
        </p:nvSpPr>
        <p:spPr bwMode="auto">
          <a:xfrm>
            <a:off x="19050" y="3865959"/>
            <a:ext cx="43891200" cy="172641"/>
          </a:xfrm>
          <a:prstGeom prst="rect">
            <a:avLst/>
          </a:prstGeom>
          <a:solidFill>
            <a:schemeClr val="tx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pic>
        <p:nvPicPr>
          <p:cNvPr id="7" name="Picture 1256"/>
          <p:cNvPicPr>
            <a:picLocks noChangeAspect="1" noChangeArrowheads="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37261800" y="494214"/>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bwMode="auto">
          <a:xfrm>
            <a:off x="40496836" y="494214"/>
            <a:ext cx="2743200" cy="2743200"/>
          </a:xfrm>
          <a:prstGeom prst="rect">
            <a:avLst/>
          </a:prstGeom>
          <a:noFill/>
        </p:spPr>
      </p:pic>
      <p:pic>
        <p:nvPicPr>
          <p:cNvPr id="9" name="Picture 8"/>
          <p:cNvPicPr>
            <a:picLocks noChangeAspect="1"/>
          </p:cNvPicPr>
          <p:nvPr userDrawn="1"/>
        </p:nvPicPr>
        <p:blipFill rotWithShape="1">
          <a:blip r:embed="rId15">
            <a:extLst>
              <a:ext uri="{28A0092B-C50C-407E-A947-70E740481C1C}">
                <a14:useLocalDpi xmlns:a14="http://schemas.microsoft.com/office/drawing/2010/main" val="0"/>
              </a:ext>
            </a:extLst>
          </a:blip>
          <a:srcRect b="12191"/>
          <a:stretch/>
        </p:blipFill>
        <p:spPr>
          <a:xfrm>
            <a:off x="914400" y="295483"/>
            <a:ext cx="6172200" cy="314066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553200" rtl="0" eaLnBrk="1" fontAlgn="base" hangingPunct="1">
        <a:spcBef>
          <a:spcPct val="0"/>
        </a:spcBef>
        <a:spcAft>
          <a:spcPct val="0"/>
        </a:spcAft>
        <a:defRPr sz="31500">
          <a:solidFill>
            <a:schemeClr val="tx2"/>
          </a:solidFill>
          <a:latin typeface="+mj-lt"/>
          <a:ea typeface="+mj-ea"/>
          <a:cs typeface="+mj-cs"/>
        </a:defRPr>
      </a:lvl1pPr>
      <a:lvl2pPr algn="ctr" defTabSz="6553200" rtl="0" eaLnBrk="1" fontAlgn="base" hangingPunct="1">
        <a:spcBef>
          <a:spcPct val="0"/>
        </a:spcBef>
        <a:spcAft>
          <a:spcPct val="0"/>
        </a:spcAft>
        <a:defRPr sz="31500">
          <a:solidFill>
            <a:schemeClr val="tx2"/>
          </a:solidFill>
          <a:latin typeface="Times New Roman" pitchFamily="18" charset="0"/>
        </a:defRPr>
      </a:lvl2pPr>
      <a:lvl3pPr algn="ctr" defTabSz="6553200" rtl="0" eaLnBrk="1" fontAlgn="base" hangingPunct="1">
        <a:spcBef>
          <a:spcPct val="0"/>
        </a:spcBef>
        <a:spcAft>
          <a:spcPct val="0"/>
        </a:spcAft>
        <a:defRPr sz="31500">
          <a:solidFill>
            <a:schemeClr val="tx2"/>
          </a:solidFill>
          <a:latin typeface="Times New Roman" pitchFamily="18" charset="0"/>
        </a:defRPr>
      </a:lvl3pPr>
      <a:lvl4pPr algn="ctr" defTabSz="6553200" rtl="0" eaLnBrk="1" fontAlgn="base" hangingPunct="1">
        <a:spcBef>
          <a:spcPct val="0"/>
        </a:spcBef>
        <a:spcAft>
          <a:spcPct val="0"/>
        </a:spcAft>
        <a:defRPr sz="31500">
          <a:solidFill>
            <a:schemeClr val="tx2"/>
          </a:solidFill>
          <a:latin typeface="Times New Roman" pitchFamily="18" charset="0"/>
        </a:defRPr>
      </a:lvl4pPr>
      <a:lvl5pPr algn="ctr" defTabSz="6553200" rtl="0" eaLnBrk="1" fontAlgn="base" hangingPunct="1">
        <a:spcBef>
          <a:spcPct val="0"/>
        </a:spcBef>
        <a:spcAft>
          <a:spcPct val="0"/>
        </a:spcAft>
        <a:defRPr sz="31500">
          <a:solidFill>
            <a:schemeClr val="tx2"/>
          </a:solidFill>
          <a:latin typeface="Times New Roman" pitchFamily="18" charset="0"/>
        </a:defRPr>
      </a:lvl5pPr>
      <a:lvl6pPr marL="457200" algn="ctr" defTabSz="6553200" rtl="0" eaLnBrk="1" fontAlgn="base" hangingPunct="1">
        <a:spcBef>
          <a:spcPct val="0"/>
        </a:spcBef>
        <a:spcAft>
          <a:spcPct val="0"/>
        </a:spcAft>
        <a:defRPr sz="31500">
          <a:solidFill>
            <a:schemeClr val="tx2"/>
          </a:solidFill>
          <a:latin typeface="Times New Roman" pitchFamily="18" charset="0"/>
        </a:defRPr>
      </a:lvl6pPr>
      <a:lvl7pPr marL="914400" algn="ctr" defTabSz="6553200" rtl="0" eaLnBrk="1" fontAlgn="base" hangingPunct="1">
        <a:spcBef>
          <a:spcPct val="0"/>
        </a:spcBef>
        <a:spcAft>
          <a:spcPct val="0"/>
        </a:spcAft>
        <a:defRPr sz="31500">
          <a:solidFill>
            <a:schemeClr val="tx2"/>
          </a:solidFill>
          <a:latin typeface="Times New Roman" pitchFamily="18" charset="0"/>
        </a:defRPr>
      </a:lvl7pPr>
      <a:lvl8pPr marL="1371600" algn="ctr" defTabSz="6553200" rtl="0" eaLnBrk="1" fontAlgn="base" hangingPunct="1">
        <a:spcBef>
          <a:spcPct val="0"/>
        </a:spcBef>
        <a:spcAft>
          <a:spcPct val="0"/>
        </a:spcAft>
        <a:defRPr sz="31500">
          <a:solidFill>
            <a:schemeClr val="tx2"/>
          </a:solidFill>
          <a:latin typeface="Times New Roman" pitchFamily="18" charset="0"/>
        </a:defRPr>
      </a:lvl8pPr>
      <a:lvl9pPr marL="1828800" algn="ctr" defTabSz="6553200" rtl="0" eaLnBrk="1" fontAlgn="base" hangingPunct="1">
        <a:spcBef>
          <a:spcPct val="0"/>
        </a:spcBef>
        <a:spcAft>
          <a:spcPct val="0"/>
        </a:spcAft>
        <a:defRPr sz="31500">
          <a:solidFill>
            <a:schemeClr val="tx2"/>
          </a:solidFill>
          <a:latin typeface="Times New Roman" pitchFamily="18" charset="0"/>
        </a:defRPr>
      </a:lvl9pPr>
    </p:titleStyle>
    <p:bodyStyle>
      <a:lvl1pPr marL="2459038" indent="-2459038" algn="l" defTabSz="6553200" rtl="0" eaLnBrk="1" fontAlgn="base" hangingPunct="1">
        <a:spcBef>
          <a:spcPct val="20000"/>
        </a:spcBef>
        <a:spcAft>
          <a:spcPct val="0"/>
        </a:spcAft>
        <a:buChar char="•"/>
        <a:defRPr sz="22900">
          <a:solidFill>
            <a:schemeClr val="tx1"/>
          </a:solidFill>
          <a:latin typeface="+mn-lt"/>
          <a:ea typeface="+mn-ea"/>
          <a:cs typeface="+mn-cs"/>
        </a:defRPr>
      </a:lvl1pPr>
      <a:lvl2pPr marL="5326063" indent="-2049463" algn="l" defTabSz="6553200" rtl="0" eaLnBrk="1" fontAlgn="base" hangingPunct="1">
        <a:spcBef>
          <a:spcPct val="20000"/>
        </a:spcBef>
        <a:spcAft>
          <a:spcPct val="0"/>
        </a:spcAft>
        <a:buChar char="–"/>
        <a:defRPr sz="20000">
          <a:solidFill>
            <a:schemeClr val="tx1"/>
          </a:solidFill>
          <a:latin typeface="+mn-lt"/>
        </a:defRPr>
      </a:lvl2pPr>
      <a:lvl3pPr marL="8194675" indent="-1641475" algn="l" defTabSz="6553200" rtl="0" eaLnBrk="1" fontAlgn="base" hangingPunct="1">
        <a:spcBef>
          <a:spcPct val="20000"/>
        </a:spcBef>
        <a:spcAft>
          <a:spcPct val="0"/>
        </a:spcAft>
        <a:buChar char="•"/>
        <a:defRPr sz="17300">
          <a:solidFill>
            <a:schemeClr val="tx1"/>
          </a:solidFill>
          <a:latin typeface="+mn-lt"/>
        </a:defRPr>
      </a:lvl3pPr>
      <a:lvl4pPr marL="11471275" indent="-1638300" algn="l" defTabSz="6553200" rtl="0" eaLnBrk="1" fontAlgn="base" hangingPunct="1">
        <a:spcBef>
          <a:spcPct val="20000"/>
        </a:spcBef>
        <a:spcAft>
          <a:spcPct val="0"/>
        </a:spcAft>
        <a:buChar char="–"/>
        <a:defRPr sz="14400">
          <a:solidFill>
            <a:schemeClr val="tx1"/>
          </a:solidFill>
          <a:latin typeface="+mn-lt"/>
        </a:defRPr>
      </a:lvl4pPr>
      <a:lvl5pPr marL="14747875" indent="-1638300" algn="l" defTabSz="6553200" rtl="0" eaLnBrk="1" fontAlgn="base" hangingPunct="1">
        <a:spcBef>
          <a:spcPct val="20000"/>
        </a:spcBef>
        <a:spcAft>
          <a:spcPct val="0"/>
        </a:spcAft>
        <a:buChar char="»"/>
        <a:defRPr sz="14400">
          <a:solidFill>
            <a:schemeClr val="tx1"/>
          </a:solidFill>
          <a:latin typeface="+mn-lt"/>
        </a:defRPr>
      </a:lvl5pPr>
      <a:lvl6pPr marL="15205075" indent="-1638300" algn="l" defTabSz="6553200" rtl="0" eaLnBrk="1" fontAlgn="base" hangingPunct="1">
        <a:spcBef>
          <a:spcPct val="20000"/>
        </a:spcBef>
        <a:spcAft>
          <a:spcPct val="0"/>
        </a:spcAft>
        <a:buChar char="»"/>
        <a:defRPr sz="14400">
          <a:solidFill>
            <a:schemeClr val="tx1"/>
          </a:solidFill>
          <a:latin typeface="+mn-lt"/>
        </a:defRPr>
      </a:lvl6pPr>
      <a:lvl7pPr marL="15662275" indent="-1638300" algn="l" defTabSz="6553200" rtl="0" eaLnBrk="1" fontAlgn="base" hangingPunct="1">
        <a:spcBef>
          <a:spcPct val="20000"/>
        </a:spcBef>
        <a:spcAft>
          <a:spcPct val="0"/>
        </a:spcAft>
        <a:buChar char="»"/>
        <a:defRPr sz="14400">
          <a:solidFill>
            <a:schemeClr val="tx1"/>
          </a:solidFill>
          <a:latin typeface="+mn-lt"/>
        </a:defRPr>
      </a:lvl7pPr>
      <a:lvl8pPr marL="16119475" indent="-1638300" algn="l" defTabSz="6553200" rtl="0" eaLnBrk="1" fontAlgn="base" hangingPunct="1">
        <a:spcBef>
          <a:spcPct val="20000"/>
        </a:spcBef>
        <a:spcAft>
          <a:spcPct val="0"/>
        </a:spcAft>
        <a:buChar char="»"/>
        <a:defRPr sz="14400">
          <a:solidFill>
            <a:schemeClr val="tx1"/>
          </a:solidFill>
          <a:latin typeface="+mn-lt"/>
        </a:defRPr>
      </a:lvl8pPr>
      <a:lvl9pPr marL="16576675" indent="-1638300" algn="l" defTabSz="6553200" rtl="0" eaLnBrk="1" fontAlgn="base" hangingPunct="1">
        <a:spcBef>
          <a:spcPct val="20000"/>
        </a:spcBef>
        <a:spcAft>
          <a:spcPct val="0"/>
        </a:spcAft>
        <a:buChar char="»"/>
        <a:defRPr sz="14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895"/>
          <p:cNvSpPr txBox="1">
            <a:spLocks noChangeArrowheads="1"/>
          </p:cNvSpPr>
          <p:nvPr/>
        </p:nvSpPr>
        <p:spPr bwMode="auto">
          <a:xfrm>
            <a:off x="6842125" y="-6096"/>
            <a:ext cx="30724475" cy="215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spcBef>
                <a:spcPts val="600"/>
              </a:spcBef>
            </a:pPr>
            <a:r>
              <a:rPr lang="en-US" altLang="en-US" sz="5400" b="1" cap="small" dirty="0">
                <a:solidFill>
                  <a:schemeClr val="tx2">
                    <a:lumMod val="75000"/>
                  </a:schemeClr>
                </a:solidFill>
                <a:latin typeface="Arial" charset="0"/>
              </a:rPr>
              <a:t>Association of Pre-Hospital Crystalloid Use with Survival in </a:t>
            </a:r>
          </a:p>
          <a:p>
            <a:pPr algn="ctr">
              <a:spcBef>
                <a:spcPts val="600"/>
              </a:spcBef>
            </a:pPr>
            <a:r>
              <a:rPr lang="en-US" altLang="en-US" sz="5400" b="1" cap="small" dirty="0">
                <a:solidFill>
                  <a:schemeClr val="tx2">
                    <a:lumMod val="75000"/>
                  </a:schemeClr>
                </a:solidFill>
                <a:latin typeface="Arial" charset="0"/>
              </a:rPr>
              <a:t>Combat Casualties Receiving Transfusion</a:t>
            </a:r>
          </a:p>
        </p:txBody>
      </p:sp>
      <p:sp>
        <p:nvSpPr>
          <p:cNvPr id="5" name="Text Box 896"/>
          <p:cNvSpPr txBox="1">
            <a:spLocks noChangeArrowheads="1"/>
          </p:cNvSpPr>
          <p:nvPr/>
        </p:nvSpPr>
        <p:spPr bwMode="auto">
          <a:xfrm>
            <a:off x="6659562" y="2389444"/>
            <a:ext cx="30724475" cy="728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altLang="en-US" sz="2800" baseline="30000" dirty="0">
                <a:solidFill>
                  <a:schemeClr val="tx2">
                    <a:lumMod val="50000"/>
                  </a:schemeClr>
                </a:solidFill>
                <a:latin typeface="Arial" charset="0"/>
              </a:rPr>
              <a:t>1</a:t>
            </a:r>
            <a:r>
              <a:rPr lang="en-US" altLang="en-US" sz="2800" dirty="0">
                <a:solidFill>
                  <a:schemeClr val="tx2">
                    <a:lumMod val="50000"/>
                  </a:schemeClr>
                </a:solidFill>
                <a:latin typeface="Arial" charset="0"/>
              </a:rPr>
              <a:t>Joint Trauma System, DoD Center of Excellence for Trauma, </a:t>
            </a:r>
            <a:r>
              <a:rPr lang="en-US" altLang="en-US" sz="2800" baseline="30000" dirty="0">
                <a:solidFill>
                  <a:schemeClr val="tx2">
                    <a:lumMod val="50000"/>
                  </a:schemeClr>
                </a:solidFill>
                <a:latin typeface="Arial" charset="0"/>
              </a:rPr>
              <a:t>2</a:t>
            </a:r>
            <a:r>
              <a:rPr lang="en-US" altLang="en-US" sz="2800" dirty="0">
                <a:solidFill>
                  <a:schemeClr val="tx2">
                    <a:lumMod val="50000"/>
                  </a:schemeClr>
                </a:solidFill>
                <a:latin typeface="Arial" charset="0"/>
              </a:rPr>
              <a:t>The Geneva Foundation at U.S. Army Institute of Surgical Research</a:t>
            </a:r>
            <a:r>
              <a:rPr lang="en-US" altLang="en-US" sz="4000" dirty="0">
                <a:solidFill>
                  <a:schemeClr val="tx2">
                    <a:lumMod val="50000"/>
                  </a:schemeClr>
                </a:solidFill>
                <a:latin typeface="Arial" charset="0"/>
              </a:rPr>
              <a:t> </a:t>
            </a:r>
          </a:p>
        </p:txBody>
      </p:sp>
      <p:sp>
        <p:nvSpPr>
          <p:cNvPr id="6" name="Rectangle 5"/>
          <p:cNvSpPr/>
          <p:nvPr/>
        </p:nvSpPr>
        <p:spPr>
          <a:xfrm>
            <a:off x="7878762" y="1847529"/>
            <a:ext cx="28651200" cy="584775"/>
          </a:xfrm>
          <a:prstGeom prst="rect">
            <a:avLst/>
          </a:prstGeom>
        </p:spPr>
        <p:txBody>
          <a:bodyPr wrap="square">
            <a:spAutoFit/>
          </a:bodyPr>
          <a:lstStyle/>
          <a:p>
            <a:pPr algn="ctr"/>
            <a:r>
              <a:rPr lang="en-US" altLang="en-US" sz="3200" dirty="0">
                <a:solidFill>
                  <a:srgbClr val="080808"/>
                </a:solidFill>
                <a:latin typeface="Arial" charset="0"/>
              </a:rPr>
              <a:t>Jennifer M. Gurney, MD, FACS</a:t>
            </a:r>
            <a:r>
              <a:rPr lang="en-US" altLang="en-US" sz="3200" baseline="30000" dirty="0">
                <a:solidFill>
                  <a:srgbClr val="080808"/>
                </a:solidFill>
                <a:latin typeface="Arial" charset="0"/>
              </a:rPr>
              <a:t>1</a:t>
            </a:r>
            <a:r>
              <a:rPr lang="en-US" altLang="en-US" sz="3200" dirty="0">
                <a:solidFill>
                  <a:srgbClr val="080808"/>
                </a:solidFill>
                <a:latin typeface="Arial" charset="0"/>
              </a:rPr>
              <a:t>, Amanda M. Staudt, PhD, MPH</a:t>
            </a:r>
            <a:r>
              <a:rPr lang="en-US" altLang="en-US" sz="3200" baseline="30000" dirty="0">
                <a:solidFill>
                  <a:srgbClr val="080808"/>
                </a:solidFill>
                <a:latin typeface="Arial" charset="0"/>
              </a:rPr>
              <a:t>2</a:t>
            </a:r>
            <a:r>
              <a:rPr lang="en-US" altLang="en-US" sz="3200" dirty="0">
                <a:solidFill>
                  <a:srgbClr val="080808"/>
                </a:solidFill>
                <a:latin typeface="Arial" charset="0"/>
              </a:rPr>
              <a:t>, Deborah del Junco, PhD</a:t>
            </a:r>
            <a:r>
              <a:rPr lang="en-US" altLang="en-US" sz="3200" baseline="30000" dirty="0">
                <a:solidFill>
                  <a:srgbClr val="080808"/>
                </a:solidFill>
                <a:latin typeface="Arial" charset="0"/>
              </a:rPr>
              <a:t>2</a:t>
            </a:r>
            <a:r>
              <a:rPr lang="en-US" altLang="en-US" sz="3200" dirty="0">
                <a:solidFill>
                  <a:srgbClr val="080808"/>
                </a:solidFill>
                <a:latin typeface="Arial" charset="0"/>
              </a:rPr>
              <a:t>, Jennifer D. Trevino, MBA</a:t>
            </a:r>
            <a:r>
              <a:rPr lang="en-US" altLang="en-US" sz="3200" baseline="30000" dirty="0">
                <a:solidFill>
                  <a:srgbClr val="080808"/>
                </a:solidFill>
                <a:latin typeface="Arial" charset="0"/>
              </a:rPr>
              <a:t>2</a:t>
            </a:r>
            <a:r>
              <a:rPr lang="en-US" altLang="en-US" sz="3200" dirty="0">
                <a:solidFill>
                  <a:srgbClr val="080808"/>
                </a:solidFill>
                <a:latin typeface="Arial" charset="0"/>
              </a:rPr>
              <a:t>, </a:t>
            </a:r>
            <a:r>
              <a:rPr lang="fr-FR" altLang="en-US" sz="3200" dirty="0">
                <a:solidFill>
                  <a:srgbClr val="080808"/>
                </a:solidFill>
                <a:latin typeface="Arial" charset="0"/>
              </a:rPr>
              <a:t>Michael A. Broussard, DMS, PA-C</a:t>
            </a:r>
            <a:r>
              <a:rPr lang="fr-FR" altLang="en-US" sz="3200" baseline="30000" dirty="0">
                <a:solidFill>
                  <a:srgbClr val="080808"/>
                </a:solidFill>
                <a:latin typeface="Arial" charset="0"/>
              </a:rPr>
              <a:t>1</a:t>
            </a:r>
            <a:r>
              <a:rPr lang="fr-FR" altLang="en-US" sz="3200" dirty="0">
                <a:solidFill>
                  <a:srgbClr val="080808"/>
                </a:solidFill>
                <a:latin typeface="Arial" charset="0"/>
              </a:rPr>
              <a:t> </a:t>
            </a:r>
            <a:r>
              <a:rPr lang="en-US" altLang="en-US" sz="3200" dirty="0">
                <a:solidFill>
                  <a:srgbClr val="080808"/>
                </a:solidFill>
                <a:latin typeface="Arial" charset="0"/>
              </a:rPr>
              <a:t> </a:t>
            </a:r>
          </a:p>
        </p:txBody>
      </p:sp>
      <p:graphicFrame>
        <p:nvGraphicFramePr>
          <p:cNvPr id="20" name="Table 19"/>
          <p:cNvGraphicFramePr>
            <a:graphicFrameLocks noGrp="1"/>
          </p:cNvGraphicFramePr>
          <p:nvPr>
            <p:extLst>
              <p:ext uri="{D42A27DB-BD31-4B8C-83A1-F6EECF244321}">
                <p14:modId xmlns:p14="http://schemas.microsoft.com/office/powerpoint/2010/main" val="3469453514"/>
              </p:ext>
            </p:extLst>
          </p:nvPr>
        </p:nvGraphicFramePr>
        <p:xfrm>
          <a:off x="24362902" y="25165897"/>
          <a:ext cx="19119032" cy="3028103"/>
        </p:xfrm>
        <a:graphic>
          <a:graphicData uri="http://schemas.openxmlformats.org/drawingml/2006/table">
            <a:tbl>
              <a:tblPr/>
              <a:tblGrid>
                <a:gridCol w="19119032">
                  <a:extLst>
                    <a:ext uri="{9D8B030D-6E8A-4147-A177-3AD203B41FA5}">
                      <a16:colId xmlns:a16="http://schemas.microsoft.com/office/drawing/2014/main" val="20000"/>
                    </a:ext>
                  </a:extLst>
                </a:gridCol>
              </a:tblGrid>
              <a:tr h="59237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600" dirty="0">
                          <a:solidFill>
                            <a:schemeClr val="tx2">
                              <a:lumMod val="50000"/>
                            </a:schemeClr>
                          </a:solidFill>
                          <a:latin typeface="Arial" panose="020B0604020202020204" pitchFamily="34" charset="0"/>
                          <a:cs typeface="Arial" panose="020B0604020202020204" pitchFamily="34" charset="0"/>
                        </a:rPr>
                        <a:t>Conclusions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388023">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571500" marR="0" lvl="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The study may be underpowered to detect interaction effects</a:t>
                      </a:r>
                      <a:endParaRPr lang="en-US" sz="2800" dirty="0"/>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Pre-hospital crystalloid &gt;500 cc independently increased mortality risks</a:t>
                      </a:r>
                      <a:endParaRPr lang="en-US" sz="28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Findings support minimizing crystalloid administration in hemorrhagic combat trauma.</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892843400"/>
              </p:ext>
            </p:extLst>
          </p:nvPr>
        </p:nvGraphicFramePr>
        <p:xfrm>
          <a:off x="24362902" y="28361640"/>
          <a:ext cx="19119032" cy="3032760"/>
        </p:xfrm>
        <a:graphic>
          <a:graphicData uri="http://schemas.openxmlformats.org/drawingml/2006/table">
            <a:tbl>
              <a:tblPr/>
              <a:tblGrid>
                <a:gridCol w="19119032">
                  <a:extLst>
                    <a:ext uri="{9D8B030D-6E8A-4147-A177-3AD203B41FA5}">
                      <a16:colId xmlns:a16="http://schemas.microsoft.com/office/drawing/2014/main" val="20000"/>
                    </a:ext>
                  </a:extLst>
                </a:gridCol>
              </a:tblGrid>
              <a:tr h="4619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600" dirty="0">
                          <a:solidFill>
                            <a:schemeClr val="tx2">
                              <a:lumMod val="50000"/>
                            </a:schemeClr>
                          </a:solidFill>
                          <a:latin typeface="Arial" panose="020B0604020202020204" pitchFamily="34" charset="0"/>
                          <a:cs typeface="Arial" panose="020B0604020202020204" pitchFamily="34" charset="0"/>
                        </a:rPr>
                        <a:t>Acknowledgements</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350533">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2400" dirty="0">
                          <a:solidFill>
                            <a:srgbClr val="000000"/>
                          </a:solidFill>
                          <a:latin typeface="Arial" panose="020B0604020202020204" pitchFamily="34" charset="0"/>
                          <a:cs typeface="Arial" panose="020B0604020202020204" pitchFamily="34" charset="0"/>
                        </a:rPr>
                        <a:t>The authors acknowledge DoDTR for providing data for this study.</a:t>
                      </a:r>
                    </a:p>
                    <a:p>
                      <a:pPr marL="571500" indent="-285750">
                        <a:spcBef>
                          <a:spcPts val="300"/>
                        </a:spcBef>
                        <a:spcAft>
                          <a:spcPts val="300"/>
                        </a:spcAft>
                        <a:buFont typeface="Wingdings" panose="05000000000000000000" pitchFamily="2" charset="2"/>
                        <a:buChar char="§"/>
                      </a:pPr>
                      <a:r>
                        <a:rPr lang="en-US" sz="2400" dirty="0">
                          <a:solidFill>
                            <a:srgbClr val="000000"/>
                          </a:solidFill>
                          <a:latin typeface="Arial" panose="020B0604020202020204" pitchFamily="34" charset="0"/>
                          <a:cs typeface="Arial" panose="020B0604020202020204" pitchFamily="34" charset="0"/>
                        </a:rPr>
                        <a:t>This work was supported by the Assistant Secretary of Defense for Health Affairs through the Defense Medical Research and Development Program under Award No. W81XWH2020045.</a:t>
                      </a:r>
                    </a:p>
                    <a:p>
                      <a:pPr marL="571500" indent="-285750">
                        <a:spcBef>
                          <a:spcPts val="300"/>
                        </a:spcBef>
                        <a:spcAft>
                          <a:spcPts val="300"/>
                        </a:spcAft>
                        <a:buFont typeface="Wingdings" panose="05000000000000000000" pitchFamily="2" charset="2"/>
                        <a:buChar char="§"/>
                      </a:pPr>
                      <a:r>
                        <a:rPr lang="en-US" sz="2400" dirty="0">
                          <a:solidFill>
                            <a:srgbClr val="000000"/>
                          </a:solidFill>
                          <a:latin typeface="Arial" panose="020B0604020202020204" pitchFamily="34" charset="0"/>
                          <a:cs typeface="Arial" panose="020B0604020202020204" pitchFamily="34" charset="0"/>
                        </a:rPr>
                        <a:t>This study was conducted under a protocol (USAISR Protocol H-19-035) reviewed and approved by the US Army Medical Research and Development Command Institutional Review Board and in accordance with the approved protocol</a:t>
                      </a:r>
                      <a:r>
                        <a:rPr lang="en-US" sz="2800" dirty="0">
                          <a:solidFill>
                            <a:srgbClr val="000000"/>
                          </a:solidFill>
                          <a:latin typeface="Arial" panose="020B0604020202020204" pitchFamily="34" charset="0"/>
                          <a:cs typeface="Arial" panose="020B0604020202020204" pitchFamily="34" charset="0"/>
                        </a:rPr>
                        <a:t>.</a:t>
                      </a:r>
                      <a:endParaRPr lang="en-US" sz="28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3184088476"/>
              </p:ext>
            </p:extLst>
          </p:nvPr>
        </p:nvGraphicFramePr>
        <p:xfrm>
          <a:off x="643642" y="4489704"/>
          <a:ext cx="9144000" cy="3890079"/>
        </p:xfrm>
        <a:graphic>
          <a:graphicData uri="http://schemas.openxmlformats.org/drawingml/2006/table">
            <a:tbl>
              <a:tblPr/>
              <a:tblGrid>
                <a:gridCol w="9144000">
                  <a:extLst>
                    <a:ext uri="{9D8B030D-6E8A-4147-A177-3AD203B41FA5}">
                      <a16:colId xmlns:a16="http://schemas.microsoft.com/office/drawing/2014/main" val="20000"/>
                    </a:ext>
                  </a:extLst>
                </a:gridCol>
              </a:tblGrid>
              <a:tr h="77318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300" dirty="0">
                          <a:solidFill>
                            <a:schemeClr val="tx2">
                              <a:lumMod val="50000"/>
                            </a:schemeClr>
                          </a:solidFill>
                          <a:latin typeface="Arial" panose="020B0604020202020204" pitchFamily="34" charset="0"/>
                          <a:cs typeface="Arial" panose="020B0604020202020204" pitchFamily="34" charset="0"/>
                        </a:rPr>
                        <a:t>Introduction</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3116896">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Excessive crystalloid use has been linked to coagulopathy and mortality</a:t>
                      </a:r>
                    </a:p>
                    <a:p>
                      <a:pPr marL="571500" indent="-285750">
                        <a:spcBef>
                          <a:spcPts val="300"/>
                        </a:spcBef>
                        <a:spcAft>
                          <a:spcPts val="300"/>
                        </a:spcAft>
                        <a:buFont typeface="Wingdings" panose="05000000000000000000" pitchFamily="2" charset="2"/>
                        <a:buChar char="§"/>
                      </a:pPr>
                      <a:endParaRPr lang="en-US" sz="28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Modern damage control resuscitation emphasizes early blood products</a:t>
                      </a:r>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36" name="Table 35"/>
          <p:cNvGraphicFramePr>
            <a:graphicFrameLocks noGrp="1"/>
          </p:cNvGraphicFramePr>
          <p:nvPr>
            <p:extLst>
              <p:ext uri="{D42A27DB-BD31-4B8C-83A1-F6EECF244321}">
                <p14:modId xmlns:p14="http://schemas.microsoft.com/office/powerpoint/2010/main" val="3261980791"/>
              </p:ext>
            </p:extLst>
          </p:nvPr>
        </p:nvGraphicFramePr>
        <p:xfrm>
          <a:off x="609600" y="8862301"/>
          <a:ext cx="9144000" cy="2855547"/>
        </p:xfrm>
        <a:graphic>
          <a:graphicData uri="http://schemas.openxmlformats.org/drawingml/2006/table">
            <a:tbl>
              <a:tblPr/>
              <a:tblGrid>
                <a:gridCol w="9144000">
                  <a:extLst>
                    <a:ext uri="{9D8B030D-6E8A-4147-A177-3AD203B41FA5}">
                      <a16:colId xmlns:a16="http://schemas.microsoft.com/office/drawing/2014/main" val="20000"/>
                    </a:ext>
                  </a:extLst>
                </a:gridCol>
              </a:tblGrid>
              <a:tr h="5495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300" dirty="0">
                          <a:solidFill>
                            <a:schemeClr val="tx2">
                              <a:lumMod val="50000"/>
                            </a:schemeClr>
                          </a:solidFill>
                          <a:latin typeface="Arial" panose="020B0604020202020204" pitchFamily="34" charset="0"/>
                          <a:cs typeface="Arial" panose="020B0604020202020204" pitchFamily="34" charset="0"/>
                        </a:rPr>
                        <a:t>Objective</a:t>
                      </a:r>
                    </a:p>
                  </a:txBody>
                  <a:tcPr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2215467">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285750" indent="0" algn="ctr">
                        <a:spcBef>
                          <a:spcPts val="300"/>
                        </a:spcBef>
                        <a:spcAft>
                          <a:spcPts val="300"/>
                        </a:spcAft>
                        <a:buFont typeface="Wingdings" panose="05000000000000000000" pitchFamily="2" charset="2"/>
                        <a:buNone/>
                      </a:pPr>
                      <a:r>
                        <a:rPr lang="en-US" sz="3200" dirty="0">
                          <a:solidFill>
                            <a:srgbClr val="000000"/>
                          </a:solidFill>
                          <a:latin typeface="Arial" panose="020B0604020202020204" pitchFamily="34" charset="0"/>
                          <a:cs typeface="Arial" panose="020B0604020202020204" pitchFamily="34" charset="0"/>
                        </a:rPr>
                        <a:t>Determine whether pre-hospital crystalloid  &gt;500 cc independently predicts 6-hour mortality and modifies transfusion effects</a:t>
                      </a:r>
                      <a:endParaRPr lang="en-US" sz="3200"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33" name="Rectangle 32"/>
          <p:cNvSpPr/>
          <p:nvPr/>
        </p:nvSpPr>
        <p:spPr>
          <a:xfrm>
            <a:off x="11658600" y="32186521"/>
            <a:ext cx="23336250" cy="461665"/>
          </a:xfrm>
          <a:prstGeom prst="rect">
            <a:avLst/>
          </a:prstGeom>
        </p:spPr>
        <p:txBody>
          <a:bodyPr wrap="square">
            <a:spAutoFit/>
          </a:bodyPr>
          <a:lstStyle/>
          <a:p>
            <a:pPr algn="ctr"/>
            <a:r>
              <a:rPr lang="en-US" sz="2400" dirty="0">
                <a:solidFill>
                  <a:srgbClr val="000000"/>
                </a:solidFill>
                <a:latin typeface="Arial" panose="020B0604020202020204" pitchFamily="34" charset="0"/>
                <a:cs typeface="Arial" panose="020B0604020202020204" pitchFamily="34" charset="0"/>
              </a:rPr>
              <a:t>Use of the Joint Trauma System's Department of Defense Trauma Registry (DoDTR) data from this presentation without expressed acknowledgment is prohibited.</a:t>
            </a:r>
          </a:p>
        </p:txBody>
      </p:sp>
      <p:pic>
        <p:nvPicPr>
          <p:cNvPr id="2" name="Picture 1">
            <a:extLst>
              <a:ext uri="{FF2B5EF4-FFF2-40B4-BE49-F238E27FC236}">
                <a16:creationId xmlns:a16="http://schemas.microsoft.com/office/drawing/2014/main" id="{274009B4-E2AE-5DF7-A333-34C73BB0E207}"/>
              </a:ext>
            </a:extLst>
          </p:cNvPr>
          <p:cNvPicPr>
            <a:picLocks noChangeAspect="1"/>
          </p:cNvPicPr>
          <p:nvPr/>
        </p:nvPicPr>
        <p:blipFill>
          <a:blip r:embed="rId3"/>
          <a:stretch>
            <a:fillRect/>
          </a:stretch>
        </p:blipFill>
        <p:spPr>
          <a:xfrm>
            <a:off x="40414341" y="31211100"/>
            <a:ext cx="3031395" cy="1573387"/>
          </a:xfrm>
          <a:prstGeom prst="rect">
            <a:avLst/>
          </a:prstGeom>
        </p:spPr>
      </p:pic>
      <p:pic>
        <p:nvPicPr>
          <p:cNvPr id="3" name="Picture 2">
            <a:extLst>
              <a:ext uri="{FF2B5EF4-FFF2-40B4-BE49-F238E27FC236}">
                <a16:creationId xmlns:a16="http://schemas.microsoft.com/office/drawing/2014/main" id="{30910CA6-71F4-C3A9-FCD5-41EDF1777857}"/>
              </a:ext>
            </a:extLst>
          </p:cNvPr>
          <p:cNvPicPr>
            <a:picLocks noChangeAspect="1"/>
          </p:cNvPicPr>
          <p:nvPr/>
        </p:nvPicPr>
        <p:blipFill>
          <a:blip r:embed="rId4"/>
          <a:stretch>
            <a:fillRect/>
          </a:stretch>
        </p:blipFill>
        <p:spPr>
          <a:xfrm>
            <a:off x="37109400" y="31628188"/>
            <a:ext cx="3031395" cy="1019998"/>
          </a:xfrm>
          <a:prstGeom prst="rect">
            <a:avLst/>
          </a:prstGeom>
        </p:spPr>
      </p:pic>
      <p:graphicFrame>
        <p:nvGraphicFramePr>
          <p:cNvPr id="7" name="Table 6">
            <a:extLst>
              <a:ext uri="{FF2B5EF4-FFF2-40B4-BE49-F238E27FC236}">
                <a16:creationId xmlns:a16="http://schemas.microsoft.com/office/drawing/2014/main" id="{BC3DFC24-6B64-8DBF-7B2F-CBAB994CACC7}"/>
              </a:ext>
            </a:extLst>
          </p:cNvPr>
          <p:cNvGraphicFramePr>
            <a:graphicFrameLocks noGrp="1"/>
          </p:cNvGraphicFramePr>
          <p:nvPr>
            <p:extLst>
              <p:ext uri="{D42A27DB-BD31-4B8C-83A1-F6EECF244321}">
                <p14:modId xmlns:p14="http://schemas.microsoft.com/office/powerpoint/2010/main" val="3359548428"/>
              </p:ext>
            </p:extLst>
          </p:nvPr>
        </p:nvGraphicFramePr>
        <p:xfrm>
          <a:off x="643642" y="12127457"/>
          <a:ext cx="9144000" cy="11506200"/>
        </p:xfrm>
        <a:graphic>
          <a:graphicData uri="http://schemas.openxmlformats.org/drawingml/2006/table">
            <a:tbl>
              <a:tblPr/>
              <a:tblGrid>
                <a:gridCol w="9144000">
                  <a:extLst>
                    <a:ext uri="{9D8B030D-6E8A-4147-A177-3AD203B41FA5}">
                      <a16:colId xmlns:a16="http://schemas.microsoft.com/office/drawing/2014/main" val="20000"/>
                    </a:ext>
                  </a:extLst>
                </a:gridCol>
              </a:tblGrid>
              <a:tr h="5025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300" dirty="0">
                          <a:solidFill>
                            <a:schemeClr val="tx2">
                              <a:lumMod val="50000"/>
                            </a:schemeClr>
                          </a:solidFill>
                          <a:latin typeface="Arial" panose="020B0604020202020204" pitchFamily="34" charset="0"/>
                          <a:cs typeface="Arial" panose="020B0604020202020204" pitchFamily="34" charset="0"/>
                        </a:rPr>
                        <a:t>Methods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1731800">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Retrospective, observational study </a:t>
                      </a: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endParaRPr lang="en-US" sz="2800" b="0" dirty="0">
                        <a:solidFill>
                          <a:srgbClr val="000000"/>
                        </a:solidFill>
                        <a:latin typeface="Arial" panose="020B0604020202020204" pitchFamily="34" charset="0"/>
                        <a:cs typeface="Arial" panose="020B0604020202020204" pitchFamily="34" charset="0"/>
                      </a:endParaRP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b="0" dirty="0">
                          <a:solidFill>
                            <a:srgbClr val="000000"/>
                          </a:solidFill>
                          <a:latin typeface="Arial" panose="020B0604020202020204" pitchFamily="34" charset="0"/>
                          <a:cs typeface="Arial" panose="020B0604020202020204" pitchFamily="34" charset="0"/>
                        </a:rPr>
                        <a:t>Setting: Deployed medical facilities in CENTCOM from 2003-2020</a:t>
                      </a:r>
                    </a:p>
                    <a:p>
                      <a:pPr marL="571500" marR="0" lvl="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endParaRPr lang="en-US" sz="2800" kern="1200" dirty="0">
                        <a:solidFill>
                          <a:srgbClr val="000000"/>
                        </a:solidFill>
                        <a:latin typeface="Arial" panose="020B0604020202020204" pitchFamily="34" charset="0"/>
                        <a:ea typeface="+mn-ea"/>
                        <a:cs typeface="Arial" panose="020B0604020202020204" pitchFamily="34" charset="0"/>
                      </a:endParaRPr>
                    </a:p>
                    <a:p>
                      <a:pPr marL="571500" marR="0" lvl="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b="0" dirty="0">
                          <a:solidFill>
                            <a:srgbClr val="000000"/>
                          </a:solidFill>
                          <a:latin typeface="Arial" panose="020B0604020202020204" pitchFamily="34" charset="0"/>
                          <a:cs typeface="Arial" panose="020B0604020202020204" pitchFamily="34" charset="0"/>
                        </a:rPr>
                        <a:t>Data collection: Patient charts or records collected during treatment or autopsy </a:t>
                      </a: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endParaRPr lang="en-US" sz="2800" dirty="0">
                        <a:solidFill>
                          <a:srgbClr val="000000"/>
                        </a:solidFill>
                        <a:latin typeface="Arial" panose="020B0604020202020204" pitchFamily="34" charset="0"/>
                        <a:cs typeface="Arial" panose="020B0604020202020204" pitchFamily="34" charset="0"/>
                      </a:endParaRP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Data Sources: </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DODTR</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TMDS and WISPR</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ASBP</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AFMES</a:t>
                      </a: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endParaRPr lang="en-US" sz="2800" dirty="0">
                        <a:solidFill>
                          <a:srgbClr val="000000"/>
                        </a:solidFill>
                        <a:latin typeface="Arial" panose="020B0604020202020204" pitchFamily="34" charset="0"/>
                        <a:cs typeface="Arial" panose="020B0604020202020204" pitchFamily="34" charset="0"/>
                      </a:endParaRPr>
                    </a:p>
                    <a:p>
                      <a:pPr marL="571500" marR="0" lvl="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Cox proportional hazards modeling</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Exposure: Red blood cell transfusion lagged by 30 minutes </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Modifier: &gt;500 cc vs ≤500 cc crystalloid</a:t>
                      </a:r>
                    </a:p>
                    <a:p>
                      <a:pPr marL="1028700" marR="0" lvl="1"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r>
                        <a:rPr lang="en-US" sz="3200" dirty="0">
                          <a:solidFill>
                            <a:srgbClr val="000000"/>
                          </a:solidFill>
                          <a:latin typeface="Arial" panose="020B0604020202020204" pitchFamily="34" charset="0"/>
                          <a:cs typeface="Arial" panose="020B0604020202020204" pitchFamily="34" charset="0"/>
                        </a:rPr>
                        <a:t>Outcome: 6-hour mortality </a:t>
                      </a:r>
                      <a:endParaRPr lang="en-US" sz="2800" dirty="0">
                        <a:solidFill>
                          <a:srgbClr val="000000"/>
                        </a:solidFill>
                        <a:latin typeface="Arial" panose="020B0604020202020204" pitchFamily="34" charset="0"/>
                        <a:cs typeface="Arial" panose="020B0604020202020204" pitchFamily="34" charset="0"/>
                      </a:endParaRPr>
                    </a:p>
                    <a:p>
                      <a:pPr marL="571500" marR="0" indent="-285750" algn="l" defTabSz="914400" rtl="0" eaLnBrk="1" fontAlgn="auto" latinLnBrk="0" hangingPunct="1">
                        <a:lnSpc>
                          <a:spcPct val="100000"/>
                        </a:lnSpc>
                        <a:spcBef>
                          <a:spcPts val="300"/>
                        </a:spcBef>
                        <a:spcAft>
                          <a:spcPts val="300"/>
                        </a:spcAft>
                        <a:buClrTx/>
                        <a:buSzTx/>
                        <a:buFont typeface="Wingdings" panose="05000000000000000000" pitchFamily="2" charset="2"/>
                        <a:buChar char="§"/>
                        <a:tabLst/>
                        <a:defRPr/>
                      </a:pPr>
                      <a:endParaRPr lang="en-US" dirty="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12" name="Table 11">
            <a:extLst>
              <a:ext uri="{FF2B5EF4-FFF2-40B4-BE49-F238E27FC236}">
                <a16:creationId xmlns:a16="http://schemas.microsoft.com/office/drawing/2014/main" id="{B9A16C75-FDE2-4EC4-109E-AA186E0D518E}"/>
              </a:ext>
            </a:extLst>
          </p:cNvPr>
          <p:cNvGraphicFramePr>
            <a:graphicFrameLocks noGrp="1"/>
          </p:cNvGraphicFramePr>
          <p:nvPr>
            <p:extLst>
              <p:ext uri="{D42A27DB-BD31-4B8C-83A1-F6EECF244321}">
                <p14:modId xmlns:p14="http://schemas.microsoft.com/office/powerpoint/2010/main" val="3963077931"/>
              </p:ext>
            </p:extLst>
          </p:nvPr>
        </p:nvGraphicFramePr>
        <p:xfrm>
          <a:off x="643642" y="24509873"/>
          <a:ext cx="9228138" cy="7676648"/>
        </p:xfrm>
        <a:graphic>
          <a:graphicData uri="http://schemas.openxmlformats.org/drawingml/2006/table">
            <a:tbl>
              <a:tblPr/>
              <a:tblGrid>
                <a:gridCol w="9228138">
                  <a:extLst>
                    <a:ext uri="{9D8B030D-6E8A-4147-A177-3AD203B41FA5}">
                      <a16:colId xmlns:a16="http://schemas.microsoft.com/office/drawing/2014/main" val="20000"/>
                    </a:ext>
                  </a:extLst>
                </a:gridCol>
              </a:tblGrid>
              <a:tr h="6539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300" dirty="0">
                          <a:solidFill>
                            <a:schemeClr val="tx2">
                              <a:lumMod val="50000"/>
                            </a:schemeClr>
                          </a:solidFill>
                          <a:latin typeface="Arial" panose="020B0604020202020204" pitchFamily="34" charset="0"/>
                          <a:cs typeface="Arial" panose="020B0604020202020204" pitchFamily="34" charset="0"/>
                        </a:rPr>
                        <a:t>Results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7022654">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Pre-hospital crystalloid use (&gt;500 cc) was identified as a statistically significant independent risk factor for mortality </a:t>
                      </a:r>
                    </a:p>
                    <a:p>
                      <a:pPr marL="571500" indent="-285750">
                        <a:spcBef>
                          <a:spcPts val="300"/>
                        </a:spcBef>
                        <a:spcAft>
                          <a:spcPts val="300"/>
                        </a:spcAft>
                        <a:buFont typeface="Wingdings" panose="05000000000000000000" pitchFamily="2" charset="2"/>
                        <a:buChar char="§"/>
                      </a:pPr>
                      <a:endParaRPr lang="en-US" sz="28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Adding pre-hospital crystalloid use as a covariate changed the hazard ratio for transfusion by &lt;15%, indicating it was not a confounder in the relationship between initial transfusion and mortality </a:t>
                      </a:r>
                    </a:p>
                    <a:p>
                      <a:pPr marL="571500" indent="-285750">
                        <a:spcBef>
                          <a:spcPts val="300"/>
                        </a:spcBef>
                        <a:spcAft>
                          <a:spcPts val="300"/>
                        </a:spcAft>
                        <a:buFont typeface="Wingdings" panose="05000000000000000000" pitchFamily="2" charset="2"/>
                        <a:buChar char="§"/>
                      </a:pPr>
                      <a:endParaRPr lang="en-US" sz="2800" dirty="0">
                        <a:solidFill>
                          <a:srgbClr val="000000"/>
                        </a:solidFill>
                        <a:latin typeface="Arial" panose="020B0604020202020204" pitchFamily="34" charset="0"/>
                        <a:cs typeface="Arial" panose="020B0604020202020204" pitchFamily="34" charset="0"/>
                      </a:endParaRPr>
                    </a:p>
                    <a:p>
                      <a:pPr marL="571500" indent="-285750">
                        <a:spcBef>
                          <a:spcPts val="300"/>
                        </a:spcBef>
                        <a:spcAft>
                          <a:spcPts val="300"/>
                        </a:spcAft>
                        <a:buFont typeface="Wingdings" panose="05000000000000000000" pitchFamily="2" charset="2"/>
                        <a:buChar char="§"/>
                      </a:pPr>
                      <a:r>
                        <a:rPr lang="en-US" sz="3200" dirty="0">
                          <a:solidFill>
                            <a:srgbClr val="000000"/>
                          </a:solidFill>
                          <a:latin typeface="Arial" panose="020B0604020202020204" pitchFamily="34" charset="0"/>
                          <a:cs typeface="Arial" panose="020B0604020202020204" pitchFamily="34" charset="0"/>
                        </a:rPr>
                        <a:t>No significant interaction between initial transfusion and pre-hospital crystalloid use detected</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graphicFrame>
        <p:nvGraphicFramePr>
          <p:cNvPr id="39" name="Table 38">
            <a:extLst>
              <a:ext uri="{FF2B5EF4-FFF2-40B4-BE49-F238E27FC236}">
                <a16:creationId xmlns:a16="http://schemas.microsoft.com/office/drawing/2014/main" id="{046A878F-A0A2-67CF-BCA3-F678741E6DBC}"/>
              </a:ext>
            </a:extLst>
          </p:cNvPr>
          <p:cNvGraphicFramePr>
            <a:graphicFrameLocks noGrp="1"/>
          </p:cNvGraphicFramePr>
          <p:nvPr>
            <p:extLst>
              <p:ext uri="{D42A27DB-BD31-4B8C-83A1-F6EECF244321}">
                <p14:modId xmlns:p14="http://schemas.microsoft.com/office/powerpoint/2010/main" val="465432304"/>
              </p:ext>
            </p:extLst>
          </p:nvPr>
        </p:nvGraphicFramePr>
        <p:xfrm>
          <a:off x="9999251" y="4457048"/>
          <a:ext cx="33544669" cy="914400"/>
        </p:xfrm>
        <a:graphic>
          <a:graphicData uri="http://schemas.openxmlformats.org/drawingml/2006/table">
            <a:tbl>
              <a:tblPr/>
              <a:tblGrid>
                <a:gridCol w="33544669">
                  <a:extLst>
                    <a:ext uri="{9D8B030D-6E8A-4147-A177-3AD203B41FA5}">
                      <a16:colId xmlns:a16="http://schemas.microsoft.com/office/drawing/2014/main" val="20000"/>
                    </a:ext>
                  </a:extLst>
                </a:gridCol>
              </a:tblGrid>
              <a:tr h="5347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600" b="1" cap="small" spc="300" dirty="0">
                          <a:solidFill>
                            <a:schemeClr val="tx2">
                              <a:lumMod val="50000"/>
                            </a:schemeClr>
                          </a:solidFill>
                          <a:latin typeface="Arial" panose="020B0604020202020204" pitchFamily="34" charset="0"/>
                          <a:cs typeface="Arial" panose="020B0604020202020204" pitchFamily="34" charset="0"/>
                        </a:rPr>
                        <a:t>Results</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0"/>
                  </a:ext>
                </a:extLst>
              </a:tr>
              <a:tr h="156367">
                <a:tc>
                  <a:txBody>
                    <a:bodyPr/>
                    <a:lstStyle/>
                    <a:p>
                      <a:pPr marL="0" indent="0">
                        <a:spcBef>
                          <a:spcPts val="300"/>
                        </a:spcBef>
                        <a:spcAft>
                          <a:spcPts val="300"/>
                        </a:spcAft>
                        <a:buFont typeface="Wingdings" panose="05000000000000000000" pitchFamily="2" charset="2"/>
                        <a:buNone/>
                      </a:pPr>
                      <a:endParaRPr lang="en-US"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26" name="Picture 25">
            <a:extLst>
              <a:ext uri="{FF2B5EF4-FFF2-40B4-BE49-F238E27FC236}">
                <a16:creationId xmlns:a16="http://schemas.microsoft.com/office/drawing/2014/main" id="{2D5B43E5-C226-92B0-A266-7CAC2D5D983E}"/>
              </a:ext>
            </a:extLst>
          </p:cNvPr>
          <p:cNvPicPr>
            <a:picLocks noChangeAspect="1"/>
          </p:cNvPicPr>
          <p:nvPr/>
        </p:nvPicPr>
        <p:blipFill>
          <a:blip r:embed="rId5"/>
          <a:stretch>
            <a:fillRect/>
          </a:stretch>
        </p:blipFill>
        <p:spPr>
          <a:xfrm>
            <a:off x="24362902" y="17156187"/>
            <a:ext cx="19119032" cy="6542013"/>
          </a:xfrm>
          <a:prstGeom prst="rect">
            <a:avLst/>
          </a:prstGeom>
        </p:spPr>
      </p:pic>
      <p:pic>
        <p:nvPicPr>
          <p:cNvPr id="19" name="Picture 18">
            <a:extLst>
              <a:ext uri="{FF2B5EF4-FFF2-40B4-BE49-F238E27FC236}">
                <a16:creationId xmlns:a16="http://schemas.microsoft.com/office/drawing/2014/main" id="{FBF66418-FFAB-BAE4-873F-91217C39CB85}"/>
              </a:ext>
            </a:extLst>
          </p:cNvPr>
          <p:cNvPicPr>
            <a:picLocks noChangeAspect="1"/>
          </p:cNvPicPr>
          <p:nvPr/>
        </p:nvPicPr>
        <p:blipFill>
          <a:blip r:embed="rId6"/>
          <a:stretch>
            <a:fillRect/>
          </a:stretch>
        </p:blipFill>
        <p:spPr>
          <a:xfrm>
            <a:off x="25583959" y="6081147"/>
            <a:ext cx="16676918" cy="10114110"/>
          </a:xfrm>
          <a:prstGeom prst="rect">
            <a:avLst/>
          </a:prstGeom>
        </p:spPr>
      </p:pic>
      <p:pic>
        <p:nvPicPr>
          <p:cNvPr id="10" name="Picture 9">
            <a:extLst>
              <a:ext uri="{FF2B5EF4-FFF2-40B4-BE49-F238E27FC236}">
                <a16:creationId xmlns:a16="http://schemas.microsoft.com/office/drawing/2014/main" id="{90419676-E1F2-AF10-555B-D4AACD4294AB}"/>
              </a:ext>
            </a:extLst>
          </p:cNvPr>
          <p:cNvPicPr>
            <a:picLocks noChangeAspect="1"/>
          </p:cNvPicPr>
          <p:nvPr/>
        </p:nvPicPr>
        <p:blipFill>
          <a:blip r:embed="rId7"/>
          <a:stretch>
            <a:fillRect/>
          </a:stretch>
        </p:blipFill>
        <p:spPr>
          <a:xfrm>
            <a:off x="10220998" y="13657769"/>
            <a:ext cx="13848705" cy="17553331"/>
          </a:xfrm>
          <a:prstGeom prst="rect">
            <a:avLst/>
          </a:prstGeom>
        </p:spPr>
      </p:pic>
      <p:pic>
        <p:nvPicPr>
          <p:cNvPr id="23" name="Picture 22">
            <a:extLst>
              <a:ext uri="{FF2B5EF4-FFF2-40B4-BE49-F238E27FC236}">
                <a16:creationId xmlns:a16="http://schemas.microsoft.com/office/drawing/2014/main" id="{B6E65325-3A36-3156-1874-F636269E14DB}"/>
              </a:ext>
            </a:extLst>
          </p:cNvPr>
          <p:cNvPicPr>
            <a:picLocks noChangeAspect="1"/>
          </p:cNvPicPr>
          <p:nvPr/>
        </p:nvPicPr>
        <p:blipFill>
          <a:blip r:embed="rId8"/>
          <a:stretch>
            <a:fillRect/>
          </a:stretch>
        </p:blipFill>
        <p:spPr>
          <a:xfrm>
            <a:off x="11315236" y="5565764"/>
            <a:ext cx="11087564" cy="7264890"/>
          </a:xfrm>
          <a:prstGeom prst="rect">
            <a:avLst/>
          </a:prstGeom>
        </p:spPr>
      </p:pic>
      <p:sp>
        <p:nvSpPr>
          <p:cNvPr id="28" name="TextBox 27">
            <a:extLst>
              <a:ext uri="{FF2B5EF4-FFF2-40B4-BE49-F238E27FC236}">
                <a16:creationId xmlns:a16="http://schemas.microsoft.com/office/drawing/2014/main" id="{2F68F43B-84FA-047E-E564-CF208E2781D8}"/>
              </a:ext>
            </a:extLst>
          </p:cNvPr>
          <p:cNvSpPr txBox="1"/>
          <p:nvPr/>
        </p:nvSpPr>
        <p:spPr>
          <a:xfrm>
            <a:off x="15129342" y="12477561"/>
            <a:ext cx="3459352" cy="461665"/>
          </a:xfrm>
          <a:prstGeom prst="rect">
            <a:avLst/>
          </a:prstGeom>
          <a:noFill/>
        </p:spPr>
        <p:txBody>
          <a:bodyPr wrap="square" rtlCol="0">
            <a:spAutoFit/>
          </a:bodyPr>
          <a:lstStyle/>
          <a:p>
            <a:r>
              <a:rPr lang="en-US" sz="2400" dirty="0">
                <a:solidFill>
                  <a:srgbClr val="000000"/>
                </a:solidFill>
              </a:rPr>
              <a:t>Figure 1. Flow Diagram</a:t>
            </a:r>
          </a:p>
        </p:txBody>
      </p:sp>
    </p:spTree>
    <p:extLst>
      <p:ext uri="{BB962C8B-B14F-4D97-AF65-F5344CB8AC3E}">
        <p14:creationId xmlns:p14="http://schemas.microsoft.com/office/powerpoint/2010/main" val="17100473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fault Design">
  <a:themeElements>
    <a:clrScheme name="">
      <a:dk1>
        <a:srgbClr val="993366"/>
      </a:dk1>
      <a:lt1>
        <a:srgbClr val="FFFFFF"/>
      </a:lt1>
      <a:dk2>
        <a:srgbClr val="0000FF"/>
      </a:dk2>
      <a:lt2>
        <a:srgbClr val="FFFF00"/>
      </a:lt2>
      <a:accent1>
        <a:srgbClr val="3399FF"/>
      </a:accent1>
      <a:accent2>
        <a:srgbClr val="99FFCC"/>
      </a:accent2>
      <a:accent3>
        <a:srgbClr val="FFFFFF"/>
      </a:accent3>
      <a:accent4>
        <a:srgbClr val="822A56"/>
      </a:accent4>
      <a:accent5>
        <a:srgbClr val="ADCAFF"/>
      </a:accent5>
      <a:accent6>
        <a:srgbClr val="8AE7B9"/>
      </a:accent6>
      <a:hlink>
        <a:srgbClr val="CC00CC"/>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S-DHA Poster Template-Jun 2024" id="{BFF911F2-3AAB-4FFB-80B5-42852364AB36}" vid="{FE716296-1F91-480D-99BB-C5329E6BB63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MHSRS-26-6070_crystalloid_poster draft</Template>
  <TotalTime>1228</TotalTime>
  <Words>632</Words>
  <Application>Microsoft Office PowerPoint</Application>
  <PresentationFormat>Custom</PresentationFormat>
  <Paragraphs>63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Default Design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Trevino, Jennifer D CTR USARMY FUTURES COMMAND (USA)</dc:creator>
  <cp:lastModifiedBy>Staudt, Amanda M CTR (USA)</cp:lastModifiedBy>
  <cp:revision>3</cp:revision>
  <cp:lastPrinted>2016-04-20T17:01:11Z</cp:lastPrinted>
  <dcterms:created xsi:type="dcterms:W3CDTF">2026-06-10T13:26:02Z</dcterms:created>
  <dcterms:modified xsi:type="dcterms:W3CDTF">2026-07-29T20:23:35Z</dcterms:modified>
</cp:coreProperties>
</file>