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06" r:id="rId1"/>
  </p:sldMasterIdLst>
  <p:notesMasterIdLst>
    <p:notesMasterId r:id="rId3"/>
  </p:notesMasterIdLst>
  <p:sldIdLst>
    <p:sldId id="259" r:id="rId2"/>
  </p:sldIdLst>
  <p:sldSz cx="27432000" cy="18288000"/>
  <p:notesSz cx="7010400" cy="9296400"/>
  <p:defaultTextStyle>
    <a:defPPr>
      <a:defRPr lang="en-US"/>
    </a:defPPr>
    <a:lvl1pPr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379413" indent="77788"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760413" indent="153988"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141413" indent="230188"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1522413" indent="306388" algn="l"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5760">
          <p15:clr>
            <a:srgbClr val="A4A3A4"/>
          </p15:clr>
        </p15:guide>
        <p15:guide id="2" pos="86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3333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32787"/>
    <p:restoredTop sz="90929"/>
  </p:normalViewPr>
  <p:slideViewPr>
    <p:cSldViewPr snapToGrid="0">
      <p:cViewPr varScale="1">
        <p:scale>
          <a:sx n="63" d="100"/>
          <a:sy n="63" d="100"/>
        </p:scale>
        <p:origin x="2526" y="78"/>
      </p:cViewPr>
      <p:guideLst>
        <p:guide orient="horz" pos="5760"/>
        <p:guide pos="8640"/>
      </p:guideLst>
    </p:cSldViewPr>
  </p:slideViewPr>
  <p:outlineViewPr>
    <p:cViewPr>
      <p:scale>
        <a:sx n="25" d="100"/>
        <a:sy n="25"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BDE3F706-8D96-453A-86BA-21BFE7D65CB2}" type="datetimeFigureOut">
              <a:rPr lang="en-US" smtClean="0"/>
              <a:t>7/27/2026</a:t>
            </a:fld>
            <a:endParaRPr lang="en-US"/>
          </a:p>
        </p:txBody>
      </p:sp>
      <p:sp>
        <p:nvSpPr>
          <p:cNvPr id="4" name="Slide Image Placeholder 3"/>
          <p:cNvSpPr>
            <a:spLocks noGrp="1" noRot="1" noChangeAspect="1"/>
          </p:cNvSpPr>
          <p:nvPr>
            <p:ph type="sldImg" idx="2"/>
          </p:nvPr>
        </p:nvSpPr>
        <p:spPr>
          <a:xfrm>
            <a:off x="1152525" y="1162050"/>
            <a:ext cx="470535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0E04E4DD-27A2-4B8D-A43F-C362F6066617}" type="slidenum">
              <a:rPr lang="en-US" smtClean="0"/>
              <a:t>‹#›</a:t>
            </a:fld>
            <a:endParaRPr lang="en-US"/>
          </a:p>
        </p:txBody>
      </p:sp>
    </p:spTree>
    <p:extLst>
      <p:ext uri="{BB962C8B-B14F-4D97-AF65-F5344CB8AC3E}">
        <p14:creationId xmlns:p14="http://schemas.microsoft.com/office/powerpoint/2010/main" val="4281082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2992968"/>
            <a:ext cx="23317200" cy="6366933"/>
          </a:xfrm>
        </p:spPr>
        <p:txBody>
          <a:bodyPr anchor="b"/>
          <a:lstStyle>
            <a:lvl1pPr algn="ctr">
              <a:defRPr sz="16000"/>
            </a:lvl1pPr>
          </a:lstStyle>
          <a:p>
            <a:r>
              <a:rPr lang="en-US"/>
              <a:t>Click to edit Master title style</a:t>
            </a:r>
            <a:endParaRPr lang="en-US" dirty="0"/>
          </a:p>
        </p:txBody>
      </p:sp>
      <p:sp>
        <p:nvSpPr>
          <p:cNvPr id="3" name="Subtitle 2"/>
          <p:cNvSpPr>
            <a:spLocks noGrp="1"/>
          </p:cNvSpPr>
          <p:nvPr>
            <p:ph type="subTitle" idx="1"/>
          </p:nvPr>
        </p:nvSpPr>
        <p:spPr>
          <a:xfrm>
            <a:off x="3429000" y="9605435"/>
            <a:ext cx="20574000" cy="4415365"/>
          </a:xfrm>
        </p:spPr>
        <p:txBody>
          <a:bodyPr/>
          <a:lstStyle>
            <a:lvl1pPr marL="0" indent="0" algn="ctr">
              <a:buNone/>
              <a:defRPr sz="6400"/>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1A94ADD6-5A1D-34B9-1AE9-C81247315B95}"/>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5F4C65CD-AE93-4DBF-0E91-B0233E09CAA3}"/>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EA9F8275-1230-5C1F-1B6B-44DBBC6EDA63}"/>
              </a:ext>
            </a:extLst>
          </p:cNvPr>
          <p:cNvSpPr>
            <a:spLocks noGrp="1"/>
          </p:cNvSpPr>
          <p:nvPr>
            <p:ph type="sldNum" sz="quarter" idx="12"/>
          </p:nvPr>
        </p:nvSpPr>
        <p:spPr/>
        <p:txBody>
          <a:bodyPr/>
          <a:lstStyle>
            <a:lvl1pPr>
              <a:defRPr/>
            </a:lvl1pPr>
          </a:lstStyle>
          <a:p>
            <a:fld id="{42B19F18-8D05-5A4E-8126-2CE4DDF67BC1}" type="slidenum">
              <a:rPr lang="en-US" altLang="en-US"/>
              <a:pPr/>
              <a:t>‹#›</a:t>
            </a:fld>
            <a:endParaRPr lang="en-US" altLang="en-US"/>
          </a:p>
        </p:txBody>
      </p:sp>
    </p:spTree>
    <p:extLst>
      <p:ext uri="{BB962C8B-B14F-4D97-AF65-F5344CB8AC3E}">
        <p14:creationId xmlns:p14="http://schemas.microsoft.com/office/powerpoint/2010/main" val="4225241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9B63DF8-3D2A-57DB-3E55-A00F59906316}"/>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87582E71-1C91-9027-0A09-74F68C466041}"/>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98C6BAFD-A39E-A1BB-797D-4C2562956816}"/>
              </a:ext>
            </a:extLst>
          </p:cNvPr>
          <p:cNvSpPr>
            <a:spLocks noGrp="1"/>
          </p:cNvSpPr>
          <p:nvPr>
            <p:ph type="sldNum" sz="quarter" idx="12"/>
          </p:nvPr>
        </p:nvSpPr>
        <p:spPr/>
        <p:txBody>
          <a:bodyPr/>
          <a:lstStyle>
            <a:lvl1pPr>
              <a:defRPr/>
            </a:lvl1pPr>
          </a:lstStyle>
          <a:p>
            <a:fld id="{3D2FC654-039E-9A4E-BC42-673DCCC3F0F3}" type="slidenum">
              <a:rPr lang="en-US" altLang="en-US"/>
              <a:pPr/>
              <a:t>‹#›</a:t>
            </a:fld>
            <a:endParaRPr lang="en-US" altLang="en-US"/>
          </a:p>
        </p:txBody>
      </p:sp>
    </p:spTree>
    <p:extLst>
      <p:ext uri="{BB962C8B-B14F-4D97-AF65-F5344CB8AC3E}">
        <p14:creationId xmlns:p14="http://schemas.microsoft.com/office/powerpoint/2010/main" val="1581119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9631027" y="973667"/>
            <a:ext cx="5915025" cy="154982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885952" y="973667"/>
            <a:ext cx="17402175" cy="1549823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BCD7F98-4B5F-C2F9-0AF0-AB9A9CB03EBA}"/>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0338658C-2E60-076E-42CB-FE31A6BF5F09}"/>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A313B6D5-6AE9-E59A-E9F6-C52169D03264}"/>
              </a:ext>
            </a:extLst>
          </p:cNvPr>
          <p:cNvSpPr>
            <a:spLocks noGrp="1"/>
          </p:cNvSpPr>
          <p:nvPr>
            <p:ph type="sldNum" sz="quarter" idx="12"/>
          </p:nvPr>
        </p:nvSpPr>
        <p:spPr/>
        <p:txBody>
          <a:bodyPr/>
          <a:lstStyle>
            <a:lvl1pPr>
              <a:defRPr/>
            </a:lvl1pPr>
          </a:lstStyle>
          <a:p>
            <a:fld id="{2DB77F52-0F15-EC4B-B1CD-8F1583DB2BEC}" type="slidenum">
              <a:rPr lang="en-US" altLang="en-US"/>
              <a:pPr/>
              <a:t>‹#›</a:t>
            </a:fld>
            <a:endParaRPr lang="en-US" altLang="en-US"/>
          </a:p>
        </p:txBody>
      </p:sp>
    </p:spTree>
    <p:extLst>
      <p:ext uri="{BB962C8B-B14F-4D97-AF65-F5344CB8AC3E}">
        <p14:creationId xmlns:p14="http://schemas.microsoft.com/office/powerpoint/2010/main" val="429312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058458" y="1625865"/>
            <a:ext cx="23316407" cy="3048000"/>
          </a:xfrm>
        </p:spPr>
        <p:txBody>
          <a:bodyPr/>
          <a:lstStyle/>
          <a:p>
            <a:r>
              <a:rPr lang="en-US"/>
              <a:t>Click to edit Master title style</a:t>
            </a:r>
          </a:p>
        </p:txBody>
      </p:sp>
      <p:sp>
        <p:nvSpPr>
          <p:cNvPr id="3" name="Text Placeholder 2"/>
          <p:cNvSpPr>
            <a:spLocks noGrp="1"/>
          </p:cNvSpPr>
          <p:nvPr>
            <p:ph type="body" sz="half" idx="1"/>
          </p:nvPr>
        </p:nvSpPr>
        <p:spPr>
          <a:xfrm>
            <a:off x="2058458" y="5282407"/>
            <a:ext cx="11594042" cy="109735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3779500" y="5282407"/>
            <a:ext cx="11595365" cy="5422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3779500" y="10832042"/>
            <a:ext cx="11595365" cy="54239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99E7F1E3-2FAF-010A-C68F-A54DEE456B05}"/>
              </a:ext>
            </a:extLst>
          </p:cNvPr>
          <p:cNvSpPr>
            <a:spLocks noGrp="1"/>
          </p:cNvSpPr>
          <p:nvPr>
            <p:ph type="dt" sz="half" idx="10"/>
          </p:nvPr>
        </p:nvSpPr>
        <p:spPr/>
        <p:txBody>
          <a:bodyPr/>
          <a:lstStyle>
            <a:lvl1pPr>
              <a:defRPr/>
            </a:lvl1pPr>
          </a:lstStyle>
          <a:p>
            <a:pPr>
              <a:defRPr/>
            </a:pPr>
            <a:endParaRPr lang="en-US" altLang="en-US"/>
          </a:p>
        </p:txBody>
      </p:sp>
      <p:sp>
        <p:nvSpPr>
          <p:cNvPr id="7" name="Footer Placeholder 4">
            <a:extLst>
              <a:ext uri="{FF2B5EF4-FFF2-40B4-BE49-F238E27FC236}">
                <a16:creationId xmlns:a16="http://schemas.microsoft.com/office/drawing/2014/main" id="{5EAB62CD-E031-0529-4C99-B379D7159C4E}"/>
              </a:ext>
            </a:extLst>
          </p:cNvPr>
          <p:cNvSpPr>
            <a:spLocks noGrp="1"/>
          </p:cNvSpPr>
          <p:nvPr>
            <p:ph type="ftr" sz="quarter" idx="11"/>
          </p:nvPr>
        </p:nvSpPr>
        <p:spPr/>
        <p:txBody>
          <a:bodyPr/>
          <a:lstStyle>
            <a:lvl1pPr>
              <a:defRPr/>
            </a:lvl1pPr>
          </a:lstStyle>
          <a:p>
            <a:pPr>
              <a:defRPr/>
            </a:pPr>
            <a:endParaRPr lang="en-US" altLang="en-US"/>
          </a:p>
        </p:txBody>
      </p:sp>
      <p:sp>
        <p:nvSpPr>
          <p:cNvPr id="8" name="Slide Number Placeholder 5">
            <a:extLst>
              <a:ext uri="{FF2B5EF4-FFF2-40B4-BE49-F238E27FC236}">
                <a16:creationId xmlns:a16="http://schemas.microsoft.com/office/drawing/2014/main" id="{D33A08B6-CDC7-8B58-6017-72B2FBDAB161}"/>
              </a:ext>
            </a:extLst>
          </p:cNvPr>
          <p:cNvSpPr>
            <a:spLocks noGrp="1"/>
          </p:cNvSpPr>
          <p:nvPr>
            <p:ph type="sldNum" sz="quarter" idx="12"/>
          </p:nvPr>
        </p:nvSpPr>
        <p:spPr/>
        <p:txBody>
          <a:bodyPr/>
          <a:lstStyle>
            <a:lvl1pPr>
              <a:defRPr/>
            </a:lvl1pPr>
          </a:lstStyle>
          <a:p>
            <a:fld id="{027A82F6-8B96-E44C-8889-A2EE8DF90CB4}" type="slidenum">
              <a:rPr lang="en-US" altLang="en-US"/>
              <a:pPr/>
              <a:t>‹#›</a:t>
            </a:fld>
            <a:endParaRPr lang="en-US" altLang="en-US"/>
          </a:p>
        </p:txBody>
      </p:sp>
    </p:spTree>
    <p:extLst>
      <p:ext uri="{BB962C8B-B14F-4D97-AF65-F5344CB8AC3E}">
        <p14:creationId xmlns:p14="http://schemas.microsoft.com/office/powerpoint/2010/main" val="1066608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8E762E-D9D3-2785-3185-E92B8F5BA4D6}"/>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72BC33DD-CCE0-FB63-018F-13993C36062E}"/>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13A59C32-55FB-D3EF-079A-12F948DEEAE4}"/>
              </a:ext>
            </a:extLst>
          </p:cNvPr>
          <p:cNvSpPr>
            <a:spLocks noGrp="1"/>
          </p:cNvSpPr>
          <p:nvPr>
            <p:ph type="sldNum" sz="quarter" idx="12"/>
          </p:nvPr>
        </p:nvSpPr>
        <p:spPr/>
        <p:txBody>
          <a:bodyPr/>
          <a:lstStyle>
            <a:lvl1pPr>
              <a:defRPr/>
            </a:lvl1pPr>
          </a:lstStyle>
          <a:p>
            <a:fld id="{4976781A-3DD7-DF4D-97EA-5854E1C91ED3}" type="slidenum">
              <a:rPr lang="en-US" altLang="en-US"/>
              <a:pPr/>
              <a:t>‹#›</a:t>
            </a:fld>
            <a:endParaRPr lang="en-US" altLang="en-US"/>
          </a:p>
        </p:txBody>
      </p:sp>
    </p:spTree>
    <p:extLst>
      <p:ext uri="{BB962C8B-B14F-4D97-AF65-F5344CB8AC3E}">
        <p14:creationId xmlns:p14="http://schemas.microsoft.com/office/powerpoint/2010/main" val="1850809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71664" y="4559305"/>
            <a:ext cx="23660100" cy="7607299"/>
          </a:xfrm>
        </p:spPr>
        <p:txBody>
          <a:bodyPr anchor="b"/>
          <a:lstStyle>
            <a:lvl1pPr>
              <a:defRPr sz="16000"/>
            </a:lvl1pPr>
          </a:lstStyle>
          <a:p>
            <a:r>
              <a:rPr lang="en-US"/>
              <a:t>Click to edit Master title style</a:t>
            </a:r>
            <a:endParaRPr lang="en-US" dirty="0"/>
          </a:p>
        </p:txBody>
      </p:sp>
      <p:sp>
        <p:nvSpPr>
          <p:cNvPr id="3" name="Text Placeholder 2"/>
          <p:cNvSpPr>
            <a:spLocks noGrp="1"/>
          </p:cNvSpPr>
          <p:nvPr>
            <p:ph type="body" idx="1"/>
          </p:nvPr>
        </p:nvSpPr>
        <p:spPr>
          <a:xfrm>
            <a:off x="1871664" y="12238572"/>
            <a:ext cx="23660100" cy="4000499"/>
          </a:xfrm>
        </p:spPr>
        <p:txBody>
          <a:bodyPr/>
          <a:lstStyle>
            <a:lvl1pPr marL="0" indent="0">
              <a:buNone/>
              <a:defRPr sz="6400">
                <a:solidFill>
                  <a:schemeClr val="tx1"/>
                </a:solidFill>
              </a:defRPr>
            </a:lvl1pPr>
            <a:lvl2pPr marL="1219215" indent="0">
              <a:buNone/>
              <a:defRPr sz="5333">
                <a:solidFill>
                  <a:schemeClr val="tx1">
                    <a:tint val="75000"/>
                  </a:schemeClr>
                </a:solidFill>
              </a:defRPr>
            </a:lvl2pPr>
            <a:lvl3pPr marL="2438430" indent="0">
              <a:buNone/>
              <a:defRPr sz="4800">
                <a:solidFill>
                  <a:schemeClr val="tx1">
                    <a:tint val="75000"/>
                  </a:schemeClr>
                </a:solidFill>
              </a:defRPr>
            </a:lvl3pPr>
            <a:lvl4pPr marL="3657646" indent="0">
              <a:buNone/>
              <a:defRPr sz="4267">
                <a:solidFill>
                  <a:schemeClr val="tx1">
                    <a:tint val="75000"/>
                  </a:schemeClr>
                </a:solidFill>
              </a:defRPr>
            </a:lvl4pPr>
            <a:lvl5pPr marL="4876861" indent="0">
              <a:buNone/>
              <a:defRPr sz="4267">
                <a:solidFill>
                  <a:schemeClr val="tx1">
                    <a:tint val="75000"/>
                  </a:schemeClr>
                </a:solidFill>
              </a:defRPr>
            </a:lvl5pPr>
            <a:lvl6pPr marL="6096076" indent="0">
              <a:buNone/>
              <a:defRPr sz="4267">
                <a:solidFill>
                  <a:schemeClr val="tx1">
                    <a:tint val="75000"/>
                  </a:schemeClr>
                </a:solidFill>
              </a:defRPr>
            </a:lvl6pPr>
            <a:lvl7pPr marL="7315291" indent="0">
              <a:buNone/>
              <a:defRPr sz="4267">
                <a:solidFill>
                  <a:schemeClr val="tx1">
                    <a:tint val="75000"/>
                  </a:schemeClr>
                </a:solidFill>
              </a:defRPr>
            </a:lvl7pPr>
            <a:lvl8pPr marL="8534507" indent="0">
              <a:buNone/>
              <a:defRPr sz="4267">
                <a:solidFill>
                  <a:schemeClr val="tx1">
                    <a:tint val="75000"/>
                  </a:schemeClr>
                </a:solidFill>
              </a:defRPr>
            </a:lvl8pPr>
            <a:lvl9pPr marL="9753722" indent="0">
              <a:buNone/>
              <a:defRPr sz="426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CD589F-53A7-BB02-51CB-FCFC548B50C7}"/>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6234F759-B700-A7D6-C80A-FBF0D498E772}"/>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9C4E6411-9007-4A44-2BC5-280DD3A489F2}"/>
              </a:ext>
            </a:extLst>
          </p:cNvPr>
          <p:cNvSpPr>
            <a:spLocks noGrp="1"/>
          </p:cNvSpPr>
          <p:nvPr>
            <p:ph type="sldNum" sz="quarter" idx="12"/>
          </p:nvPr>
        </p:nvSpPr>
        <p:spPr/>
        <p:txBody>
          <a:bodyPr/>
          <a:lstStyle>
            <a:lvl1pPr>
              <a:defRPr/>
            </a:lvl1pPr>
          </a:lstStyle>
          <a:p>
            <a:fld id="{486207F0-FA8E-4F4A-80C6-6C95F45C7922}" type="slidenum">
              <a:rPr lang="en-US" altLang="en-US"/>
              <a:pPr/>
              <a:t>‹#›</a:t>
            </a:fld>
            <a:endParaRPr lang="en-US" altLang="en-US"/>
          </a:p>
        </p:txBody>
      </p:sp>
    </p:spTree>
    <p:extLst>
      <p:ext uri="{BB962C8B-B14F-4D97-AF65-F5344CB8AC3E}">
        <p14:creationId xmlns:p14="http://schemas.microsoft.com/office/powerpoint/2010/main" val="871602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5950" y="4868333"/>
            <a:ext cx="11658600" cy="116035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3887450" y="4868333"/>
            <a:ext cx="11658600" cy="116035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A68EDED7-09A9-E342-FD44-9C31ACD2BBCE}"/>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145A7C85-9AB3-6448-E1FB-C25C285100E6}"/>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C11ED24A-0D64-7284-BFAE-A36161888BCB}"/>
              </a:ext>
            </a:extLst>
          </p:cNvPr>
          <p:cNvSpPr>
            <a:spLocks noGrp="1"/>
          </p:cNvSpPr>
          <p:nvPr>
            <p:ph type="sldNum" sz="quarter" idx="12"/>
          </p:nvPr>
        </p:nvSpPr>
        <p:spPr/>
        <p:txBody>
          <a:bodyPr/>
          <a:lstStyle>
            <a:lvl1pPr>
              <a:defRPr/>
            </a:lvl1pPr>
          </a:lstStyle>
          <a:p>
            <a:fld id="{CD1FA66D-4B90-514D-8B82-CC7D721F0B32}" type="slidenum">
              <a:rPr lang="en-US" altLang="en-US"/>
              <a:pPr/>
              <a:t>‹#›</a:t>
            </a:fld>
            <a:endParaRPr lang="en-US" altLang="en-US"/>
          </a:p>
        </p:txBody>
      </p:sp>
    </p:spTree>
    <p:extLst>
      <p:ext uri="{BB962C8B-B14F-4D97-AF65-F5344CB8AC3E}">
        <p14:creationId xmlns:p14="http://schemas.microsoft.com/office/powerpoint/2010/main" val="2544539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889523" y="973671"/>
            <a:ext cx="23660100" cy="353483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889526" y="4483101"/>
            <a:ext cx="11605020" cy="2197099"/>
          </a:xfrm>
        </p:spPr>
        <p:txBody>
          <a:bodyPr anchor="b"/>
          <a:lstStyle>
            <a:lvl1pPr marL="0" indent="0">
              <a:buNone/>
              <a:defRPr sz="6400" b="1"/>
            </a:lvl1pPr>
            <a:lvl2pPr marL="1219215" indent="0">
              <a:buNone/>
              <a:defRPr sz="5333" b="1"/>
            </a:lvl2pPr>
            <a:lvl3pPr marL="2438430" indent="0">
              <a:buNone/>
              <a:defRPr sz="4800" b="1"/>
            </a:lvl3pPr>
            <a:lvl4pPr marL="3657646" indent="0">
              <a:buNone/>
              <a:defRPr sz="4267" b="1"/>
            </a:lvl4pPr>
            <a:lvl5pPr marL="4876861" indent="0">
              <a:buNone/>
              <a:defRPr sz="4267" b="1"/>
            </a:lvl5pPr>
            <a:lvl6pPr marL="6096076" indent="0">
              <a:buNone/>
              <a:defRPr sz="4267" b="1"/>
            </a:lvl6pPr>
            <a:lvl7pPr marL="7315291" indent="0">
              <a:buNone/>
              <a:defRPr sz="4267" b="1"/>
            </a:lvl7pPr>
            <a:lvl8pPr marL="8534507" indent="0">
              <a:buNone/>
              <a:defRPr sz="4267" b="1"/>
            </a:lvl8pPr>
            <a:lvl9pPr marL="9753722" indent="0">
              <a:buNone/>
              <a:defRPr sz="4267" b="1"/>
            </a:lvl9pPr>
          </a:lstStyle>
          <a:p>
            <a:pPr lvl="0"/>
            <a:r>
              <a:rPr lang="en-US"/>
              <a:t>Click to edit Master text styles</a:t>
            </a:r>
          </a:p>
        </p:txBody>
      </p:sp>
      <p:sp>
        <p:nvSpPr>
          <p:cNvPr id="4" name="Content Placeholder 3"/>
          <p:cNvSpPr>
            <a:spLocks noGrp="1"/>
          </p:cNvSpPr>
          <p:nvPr>
            <p:ph sz="half" idx="2"/>
          </p:nvPr>
        </p:nvSpPr>
        <p:spPr>
          <a:xfrm>
            <a:off x="1889526" y="6680200"/>
            <a:ext cx="11605020" cy="98255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3887452" y="4483101"/>
            <a:ext cx="11662173" cy="2197099"/>
          </a:xfrm>
        </p:spPr>
        <p:txBody>
          <a:bodyPr anchor="b"/>
          <a:lstStyle>
            <a:lvl1pPr marL="0" indent="0">
              <a:buNone/>
              <a:defRPr sz="6400" b="1"/>
            </a:lvl1pPr>
            <a:lvl2pPr marL="1219215" indent="0">
              <a:buNone/>
              <a:defRPr sz="5333" b="1"/>
            </a:lvl2pPr>
            <a:lvl3pPr marL="2438430" indent="0">
              <a:buNone/>
              <a:defRPr sz="4800" b="1"/>
            </a:lvl3pPr>
            <a:lvl4pPr marL="3657646" indent="0">
              <a:buNone/>
              <a:defRPr sz="4267" b="1"/>
            </a:lvl4pPr>
            <a:lvl5pPr marL="4876861" indent="0">
              <a:buNone/>
              <a:defRPr sz="4267" b="1"/>
            </a:lvl5pPr>
            <a:lvl6pPr marL="6096076" indent="0">
              <a:buNone/>
              <a:defRPr sz="4267" b="1"/>
            </a:lvl6pPr>
            <a:lvl7pPr marL="7315291" indent="0">
              <a:buNone/>
              <a:defRPr sz="4267" b="1"/>
            </a:lvl7pPr>
            <a:lvl8pPr marL="8534507" indent="0">
              <a:buNone/>
              <a:defRPr sz="4267" b="1"/>
            </a:lvl8pPr>
            <a:lvl9pPr marL="9753722" indent="0">
              <a:buNone/>
              <a:defRPr sz="4267" b="1"/>
            </a:lvl9pPr>
          </a:lstStyle>
          <a:p>
            <a:pPr lvl="0"/>
            <a:r>
              <a:rPr lang="en-US"/>
              <a:t>Click to edit Master text styles</a:t>
            </a:r>
          </a:p>
        </p:txBody>
      </p:sp>
      <p:sp>
        <p:nvSpPr>
          <p:cNvPr id="6" name="Content Placeholder 5"/>
          <p:cNvSpPr>
            <a:spLocks noGrp="1"/>
          </p:cNvSpPr>
          <p:nvPr>
            <p:ph sz="quarter" idx="4"/>
          </p:nvPr>
        </p:nvSpPr>
        <p:spPr>
          <a:xfrm>
            <a:off x="13887452" y="6680200"/>
            <a:ext cx="11662173" cy="98255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31B8D6D1-4A16-CB57-C5E5-B41DD2232037}"/>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9117B31E-367B-462B-3D7A-7C558912C868}"/>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9C109969-1636-A96D-FB49-C74A73ECAC40}"/>
              </a:ext>
            </a:extLst>
          </p:cNvPr>
          <p:cNvSpPr>
            <a:spLocks noGrp="1"/>
          </p:cNvSpPr>
          <p:nvPr>
            <p:ph type="sldNum" sz="quarter" idx="12"/>
          </p:nvPr>
        </p:nvSpPr>
        <p:spPr/>
        <p:txBody>
          <a:bodyPr/>
          <a:lstStyle>
            <a:lvl1pPr>
              <a:defRPr/>
            </a:lvl1pPr>
          </a:lstStyle>
          <a:p>
            <a:fld id="{BD870457-4AAB-924F-B636-86ABBF6805AE}" type="slidenum">
              <a:rPr lang="en-US" altLang="en-US"/>
              <a:pPr/>
              <a:t>‹#›</a:t>
            </a:fld>
            <a:endParaRPr lang="en-US" altLang="en-US"/>
          </a:p>
        </p:txBody>
      </p:sp>
    </p:spTree>
    <p:extLst>
      <p:ext uri="{BB962C8B-B14F-4D97-AF65-F5344CB8AC3E}">
        <p14:creationId xmlns:p14="http://schemas.microsoft.com/office/powerpoint/2010/main" val="1548131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A5B31269-5588-98BC-D2D0-4FA40F5BF0C7}"/>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4">
            <a:extLst>
              <a:ext uri="{FF2B5EF4-FFF2-40B4-BE49-F238E27FC236}">
                <a16:creationId xmlns:a16="http://schemas.microsoft.com/office/drawing/2014/main" id="{1EE7CB82-EE29-4477-F42D-15C7FB68BE16}"/>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id="{4FACDE0E-B8F1-8631-07C8-AC1AA085AC66}"/>
              </a:ext>
            </a:extLst>
          </p:cNvPr>
          <p:cNvSpPr>
            <a:spLocks noGrp="1"/>
          </p:cNvSpPr>
          <p:nvPr>
            <p:ph type="sldNum" sz="quarter" idx="12"/>
          </p:nvPr>
        </p:nvSpPr>
        <p:spPr/>
        <p:txBody>
          <a:bodyPr/>
          <a:lstStyle>
            <a:lvl1pPr>
              <a:defRPr/>
            </a:lvl1pPr>
          </a:lstStyle>
          <a:p>
            <a:fld id="{809E298D-9F54-9946-835B-5DBA1925B533}" type="slidenum">
              <a:rPr lang="en-US" altLang="en-US"/>
              <a:pPr/>
              <a:t>‹#›</a:t>
            </a:fld>
            <a:endParaRPr lang="en-US" altLang="en-US"/>
          </a:p>
        </p:txBody>
      </p:sp>
    </p:spTree>
    <p:extLst>
      <p:ext uri="{BB962C8B-B14F-4D97-AF65-F5344CB8AC3E}">
        <p14:creationId xmlns:p14="http://schemas.microsoft.com/office/powerpoint/2010/main" val="4111840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FD1E353-ED31-D469-44FD-EC2AAE9839C5}"/>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4">
            <a:extLst>
              <a:ext uri="{FF2B5EF4-FFF2-40B4-BE49-F238E27FC236}">
                <a16:creationId xmlns:a16="http://schemas.microsoft.com/office/drawing/2014/main" id="{75249273-60FB-BC05-E2B9-F2738FD8C4B4}"/>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id="{E5D38015-ED39-350F-4A16-10EE6C05DBF5}"/>
              </a:ext>
            </a:extLst>
          </p:cNvPr>
          <p:cNvSpPr>
            <a:spLocks noGrp="1"/>
          </p:cNvSpPr>
          <p:nvPr>
            <p:ph type="sldNum" sz="quarter" idx="12"/>
          </p:nvPr>
        </p:nvSpPr>
        <p:spPr/>
        <p:txBody>
          <a:bodyPr/>
          <a:lstStyle>
            <a:lvl1pPr>
              <a:defRPr/>
            </a:lvl1pPr>
          </a:lstStyle>
          <a:p>
            <a:fld id="{F8614D83-2577-D44B-BCB7-20F823F99E7F}" type="slidenum">
              <a:rPr lang="en-US" altLang="en-US"/>
              <a:pPr/>
              <a:t>‹#›</a:t>
            </a:fld>
            <a:endParaRPr lang="en-US" altLang="en-US"/>
          </a:p>
        </p:txBody>
      </p:sp>
    </p:spTree>
    <p:extLst>
      <p:ext uri="{BB962C8B-B14F-4D97-AF65-F5344CB8AC3E}">
        <p14:creationId xmlns:p14="http://schemas.microsoft.com/office/powerpoint/2010/main" val="1822958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9523" y="1219200"/>
            <a:ext cx="8847534" cy="4267200"/>
          </a:xfrm>
        </p:spPr>
        <p:txBody>
          <a:bodyPr anchor="b"/>
          <a:lstStyle>
            <a:lvl1pPr>
              <a:defRPr sz="8533"/>
            </a:lvl1pPr>
          </a:lstStyle>
          <a:p>
            <a:r>
              <a:rPr lang="en-US"/>
              <a:t>Click to edit Master title style</a:t>
            </a:r>
            <a:endParaRPr lang="en-US" dirty="0"/>
          </a:p>
        </p:txBody>
      </p:sp>
      <p:sp>
        <p:nvSpPr>
          <p:cNvPr id="3" name="Content Placeholder 2"/>
          <p:cNvSpPr>
            <a:spLocks noGrp="1"/>
          </p:cNvSpPr>
          <p:nvPr>
            <p:ph idx="1"/>
          </p:nvPr>
        </p:nvSpPr>
        <p:spPr>
          <a:xfrm>
            <a:off x="11662173" y="2633138"/>
            <a:ext cx="13887450" cy="12996333"/>
          </a:xfrm>
        </p:spPr>
        <p:txBody>
          <a:bodyPr/>
          <a:lstStyle>
            <a:lvl1pPr>
              <a:defRPr sz="8533"/>
            </a:lvl1pPr>
            <a:lvl2pPr>
              <a:defRPr sz="7467"/>
            </a:lvl2pPr>
            <a:lvl3pPr>
              <a:defRPr sz="6400"/>
            </a:lvl3pPr>
            <a:lvl4pPr>
              <a:defRPr sz="5333"/>
            </a:lvl4pPr>
            <a:lvl5pPr>
              <a:defRPr sz="5333"/>
            </a:lvl5pPr>
            <a:lvl6pPr>
              <a:defRPr sz="5333"/>
            </a:lvl6pPr>
            <a:lvl7pPr>
              <a:defRPr sz="5333"/>
            </a:lvl7pPr>
            <a:lvl8pPr>
              <a:defRPr sz="5333"/>
            </a:lvl8pPr>
            <a:lvl9pPr>
              <a:defRPr sz="5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889523" y="5486400"/>
            <a:ext cx="8847534" cy="10164235"/>
          </a:xfrm>
        </p:spPr>
        <p:txBody>
          <a:bodyPr/>
          <a:lstStyle>
            <a:lvl1pPr marL="0" indent="0">
              <a:buNone/>
              <a:defRPr sz="4267"/>
            </a:lvl1pPr>
            <a:lvl2pPr marL="1219215" indent="0">
              <a:buNone/>
              <a:defRPr sz="3733"/>
            </a:lvl2pPr>
            <a:lvl3pPr marL="2438430" indent="0">
              <a:buNone/>
              <a:defRPr sz="3200"/>
            </a:lvl3pPr>
            <a:lvl4pPr marL="3657646" indent="0">
              <a:buNone/>
              <a:defRPr sz="2667"/>
            </a:lvl4pPr>
            <a:lvl5pPr marL="4876861" indent="0">
              <a:buNone/>
              <a:defRPr sz="2667"/>
            </a:lvl5pPr>
            <a:lvl6pPr marL="6096076" indent="0">
              <a:buNone/>
              <a:defRPr sz="2667"/>
            </a:lvl6pPr>
            <a:lvl7pPr marL="7315291" indent="0">
              <a:buNone/>
              <a:defRPr sz="2667"/>
            </a:lvl7pPr>
            <a:lvl8pPr marL="8534507" indent="0">
              <a:buNone/>
              <a:defRPr sz="2667"/>
            </a:lvl8pPr>
            <a:lvl9pPr marL="9753722" indent="0">
              <a:buNone/>
              <a:defRPr sz="2667"/>
            </a:lvl9pPr>
          </a:lstStyle>
          <a:p>
            <a:pPr lvl="0"/>
            <a:r>
              <a:rPr lang="en-US"/>
              <a:t>Click to edit Master text styles</a:t>
            </a:r>
          </a:p>
        </p:txBody>
      </p:sp>
      <p:sp>
        <p:nvSpPr>
          <p:cNvPr id="5" name="Date Placeholder 3">
            <a:extLst>
              <a:ext uri="{FF2B5EF4-FFF2-40B4-BE49-F238E27FC236}">
                <a16:creationId xmlns:a16="http://schemas.microsoft.com/office/drawing/2014/main" id="{CE429340-B3E5-45F0-B30D-C1CA19B339C9}"/>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01F52AB4-5B6A-9F26-FFC3-D0C6BCAA88C3}"/>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B420C5C1-2AF8-6FB9-721C-539414FEBE16}"/>
              </a:ext>
            </a:extLst>
          </p:cNvPr>
          <p:cNvSpPr>
            <a:spLocks noGrp="1"/>
          </p:cNvSpPr>
          <p:nvPr>
            <p:ph type="sldNum" sz="quarter" idx="12"/>
          </p:nvPr>
        </p:nvSpPr>
        <p:spPr/>
        <p:txBody>
          <a:bodyPr/>
          <a:lstStyle>
            <a:lvl1pPr>
              <a:defRPr/>
            </a:lvl1pPr>
          </a:lstStyle>
          <a:p>
            <a:fld id="{A7631EB7-44E5-F345-B0FF-FF98FA5F6A35}" type="slidenum">
              <a:rPr lang="en-US" altLang="en-US"/>
              <a:pPr/>
              <a:t>‹#›</a:t>
            </a:fld>
            <a:endParaRPr lang="en-US" altLang="en-US"/>
          </a:p>
        </p:txBody>
      </p:sp>
    </p:spTree>
    <p:extLst>
      <p:ext uri="{BB962C8B-B14F-4D97-AF65-F5344CB8AC3E}">
        <p14:creationId xmlns:p14="http://schemas.microsoft.com/office/powerpoint/2010/main" val="807329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9523" y="1219200"/>
            <a:ext cx="8847534" cy="4267200"/>
          </a:xfrm>
        </p:spPr>
        <p:txBody>
          <a:bodyPr anchor="b"/>
          <a:lstStyle>
            <a:lvl1pPr>
              <a:defRPr sz="8533"/>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62173" y="2633138"/>
            <a:ext cx="13887450" cy="12996333"/>
          </a:xfrm>
        </p:spPr>
        <p:txBody>
          <a:bodyPr rtlCol="0">
            <a:normAutofit/>
          </a:bodyPr>
          <a:lstStyle>
            <a:lvl1pPr marL="0" indent="0">
              <a:buNone/>
              <a:defRPr sz="8533"/>
            </a:lvl1pPr>
            <a:lvl2pPr marL="1219215" indent="0">
              <a:buNone/>
              <a:defRPr sz="7467"/>
            </a:lvl2pPr>
            <a:lvl3pPr marL="2438430" indent="0">
              <a:buNone/>
              <a:defRPr sz="6400"/>
            </a:lvl3pPr>
            <a:lvl4pPr marL="3657646" indent="0">
              <a:buNone/>
              <a:defRPr sz="5333"/>
            </a:lvl4pPr>
            <a:lvl5pPr marL="4876861" indent="0">
              <a:buNone/>
              <a:defRPr sz="5333"/>
            </a:lvl5pPr>
            <a:lvl6pPr marL="6096076" indent="0">
              <a:buNone/>
              <a:defRPr sz="5333"/>
            </a:lvl6pPr>
            <a:lvl7pPr marL="7315291" indent="0">
              <a:buNone/>
              <a:defRPr sz="5333"/>
            </a:lvl7pPr>
            <a:lvl8pPr marL="8534507" indent="0">
              <a:buNone/>
              <a:defRPr sz="5333"/>
            </a:lvl8pPr>
            <a:lvl9pPr marL="9753722" indent="0">
              <a:buNone/>
              <a:defRPr sz="5333"/>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89523" y="5486400"/>
            <a:ext cx="8847534" cy="10164235"/>
          </a:xfrm>
        </p:spPr>
        <p:txBody>
          <a:bodyPr/>
          <a:lstStyle>
            <a:lvl1pPr marL="0" indent="0">
              <a:buNone/>
              <a:defRPr sz="4267"/>
            </a:lvl1pPr>
            <a:lvl2pPr marL="1219215" indent="0">
              <a:buNone/>
              <a:defRPr sz="3733"/>
            </a:lvl2pPr>
            <a:lvl3pPr marL="2438430" indent="0">
              <a:buNone/>
              <a:defRPr sz="3200"/>
            </a:lvl3pPr>
            <a:lvl4pPr marL="3657646" indent="0">
              <a:buNone/>
              <a:defRPr sz="2667"/>
            </a:lvl4pPr>
            <a:lvl5pPr marL="4876861" indent="0">
              <a:buNone/>
              <a:defRPr sz="2667"/>
            </a:lvl5pPr>
            <a:lvl6pPr marL="6096076" indent="0">
              <a:buNone/>
              <a:defRPr sz="2667"/>
            </a:lvl6pPr>
            <a:lvl7pPr marL="7315291" indent="0">
              <a:buNone/>
              <a:defRPr sz="2667"/>
            </a:lvl7pPr>
            <a:lvl8pPr marL="8534507" indent="0">
              <a:buNone/>
              <a:defRPr sz="2667"/>
            </a:lvl8pPr>
            <a:lvl9pPr marL="9753722" indent="0">
              <a:buNone/>
              <a:defRPr sz="2667"/>
            </a:lvl9pPr>
          </a:lstStyle>
          <a:p>
            <a:pPr lvl="0"/>
            <a:r>
              <a:rPr lang="en-US"/>
              <a:t>Click to edit Master text styles</a:t>
            </a:r>
          </a:p>
        </p:txBody>
      </p:sp>
      <p:sp>
        <p:nvSpPr>
          <p:cNvPr id="5" name="Date Placeholder 3">
            <a:extLst>
              <a:ext uri="{FF2B5EF4-FFF2-40B4-BE49-F238E27FC236}">
                <a16:creationId xmlns:a16="http://schemas.microsoft.com/office/drawing/2014/main" id="{30F0E8F7-BF87-747C-6053-59FAFEC99E4A}"/>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039DA96A-C389-C829-856A-78212E0FB816}"/>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FC7BFD7C-62C8-1BCA-4B10-3F947DD1F2EF}"/>
              </a:ext>
            </a:extLst>
          </p:cNvPr>
          <p:cNvSpPr>
            <a:spLocks noGrp="1"/>
          </p:cNvSpPr>
          <p:nvPr>
            <p:ph type="sldNum" sz="quarter" idx="12"/>
          </p:nvPr>
        </p:nvSpPr>
        <p:spPr/>
        <p:txBody>
          <a:bodyPr/>
          <a:lstStyle>
            <a:lvl1pPr>
              <a:defRPr/>
            </a:lvl1pPr>
          </a:lstStyle>
          <a:p>
            <a:fld id="{F6A4F85F-61EE-F647-B570-55B8EB99A960}" type="slidenum">
              <a:rPr lang="en-US" altLang="en-US"/>
              <a:pPr/>
              <a:t>‹#›</a:t>
            </a:fld>
            <a:endParaRPr lang="en-US" altLang="en-US"/>
          </a:p>
        </p:txBody>
      </p:sp>
    </p:spTree>
    <p:extLst>
      <p:ext uri="{BB962C8B-B14F-4D97-AF65-F5344CB8AC3E}">
        <p14:creationId xmlns:p14="http://schemas.microsoft.com/office/powerpoint/2010/main" val="2517122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0B0E5A0-2BA9-1AD5-4C62-DEE07877E542}"/>
              </a:ext>
            </a:extLst>
          </p:cNvPr>
          <p:cNvSpPr>
            <a:spLocks noGrp="1"/>
          </p:cNvSpPr>
          <p:nvPr>
            <p:ph type="title"/>
          </p:nvPr>
        </p:nvSpPr>
        <p:spPr bwMode="auto">
          <a:xfrm>
            <a:off x="1885950" y="973138"/>
            <a:ext cx="23660100" cy="353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FC8D2625-98A9-5D87-7872-182AB41CFE0D}"/>
              </a:ext>
            </a:extLst>
          </p:cNvPr>
          <p:cNvSpPr>
            <a:spLocks noGrp="1"/>
          </p:cNvSpPr>
          <p:nvPr>
            <p:ph type="body" idx="1"/>
          </p:nvPr>
        </p:nvSpPr>
        <p:spPr bwMode="auto">
          <a:xfrm>
            <a:off x="1885950" y="4868863"/>
            <a:ext cx="23660100" cy="1160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4CAEE6F-EDE5-B634-73DA-341B9036EFA6}"/>
              </a:ext>
            </a:extLst>
          </p:cNvPr>
          <p:cNvSpPr>
            <a:spLocks noGrp="1"/>
          </p:cNvSpPr>
          <p:nvPr>
            <p:ph type="dt" sz="half" idx="2"/>
          </p:nvPr>
        </p:nvSpPr>
        <p:spPr>
          <a:xfrm>
            <a:off x="1885950" y="16949738"/>
            <a:ext cx="6172200" cy="974725"/>
          </a:xfrm>
          <a:prstGeom prst="rect">
            <a:avLst/>
          </a:prstGeom>
        </p:spPr>
        <p:txBody>
          <a:bodyPr vert="horz" lIns="91440" tIns="45720" rIns="91440" bIns="45720" rtlCol="0" anchor="ctr"/>
          <a:lstStyle>
            <a:lvl1pPr algn="l">
              <a:defRPr sz="3200">
                <a:solidFill>
                  <a:schemeClr val="tx1">
                    <a:tint val="75000"/>
                  </a:schemeClr>
                </a:solidFill>
              </a:defRPr>
            </a:lvl1pPr>
          </a:lstStyle>
          <a:p>
            <a:pPr>
              <a:defRPr/>
            </a:pPr>
            <a:endParaRPr lang="en-US" altLang="en-US"/>
          </a:p>
        </p:txBody>
      </p:sp>
      <p:sp>
        <p:nvSpPr>
          <p:cNvPr id="5" name="Footer Placeholder 4">
            <a:extLst>
              <a:ext uri="{FF2B5EF4-FFF2-40B4-BE49-F238E27FC236}">
                <a16:creationId xmlns:a16="http://schemas.microsoft.com/office/drawing/2014/main" id="{86A1938B-6063-17E8-592A-DE4E89B7AAD8}"/>
              </a:ext>
            </a:extLst>
          </p:cNvPr>
          <p:cNvSpPr>
            <a:spLocks noGrp="1"/>
          </p:cNvSpPr>
          <p:nvPr>
            <p:ph type="ftr" sz="quarter" idx="3"/>
          </p:nvPr>
        </p:nvSpPr>
        <p:spPr>
          <a:xfrm>
            <a:off x="9086850" y="16949738"/>
            <a:ext cx="9258300" cy="974725"/>
          </a:xfrm>
          <a:prstGeom prst="rect">
            <a:avLst/>
          </a:prstGeom>
        </p:spPr>
        <p:txBody>
          <a:bodyPr vert="horz" lIns="91440" tIns="45720" rIns="91440" bIns="45720" rtlCol="0" anchor="ctr"/>
          <a:lstStyle>
            <a:lvl1pPr algn="ctr">
              <a:defRPr sz="3200">
                <a:solidFill>
                  <a:schemeClr val="tx1">
                    <a:tint val="75000"/>
                  </a:schemeClr>
                </a:solidFill>
              </a:defRPr>
            </a:lvl1pPr>
          </a:lstStyle>
          <a:p>
            <a:pPr>
              <a:defRPr/>
            </a:pPr>
            <a:endParaRPr lang="en-US" altLang="en-US"/>
          </a:p>
        </p:txBody>
      </p:sp>
      <p:sp>
        <p:nvSpPr>
          <p:cNvPr id="6" name="Slide Number Placeholder 5">
            <a:extLst>
              <a:ext uri="{FF2B5EF4-FFF2-40B4-BE49-F238E27FC236}">
                <a16:creationId xmlns:a16="http://schemas.microsoft.com/office/drawing/2014/main" id="{9212330B-85A9-A5B9-CD6A-F9F79E9EA3A2}"/>
              </a:ext>
            </a:extLst>
          </p:cNvPr>
          <p:cNvSpPr>
            <a:spLocks noGrp="1"/>
          </p:cNvSpPr>
          <p:nvPr>
            <p:ph type="sldNum" sz="quarter" idx="4"/>
          </p:nvPr>
        </p:nvSpPr>
        <p:spPr>
          <a:xfrm>
            <a:off x="19373850" y="16949738"/>
            <a:ext cx="6172200" cy="974725"/>
          </a:xfrm>
          <a:prstGeom prst="rect">
            <a:avLst/>
          </a:prstGeom>
        </p:spPr>
        <p:txBody>
          <a:bodyPr vert="horz" wrap="square" lIns="91440" tIns="45720" rIns="91440" bIns="45720" numCol="1" anchor="ctr" anchorCtr="0" compatLnSpc="1">
            <a:prstTxWarp prst="textNoShape">
              <a:avLst/>
            </a:prstTxWarp>
          </a:bodyPr>
          <a:lstStyle>
            <a:lvl1pPr algn="r">
              <a:defRPr sz="3200">
                <a:solidFill>
                  <a:srgbClr val="898989"/>
                </a:solidFill>
              </a:defRPr>
            </a:lvl1pPr>
          </a:lstStyle>
          <a:p>
            <a:fld id="{72535A5C-BFDD-A549-8F60-BD5C992DF4D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Lst>
  <p:txStyles>
    <p:titleStyle>
      <a:lvl1pPr algn="l" defTabSz="2438400" rtl="0" eaLnBrk="0" fontAlgn="base" hangingPunct="0">
        <a:lnSpc>
          <a:spcPct val="90000"/>
        </a:lnSpc>
        <a:spcBef>
          <a:spcPct val="0"/>
        </a:spcBef>
        <a:spcAft>
          <a:spcPct val="0"/>
        </a:spcAft>
        <a:defRPr sz="11700" kern="1200">
          <a:solidFill>
            <a:schemeClr val="tx1"/>
          </a:solidFill>
          <a:latin typeface="+mj-lt"/>
          <a:ea typeface="+mj-ea"/>
          <a:cs typeface="+mj-cs"/>
        </a:defRPr>
      </a:lvl1pPr>
      <a:lvl2pPr algn="l" defTabSz="2438400" rtl="0" eaLnBrk="0" fontAlgn="base" hangingPunct="0">
        <a:lnSpc>
          <a:spcPct val="90000"/>
        </a:lnSpc>
        <a:spcBef>
          <a:spcPct val="0"/>
        </a:spcBef>
        <a:spcAft>
          <a:spcPct val="0"/>
        </a:spcAft>
        <a:defRPr sz="11700">
          <a:solidFill>
            <a:schemeClr val="tx1"/>
          </a:solidFill>
          <a:latin typeface="Calibri Light" panose="020F0302020204030204" pitchFamily="34" charset="0"/>
        </a:defRPr>
      </a:lvl2pPr>
      <a:lvl3pPr algn="l" defTabSz="2438400" rtl="0" eaLnBrk="0" fontAlgn="base" hangingPunct="0">
        <a:lnSpc>
          <a:spcPct val="90000"/>
        </a:lnSpc>
        <a:spcBef>
          <a:spcPct val="0"/>
        </a:spcBef>
        <a:spcAft>
          <a:spcPct val="0"/>
        </a:spcAft>
        <a:defRPr sz="11700">
          <a:solidFill>
            <a:schemeClr val="tx1"/>
          </a:solidFill>
          <a:latin typeface="Calibri Light" panose="020F0302020204030204" pitchFamily="34" charset="0"/>
        </a:defRPr>
      </a:lvl3pPr>
      <a:lvl4pPr algn="l" defTabSz="2438400" rtl="0" eaLnBrk="0" fontAlgn="base" hangingPunct="0">
        <a:lnSpc>
          <a:spcPct val="90000"/>
        </a:lnSpc>
        <a:spcBef>
          <a:spcPct val="0"/>
        </a:spcBef>
        <a:spcAft>
          <a:spcPct val="0"/>
        </a:spcAft>
        <a:defRPr sz="11700">
          <a:solidFill>
            <a:schemeClr val="tx1"/>
          </a:solidFill>
          <a:latin typeface="Calibri Light" panose="020F0302020204030204" pitchFamily="34" charset="0"/>
        </a:defRPr>
      </a:lvl4pPr>
      <a:lvl5pPr algn="l" defTabSz="2438400" rtl="0" eaLnBrk="0" fontAlgn="base" hangingPunct="0">
        <a:lnSpc>
          <a:spcPct val="90000"/>
        </a:lnSpc>
        <a:spcBef>
          <a:spcPct val="0"/>
        </a:spcBef>
        <a:spcAft>
          <a:spcPct val="0"/>
        </a:spcAft>
        <a:defRPr sz="11700">
          <a:solidFill>
            <a:schemeClr val="tx1"/>
          </a:solidFill>
          <a:latin typeface="Calibri Light" panose="020F0302020204030204" pitchFamily="34" charset="0"/>
        </a:defRPr>
      </a:lvl5pPr>
      <a:lvl6pPr marL="457200" algn="l" defTabSz="2438400" rtl="0" fontAlgn="base">
        <a:lnSpc>
          <a:spcPct val="90000"/>
        </a:lnSpc>
        <a:spcBef>
          <a:spcPct val="0"/>
        </a:spcBef>
        <a:spcAft>
          <a:spcPct val="0"/>
        </a:spcAft>
        <a:defRPr sz="11700">
          <a:solidFill>
            <a:schemeClr val="tx1"/>
          </a:solidFill>
          <a:latin typeface="Calibri Light" panose="020F0302020204030204" pitchFamily="34" charset="0"/>
        </a:defRPr>
      </a:lvl6pPr>
      <a:lvl7pPr marL="914400" algn="l" defTabSz="2438400" rtl="0" fontAlgn="base">
        <a:lnSpc>
          <a:spcPct val="90000"/>
        </a:lnSpc>
        <a:spcBef>
          <a:spcPct val="0"/>
        </a:spcBef>
        <a:spcAft>
          <a:spcPct val="0"/>
        </a:spcAft>
        <a:defRPr sz="11700">
          <a:solidFill>
            <a:schemeClr val="tx1"/>
          </a:solidFill>
          <a:latin typeface="Calibri Light" panose="020F0302020204030204" pitchFamily="34" charset="0"/>
        </a:defRPr>
      </a:lvl7pPr>
      <a:lvl8pPr marL="1371600" algn="l" defTabSz="2438400" rtl="0" fontAlgn="base">
        <a:lnSpc>
          <a:spcPct val="90000"/>
        </a:lnSpc>
        <a:spcBef>
          <a:spcPct val="0"/>
        </a:spcBef>
        <a:spcAft>
          <a:spcPct val="0"/>
        </a:spcAft>
        <a:defRPr sz="11700">
          <a:solidFill>
            <a:schemeClr val="tx1"/>
          </a:solidFill>
          <a:latin typeface="Calibri Light" panose="020F0302020204030204" pitchFamily="34" charset="0"/>
        </a:defRPr>
      </a:lvl8pPr>
      <a:lvl9pPr marL="1828800" algn="l" defTabSz="2438400" rtl="0" fontAlgn="base">
        <a:lnSpc>
          <a:spcPct val="90000"/>
        </a:lnSpc>
        <a:spcBef>
          <a:spcPct val="0"/>
        </a:spcBef>
        <a:spcAft>
          <a:spcPct val="0"/>
        </a:spcAft>
        <a:defRPr sz="11700">
          <a:solidFill>
            <a:schemeClr val="tx1"/>
          </a:solidFill>
          <a:latin typeface="Calibri Light" panose="020F0302020204030204" pitchFamily="34" charset="0"/>
        </a:defRPr>
      </a:lvl9pPr>
    </p:titleStyle>
    <p:bodyStyle>
      <a:lvl1pPr marL="609600" indent="-609600" algn="l" defTabSz="2438400" rtl="0" eaLnBrk="0" fontAlgn="base" hangingPunct="0">
        <a:lnSpc>
          <a:spcPct val="90000"/>
        </a:lnSpc>
        <a:spcBef>
          <a:spcPts val="2663"/>
        </a:spcBef>
        <a:spcAft>
          <a:spcPct val="0"/>
        </a:spcAft>
        <a:buFont typeface="Arial" panose="020B0604020202020204" pitchFamily="34" charset="0"/>
        <a:buChar char="•"/>
        <a:defRPr sz="7400" kern="1200">
          <a:solidFill>
            <a:schemeClr val="tx1"/>
          </a:solidFill>
          <a:latin typeface="+mn-lt"/>
          <a:ea typeface="+mn-ea"/>
          <a:cs typeface="+mn-cs"/>
        </a:defRPr>
      </a:lvl1pPr>
      <a:lvl2pPr marL="1828800" indent="-609600" algn="l" defTabSz="2438400" rtl="0" eaLnBrk="0" fontAlgn="base" hangingPunct="0">
        <a:lnSpc>
          <a:spcPct val="90000"/>
        </a:lnSpc>
        <a:spcBef>
          <a:spcPts val="1338"/>
        </a:spcBef>
        <a:spcAft>
          <a:spcPct val="0"/>
        </a:spcAft>
        <a:buFont typeface="Arial" panose="020B0604020202020204" pitchFamily="34" charset="0"/>
        <a:buChar char="•"/>
        <a:defRPr sz="6400" kern="1200">
          <a:solidFill>
            <a:schemeClr val="tx1"/>
          </a:solidFill>
          <a:latin typeface="+mn-lt"/>
          <a:ea typeface="+mn-ea"/>
          <a:cs typeface="+mn-cs"/>
        </a:defRPr>
      </a:lvl2pPr>
      <a:lvl3pPr marL="3048000" indent="-609600" algn="l" defTabSz="2438400" rtl="0" eaLnBrk="0" fontAlgn="base" hangingPunct="0">
        <a:lnSpc>
          <a:spcPct val="90000"/>
        </a:lnSpc>
        <a:spcBef>
          <a:spcPts val="1338"/>
        </a:spcBef>
        <a:spcAft>
          <a:spcPct val="0"/>
        </a:spcAft>
        <a:buFont typeface="Arial" panose="020B0604020202020204" pitchFamily="34" charset="0"/>
        <a:buChar char="•"/>
        <a:defRPr sz="5300" kern="1200">
          <a:solidFill>
            <a:schemeClr val="tx1"/>
          </a:solidFill>
          <a:latin typeface="+mn-lt"/>
          <a:ea typeface="+mn-ea"/>
          <a:cs typeface="+mn-cs"/>
        </a:defRPr>
      </a:lvl3pPr>
      <a:lvl4pPr marL="4267200" indent="-609600" algn="l" defTabSz="2438400" rtl="0" eaLnBrk="0" fontAlgn="base" hangingPunct="0">
        <a:lnSpc>
          <a:spcPct val="90000"/>
        </a:lnSpc>
        <a:spcBef>
          <a:spcPts val="1338"/>
        </a:spcBef>
        <a:spcAft>
          <a:spcPct val="0"/>
        </a:spcAft>
        <a:buFont typeface="Arial" panose="020B0604020202020204" pitchFamily="34" charset="0"/>
        <a:buChar char="•"/>
        <a:defRPr sz="4800" kern="1200">
          <a:solidFill>
            <a:schemeClr val="tx1"/>
          </a:solidFill>
          <a:latin typeface="+mn-lt"/>
          <a:ea typeface="+mn-ea"/>
          <a:cs typeface="+mn-cs"/>
        </a:defRPr>
      </a:lvl4pPr>
      <a:lvl5pPr marL="5486400" indent="-609600" algn="l" defTabSz="2438400" rtl="0" eaLnBrk="0" fontAlgn="base" hangingPunct="0">
        <a:lnSpc>
          <a:spcPct val="90000"/>
        </a:lnSpc>
        <a:spcBef>
          <a:spcPts val="1338"/>
        </a:spcBef>
        <a:spcAft>
          <a:spcPct val="0"/>
        </a:spcAft>
        <a:buFont typeface="Arial" panose="020B0604020202020204" pitchFamily="34" charset="0"/>
        <a:buChar char="•"/>
        <a:defRPr sz="4800" kern="1200">
          <a:solidFill>
            <a:schemeClr val="tx1"/>
          </a:solidFill>
          <a:latin typeface="+mn-lt"/>
          <a:ea typeface="+mn-ea"/>
          <a:cs typeface="+mn-cs"/>
        </a:defRPr>
      </a:lvl5pPr>
      <a:lvl6pPr marL="670568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6pPr>
      <a:lvl7pPr marL="7924899"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7pPr>
      <a:lvl8pPr marL="914411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8pPr>
      <a:lvl9pPr marL="10363330"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9pPr>
    </p:bodyStyle>
    <p:otherStyle>
      <a:defPPr>
        <a:defRPr lang="en-US"/>
      </a:defPPr>
      <a:lvl1pPr marL="0" algn="l" defTabSz="2438430" rtl="0" eaLnBrk="1" latinLnBrk="0" hangingPunct="1">
        <a:defRPr sz="4800" kern="1200">
          <a:solidFill>
            <a:schemeClr val="tx1"/>
          </a:solidFill>
          <a:latin typeface="+mn-lt"/>
          <a:ea typeface="+mn-ea"/>
          <a:cs typeface="+mn-cs"/>
        </a:defRPr>
      </a:lvl1pPr>
      <a:lvl2pPr marL="1219215" algn="l" defTabSz="2438430" rtl="0" eaLnBrk="1" latinLnBrk="0" hangingPunct="1">
        <a:defRPr sz="4800" kern="1200">
          <a:solidFill>
            <a:schemeClr val="tx1"/>
          </a:solidFill>
          <a:latin typeface="+mn-lt"/>
          <a:ea typeface="+mn-ea"/>
          <a:cs typeface="+mn-cs"/>
        </a:defRPr>
      </a:lvl2pPr>
      <a:lvl3pPr marL="2438430" algn="l" defTabSz="2438430" rtl="0" eaLnBrk="1" latinLnBrk="0" hangingPunct="1">
        <a:defRPr sz="4800" kern="1200">
          <a:solidFill>
            <a:schemeClr val="tx1"/>
          </a:solidFill>
          <a:latin typeface="+mn-lt"/>
          <a:ea typeface="+mn-ea"/>
          <a:cs typeface="+mn-cs"/>
        </a:defRPr>
      </a:lvl3pPr>
      <a:lvl4pPr marL="3657646" algn="l" defTabSz="2438430" rtl="0" eaLnBrk="1" latinLnBrk="0" hangingPunct="1">
        <a:defRPr sz="4800" kern="1200">
          <a:solidFill>
            <a:schemeClr val="tx1"/>
          </a:solidFill>
          <a:latin typeface="+mn-lt"/>
          <a:ea typeface="+mn-ea"/>
          <a:cs typeface="+mn-cs"/>
        </a:defRPr>
      </a:lvl4pPr>
      <a:lvl5pPr marL="4876861" algn="l" defTabSz="2438430" rtl="0" eaLnBrk="1" latinLnBrk="0" hangingPunct="1">
        <a:defRPr sz="4800" kern="1200">
          <a:solidFill>
            <a:schemeClr val="tx1"/>
          </a:solidFill>
          <a:latin typeface="+mn-lt"/>
          <a:ea typeface="+mn-ea"/>
          <a:cs typeface="+mn-cs"/>
        </a:defRPr>
      </a:lvl5pPr>
      <a:lvl6pPr marL="6096076" algn="l" defTabSz="2438430" rtl="0" eaLnBrk="1" latinLnBrk="0" hangingPunct="1">
        <a:defRPr sz="4800" kern="1200">
          <a:solidFill>
            <a:schemeClr val="tx1"/>
          </a:solidFill>
          <a:latin typeface="+mn-lt"/>
          <a:ea typeface="+mn-ea"/>
          <a:cs typeface="+mn-cs"/>
        </a:defRPr>
      </a:lvl6pPr>
      <a:lvl7pPr marL="7315291" algn="l" defTabSz="2438430" rtl="0" eaLnBrk="1" latinLnBrk="0" hangingPunct="1">
        <a:defRPr sz="4800" kern="1200">
          <a:solidFill>
            <a:schemeClr val="tx1"/>
          </a:solidFill>
          <a:latin typeface="+mn-lt"/>
          <a:ea typeface="+mn-ea"/>
          <a:cs typeface="+mn-cs"/>
        </a:defRPr>
      </a:lvl7pPr>
      <a:lvl8pPr marL="8534507" algn="l" defTabSz="2438430" rtl="0" eaLnBrk="1" latinLnBrk="0" hangingPunct="1">
        <a:defRPr sz="4800" kern="1200">
          <a:solidFill>
            <a:schemeClr val="tx1"/>
          </a:solidFill>
          <a:latin typeface="+mn-lt"/>
          <a:ea typeface="+mn-ea"/>
          <a:cs typeface="+mn-cs"/>
        </a:defRPr>
      </a:lvl8pPr>
      <a:lvl9pPr marL="9753722" algn="l" defTabSz="2438430" rtl="0" eaLnBrk="1" latinLnBrk="0" hangingPunct="1">
        <a:defRPr sz="4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Text Box 17">
            <a:extLst>
              <a:ext uri="{FF2B5EF4-FFF2-40B4-BE49-F238E27FC236}">
                <a16:creationId xmlns:a16="http://schemas.microsoft.com/office/drawing/2014/main" id="{184D51E3-3F9E-D8EB-211A-805A822B382A}"/>
              </a:ext>
            </a:extLst>
          </p:cNvPr>
          <p:cNvSpPr txBox="1">
            <a:spLocks noChangeArrowheads="1"/>
          </p:cNvSpPr>
          <p:nvPr/>
        </p:nvSpPr>
        <p:spPr bwMode="auto">
          <a:xfrm>
            <a:off x="296349" y="2865303"/>
            <a:ext cx="8233054" cy="2603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lIns="54422" tIns="27211" rIns="54422" bIns="27211">
            <a:spAutoFit/>
          </a:bodyPr>
          <a:lstStyle>
            <a:lvl1pPr defTabSz="652463">
              <a:defRPr sz="2400">
                <a:solidFill>
                  <a:schemeClr val="tx1"/>
                </a:solidFill>
                <a:latin typeface="Arial" panose="020B0604020202020204" pitchFamily="34" charset="0"/>
                <a:ea typeface="ＭＳ Ｐゴシック" panose="020B0600070205080204" pitchFamily="34" charset="-128"/>
              </a:defRPr>
            </a:lvl1pPr>
            <a:lvl2pPr marL="742950" indent="-285750" defTabSz="652463">
              <a:defRPr sz="2400">
                <a:solidFill>
                  <a:schemeClr val="tx1"/>
                </a:solidFill>
                <a:latin typeface="Arial" panose="020B0604020202020204" pitchFamily="34" charset="0"/>
                <a:ea typeface="ＭＳ Ｐゴシック" panose="020B0600070205080204" pitchFamily="34" charset="-128"/>
              </a:defRPr>
            </a:lvl2pPr>
            <a:lvl3pPr marL="1143000" indent="-228600" defTabSz="652463">
              <a:defRPr sz="2400">
                <a:solidFill>
                  <a:schemeClr val="tx1"/>
                </a:solidFill>
                <a:latin typeface="Arial" panose="020B0604020202020204" pitchFamily="34" charset="0"/>
                <a:ea typeface="ＭＳ Ｐゴシック" panose="020B0600070205080204" pitchFamily="34" charset="-128"/>
              </a:defRPr>
            </a:lvl3pPr>
            <a:lvl4pPr marL="1600200" indent="-228600" defTabSz="652463">
              <a:defRPr sz="2400">
                <a:solidFill>
                  <a:schemeClr val="tx1"/>
                </a:solidFill>
                <a:latin typeface="Arial" panose="020B0604020202020204" pitchFamily="34" charset="0"/>
                <a:ea typeface="ＭＳ Ｐゴシック" panose="020B0600070205080204" pitchFamily="34" charset="-128"/>
              </a:defRPr>
            </a:lvl4pPr>
            <a:lvl5pPr marL="2057400" indent="-228600" defTabSz="652463">
              <a:defRPr sz="2400">
                <a:solidFill>
                  <a:schemeClr val="tx1"/>
                </a:solidFill>
                <a:latin typeface="Arial" panose="020B0604020202020204" pitchFamily="34" charset="0"/>
                <a:ea typeface="ＭＳ Ｐゴシック" panose="020B0600070205080204" pitchFamily="34" charset="-128"/>
              </a:defRPr>
            </a:lvl5pPr>
            <a:lvl6pPr marL="25146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20000"/>
              </a:spcBef>
              <a:defRPr/>
            </a:pPr>
            <a:r>
              <a:rPr lang="en-US" altLang="en-US" sz="1800" b="1" spc="250" dirty="0">
                <a:solidFill>
                  <a:srgbClr val="20245E"/>
                </a:solidFill>
                <a:latin typeface="Arial Black" panose="020B0A04020102020204" pitchFamily="34" charset="0"/>
                <a:ea typeface="Osaka" pitchFamily="16" charset="-128"/>
                <a:cs typeface="Arial" panose="020B0604020202020204" pitchFamily="34" charset="0"/>
              </a:rPr>
              <a:t>INTRODUCTION</a:t>
            </a:r>
          </a:p>
          <a:p>
            <a:pPr algn="just" eaLnBrk="1" hangingPunct="1">
              <a:spcBef>
                <a:spcPct val="20000"/>
              </a:spcBef>
              <a:defRPr/>
            </a:pPr>
            <a:r>
              <a:rPr lang="en-US" sz="1400" dirty="0"/>
              <a:t>US service members have been deployed to combat operations and humanitarian efforts around the world. Post Traumatic Stress Disorder (PTSD) and </a:t>
            </a:r>
            <a:r>
              <a:rPr lang="en-US" sz="1400" dirty="0">
                <a:solidFill>
                  <a:srgbClr val="000000"/>
                </a:solidFill>
                <a:cs typeface="Arial" panose="020B0604020202020204" pitchFamily="34" charset="0"/>
              </a:rPr>
              <a:t>mild TBI (</a:t>
            </a:r>
            <a:r>
              <a:rPr lang="en-US" sz="1400" dirty="0" err="1">
                <a:solidFill>
                  <a:srgbClr val="000000"/>
                </a:solidFill>
                <a:cs typeface="Arial" panose="020B0604020202020204" pitchFamily="34" charset="0"/>
              </a:rPr>
              <a:t>mTBI</a:t>
            </a:r>
            <a:r>
              <a:rPr lang="en-US" sz="1400" dirty="0">
                <a:solidFill>
                  <a:srgbClr val="000000"/>
                </a:solidFill>
                <a:cs typeface="Arial" panose="020B0604020202020204" pitchFamily="34" charset="0"/>
              </a:rPr>
              <a:t>) </a:t>
            </a:r>
            <a:r>
              <a:rPr lang="en-US" sz="1400" dirty="0"/>
              <a:t>has been found to be a frequent sequelae of combat or military operational exposures. Prior studies suggest traumatic experience during military operations may lead to the increased incidence for cardiovascular disease (CVD), but specific biomarkers predicting development of CVD in these military members have not been identified. It would be helpful to find biomarkers that not only can identify persons who are adversely adjusting but also the biomarker changes that are connected to resiliency</a:t>
            </a:r>
            <a:r>
              <a:rPr lang="en-US" sz="1400" baseline="30000" dirty="0"/>
              <a:t>1</a:t>
            </a:r>
            <a:r>
              <a:rPr lang="en-US" sz="1400" dirty="0"/>
              <a:t>. </a:t>
            </a:r>
          </a:p>
          <a:p>
            <a:pPr algn="just" eaLnBrk="1" hangingPunct="1">
              <a:spcBef>
                <a:spcPct val="20000"/>
              </a:spcBef>
              <a:defRPr/>
            </a:pPr>
            <a:r>
              <a:rPr lang="en-US" sz="1400" dirty="0"/>
              <a:t>We hypothesize that PTSD-related changes in the brain lead to inflammation and dysfunction of the sympathetic adrenal medullary system (SAM) and hypothalamic-pituitary-adrenal (HPA) axis systems with negative impact to the cardiovascular system</a:t>
            </a:r>
            <a:r>
              <a:rPr lang="en-US" sz="1600" dirty="0"/>
              <a:t>. </a:t>
            </a:r>
          </a:p>
        </p:txBody>
      </p:sp>
      <p:sp>
        <p:nvSpPr>
          <p:cNvPr id="2057" name="Text Box 20">
            <a:extLst>
              <a:ext uri="{FF2B5EF4-FFF2-40B4-BE49-F238E27FC236}">
                <a16:creationId xmlns:a16="http://schemas.microsoft.com/office/drawing/2014/main" id="{EA14D7C0-D42A-55CD-EB0D-FF69D8B2A912}"/>
              </a:ext>
            </a:extLst>
          </p:cNvPr>
          <p:cNvSpPr txBox="1">
            <a:spLocks noChangeArrowheads="1"/>
          </p:cNvSpPr>
          <p:nvPr/>
        </p:nvSpPr>
        <p:spPr bwMode="auto">
          <a:xfrm>
            <a:off x="8828333" y="2865303"/>
            <a:ext cx="8702379" cy="1667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lIns="54422" tIns="27211" rIns="54422" bIns="27211">
            <a:spAutoFit/>
          </a:bodyPr>
          <a:lstStyle>
            <a:lvl1pPr defTabSz="652463">
              <a:defRPr sz="2400">
                <a:solidFill>
                  <a:schemeClr val="tx1"/>
                </a:solidFill>
                <a:latin typeface="Arial" panose="020B0604020202020204" pitchFamily="34" charset="0"/>
                <a:ea typeface="ＭＳ Ｐゴシック" panose="020B0600070205080204" pitchFamily="34" charset="-128"/>
              </a:defRPr>
            </a:lvl1pPr>
            <a:lvl2pPr marL="742950" indent="-285750" defTabSz="652463">
              <a:defRPr sz="2400">
                <a:solidFill>
                  <a:schemeClr val="tx1"/>
                </a:solidFill>
                <a:latin typeface="Arial" panose="020B0604020202020204" pitchFamily="34" charset="0"/>
                <a:ea typeface="ＭＳ Ｐゴシック" panose="020B0600070205080204" pitchFamily="34" charset="-128"/>
              </a:defRPr>
            </a:lvl2pPr>
            <a:lvl3pPr marL="1143000" indent="-228600" defTabSz="652463">
              <a:defRPr sz="2400">
                <a:solidFill>
                  <a:schemeClr val="tx1"/>
                </a:solidFill>
                <a:latin typeface="Arial" panose="020B0604020202020204" pitchFamily="34" charset="0"/>
                <a:ea typeface="ＭＳ Ｐゴシック" panose="020B0600070205080204" pitchFamily="34" charset="-128"/>
              </a:defRPr>
            </a:lvl3pPr>
            <a:lvl4pPr marL="1600200" indent="-228600" defTabSz="652463">
              <a:defRPr sz="2400">
                <a:solidFill>
                  <a:schemeClr val="tx1"/>
                </a:solidFill>
                <a:latin typeface="Arial" panose="020B0604020202020204" pitchFamily="34" charset="0"/>
                <a:ea typeface="ＭＳ Ｐゴシック" panose="020B0600070205080204" pitchFamily="34" charset="-128"/>
              </a:defRPr>
            </a:lvl4pPr>
            <a:lvl5pPr marL="2057400" indent="-228600" defTabSz="652463">
              <a:defRPr sz="2400">
                <a:solidFill>
                  <a:schemeClr val="tx1"/>
                </a:solidFill>
                <a:latin typeface="Arial" panose="020B0604020202020204" pitchFamily="34" charset="0"/>
                <a:ea typeface="ＭＳ Ｐゴシック" panose="020B0600070205080204" pitchFamily="34" charset="-128"/>
              </a:defRPr>
            </a:lvl5pPr>
            <a:lvl6pPr marL="25146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20000"/>
              </a:spcBef>
              <a:defRPr/>
            </a:pPr>
            <a:r>
              <a:rPr lang="en-US" altLang="en-US" sz="1800" b="1" spc="250" dirty="0">
                <a:solidFill>
                  <a:srgbClr val="20245E"/>
                </a:solidFill>
                <a:latin typeface="Arial Black" panose="020B0A04020102020204" pitchFamily="34" charset="0"/>
                <a:ea typeface="Osaka" pitchFamily="16" charset="-128"/>
                <a:cs typeface="Arial" panose="020B0604020202020204" pitchFamily="34" charset="0"/>
              </a:rPr>
              <a:t>RESULTS</a:t>
            </a:r>
          </a:p>
          <a:p>
            <a:pPr algn="just" eaLnBrk="1" hangingPunct="1">
              <a:spcBef>
                <a:spcPct val="20000"/>
              </a:spcBef>
              <a:defRPr/>
            </a:pPr>
            <a:r>
              <a:rPr lang="en-US" sz="1400" dirty="0"/>
              <a:t>Our group previously assessed the military health records for </a:t>
            </a:r>
            <a:r>
              <a:rPr lang="en-US" sz="1400" dirty="0" err="1"/>
              <a:t>mTBI</a:t>
            </a:r>
            <a:r>
              <a:rPr lang="en-US" sz="1400" dirty="0"/>
              <a:t> and its link to secondary injuries, such as PTSD, sleep disturbances, depression and CVD</a:t>
            </a:r>
            <a:r>
              <a:rPr lang="en-US" sz="1400" baseline="30000" dirty="0"/>
              <a:t>2</a:t>
            </a:r>
            <a:r>
              <a:rPr lang="en-US" sz="1400" dirty="0"/>
              <a:t>. We found evidence that a wide range of cardiovascular risk factors, such as sleep disorders, hypertension, obesity, anxiety, and depression, were found to be increased (all p&lt;0.001) in service members with mild TBI. Our current study is underway. We expect to demonstrate clinical changes in the brain health to align with imaging, cardiac rhythms, and blood biomarkers as we progress with data collection and analysis. </a:t>
            </a:r>
            <a:endParaRPr lang="en-US" altLang="en-US" sz="1400" b="1" spc="250" dirty="0">
              <a:solidFill>
                <a:srgbClr val="20245E"/>
              </a:solidFill>
              <a:ea typeface="Osaka" pitchFamily="16" charset="-128"/>
              <a:cs typeface="Arial" panose="020B0604020202020204" pitchFamily="34" charset="0"/>
            </a:endParaRPr>
          </a:p>
        </p:txBody>
      </p:sp>
      <p:sp>
        <p:nvSpPr>
          <p:cNvPr id="2063" name="Text Box 27">
            <a:extLst>
              <a:ext uri="{FF2B5EF4-FFF2-40B4-BE49-F238E27FC236}">
                <a16:creationId xmlns:a16="http://schemas.microsoft.com/office/drawing/2014/main" id="{6744E248-3A76-F360-71C5-F670B936E85E}"/>
              </a:ext>
            </a:extLst>
          </p:cNvPr>
          <p:cNvSpPr txBox="1">
            <a:spLocks noChangeArrowheads="1"/>
          </p:cNvSpPr>
          <p:nvPr/>
        </p:nvSpPr>
        <p:spPr bwMode="auto">
          <a:xfrm>
            <a:off x="296349" y="17025304"/>
            <a:ext cx="8398200" cy="1107996"/>
          </a:xfrm>
          <a:prstGeom prst="rect">
            <a:avLst/>
          </a:prstGeom>
          <a:noFill/>
          <a:ln w="9525">
            <a:noFill/>
            <a:miter lim="800000"/>
            <a:headEnd/>
            <a:tailEnd/>
          </a:ln>
        </p:spPr>
        <p:txBody>
          <a:bodyPr wrap="square" lIns="129540" tIns="106680" rIns="129540" bIns="106680">
            <a:spAutoFit/>
          </a:bodyPr>
          <a:lstStyle>
            <a:lvl1pPr defTabSz="652463">
              <a:defRPr sz="2400">
                <a:solidFill>
                  <a:schemeClr val="tx1"/>
                </a:solidFill>
                <a:latin typeface="Arial" panose="020B0604020202020204" pitchFamily="34" charset="0"/>
                <a:ea typeface="ＭＳ Ｐゴシック" panose="020B0600070205080204" pitchFamily="34" charset="-128"/>
              </a:defRPr>
            </a:lvl1pPr>
            <a:lvl2pPr marL="742950" indent="-285750" defTabSz="652463">
              <a:defRPr sz="2400">
                <a:solidFill>
                  <a:schemeClr val="tx1"/>
                </a:solidFill>
                <a:latin typeface="Arial" panose="020B0604020202020204" pitchFamily="34" charset="0"/>
                <a:ea typeface="ＭＳ Ｐゴシック" panose="020B0600070205080204" pitchFamily="34" charset="-128"/>
              </a:defRPr>
            </a:lvl2pPr>
            <a:lvl3pPr marL="1143000" indent="-228600" defTabSz="652463">
              <a:defRPr sz="2400">
                <a:solidFill>
                  <a:schemeClr val="tx1"/>
                </a:solidFill>
                <a:latin typeface="Arial" panose="020B0604020202020204" pitchFamily="34" charset="0"/>
                <a:ea typeface="ＭＳ Ｐゴシック" panose="020B0600070205080204" pitchFamily="34" charset="-128"/>
              </a:defRPr>
            </a:lvl3pPr>
            <a:lvl4pPr marL="1600200" indent="-228600" defTabSz="652463">
              <a:defRPr sz="2400">
                <a:solidFill>
                  <a:schemeClr val="tx1"/>
                </a:solidFill>
                <a:latin typeface="Arial" panose="020B0604020202020204" pitchFamily="34" charset="0"/>
                <a:ea typeface="ＭＳ Ｐゴシック" panose="020B0600070205080204" pitchFamily="34" charset="-128"/>
              </a:defRPr>
            </a:lvl4pPr>
            <a:lvl5pPr marL="2057400" indent="-228600" defTabSz="652463">
              <a:defRPr sz="2400">
                <a:solidFill>
                  <a:schemeClr val="tx1"/>
                </a:solidFill>
                <a:latin typeface="Arial" panose="020B0604020202020204" pitchFamily="34" charset="0"/>
                <a:ea typeface="ＭＳ Ｐゴシック" panose="020B0600070205080204" pitchFamily="34" charset="-128"/>
              </a:defRPr>
            </a:lvl5pPr>
            <a:lvl6pPr marL="25146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ts val="0"/>
              </a:spcBef>
              <a:defRPr/>
            </a:pPr>
            <a:r>
              <a:rPr lang="en-US" altLang="en-US" sz="1600" b="1" spc="250" dirty="0">
                <a:solidFill>
                  <a:srgbClr val="002060"/>
                </a:solidFill>
                <a:latin typeface="Arial Black" panose="020B0A04020102020204" pitchFamily="34" charset="0"/>
                <a:ea typeface="Osaka" pitchFamily="16" charset="-128"/>
                <a:cs typeface="Arial" panose="020B0604020202020204" pitchFamily="34" charset="0"/>
              </a:rPr>
              <a:t>ACKNOWLEDGEMENTS</a:t>
            </a:r>
          </a:p>
          <a:p>
            <a:pPr eaLnBrk="1" hangingPunct="1">
              <a:spcBef>
                <a:spcPts val="0"/>
              </a:spcBef>
              <a:defRPr/>
            </a:pPr>
            <a:r>
              <a:rPr lang="en-US" sz="1400" dirty="0">
                <a:cs typeface="Arial" panose="020B0604020202020204" pitchFamily="34" charset="0"/>
              </a:rPr>
              <a:t>The authors would like to acknowledge the assistance of Jesus Caban, PhD and his team from the Informatics Core at Walter Reed National Military Medical Center and the Department of Preventive Medicine &amp; Biostatistics at Uniformed Services University of the Health Sciences. </a:t>
            </a:r>
          </a:p>
        </p:txBody>
      </p:sp>
      <p:pic>
        <p:nvPicPr>
          <p:cNvPr id="2" name="Picture 1">
            <a:extLst>
              <a:ext uri="{FF2B5EF4-FFF2-40B4-BE49-F238E27FC236}">
                <a16:creationId xmlns:a16="http://schemas.microsoft.com/office/drawing/2014/main" id="{6CFE3B64-35AC-D2D3-03EE-DE375E1C1C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6588" y="517045"/>
            <a:ext cx="2170112"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a:extLst>
              <a:ext uri="{FF2B5EF4-FFF2-40B4-BE49-F238E27FC236}">
                <a16:creationId xmlns:a16="http://schemas.microsoft.com/office/drawing/2014/main" id="{CD4043A0-D433-3776-7C86-CA73D2EAF473}"/>
              </a:ext>
            </a:extLst>
          </p:cNvPr>
          <p:cNvSpPr txBox="1"/>
          <p:nvPr/>
        </p:nvSpPr>
        <p:spPr>
          <a:xfrm>
            <a:off x="19287894" y="16052229"/>
            <a:ext cx="4786424" cy="2062103"/>
          </a:xfrm>
          <a:prstGeom prst="rect">
            <a:avLst/>
          </a:prstGeom>
          <a:noFill/>
        </p:spPr>
        <p:txBody>
          <a:bodyPr wrap="square">
            <a:spAutoFit/>
          </a:bodyPr>
          <a:lstStyle/>
          <a:p>
            <a:pPr eaLnBrk="1" hangingPunct="1">
              <a:spcBef>
                <a:spcPct val="20000"/>
              </a:spcBef>
              <a:defRPr/>
            </a:pPr>
            <a:r>
              <a:rPr lang="en-US" altLang="en-US" sz="1600" b="1" spc="250" dirty="0">
                <a:solidFill>
                  <a:srgbClr val="20245D"/>
                </a:solidFill>
                <a:latin typeface="Arial Black" panose="020B0A04020102020204" pitchFamily="34" charset="0"/>
                <a:ea typeface="Osaka" pitchFamily="16" charset="-128"/>
                <a:cs typeface="Arial" panose="020B0604020202020204" pitchFamily="34" charset="0"/>
              </a:rPr>
              <a:t>DISCLAIMERS</a:t>
            </a:r>
          </a:p>
          <a:p>
            <a:pPr algn="just">
              <a:defRPr/>
            </a:pPr>
            <a:r>
              <a:rPr lang="en-US" altLang="en-US" sz="1400" dirty="0">
                <a:cs typeface="Arial" panose="020B0604020202020204" pitchFamily="34" charset="0"/>
              </a:rPr>
              <a:t>The opinions or assertions contained herein are the private views of the authors and are not to be construed as official or reflecting the views of the Uniformed Services University of the Health Sciences or the Department of War of the United States of America. </a:t>
            </a:r>
          </a:p>
          <a:p>
            <a:pPr algn="just">
              <a:defRPr/>
            </a:pPr>
            <a:endParaRPr lang="en-US" altLang="en-US" sz="1400" dirty="0">
              <a:cs typeface="Arial" panose="020B0604020202020204" pitchFamily="34" charset="0"/>
            </a:endParaRPr>
          </a:p>
          <a:p>
            <a:pPr algn="just">
              <a:defRPr/>
            </a:pPr>
            <a:r>
              <a:rPr lang="en-US" altLang="en-US" sz="1400" dirty="0">
                <a:cs typeface="Arial" panose="020B0604020202020204" pitchFamily="34" charset="0"/>
              </a:rPr>
              <a:t>The authors have no financial connections with any companies pertaining to this research.</a:t>
            </a:r>
          </a:p>
        </p:txBody>
      </p:sp>
      <p:sp>
        <p:nvSpPr>
          <p:cNvPr id="27" name="Text Box 22">
            <a:extLst>
              <a:ext uri="{FF2B5EF4-FFF2-40B4-BE49-F238E27FC236}">
                <a16:creationId xmlns:a16="http://schemas.microsoft.com/office/drawing/2014/main" id="{32536805-FD92-A04C-4023-FEBE98A3D59B}"/>
              </a:ext>
            </a:extLst>
          </p:cNvPr>
          <p:cNvSpPr txBox="1">
            <a:spLocks noChangeArrowheads="1"/>
          </p:cNvSpPr>
          <p:nvPr/>
        </p:nvSpPr>
        <p:spPr bwMode="auto">
          <a:xfrm>
            <a:off x="8807472" y="4854348"/>
            <a:ext cx="8744102" cy="3218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lIns="54422" tIns="27211" rIns="54422" bIns="27211">
            <a:spAutoFit/>
          </a:bodyPr>
          <a:lstStyle>
            <a:lvl1pPr defTabSz="652463">
              <a:defRPr sz="2400">
                <a:solidFill>
                  <a:schemeClr val="tx1"/>
                </a:solidFill>
                <a:latin typeface="Arial" panose="020B0604020202020204" pitchFamily="34" charset="0"/>
                <a:ea typeface="ＭＳ Ｐゴシック" panose="020B0600070205080204" pitchFamily="34" charset="-128"/>
              </a:defRPr>
            </a:lvl1pPr>
            <a:lvl2pPr marL="742950" indent="-285750" defTabSz="652463">
              <a:defRPr sz="2400">
                <a:solidFill>
                  <a:schemeClr val="tx1"/>
                </a:solidFill>
                <a:latin typeface="Arial" panose="020B0604020202020204" pitchFamily="34" charset="0"/>
                <a:ea typeface="ＭＳ Ｐゴシック" panose="020B0600070205080204" pitchFamily="34" charset="-128"/>
              </a:defRPr>
            </a:lvl2pPr>
            <a:lvl3pPr marL="1143000" indent="-228600" defTabSz="652463">
              <a:defRPr sz="2400">
                <a:solidFill>
                  <a:schemeClr val="tx1"/>
                </a:solidFill>
                <a:latin typeface="Arial" panose="020B0604020202020204" pitchFamily="34" charset="0"/>
                <a:ea typeface="ＭＳ Ｐゴシック" panose="020B0600070205080204" pitchFamily="34" charset="-128"/>
              </a:defRPr>
            </a:lvl3pPr>
            <a:lvl4pPr marL="1600200" indent="-228600" defTabSz="652463">
              <a:defRPr sz="2400">
                <a:solidFill>
                  <a:schemeClr val="tx1"/>
                </a:solidFill>
                <a:latin typeface="Arial" panose="020B0604020202020204" pitchFamily="34" charset="0"/>
                <a:ea typeface="ＭＳ Ｐゴシック" panose="020B0600070205080204" pitchFamily="34" charset="-128"/>
              </a:defRPr>
            </a:lvl4pPr>
            <a:lvl5pPr marL="2057400" indent="-228600" defTabSz="652463">
              <a:defRPr sz="2400">
                <a:solidFill>
                  <a:schemeClr val="tx1"/>
                </a:solidFill>
                <a:latin typeface="Arial" panose="020B0604020202020204" pitchFamily="34" charset="0"/>
                <a:ea typeface="ＭＳ Ｐゴシック" panose="020B0600070205080204" pitchFamily="34" charset="-128"/>
              </a:defRPr>
            </a:lvl5pPr>
            <a:lvl6pPr marL="25146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20000"/>
              </a:spcBef>
              <a:defRPr/>
            </a:pPr>
            <a:r>
              <a:rPr lang="en-US" altLang="en-US" sz="1800" b="1" spc="250" dirty="0">
                <a:solidFill>
                  <a:srgbClr val="20245D"/>
                </a:solidFill>
                <a:latin typeface="Arial Black" panose="020B0A04020102020204" pitchFamily="34" charset="0"/>
                <a:ea typeface="Osaka" pitchFamily="16" charset="-128"/>
                <a:cs typeface="Arial" panose="020B0604020202020204" pitchFamily="34" charset="0"/>
              </a:rPr>
              <a:t>DISCUSSION</a:t>
            </a:r>
          </a:p>
          <a:p>
            <a:pPr marL="285750" indent="-285750" algn="just" eaLnBrk="1" hangingPunct="1">
              <a:spcBef>
                <a:spcPct val="20000"/>
              </a:spcBef>
              <a:buFont typeface="Arial" panose="020B0604020202020204" pitchFamily="34" charset="0"/>
              <a:buChar char="•"/>
              <a:defRPr/>
            </a:pPr>
            <a:r>
              <a:rPr lang="en-US" sz="1400" dirty="0">
                <a:cs typeface="Arial" panose="020B0604020202020204" pitchFamily="34" charset="0"/>
              </a:rPr>
              <a:t>Early identification may lead to interventions to reduce inflammation, reduce risk of CVD, and optimize the readiness of our service members. </a:t>
            </a:r>
          </a:p>
          <a:p>
            <a:pPr marL="285750" indent="-285750" algn="just" eaLnBrk="1" hangingPunct="1">
              <a:spcBef>
                <a:spcPct val="20000"/>
              </a:spcBef>
              <a:buFont typeface="Arial" panose="020B0604020202020204" pitchFamily="34" charset="0"/>
              <a:buChar char="•"/>
              <a:defRPr/>
            </a:pPr>
            <a:r>
              <a:rPr lang="en-US" sz="1400" dirty="0">
                <a:cs typeface="Arial" panose="020B0604020202020204" pitchFamily="34" charset="0"/>
              </a:rPr>
              <a:t>Our prior study validated a significant link between </a:t>
            </a:r>
            <a:r>
              <a:rPr lang="en-US" sz="1400" dirty="0" err="1">
                <a:cs typeface="Arial" panose="020B0604020202020204" pitchFamily="34" charset="0"/>
              </a:rPr>
              <a:t>mTBI</a:t>
            </a:r>
            <a:r>
              <a:rPr lang="en-US" sz="1400" dirty="0">
                <a:cs typeface="Arial" panose="020B0604020202020204" pitchFamily="34" charset="0"/>
              </a:rPr>
              <a:t>, PTSD, HTN, diabetes, and other cardiovascular risk factors</a:t>
            </a:r>
            <a:r>
              <a:rPr lang="en-US" sz="1400" baseline="30000" dirty="0">
                <a:cs typeface="Arial" panose="020B0604020202020204" pitchFamily="34" charset="0"/>
              </a:rPr>
              <a:t>2</a:t>
            </a:r>
            <a:r>
              <a:rPr lang="en-US" sz="1400" dirty="0">
                <a:cs typeface="Arial" panose="020B0604020202020204" pitchFamily="34" charset="0"/>
              </a:rPr>
              <a:t>. </a:t>
            </a:r>
          </a:p>
          <a:p>
            <a:pPr marL="627063" lvl="1" indent="-220663" algn="just" defTabSz="660400" eaLnBrk="1" hangingPunct="1">
              <a:spcBef>
                <a:spcPct val="20000"/>
              </a:spcBef>
              <a:buFont typeface="Arial" panose="020B0604020202020204" pitchFamily="34" charset="0"/>
              <a:buChar char="•"/>
              <a:defRPr/>
            </a:pPr>
            <a:r>
              <a:rPr lang="en-US" sz="1400" dirty="0" err="1">
                <a:cs typeface="Arial" panose="020B0604020202020204" pitchFamily="34" charset="0"/>
              </a:rPr>
              <a:t>m</a:t>
            </a:r>
            <a:r>
              <a:rPr lang="en-US" sz="1400" dirty="0" err="1"/>
              <a:t>TBI</a:t>
            </a:r>
            <a:r>
              <a:rPr lang="en-US" sz="1400" dirty="0"/>
              <a:t> did not predict a diagnosis of CVD; however, the average age of the subjects in this study was approximately 28 years</a:t>
            </a:r>
          </a:p>
          <a:p>
            <a:pPr marL="285750" indent="-285750" algn="just" defTabSz="660400" eaLnBrk="1" hangingPunct="1">
              <a:spcBef>
                <a:spcPct val="20000"/>
              </a:spcBef>
              <a:buFont typeface="Arial" panose="020B0604020202020204" pitchFamily="34" charset="0"/>
              <a:buChar char="•"/>
              <a:defRPr/>
            </a:pPr>
            <a:r>
              <a:rPr lang="en-US" sz="1400" dirty="0"/>
              <a:t>Increased risk factors at an early age have prompted our team to now prospectively assess service members </a:t>
            </a:r>
          </a:p>
          <a:p>
            <a:pPr marL="627063" lvl="1" indent="-220663" algn="just" defTabSz="660400" eaLnBrk="1" hangingPunct="1">
              <a:spcBef>
                <a:spcPct val="20000"/>
              </a:spcBef>
              <a:buFont typeface="Arial" panose="020B0604020202020204" pitchFamily="34" charset="0"/>
              <a:buChar char="•"/>
              <a:defRPr/>
            </a:pPr>
            <a:r>
              <a:rPr lang="en-US" sz="1400" dirty="0"/>
              <a:t>subclinical signs of cardiovascular disease</a:t>
            </a:r>
          </a:p>
          <a:p>
            <a:pPr marL="627063" lvl="1" indent="-220663" algn="just" defTabSz="660400" eaLnBrk="1" hangingPunct="1">
              <a:spcBef>
                <a:spcPct val="20000"/>
              </a:spcBef>
              <a:buFont typeface="Arial" panose="020B0604020202020204" pitchFamily="34" charset="0"/>
              <a:buChar char="•"/>
              <a:defRPr/>
            </a:pPr>
            <a:r>
              <a:rPr lang="en-US" sz="1400" dirty="0"/>
              <a:t>military occupations stressors. </a:t>
            </a:r>
          </a:p>
          <a:p>
            <a:pPr marL="285750" indent="-285750" algn="just" eaLnBrk="1" hangingPunct="1">
              <a:spcBef>
                <a:spcPct val="20000"/>
              </a:spcBef>
              <a:buFont typeface="Arial" panose="020B0604020202020204" pitchFamily="34" charset="0"/>
              <a:buChar char="•"/>
              <a:defRPr/>
            </a:pPr>
            <a:r>
              <a:rPr lang="en-US" sz="1400" dirty="0"/>
              <a:t>We hypothesize in our new study that we will find biomarkers that predict which service members are more likely to recover as well as those who are progressing toward cardiovascular and cognitive decline.</a:t>
            </a:r>
          </a:p>
        </p:txBody>
      </p:sp>
      <p:pic>
        <p:nvPicPr>
          <p:cNvPr id="2062" name="Picture 62">
            <a:extLst>
              <a:ext uri="{FF2B5EF4-FFF2-40B4-BE49-F238E27FC236}">
                <a16:creationId xmlns:a16="http://schemas.microsoft.com/office/drawing/2014/main" id="{3B36FADF-1FC5-4951-FD97-B66ED2D60E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718" t="14922" r="82536" b="-919"/>
          <a:stretch>
            <a:fillRect/>
          </a:stretch>
        </p:blipFill>
        <p:spPr bwMode="auto">
          <a:xfrm>
            <a:off x="24495125" y="4445"/>
            <a:ext cx="2566988"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2F273E2-7728-3F6E-CE08-BE3E2E92ADB4}"/>
              </a:ext>
            </a:extLst>
          </p:cNvPr>
          <p:cNvSpPr txBox="1"/>
          <p:nvPr/>
        </p:nvSpPr>
        <p:spPr>
          <a:xfrm>
            <a:off x="3649663" y="1369749"/>
            <a:ext cx="20370800" cy="954107"/>
          </a:xfrm>
          <a:prstGeom prst="rect">
            <a:avLst/>
          </a:prstGeom>
          <a:noFill/>
        </p:spPr>
        <p:txBody>
          <a:bodyPr>
            <a:spAutoFit/>
          </a:bodyPr>
          <a:lstStyle/>
          <a:p>
            <a:pPr lvl="0" algn="ctr">
              <a:spcAft>
                <a:spcPts val="1200"/>
              </a:spcAft>
            </a:pPr>
            <a:r>
              <a:rPr lang="en-US" dirty="0"/>
              <a:t>Maureen N. </a:t>
            </a:r>
            <a:r>
              <a:rPr lang="en-US" dirty="0" err="1"/>
              <a:t>Hood,</a:t>
            </a:r>
            <a:r>
              <a:rPr lang="en-US" dirty="0"/>
              <a:t> PhD, RN</a:t>
            </a:r>
            <a:r>
              <a:rPr lang="en-US" baseline="30000" dirty="0"/>
              <a:t>1</a:t>
            </a:r>
            <a:r>
              <a:rPr lang="en-US" dirty="0"/>
              <a:t>; Patricia Spangler, PhD</a:t>
            </a:r>
            <a:r>
              <a:rPr lang="en-US" baseline="30000" dirty="0"/>
              <a:t>2,3</a:t>
            </a:r>
            <a:r>
              <a:rPr lang="en-US" dirty="0"/>
              <a:t>; Catherine Dempsey, PhD</a:t>
            </a:r>
            <a:r>
              <a:rPr lang="en-US" baseline="30000" dirty="0"/>
              <a:t>2,3</a:t>
            </a:r>
            <a:r>
              <a:rPr lang="en-US" dirty="0"/>
              <a:t>; H. Doug Morris, PhD</a:t>
            </a:r>
            <a:r>
              <a:rPr lang="en-US" baseline="30000" dirty="0"/>
              <a:t>1</a:t>
            </a:r>
            <a:r>
              <a:rPr lang="en-US" dirty="0"/>
              <a:t>; Mark C. </a:t>
            </a:r>
            <a:r>
              <a:rPr lang="en-US" dirty="0" err="1"/>
              <a:t>Haigney</a:t>
            </a:r>
            <a:r>
              <a:rPr lang="en-US" dirty="0"/>
              <a:t>, MD</a:t>
            </a:r>
            <a:r>
              <a:rPr lang="en-US" baseline="30000" dirty="0"/>
              <a:t>4</a:t>
            </a:r>
            <a:r>
              <a:rPr lang="en-US" dirty="0"/>
              <a:t>; M. Alaric </a:t>
            </a:r>
            <a:r>
              <a:rPr lang="en-US" dirty="0" err="1"/>
              <a:t>Franzos</a:t>
            </a:r>
            <a:r>
              <a:rPr lang="en-US" dirty="0"/>
              <a:t>, MD, MPH</a:t>
            </a:r>
            <a:r>
              <a:rPr lang="en-US" baseline="30000" dirty="0"/>
              <a:t>4</a:t>
            </a:r>
            <a:r>
              <a:rPr lang="en-US" dirty="0"/>
              <a:t>; Soroosh </a:t>
            </a:r>
            <a:r>
              <a:rPr lang="en-US" dirty="0" err="1"/>
              <a:t>Solhjoo</a:t>
            </a:r>
            <a:r>
              <a:rPr lang="en-US" dirty="0"/>
              <a:t>, PhD</a:t>
            </a:r>
            <a:r>
              <a:rPr lang="en-US" baseline="30000" dirty="0"/>
              <a:t>4,5</a:t>
            </a:r>
            <a:r>
              <a:rPr lang="en-US" dirty="0"/>
              <a:t>; Gail Kohls, RT</a:t>
            </a:r>
            <a:r>
              <a:rPr lang="en-US" baseline="30000" dirty="0"/>
              <a:t>1,6</a:t>
            </a:r>
            <a:r>
              <a:rPr lang="en-US" dirty="0"/>
              <a:t>; </a:t>
            </a:r>
            <a:r>
              <a:rPr lang="en-US" dirty="0" err="1"/>
              <a:t>Haymanot</a:t>
            </a:r>
            <a:r>
              <a:rPr lang="en-US" dirty="0"/>
              <a:t> </a:t>
            </a:r>
            <a:r>
              <a:rPr lang="en-US" dirty="0" err="1"/>
              <a:t>Yalewaker</a:t>
            </a:r>
            <a:r>
              <a:rPr lang="en-US" dirty="0"/>
              <a:t>, MS</a:t>
            </a:r>
            <a:r>
              <a:rPr lang="en-US" baseline="30000" dirty="0"/>
              <a:t>1,6</a:t>
            </a:r>
            <a:r>
              <a:rPr lang="en-US" dirty="0"/>
              <a:t>, Samrawit </a:t>
            </a:r>
            <a:r>
              <a:rPr lang="en-US" dirty="0" err="1"/>
              <a:t>Yalewaker</a:t>
            </a:r>
            <a:r>
              <a:rPr lang="en-US" dirty="0"/>
              <a:t>, BS</a:t>
            </a:r>
            <a:r>
              <a:rPr lang="en-US" baseline="30000" dirty="0"/>
              <a:t>1,6</a:t>
            </a:r>
            <a:r>
              <a:rPr lang="en-US" dirty="0"/>
              <a:t>, LT Keen Seong Liew, PhD</a:t>
            </a:r>
            <a:r>
              <a:rPr lang="en-US" baseline="30000" dirty="0"/>
              <a:t>7</a:t>
            </a:r>
            <a:r>
              <a:rPr lang="en-US" dirty="0"/>
              <a:t>, Estefania Baez- Calvillo, MS</a:t>
            </a:r>
            <a:r>
              <a:rPr lang="en-US" baseline="30000" dirty="0"/>
              <a:t>1,2</a:t>
            </a:r>
            <a:r>
              <a:rPr lang="en-US" dirty="0"/>
              <a:t>; David Benedek, MD</a:t>
            </a:r>
            <a:r>
              <a:rPr lang="en-US" baseline="30000" dirty="0"/>
              <a:t>3</a:t>
            </a:r>
            <a:r>
              <a:rPr lang="en-US" dirty="0"/>
              <a:t>.</a:t>
            </a:r>
            <a:br>
              <a:rPr lang="en-US" altLang="en-US" sz="2333" dirty="0">
                <a:latin typeface="Calibri" panose="020F0502020204030204" pitchFamily="34" charset="0"/>
              </a:rPr>
            </a:br>
            <a:r>
              <a:rPr lang="en-US" sz="1600" dirty="0"/>
              <a:t>.</a:t>
            </a:r>
          </a:p>
        </p:txBody>
      </p:sp>
      <p:sp>
        <p:nvSpPr>
          <p:cNvPr id="67" name="Text Box 27">
            <a:extLst>
              <a:ext uri="{FF2B5EF4-FFF2-40B4-BE49-F238E27FC236}">
                <a16:creationId xmlns:a16="http://schemas.microsoft.com/office/drawing/2014/main" id="{C167B40F-B85C-E1C3-CD20-0FEAC90933AB}"/>
              </a:ext>
            </a:extLst>
          </p:cNvPr>
          <p:cNvSpPr txBox="1">
            <a:spLocks noChangeArrowheads="1"/>
          </p:cNvSpPr>
          <p:nvPr/>
        </p:nvSpPr>
        <p:spPr bwMode="auto">
          <a:xfrm>
            <a:off x="24304291" y="14983615"/>
            <a:ext cx="2891507" cy="3077766"/>
          </a:xfrm>
          <a:prstGeom prst="rect">
            <a:avLst/>
          </a:prstGeom>
          <a:noFill/>
          <a:ln w="9525">
            <a:noFill/>
            <a:miter lim="800000"/>
            <a:headEnd/>
            <a:tailEnd/>
          </a:ln>
        </p:spPr>
        <p:txBody>
          <a:bodyPr wrap="square" lIns="129540" tIns="106680" rIns="129540" bIns="106680">
            <a:spAutoFit/>
          </a:bodyPr>
          <a:lstStyle>
            <a:lvl1pPr defTabSz="652463">
              <a:defRPr sz="2400">
                <a:solidFill>
                  <a:schemeClr val="tx1"/>
                </a:solidFill>
                <a:latin typeface="Arial" panose="020B0604020202020204" pitchFamily="34" charset="0"/>
                <a:ea typeface="ＭＳ Ｐゴシック" panose="020B0600070205080204" pitchFamily="34" charset="-128"/>
              </a:defRPr>
            </a:lvl1pPr>
            <a:lvl2pPr marL="742950" indent="-285750" defTabSz="652463">
              <a:defRPr sz="2400">
                <a:solidFill>
                  <a:schemeClr val="tx1"/>
                </a:solidFill>
                <a:latin typeface="Arial" panose="020B0604020202020204" pitchFamily="34" charset="0"/>
                <a:ea typeface="ＭＳ Ｐゴシック" panose="020B0600070205080204" pitchFamily="34" charset="-128"/>
              </a:defRPr>
            </a:lvl2pPr>
            <a:lvl3pPr marL="1143000" indent="-228600" defTabSz="652463">
              <a:defRPr sz="2400">
                <a:solidFill>
                  <a:schemeClr val="tx1"/>
                </a:solidFill>
                <a:latin typeface="Arial" panose="020B0604020202020204" pitchFamily="34" charset="0"/>
                <a:ea typeface="ＭＳ Ｐゴシック" panose="020B0600070205080204" pitchFamily="34" charset="-128"/>
              </a:defRPr>
            </a:lvl3pPr>
            <a:lvl4pPr marL="1600200" indent="-228600" defTabSz="652463">
              <a:defRPr sz="2400">
                <a:solidFill>
                  <a:schemeClr val="tx1"/>
                </a:solidFill>
                <a:latin typeface="Arial" panose="020B0604020202020204" pitchFamily="34" charset="0"/>
                <a:ea typeface="ＭＳ Ｐゴシック" panose="020B0600070205080204" pitchFamily="34" charset="-128"/>
              </a:defRPr>
            </a:lvl4pPr>
            <a:lvl5pPr marL="2057400" indent="-228600" defTabSz="652463">
              <a:defRPr sz="2400">
                <a:solidFill>
                  <a:schemeClr val="tx1"/>
                </a:solidFill>
                <a:latin typeface="Arial" panose="020B0604020202020204" pitchFamily="34" charset="0"/>
                <a:ea typeface="ＭＳ Ｐゴシック" panose="020B0600070205080204" pitchFamily="34" charset="-128"/>
              </a:defRPr>
            </a:lvl5pPr>
            <a:lvl6pPr marL="25146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20000"/>
              </a:spcBef>
              <a:defRPr/>
            </a:pPr>
            <a:r>
              <a:rPr lang="en-US" altLang="en-US" sz="1800" b="1" spc="250" dirty="0">
                <a:solidFill>
                  <a:srgbClr val="002060"/>
                </a:solidFill>
                <a:latin typeface="Arial Black" panose="020B0A04020102020204" pitchFamily="34" charset="0"/>
                <a:ea typeface="Osaka" pitchFamily="16" charset="-128"/>
                <a:cs typeface="Arial" panose="020B0604020202020204" pitchFamily="34" charset="0"/>
              </a:rPr>
              <a:t>CONCLUSIONS</a:t>
            </a:r>
          </a:p>
          <a:p>
            <a:pPr algn="just" eaLnBrk="1" hangingPunct="1">
              <a:spcBef>
                <a:spcPct val="20000"/>
              </a:spcBef>
              <a:defRPr/>
            </a:pPr>
            <a:r>
              <a:rPr lang="en-US" sz="1500" dirty="0">
                <a:cs typeface="Arial" panose="020B0604020202020204" pitchFamily="34" charset="0"/>
              </a:rPr>
              <a:t>This study seeks to combine biomarkers of inflammation, SAM activation, and HPA dysregulation with state-of-the-art brain and cardiac imaging to elucidate the most salient mechanisms driving the negative impact of PTSD on heart health to better inform future interventions to optimize resiliency and readiness. </a:t>
            </a:r>
            <a:endParaRPr lang="en-US" altLang="en-US" sz="1500" b="1" spc="250" dirty="0">
              <a:solidFill>
                <a:srgbClr val="002060"/>
              </a:solidFill>
              <a:ea typeface="Osaka" pitchFamily="16" charset="-128"/>
              <a:cs typeface="Arial" panose="020B0604020202020204" pitchFamily="34" charset="0"/>
            </a:endParaRPr>
          </a:p>
        </p:txBody>
      </p:sp>
      <p:sp>
        <p:nvSpPr>
          <p:cNvPr id="2050" name="Rectangle 2">
            <a:extLst>
              <a:ext uri="{FF2B5EF4-FFF2-40B4-BE49-F238E27FC236}">
                <a16:creationId xmlns:a16="http://schemas.microsoft.com/office/drawing/2014/main" id="{B5307784-878D-241B-81FE-A01EEFDA5D86}"/>
              </a:ext>
            </a:extLst>
          </p:cNvPr>
          <p:cNvSpPr>
            <a:spLocks noGrp="1" noChangeArrowheads="1"/>
          </p:cNvSpPr>
          <p:nvPr>
            <p:ph type="title"/>
          </p:nvPr>
        </p:nvSpPr>
        <p:spPr>
          <a:xfrm>
            <a:off x="3175000" y="41650"/>
            <a:ext cx="21610638" cy="1214124"/>
          </a:xfrm>
        </p:spPr>
        <p:txBody>
          <a:bodyPr/>
          <a:lstStyle/>
          <a:p>
            <a:pPr algn="ctr"/>
            <a:r>
              <a:rPr lang="en-US" sz="5000" b="1" dirty="0">
                <a:solidFill>
                  <a:srgbClr val="0033CC"/>
                </a:solidFill>
                <a:latin typeface="Franklin Gothic Book" panose="020B0503020102020204" pitchFamily="34" charset="0"/>
              </a:rPr>
              <a:t>Measuring the Impact of Traumatic Stress on Brain and Cardiovascular Health</a:t>
            </a:r>
            <a:endParaRPr lang="en-US" sz="5000" dirty="0">
              <a:solidFill>
                <a:srgbClr val="0033CC"/>
              </a:solidFill>
              <a:latin typeface="Franklin Gothic Book" panose="020B0503020102020204" pitchFamily="34" charset="0"/>
            </a:endParaRPr>
          </a:p>
        </p:txBody>
      </p:sp>
      <p:sp>
        <p:nvSpPr>
          <p:cNvPr id="8" name="TextBox 7">
            <a:extLst>
              <a:ext uri="{FF2B5EF4-FFF2-40B4-BE49-F238E27FC236}">
                <a16:creationId xmlns:a16="http://schemas.microsoft.com/office/drawing/2014/main" id="{B1E3E415-A0AA-9FAD-CBF0-6AFAB704ACCB}"/>
              </a:ext>
            </a:extLst>
          </p:cNvPr>
          <p:cNvSpPr txBox="1"/>
          <p:nvPr/>
        </p:nvSpPr>
        <p:spPr>
          <a:xfrm>
            <a:off x="4755672" y="2115977"/>
            <a:ext cx="18523012" cy="738664"/>
          </a:xfrm>
          <a:prstGeom prst="rect">
            <a:avLst/>
          </a:prstGeom>
          <a:noFill/>
        </p:spPr>
        <p:txBody>
          <a:bodyPr wrap="square">
            <a:spAutoFit/>
          </a:bodyPr>
          <a:lstStyle/>
          <a:p>
            <a:pPr lvl="0" algn="ctr">
              <a:spcAft>
                <a:spcPts val="1200"/>
              </a:spcAft>
            </a:pPr>
            <a:r>
              <a:rPr lang="en-US" altLang="en-US" sz="1400" dirty="0">
                <a:cs typeface="Arial" panose="020B0604020202020204" pitchFamily="34" charset="0"/>
              </a:rPr>
              <a:t>1. </a:t>
            </a:r>
            <a:r>
              <a:rPr lang="en-US" sz="1400" dirty="0">
                <a:cs typeface="Arial" panose="020B0604020202020204" pitchFamily="34" charset="0"/>
              </a:rPr>
              <a:t>Uniformed Services University, Department of Radiology &amp; Bioengineering, Bethesda, MD, USA; 2. The Henry M. Jackson Foundation for the Advancement of Military Medicine, Inc., Bethesda, MD, USA; 3.  Uniformed Services University, Department of Psychiatry, Bethesda, MD, USA; 4.  Uniformed Services University, Department of Medicine, Bethesda, MD, USA; 5. Uniformed Services University, The Metis Foundation, San Antonio, TX, USA;  6. Uniformed Services University, The Geneva Foundation, Bethesda, MD, USA; 7. US Navy.</a:t>
            </a:r>
          </a:p>
        </p:txBody>
      </p:sp>
      <p:sp>
        <p:nvSpPr>
          <p:cNvPr id="15" name="Text Box 18">
            <a:extLst>
              <a:ext uri="{FF2B5EF4-FFF2-40B4-BE49-F238E27FC236}">
                <a16:creationId xmlns:a16="http://schemas.microsoft.com/office/drawing/2014/main" id="{717448BB-FE05-C944-986F-51DA97B7DE08}"/>
              </a:ext>
            </a:extLst>
          </p:cNvPr>
          <p:cNvSpPr txBox="1">
            <a:spLocks noChangeArrowheads="1"/>
          </p:cNvSpPr>
          <p:nvPr/>
        </p:nvSpPr>
        <p:spPr bwMode="auto">
          <a:xfrm>
            <a:off x="296349" y="5684848"/>
            <a:ext cx="8263034" cy="590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lIns="54422" tIns="27211" rIns="54422" bIns="27211">
            <a:spAutoFit/>
          </a:bodyPr>
          <a:lstStyle>
            <a:lvl1pPr defTabSz="652463">
              <a:defRPr sz="2400">
                <a:solidFill>
                  <a:schemeClr val="tx1"/>
                </a:solidFill>
                <a:latin typeface="Arial" panose="020B0604020202020204" pitchFamily="34" charset="0"/>
                <a:ea typeface="ＭＳ Ｐゴシック" panose="020B0600070205080204" pitchFamily="34" charset="-128"/>
              </a:defRPr>
            </a:lvl1pPr>
            <a:lvl2pPr marL="742950" indent="-285750" defTabSz="652463">
              <a:defRPr sz="2400">
                <a:solidFill>
                  <a:schemeClr val="tx1"/>
                </a:solidFill>
                <a:latin typeface="Arial" panose="020B0604020202020204" pitchFamily="34" charset="0"/>
                <a:ea typeface="ＭＳ Ｐゴシック" panose="020B0600070205080204" pitchFamily="34" charset="-128"/>
              </a:defRPr>
            </a:lvl2pPr>
            <a:lvl3pPr marL="1143000" indent="-228600" defTabSz="652463">
              <a:defRPr sz="2400">
                <a:solidFill>
                  <a:schemeClr val="tx1"/>
                </a:solidFill>
                <a:latin typeface="Arial" panose="020B0604020202020204" pitchFamily="34" charset="0"/>
                <a:ea typeface="ＭＳ Ｐゴシック" panose="020B0600070205080204" pitchFamily="34" charset="-128"/>
              </a:defRPr>
            </a:lvl3pPr>
            <a:lvl4pPr marL="1600200" indent="-228600" defTabSz="652463">
              <a:defRPr sz="2400">
                <a:solidFill>
                  <a:schemeClr val="tx1"/>
                </a:solidFill>
                <a:latin typeface="Arial" panose="020B0604020202020204" pitchFamily="34" charset="0"/>
                <a:ea typeface="ＭＳ Ｐゴシック" panose="020B0600070205080204" pitchFamily="34" charset="-128"/>
              </a:defRPr>
            </a:lvl4pPr>
            <a:lvl5pPr marL="2057400" indent="-228600" defTabSz="652463">
              <a:defRPr sz="2400">
                <a:solidFill>
                  <a:schemeClr val="tx1"/>
                </a:solidFill>
                <a:latin typeface="Arial" panose="020B0604020202020204" pitchFamily="34" charset="0"/>
                <a:ea typeface="ＭＳ Ｐゴシック" panose="020B0600070205080204" pitchFamily="34" charset="-128"/>
              </a:defRPr>
            </a:lvl5pPr>
            <a:lvl6pPr marL="25146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20000"/>
              </a:spcBef>
              <a:defRPr/>
            </a:pPr>
            <a:r>
              <a:rPr lang="en-US" altLang="en-US" sz="1800" b="1" spc="250" dirty="0">
                <a:solidFill>
                  <a:srgbClr val="20245D"/>
                </a:solidFill>
                <a:latin typeface="Arial Black" panose="020B0A04020102020204" pitchFamily="34" charset="0"/>
                <a:ea typeface="Osaka" pitchFamily="16" charset="-128"/>
                <a:cs typeface="Arial" panose="020B0604020202020204" pitchFamily="34" charset="0"/>
              </a:rPr>
              <a:t>METHODS</a:t>
            </a:r>
          </a:p>
          <a:p>
            <a:pPr algn="just" eaLnBrk="1" hangingPunct="1">
              <a:spcBef>
                <a:spcPct val="20000"/>
              </a:spcBef>
              <a:defRPr/>
            </a:pPr>
            <a:r>
              <a:rPr lang="en-US" sz="1400" b="1" dirty="0"/>
              <a:t>Prior work: </a:t>
            </a:r>
            <a:r>
              <a:rPr lang="en-US" sz="1400" dirty="0"/>
              <a:t>Consort diagram for the sampling and matching process for the large data record search. </a:t>
            </a:r>
            <a:endParaRPr lang="en-US" altLang="en-US" sz="1400" b="1" spc="250" dirty="0">
              <a:solidFill>
                <a:srgbClr val="20245D"/>
              </a:solidFill>
              <a:ea typeface="Osaka" pitchFamily="16" charset="-128"/>
              <a:cs typeface="Arial" panose="020B0604020202020204" pitchFamily="34" charset="0"/>
            </a:endParaRPr>
          </a:p>
        </p:txBody>
      </p:sp>
      <p:sp>
        <p:nvSpPr>
          <p:cNvPr id="3" name="TextBox 2">
            <a:extLst>
              <a:ext uri="{FF2B5EF4-FFF2-40B4-BE49-F238E27FC236}">
                <a16:creationId xmlns:a16="http://schemas.microsoft.com/office/drawing/2014/main" id="{FA562AFA-AC66-5B9E-03E6-6213174DB859}"/>
              </a:ext>
            </a:extLst>
          </p:cNvPr>
          <p:cNvSpPr txBox="1"/>
          <p:nvPr/>
        </p:nvSpPr>
        <p:spPr>
          <a:xfrm>
            <a:off x="9234917" y="15989546"/>
            <a:ext cx="8231451" cy="1938992"/>
          </a:xfrm>
          <a:prstGeom prst="rect">
            <a:avLst/>
          </a:prstGeom>
          <a:noFill/>
        </p:spPr>
        <p:txBody>
          <a:bodyPr wrap="square" rtlCol="0">
            <a:spAutoFit/>
          </a:bodyPr>
          <a:lstStyle/>
          <a:p>
            <a:pPr algn="just"/>
            <a:r>
              <a:rPr lang="en-US" sz="1200" b="1" dirty="0"/>
              <a:t>Figure 1.  </a:t>
            </a:r>
            <a:r>
              <a:rPr lang="en-US" sz="1200" dirty="0"/>
              <a:t>Stress triggers a response that is initially fast-acting (the sympathetic adrenal medullary system—SAM) by catecholamines (epinephrine and norepinephrine) to initiate the so called “flight-or fight” response</a:t>
            </a:r>
            <a:r>
              <a:rPr lang="en-US" sz="1200" baseline="30000" dirty="0"/>
              <a:t>3,4</a:t>
            </a:r>
            <a:r>
              <a:rPr lang="en-US" sz="1200" dirty="0"/>
              <a:t>. Then the neurohormonal hypothalamic-pituitary-adrenal (HPA) axis is activated with the pituitary secreting corticotropin-releasing hormone (CRH), along with arginine vasopressin (AVP) into the system and regulates the release of adrenocorticotropin (ACTH). These hormones travel through the blood system where synthesis and release of glucocorticoids is stimulated</a:t>
            </a:r>
            <a:r>
              <a:rPr lang="en-US" sz="1200" baseline="30000" dirty="0"/>
              <a:t>5,6</a:t>
            </a:r>
            <a:r>
              <a:rPr lang="en-US" sz="1200" dirty="0"/>
              <a:t>. These two systems also are associated with an increase in pro inflammatory cytokines</a:t>
            </a:r>
            <a:r>
              <a:rPr lang="en-US" sz="1200" baseline="30000" dirty="0"/>
              <a:t>7</a:t>
            </a:r>
            <a:r>
              <a:rPr lang="en-US" sz="1200" dirty="0"/>
              <a:t>. The body has a complex feedback loop to regulate these processes and bring the body back to hemostasis. Chronic stress and certain conditions such as traumatic brain injury (TBI) can alter these metabolic processes that can lead to changes in tissues and organs throughout the body that can result in adverse metabolic, behavioral, and cognitive function responses</a:t>
            </a:r>
            <a:r>
              <a:rPr lang="en-US" sz="1200" baseline="30000" dirty="0"/>
              <a:t>6</a:t>
            </a:r>
            <a:r>
              <a:rPr lang="en-US" sz="1200" dirty="0"/>
              <a:t>.  Images partially generated by Gemini AI. </a:t>
            </a:r>
          </a:p>
        </p:txBody>
      </p:sp>
      <p:sp>
        <p:nvSpPr>
          <p:cNvPr id="7" name="TextBox 6">
            <a:extLst>
              <a:ext uri="{FF2B5EF4-FFF2-40B4-BE49-F238E27FC236}">
                <a16:creationId xmlns:a16="http://schemas.microsoft.com/office/drawing/2014/main" id="{9A7578E1-6029-6E28-EE4F-9F67A213B707}"/>
              </a:ext>
            </a:extLst>
          </p:cNvPr>
          <p:cNvSpPr txBox="1"/>
          <p:nvPr/>
        </p:nvSpPr>
        <p:spPr>
          <a:xfrm>
            <a:off x="264551" y="12310972"/>
            <a:ext cx="6348977" cy="307777"/>
          </a:xfrm>
          <a:prstGeom prst="rect">
            <a:avLst/>
          </a:prstGeom>
          <a:noFill/>
        </p:spPr>
        <p:txBody>
          <a:bodyPr wrap="square" rtlCol="0">
            <a:spAutoFit/>
          </a:bodyPr>
          <a:lstStyle/>
          <a:p>
            <a:pPr algn="just"/>
            <a:r>
              <a:rPr lang="en-US" sz="1400" b="1" dirty="0"/>
              <a:t>Table 1</a:t>
            </a:r>
            <a:r>
              <a:rPr lang="en-US" sz="1400" dirty="0"/>
              <a:t>. Example key biomarkers in our prospective study.</a:t>
            </a:r>
          </a:p>
        </p:txBody>
      </p:sp>
      <p:graphicFrame>
        <p:nvGraphicFramePr>
          <p:cNvPr id="9" name="Table 8">
            <a:extLst>
              <a:ext uri="{FF2B5EF4-FFF2-40B4-BE49-F238E27FC236}">
                <a16:creationId xmlns:a16="http://schemas.microsoft.com/office/drawing/2014/main" id="{67DFBBAA-F094-C157-86BC-0702B9F75A30}"/>
              </a:ext>
            </a:extLst>
          </p:cNvPr>
          <p:cNvGraphicFramePr>
            <a:graphicFrameLocks noGrp="1"/>
          </p:cNvGraphicFramePr>
          <p:nvPr>
            <p:extLst>
              <p:ext uri="{D42A27DB-BD31-4B8C-83A1-F6EECF244321}">
                <p14:modId xmlns:p14="http://schemas.microsoft.com/office/powerpoint/2010/main" val="955464736"/>
              </p:ext>
            </p:extLst>
          </p:nvPr>
        </p:nvGraphicFramePr>
        <p:xfrm>
          <a:off x="367437" y="12576315"/>
          <a:ext cx="8148088" cy="4175760"/>
        </p:xfrm>
        <a:graphic>
          <a:graphicData uri="http://schemas.openxmlformats.org/drawingml/2006/table">
            <a:tbl>
              <a:tblPr firstRow="1" firstCol="1" bandRow="1">
                <a:tableStyleId>{9DCAF9ED-07DC-4A11-8D7F-57B35C25682E}</a:tableStyleId>
              </a:tblPr>
              <a:tblGrid>
                <a:gridCol w="2809547">
                  <a:extLst>
                    <a:ext uri="{9D8B030D-6E8A-4147-A177-3AD203B41FA5}">
                      <a16:colId xmlns:a16="http://schemas.microsoft.com/office/drawing/2014/main" val="618645311"/>
                    </a:ext>
                  </a:extLst>
                </a:gridCol>
                <a:gridCol w="5338541">
                  <a:extLst>
                    <a:ext uri="{9D8B030D-6E8A-4147-A177-3AD203B41FA5}">
                      <a16:colId xmlns:a16="http://schemas.microsoft.com/office/drawing/2014/main" val="1295498405"/>
                    </a:ext>
                  </a:extLst>
                </a:gridCol>
              </a:tblGrid>
              <a:tr h="0">
                <a:tc>
                  <a:txBody>
                    <a:bodyPr/>
                    <a:lstStyle/>
                    <a:p>
                      <a:pPr marL="0" marR="0">
                        <a:buNone/>
                      </a:pPr>
                      <a:r>
                        <a:rPr lang="en-US" sz="1800" kern="100">
                          <a:effectLst/>
                        </a:rPr>
                        <a:t>Candidate Biomarker</a:t>
                      </a:r>
                      <a:endParaRPr lang="en-US" sz="18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buNone/>
                      </a:pPr>
                      <a:r>
                        <a:rPr lang="en-US" sz="1800" kern="100" dirty="0">
                          <a:effectLst/>
                        </a:rPr>
                        <a:t>Significance</a:t>
                      </a:r>
                      <a:endParaRPr lang="en-US" sz="1800" kern="1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93474372"/>
                  </a:ext>
                </a:extLst>
              </a:tr>
              <a:tr h="0">
                <a:tc>
                  <a:txBody>
                    <a:bodyPr/>
                    <a:lstStyle/>
                    <a:p>
                      <a:pPr marL="0" marR="0">
                        <a:buNone/>
                      </a:pPr>
                      <a:r>
                        <a:rPr lang="en-US" sz="1600" kern="100" dirty="0">
                          <a:effectLst/>
                        </a:rPr>
                        <a:t>High-sensitivity C-Reactive Protein (</a:t>
                      </a:r>
                      <a:r>
                        <a:rPr lang="en-US" sz="1600" kern="100" dirty="0" err="1">
                          <a:effectLst/>
                        </a:rPr>
                        <a:t>hsCRP</a:t>
                      </a:r>
                      <a:r>
                        <a:rPr lang="en-US" sz="1600" kern="100" dirty="0">
                          <a:effectLst/>
                        </a:rPr>
                        <a:t>)</a:t>
                      </a:r>
                      <a:endParaRPr lang="en-US" sz="1600" kern="1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buNone/>
                      </a:pPr>
                      <a:r>
                        <a:rPr lang="en-US" sz="1600" kern="100" dirty="0">
                          <a:effectLst/>
                        </a:rPr>
                        <a:t>Inflammation, atherosclerosis risk, highly validated</a:t>
                      </a:r>
                      <a:endParaRPr lang="en-US" sz="1600" kern="100" dirty="0">
                        <a:effectLst/>
                        <a:latin typeface="Aptos" panose="020B00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90520023"/>
                  </a:ext>
                </a:extLst>
              </a:tr>
              <a:tr h="0">
                <a:tc>
                  <a:txBody>
                    <a:bodyPr/>
                    <a:lstStyle/>
                    <a:p>
                      <a:pPr marL="0" marR="0">
                        <a:buNone/>
                      </a:pPr>
                      <a:r>
                        <a:rPr lang="en-US" sz="1600" kern="100" dirty="0">
                          <a:effectLst/>
                        </a:rPr>
                        <a:t>Low Density Lipoprotein (LDL)</a:t>
                      </a:r>
                      <a:endParaRPr lang="en-US" sz="1600" kern="1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buNone/>
                      </a:pPr>
                      <a:r>
                        <a:rPr lang="en-US" sz="1600" kern="100" dirty="0">
                          <a:effectLst/>
                        </a:rPr>
                        <a:t>“Bad” Cholesterol – the primary driver of plaque formation</a:t>
                      </a:r>
                      <a:endParaRPr lang="en-US" sz="1600" kern="1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45314873"/>
                  </a:ext>
                </a:extLst>
              </a:tr>
              <a:tr h="0">
                <a:tc>
                  <a:txBody>
                    <a:bodyPr/>
                    <a:lstStyle/>
                    <a:p>
                      <a:pPr marL="0" marR="0">
                        <a:buNone/>
                      </a:pPr>
                      <a:r>
                        <a:rPr lang="en-US" sz="1600" kern="100">
                          <a:effectLst/>
                        </a:rPr>
                        <a:t>Lipoprotein(a)</a:t>
                      </a:r>
                      <a:endParaRPr lang="en-US" sz="16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buNone/>
                      </a:pPr>
                      <a:r>
                        <a:rPr lang="en-US" sz="1600" kern="100" dirty="0">
                          <a:effectLst/>
                        </a:rPr>
                        <a:t>Inherited genetic variant strongly linked to premature atherosclerosis, clotting, and plaque formation</a:t>
                      </a:r>
                      <a:endParaRPr lang="en-US" sz="1600" kern="1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224468189"/>
                  </a:ext>
                </a:extLst>
              </a:tr>
              <a:tr h="0">
                <a:tc>
                  <a:txBody>
                    <a:bodyPr/>
                    <a:lstStyle/>
                    <a:p>
                      <a:pPr marL="0" marR="0">
                        <a:buNone/>
                      </a:pPr>
                      <a:r>
                        <a:rPr lang="en-US" sz="1600" kern="100">
                          <a:effectLst/>
                        </a:rPr>
                        <a:t>Triglycerides</a:t>
                      </a:r>
                      <a:endParaRPr lang="en-US" sz="16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buNone/>
                      </a:pPr>
                      <a:r>
                        <a:rPr lang="en-US" sz="1600" kern="100" dirty="0">
                          <a:effectLst/>
                        </a:rPr>
                        <a:t>Insulin resistance, metabolic risk</a:t>
                      </a:r>
                      <a:endParaRPr lang="en-US" sz="1600" kern="100" dirty="0">
                        <a:effectLst/>
                        <a:latin typeface="Aptos" panose="020B00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10938755"/>
                  </a:ext>
                </a:extLst>
              </a:tr>
              <a:tr h="0">
                <a:tc>
                  <a:txBody>
                    <a:bodyPr/>
                    <a:lstStyle/>
                    <a:p>
                      <a:pPr marL="0" marR="0">
                        <a:buNone/>
                      </a:pPr>
                      <a:r>
                        <a:rPr lang="en-US" sz="1600" kern="100">
                          <a:effectLst/>
                        </a:rPr>
                        <a:t>HbA1c</a:t>
                      </a:r>
                      <a:endParaRPr lang="en-US" sz="16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buNone/>
                      </a:pPr>
                      <a:r>
                        <a:rPr lang="en-US" sz="1600" kern="100">
                          <a:effectLst/>
                        </a:rPr>
                        <a:t>Reflects long-term glucose control; chronic hyperglycemia accelerates atherosclerosis and endothelial damage</a:t>
                      </a:r>
                      <a:endParaRPr lang="en-US" sz="1600" kern="1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34049706"/>
                  </a:ext>
                </a:extLst>
              </a:tr>
              <a:tr h="44450">
                <a:tc>
                  <a:txBody>
                    <a:bodyPr/>
                    <a:lstStyle/>
                    <a:p>
                      <a:pPr marL="0" marR="0">
                        <a:buNone/>
                      </a:pPr>
                      <a:r>
                        <a:rPr lang="en-US" sz="1600" kern="100">
                          <a:effectLst/>
                        </a:rPr>
                        <a:t>Homocysteine</a:t>
                      </a:r>
                      <a:endParaRPr lang="en-US" sz="16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buNone/>
                      </a:pPr>
                      <a:r>
                        <a:rPr lang="en-US" sz="1600" kern="100">
                          <a:effectLst/>
                        </a:rPr>
                        <a:t>Vascular damage risk</a:t>
                      </a:r>
                      <a:endParaRPr lang="en-US" sz="1600" kern="100">
                        <a:effectLst/>
                        <a:latin typeface="Aptos" panose="020B00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207007010"/>
                  </a:ext>
                </a:extLst>
              </a:tr>
              <a:tr h="44450">
                <a:tc>
                  <a:txBody>
                    <a:bodyPr/>
                    <a:lstStyle/>
                    <a:p>
                      <a:pPr marL="0" marR="0">
                        <a:buNone/>
                      </a:pPr>
                      <a:r>
                        <a:rPr lang="en-US" sz="1600" kern="100">
                          <a:effectLst/>
                        </a:rPr>
                        <a:t>Endothelial Function</a:t>
                      </a:r>
                      <a:endParaRPr lang="en-US" sz="16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buNone/>
                      </a:pPr>
                      <a:r>
                        <a:rPr lang="en-US" sz="1600" kern="100" dirty="0">
                          <a:effectLst/>
                        </a:rPr>
                        <a:t>Earliest measurable change in the development of cardiovascular disease</a:t>
                      </a:r>
                      <a:endParaRPr lang="en-US" sz="1600" kern="100" dirty="0">
                        <a:effectLst/>
                        <a:latin typeface="Aptos" panose="020B00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838936140"/>
                  </a:ext>
                </a:extLst>
              </a:tr>
              <a:tr h="44450">
                <a:tc>
                  <a:txBody>
                    <a:bodyPr/>
                    <a:lstStyle/>
                    <a:p>
                      <a:pPr marL="0" marR="0">
                        <a:buNone/>
                      </a:pPr>
                      <a:r>
                        <a:rPr lang="en-US" sz="1600" kern="100">
                          <a:effectLst/>
                        </a:rPr>
                        <a:t>Cardiac MR</a:t>
                      </a:r>
                      <a:endParaRPr lang="en-US" sz="16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buNone/>
                      </a:pPr>
                      <a:r>
                        <a:rPr lang="en-US" sz="1600" kern="100">
                          <a:effectLst/>
                        </a:rPr>
                        <a:t>Microvascular disease which is more common in women</a:t>
                      </a:r>
                      <a:endParaRPr lang="en-US" sz="1600" kern="100">
                        <a:effectLst/>
                        <a:latin typeface="Aptos" panose="020B00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92515113"/>
                  </a:ext>
                </a:extLst>
              </a:tr>
              <a:tr h="44450">
                <a:tc>
                  <a:txBody>
                    <a:bodyPr/>
                    <a:lstStyle/>
                    <a:p>
                      <a:pPr marL="0" marR="0">
                        <a:buNone/>
                      </a:pPr>
                      <a:r>
                        <a:rPr lang="en-US" sz="1600" kern="100">
                          <a:effectLst/>
                        </a:rPr>
                        <a:t>Cardiac CT</a:t>
                      </a:r>
                      <a:endParaRPr lang="en-US" sz="1600" kern="1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buNone/>
                      </a:pPr>
                      <a:r>
                        <a:rPr lang="en-US" sz="1600" kern="100">
                          <a:effectLst/>
                        </a:rPr>
                        <a:t>Large vessel disease which is more common in men</a:t>
                      </a:r>
                      <a:endParaRPr lang="en-US" sz="1600" kern="100">
                        <a:effectLst/>
                        <a:latin typeface="Aptos" panose="020B00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309988444"/>
                  </a:ext>
                </a:extLst>
              </a:tr>
              <a:tr h="44450">
                <a:tc>
                  <a:txBody>
                    <a:bodyPr/>
                    <a:lstStyle/>
                    <a:p>
                      <a:pPr marL="0" marR="0">
                        <a:buNone/>
                      </a:pPr>
                      <a:r>
                        <a:rPr lang="en-US" sz="1600" kern="100" dirty="0">
                          <a:effectLst/>
                        </a:rPr>
                        <a:t>Advanced MAGNUS 3T Brain MRI</a:t>
                      </a:r>
                      <a:endParaRPr lang="en-US" sz="1600" kern="1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buNone/>
                      </a:pPr>
                      <a:r>
                        <a:rPr lang="en-US" sz="1600" kern="100" dirty="0">
                          <a:effectLst/>
                        </a:rPr>
                        <a:t>Functional MRI, diffusion MRI, MR spectroscopy and MR Angiography can show early changes in brain structure, function and metabolism</a:t>
                      </a:r>
                      <a:endParaRPr lang="en-US" sz="1600" kern="100" dirty="0">
                        <a:effectLst/>
                        <a:latin typeface="Aptos" panose="020B00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517790860"/>
                  </a:ext>
                </a:extLst>
              </a:tr>
            </a:tbl>
          </a:graphicData>
        </a:graphic>
      </p:graphicFrame>
      <p:pic>
        <p:nvPicPr>
          <p:cNvPr id="17" name="Picture 16">
            <a:extLst>
              <a:ext uri="{FF2B5EF4-FFF2-40B4-BE49-F238E27FC236}">
                <a16:creationId xmlns:a16="http://schemas.microsoft.com/office/drawing/2014/main" id="{55B0F5B8-A711-556A-74BE-BCA2884B4F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01027" y="8193856"/>
            <a:ext cx="7565575" cy="7829831"/>
          </a:xfrm>
          <a:prstGeom prst="rect">
            <a:avLst/>
          </a:prstGeom>
        </p:spPr>
      </p:pic>
      <p:pic>
        <p:nvPicPr>
          <p:cNvPr id="12" name="Picture 11">
            <a:extLst>
              <a:ext uri="{FF2B5EF4-FFF2-40B4-BE49-F238E27FC236}">
                <a16:creationId xmlns:a16="http://schemas.microsoft.com/office/drawing/2014/main" id="{12776661-9AB4-34A2-46DA-C1EEE98A321A}"/>
              </a:ext>
            </a:extLst>
          </p:cNvPr>
          <p:cNvPicPr>
            <a:picLocks noChangeAspect="1"/>
          </p:cNvPicPr>
          <p:nvPr/>
        </p:nvPicPr>
        <p:blipFill>
          <a:blip r:embed="rId5"/>
          <a:srcRect l="472" t="14392" r="1295" b="12581"/>
          <a:stretch>
            <a:fillRect/>
          </a:stretch>
        </p:blipFill>
        <p:spPr>
          <a:xfrm>
            <a:off x="20654546" y="3246657"/>
            <a:ext cx="3299204" cy="2473183"/>
          </a:xfrm>
          <a:prstGeom prst="rect">
            <a:avLst/>
          </a:prstGeom>
        </p:spPr>
      </p:pic>
      <p:sp>
        <p:nvSpPr>
          <p:cNvPr id="19" name="TextBox 18">
            <a:extLst>
              <a:ext uri="{FF2B5EF4-FFF2-40B4-BE49-F238E27FC236}">
                <a16:creationId xmlns:a16="http://schemas.microsoft.com/office/drawing/2014/main" id="{9FD384F8-0CE0-B2A2-FAB9-564B20BFEC24}"/>
              </a:ext>
            </a:extLst>
          </p:cNvPr>
          <p:cNvSpPr txBox="1"/>
          <p:nvPr/>
        </p:nvSpPr>
        <p:spPr>
          <a:xfrm>
            <a:off x="18069459" y="3156776"/>
            <a:ext cx="2494985" cy="1754326"/>
          </a:xfrm>
          <a:prstGeom prst="rect">
            <a:avLst/>
          </a:prstGeom>
          <a:noFill/>
        </p:spPr>
        <p:txBody>
          <a:bodyPr wrap="square" rtlCol="0">
            <a:spAutoFit/>
          </a:bodyPr>
          <a:lstStyle/>
          <a:p>
            <a:pPr lvl="0" algn="just"/>
            <a:r>
              <a:rPr lang="en-US" sz="1200" b="1" dirty="0"/>
              <a:t>Figure 2 A, B. Cardiac MRI </a:t>
            </a:r>
            <a:r>
              <a:rPr lang="en-US" sz="1200" dirty="0"/>
              <a:t>are shown using steady state free precession to cur through the heart at various angles in a cine fashion so that structure and function can be calculated.  Other techniques help to further characterize the myocardium and vasculature.  </a:t>
            </a:r>
          </a:p>
        </p:txBody>
      </p:sp>
      <p:sp>
        <p:nvSpPr>
          <p:cNvPr id="20" name="TextBox 19">
            <a:extLst>
              <a:ext uri="{FF2B5EF4-FFF2-40B4-BE49-F238E27FC236}">
                <a16:creationId xmlns:a16="http://schemas.microsoft.com/office/drawing/2014/main" id="{A036A42C-D479-8F41-717B-28954945F0C2}"/>
              </a:ext>
            </a:extLst>
          </p:cNvPr>
          <p:cNvSpPr txBox="1"/>
          <p:nvPr/>
        </p:nvSpPr>
        <p:spPr>
          <a:xfrm>
            <a:off x="20820201" y="3239720"/>
            <a:ext cx="354059" cy="400110"/>
          </a:xfrm>
          <a:prstGeom prst="rect">
            <a:avLst/>
          </a:prstGeom>
          <a:noFill/>
        </p:spPr>
        <p:txBody>
          <a:bodyPr wrap="square" rtlCol="0">
            <a:spAutoFit/>
          </a:bodyPr>
          <a:lstStyle/>
          <a:p>
            <a:r>
              <a:rPr lang="en-US" dirty="0">
                <a:solidFill>
                  <a:schemeClr val="bg1"/>
                </a:solidFill>
              </a:rPr>
              <a:t>A</a:t>
            </a:r>
          </a:p>
        </p:txBody>
      </p:sp>
      <p:pic>
        <p:nvPicPr>
          <p:cNvPr id="28" name="Picture 27">
            <a:extLst>
              <a:ext uri="{FF2B5EF4-FFF2-40B4-BE49-F238E27FC236}">
                <a16:creationId xmlns:a16="http://schemas.microsoft.com/office/drawing/2014/main" id="{D156A3E4-93FE-A407-7C45-D4A318C8C7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871687" y="10987056"/>
            <a:ext cx="6537731" cy="1627378"/>
          </a:xfrm>
          <a:prstGeom prst="rect">
            <a:avLst/>
          </a:prstGeom>
        </p:spPr>
      </p:pic>
      <p:pic>
        <p:nvPicPr>
          <p:cNvPr id="30" name="Picture 29">
            <a:extLst>
              <a:ext uri="{FF2B5EF4-FFF2-40B4-BE49-F238E27FC236}">
                <a16:creationId xmlns:a16="http://schemas.microsoft.com/office/drawing/2014/main" id="{E35CDD33-211F-5561-EF04-F25A308943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71686" y="12536076"/>
            <a:ext cx="6593145" cy="1641172"/>
          </a:xfrm>
          <a:prstGeom prst="rect">
            <a:avLst/>
          </a:prstGeom>
        </p:spPr>
      </p:pic>
      <p:sp>
        <p:nvSpPr>
          <p:cNvPr id="31" name="TextBox 30">
            <a:extLst>
              <a:ext uri="{FF2B5EF4-FFF2-40B4-BE49-F238E27FC236}">
                <a16:creationId xmlns:a16="http://schemas.microsoft.com/office/drawing/2014/main" id="{F8573E08-143F-2B83-D269-4EF1C0EDE379}"/>
              </a:ext>
            </a:extLst>
          </p:cNvPr>
          <p:cNvSpPr txBox="1"/>
          <p:nvPr/>
        </p:nvSpPr>
        <p:spPr>
          <a:xfrm>
            <a:off x="24516233" y="11011669"/>
            <a:ext cx="2548330" cy="3231654"/>
          </a:xfrm>
          <a:prstGeom prst="rect">
            <a:avLst/>
          </a:prstGeom>
          <a:noFill/>
        </p:spPr>
        <p:txBody>
          <a:bodyPr wrap="square" rtlCol="0">
            <a:spAutoFit/>
          </a:bodyPr>
          <a:lstStyle/>
          <a:p>
            <a:pPr algn="just"/>
            <a:r>
              <a:rPr lang="en-US" sz="1200" b="1" dirty="0"/>
              <a:t>Figure 4. Resting-state fMRI (</a:t>
            </a:r>
            <a:r>
              <a:rPr lang="en-US" sz="1200" b="1" dirty="0" err="1"/>
              <a:t>rsfMRI</a:t>
            </a:r>
            <a:r>
              <a:rPr lang="en-US" sz="1200" b="1" dirty="0"/>
              <a:t>).  </a:t>
            </a:r>
            <a:r>
              <a:rPr lang="en-US" sz="1200" dirty="0" err="1"/>
              <a:t>rsfMRI</a:t>
            </a:r>
            <a:r>
              <a:rPr lang="en-US" sz="1200" dirty="0"/>
              <a:t> sequence images were acquired at 3 Tesla MAGNUS GE scanner. The representative </a:t>
            </a:r>
            <a:r>
              <a:rPr lang="en-US" sz="1200" dirty="0" err="1"/>
              <a:t>refMRI</a:t>
            </a:r>
            <a:r>
              <a:rPr lang="en-US" sz="1200" dirty="0"/>
              <a:t> images shown here are the brain extracted, slice timing corrected and motion corrected</a:t>
            </a:r>
            <a:r>
              <a:rPr lang="en-US" sz="1200" baseline="30000" dirty="0"/>
              <a:t>9</a:t>
            </a:r>
            <a:r>
              <a:rPr lang="en-US" sz="1200" dirty="0"/>
              <a:t>. The motion plot show good image quality with rotations and translations below acquisition voxel size for both phase acquisitions. </a:t>
            </a:r>
            <a:r>
              <a:rPr lang="en-US" sz="1200" b="1" dirty="0"/>
              <a:t> </a:t>
            </a:r>
            <a:r>
              <a:rPr lang="en-US" sz="1200" dirty="0" err="1">
                <a:cs typeface="Arial" panose="020B0604020202020204" pitchFamily="34" charset="0"/>
              </a:rPr>
              <a:t>rs</a:t>
            </a:r>
            <a:r>
              <a:rPr lang="en-US" sz="1200" dirty="0">
                <a:cs typeface="Arial" panose="020B0604020202020204" pitchFamily="34" charset="0"/>
              </a:rPr>
              <a:t>-fMRI is a technique that measures spontaneous brain activity and functional connectivity when a person is not performing any specific task.</a:t>
            </a:r>
          </a:p>
        </p:txBody>
      </p:sp>
      <p:sp>
        <p:nvSpPr>
          <p:cNvPr id="4" name="Text Box 18">
            <a:extLst>
              <a:ext uri="{FF2B5EF4-FFF2-40B4-BE49-F238E27FC236}">
                <a16:creationId xmlns:a16="http://schemas.microsoft.com/office/drawing/2014/main" id="{5B298CA6-78A5-B1E2-047F-3800DD0BE2B7}"/>
              </a:ext>
            </a:extLst>
          </p:cNvPr>
          <p:cNvSpPr txBox="1">
            <a:spLocks noChangeArrowheads="1"/>
          </p:cNvSpPr>
          <p:nvPr/>
        </p:nvSpPr>
        <p:spPr bwMode="auto">
          <a:xfrm>
            <a:off x="296349" y="10909584"/>
            <a:ext cx="8283834" cy="1347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lIns="54422" tIns="27211" rIns="54422" bIns="27211">
            <a:spAutoFit/>
          </a:bodyPr>
          <a:lstStyle>
            <a:lvl1pPr defTabSz="652463">
              <a:defRPr sz="2400">
                <a:solidFill>
                  <a:schemeClr val="tx1"/>
                </a:solidFill>
                <a:latin typeface="Arial" panose="020B0604020202020204" pitchFamily="34" charset="0"/>
                <a:ea typeface="ＭＳ Ｐゴシック" panose="020B0600070205080204" pitchFamily="34" charset="-128"/>
              </a:defRPr>
            </a:lvl1pPr>
            <a:lvl2pPr marL="742950" indent="-285750" defTabSz="652463">
              <a:defRPr sz="2400">
                <a:solidFill>
                  <a:schemeClr val="tx1"/>
                </a:solidFill>
                <a:latin typeface="Arial" panose="020B0604020202020204" pitchFamily="34" charset="0"/>
                <a:ea typeface="ＭＳ Ｐゴシック" panose="020B0600070205080204" pitchFamily="34" charset="-128"/>
              </a:defRPr>
            </a:lvl2pPr>
            <a:lvl3pPr marL="1143000" indent="-228600" defTabSz="652463">
              <a:defRPr sz="2400">
                <a:solidFill>
                  <a:schemeClr val="tx1"/>
                </a:solidFill>
                <a:latin typeface="Arial" panose="020B0604020202020204" pitchFamily="34" charset="0"/>
                <a:ea typeface="ＭＳ Ｐゴシック" panose="020B0600070205080204" pitchFamily="34" charset="-128"/>
              </a:defRPr>
            </a:lvl3pPr>
            <a:lvl4pPr marL="1600200" indent="-228600" defTabSz="652463">
              <a:defRPr sz="2400">
                <a:solidFill>
                  <a:schemeClr val="tx1"/>
                </a:solidFill>
                <a:latin typeface="Arial" panose="020B0604020202020204" pitchFamily="34" charset="0"/>
                <a:ea typeface="ＭＳ Ｐゴシック" panose="020B0600070205080204" pitchFamily="34" charset="-128"/>
              </a:defRPr>
            </a:lvl4pPr>
            <a:lvl5pPr marL="2057400" indent="-228600" defTabSz="652463">
              <a:defRPr sz="2400">
                <a:solidFill>
                  <a:schemeClr val="tx1"/>
                </a:solidFill>
                <a:latin typeface="Arial" panose="020B0604020202020204" pitchFamily="34" charset="0"/>
                <a:ea typeface="ＭＳ Ｐゴシック" panose="020B0600070205080204" pitchFamily="34" charset="-128"/>
              </a:defRPr>
            </a:lvl5pPr>
            <a:lvl6pPr marL="25146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6524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20000"/>
              </a:spcBef>
              <a:defRPr/>
            </a:pPr>
            <a:r>
              <a:rPr lang="en-US" sz="1400" b="1" dirty="0">
                <a:solidFill>
                  <a:srgbClr val="000000"/>
                </a:solidFill>
                <a:cs typeface="Arial" panose="020B0604020202020204" pitchFamily="34" charset="0"/>
              </a:rPr>
              <a:t>Current study </a:t>
            </a:r>
            <a:r>
              <a:rPr lang="en-US" sz="1400" dirty="0">
                <a:solidFill>
                  <a:srgbClr val="000000"/>
                </a:solidFill>
                <a:cs typeface="Arial" panose="020B0604020202020204" pitchFamily="34" charset="0"/>
              </a:rPr>
              <a:t>- Prospectively recruiting </a:t>
            </a:r>
            <a:r>
              <a:rPr lang="en-US" sz="1400" dirty="0">
                <a:cs typeface="Arial" panose="020B0604020202020204" pitchFamily="34" charset="0"/>
              </a:rPr>
              <a:t>service members diagnosed with PTSD to comprehensively assess for biomarkers of inflammation, SAM, and HPA dysregulation (Figure 1). Blood biomarkers, psychological assessments, brain functional MRI, cardiac MRI, electrocardiography, and endothelial function will be measured to identify subclinical inflammatory conditions in our service members to define and compare operational stressors and trauma exposure in individuals with and without TBI and/or PTSD. </a:t>
            </a:r>
            <a:endParaRPr lang="en-US" altLang="en-US" sz="1400" b="1" spc="250" dirty="0">
              <a:solidFill>
                <a:srgbClr val="20245D"/>
              </a:solidFill>
              <a:ea typeface="Osaka" pitchFamily="16" charset="-128"/>
              <a:cs typeface="Arial" panose="020B0604020202020204" pitchFamily="34" charset="0"/>
            </a:endParaRPr>
          </a:p>
        </p:txBody>
      </p:sp>
      <p:sp>
        <p:nvSpPr>
          <p:cNvPr id="6" name="TextBox 5">
            <a:extLst>
              <a:ext uri="{FF2B5EF4-FFF2-40B4-BE49-F238E27FC236}">
                <a16:creationId xmlns:a16="http://schemas.microsoft.com/office/drawing/2014/main" id="{A3115B06-6B14-E7A7-3615-8DC3A2BB7E56}"/>
              </a:ext>
            </a:extLst>
          </p:cNvPr>
          <p:cNvSpPr txBox="1"/>
          <p:nvPr/>
        </p:nvSpPr>
        <p:spPr>
          <a:xfrm>
            <a:off x="24451405" y="6562755"/>
            <a:ext cx="2597281" cy="3600986"/>
          </a:xfrm>
          <a:prstGeom prst="rect">
            <a:avLst/>
          </a:prstGeom>
          <a:noFill/>
        </p:spPr>
        <p:txBody>
          <a:bodyPr wrap="square" rtlCol="0">
            <a:spAutoFit/>
          </a:bodyPr>
          <a:lstStyle/>
          <a:p>
            <a:pPr lvl="0" algn="just"/>
            <a:r>
              <a:rPr lang="en-US" sz="1200" b="1" dirty="0"/>
              <a:t>Figure 3 A-D. Brain MRI </a:t>
            </a:r>
            <a:r>
              <a:rPr lang="en-US" sz="1200" dirty="0"/>
              <a:t>(including structural, functional and neurovascular angiography imaging) and MR spectroscopy (MRS) data are acquired using the GE MAGNUS 3T head-only ultra-high-gradient MRI scanner at Walter Reed National Military Medical Center (WRNMMC). MRS (C-F) measures neurochemical levels within a </a:t>
            </a:r>
            <a:r>
              <a:rPr lang="en-US" altLang="en-US" sz="1200" dirty="0">
                <a:solidFill>
                  <a:srgbClr val="222222"/>
                </a:solidFill>
                <a:cs typeface="Arial" panose="020B0604020202020204" pitchFamily="34" charset="0"/>
              </a:rPr>
              <a:t>20x20x20 mm</a:t>
            </a:r>
            <a:r>
              <a:rPr lang="en-US" altLang="en-US" sz="1200" baseline="30000" dirty="0">
                <a:solidFill>
                  <a:srgbClr val="222222"/>
                </a:solidFill>
                <a:cs typeface="Arial" panose="020B0604020202020204" pitchFamily="34" charset="0"/>
              </a:rPr>
              <a:t>3</a:t>
            </a:r>
            <a:r>
              <a:rPr lang="en-US" altLang="en-US" sz="1200" dirty="0">
                <a:solidFill>
                  <a:srgbClr val="222222"/>
                </a:solidFill>
                <a:cs typeface="Arial" panose="020B0604020202020204" pitchFamily="34" charset="0"/>
              </a:rPr>
              <a:t> voxel in both posterior cingulate and medial prefrontal cortices using a vendor-harmonized semi-LASER pulse sequence (TR=3000ms / TE=30ms)</a:t>
            </a:r>
            <a:r>
              <a:rPr lang="en-US" altLang="en-US" sz="1200" baseline="30000" dirty="0">
                <a:solidFill>
                  <a:srgbClr val="222222"/>
                </a:solidFill>
                <a:cs typeface="Arial" panose="020B0604020202020204" pitchFamily="34" charset="0"/>
              </a:rPr>
              <a:t>8</a:t>
            </a:r>
            <a:r>
              <a:rPr lang="en-US" altLang="en-US" sz="1200" dirty="0">
                <a:solidFill>
                  <a:srgbClr val="222222"/>
                </a:solidFill>
                <a:cs typeface="Arial" panose="020B0604020202020204" pitchFamily="34" charset="0"/>
              </a:rPr>
              <a:t>.</a:t>
            </a:r>
          </a:p>
          <a:p>
            <a:pPr lvl="0" algn="just"/>
            <a:r>
              <a:rPr lang="en-US" altLang="en-US" sz="1200" dirty="0">
                <a:solidFill>
                  <a:srgbClr val="222222"/>
                </a:solidFill>
                <a:cs typeface="Arial" panose="020B0604020202020204" pitchFamily="34" charset="0"/>
              </a:rPr>
              <a:t>In 3A, the molecular markers of interest are labeled with their peaks.  </a:t>
            </a:r>
            <a:endParaRPr lang="en-US" altLang="en-US" sz="1200" dirty="0"/>
          </a:p>
        </p:txBody>
      </p:sp>
      <p:pic>
        <p:nvPicPr>
          <p:cNvPr id="29" name="Picture 28">
            <a:extLst>
              <a:ext uri="{FF2B5EF4-FFF2-40B4-BE49-F238E27FC236}">
                <a16:creationId xmlns:a16="http://schemas.microsoft.com/office/drawing/2014/main" id="{45CF0199-B33C-56DD-5710-2C0A746650F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200237" y="5801107"/>
            <a:ext cx="6048297" cy="5071974"/>
          </a:xfrm>
          <a:prstGeom prst="rect">
            <a:avLst/>
          </a:prstGeom>
        </p:spPr>
      </p:pic>
      <p:pic>
        <p:nvPicPr>
          <p:cNvPr id="2051" name="Picture 2050">
            <a:extLst>
              <a:ext uri="{FF2B5EF4-FFF2-40B4-BE49-F238E27FC236}">
                <a16:creationId xmlns:a16="http://schemas.microsoft.com/office/drawing/2014/main" id="{65563FB7-0E09-6DF4-049A-68B7841E15D8}"/>
              </a:ext>
            </a:extLst>
          </p:cNvPr>
          <p:cNvPicPr>
            <a:picLocks noChangeAspect="1"/>
          </p:cNvPicPr>
          <p:nvPr/>
        </p:nvPicPr>
        <p:blipFill>
          <a:blip r:embed="rId9"/>
          <a:stretch>
            <a:fillRect/>
          </a:stretch>
        </p:blipFill>
        <p:spPr>
          <a:xfrm>
            <a:off x="23893279" y="3244897"/>
            <a:ext cx="3042941" cy="2494543"/>
          </a:xfrm>
          <a:prstGeom prst="rect">
            <a:avLst/>
          </a:prstGeom>
        </p:spPr>
      </p:pic>
      <p:sp>
        <p:nvSpPr>
          <p:cNvPr id="23" name="TextBox 22">
            <a:extLst>
              <a:ext uri="{FF2B5EF4-FFF2-40B4-BE49-F238E27FC236}">
                <a16:creationId xmlns:a16="http://schemas.microsoft.com/office/drawing/2014/main" id="{29D9EA89-7496-1FBB-3E9C-95CDD20BFD0F}"/>
              </a:ext>
            </a:extLst>
          </p:cNvPr>
          <p:cNvSpPr txBox="1"/>
          <p:nvPr/>
        </p:nvSpPr>
        <p:spPr>
          <a:xfrm>
            <a:off x="22296355" y="5958875"/>
            <a:ext cx="354059" cy="400110"/>
          </a:xfrm>
          <a:prstGeom prst="rect">
            <a:avLst/>
          </a:prstGeom>
          <a:noFill/>
        </p:spPr>
        <p:txBody>
          <a:bodyPr wrap="square" rtlCol="0">
            <a:spAutoFit/>
          </a:bodyPr>
          <a:lstStyle/>
          <a:p>
            <a:r>
              <a:rPr lang="en-US" dirty="0">
                <a:solidFill>
                  <a:schemeClr val="bg1"/>
                </a:solidFill>
              </a:rPr>
              <a:t>B</a:t>
            </a:r>
          </a:p>
        </p:txBody>
      </p:sp>
      <p:sp>
        <p:nvSpPr>
          <p:cNvPr id="24" name="TextBox 23">
            <a:extLst>
              <a:ext uri="{FF2B5EF4-FFF2-40B4-BE49-F238E27FC236}">
                <a16:creationId xmlns:a16="http://schemas.microsoft.com/office/drawing/2014/main" id="{9D1C659C-AB50-8B03-761C-DEAABC84C92B}"/>
              </a:ext>
            </a:extLst>
          </p:cNvPr>
          <p:cNvSpPr txBox="1"/>
          <p:nvPr/>
        </p:nvSpPr>
        <p:spPr>
          <a:xfrm>
            <a:off x="22296354" y="7677378"/>
            <a:ext cx="354059" cy="400110"/>
          </a:xfrm>
          <a:prstGeom prst="rect">
            <a:avLst/>
          </a:prstGeom>
          <a:noFill/>
        </p:spPr>
        <p:txBody>
          <a:bodyPr wrap="square" rtlCol="0">
            <a:spAutoFit/>
          </a:bodyPr>
          <a:lstStyle/>
          <a:p>
            <a:r>
              <a:rPr lang="en-US" dirty="0">
                <a:solidFill>
                  <a:schemeClr val="bg1"/>
                </a:solidFill>
              </a:rPr>
              <a:t>C</a:t>
            </a:r>
          </a:p>
        </p:txBody>
      </p:sp>
      <p:sp>
        <p:nvSpPr>
          <p:cNvPr id="26" name="TextBox 25">
            <a:extLst>
              <a:ext uri="{FF2B5EF4-FFF2-40B4-BE49-F238E27FC236}">
                <a16:creationId xmlns:a16="http://schemas.microsoft.com/office/drawing/2014/main" id="{27A3E0CA-FC69-51FD-3A51-F488D7519BE8}"/>
              </a:ext>
            </a:extLst>
          </p:cNvPr>
          <p:cNvSpPr txBox="1"/>
          <p:nvPr/>
        </p:nvSpPr>
        <p:spPr>
          <a:xfrm>
            <a:off x="22304148" y="9156737"/>
            <a:ext cx="354059" cy="400110"/>
          </a:xfrm>
          <a:prstGeom prst="rect">
            <a:avLst/>
          </a:prstGeom>
          <a:noFill/>
        </p:spPr>
        <p:txBody>
          <a:bodyPr wrap="square" rtlCol="0">
            <a:spAutoFit/>
          </a:bodyPr>
          <a:lstStyle/>
          <a:p>
            <a:r>
              <a:rPr lang="en-US" dirty="0">
                <a:solidFill>
                  <a:schemeClr val="bg1"/>
                </a:solidFill>
              </a:rPr>
              <a:t>D</a:t>
            </a:r>
          </a:p>
        </p:txBody>
      </p:sp>
      <p:sp>
        <p:nvSpPr>
          <p:cNvPr id="22" name="TextBox 21">
            <a:extLst>
              <a:ext uri="{FF2B5EF4-FFF2-40B4-BE49-F238E27FC236}">
                <a16:creationId xmlns:a16="http://schemas.microsoft.com/office/drawing/2014/main" id="{AF78D79B-B226-658D-60C0-C59770A8BCB3}"/>
              </a:ext>
            </a:extLst>
          </p:cNvPr>
          <p:cNvSpPr txBox="1"/>
          <p:nvPr/>
        </p:nvSpPr>
        <p:spPr>
          <a:xfrm>
            <a:off x="18345531" y="6077985"/>
            <a:ext cx="354059" cy="400110"/>
          </a:xfrm>
          <a:prstGeom prst="rect">
            <a:avLst/>
          </a:prstGeom>
          <a:noFill/>
        </p:spPr>
        <p:txBody>
          <a:bodyPr wrap="square" rtlCol="0">
            <a:spAutoFit/>
          </a:bodyPr>
          <a:lstStyle/>
          <a:p>
            <a:r>
              <a:rPr lang="en-US" dirty="0"/>
              <a:t>A</a:t>
            </a:r>
          </a:p>
        </p:txBody>
      </p:sp>
      <p:sp>
        <p:nvSpPr>
          <p:cNvPr id="21" name="TextBox 20">
            <a:extLst>
              <a:ext uri="{FF2B5EF4-FFF2-40B4-BE49-F238E27FC236}">
                <a16:creationId xmlns:a16="http://schemas.microsoft.com/office/drawing/2014/main" id="{F3EE7B11-5F8C-E054-7697-2356860B130B}"/>
              </a:ext>
            </a:extLst>
          </p:cNvPr>
          <p:cNvSpPr txBox="1"/>
          <p:nvPr/>
        </p:nvSpPr>
        <p:spPr>
          <a:xfrm>
            <a:off x="24020463" y="3239720"/>
            <a:ext cx="354059" cy="400110"/>
          </a:xfrm>
          <a:prstGeom prst="rect">
            <a:avLst/>
          </a:prstGeom>
          <a:noFill/>
        </p:spPr>
        <p:txBody>
          <a:bodyPr wrap="square" rtlCol="0">
            <a:spAutoFit/>
          </a:bodyPr>
          <a:lstStyle/>
          <a:p>
            <a:r>
              <a:rPr lang="en-US" dirty="0">
                <a:solidFill>
                  <a:schemeClr val="bg1"/>
                </a:solidFill>
              </a:rPr>
              <a:t>B</a:t>
            </a:r>
          </a:p>
        </p:txBody>
      </p:sp>
      <p:grpSp>
        <p:nvGrpSpPr>
          <p:cNvPr id="87" name="Group 86">
            <a:extLst>
              <a:ext uri="{FF2B5EF4-FFF2-40B4-BE49-F238E27FC236}">
                <a16:creationId xmlns:a16="http://schemas.microsoft.com/office/drawing/2014/main" id="{990E7E81-09C4-1476-571B-5DD5159920E0}"/>
              </a:ext>
            </a:extLst>
          </p:cNvPr>
          <p:cNvGrpSpPr/>
          <p:nvPr/>
        </p:nvGrpSpPr>
        <p:grpSpPr>
          <a:xfrm>
            <a:off x="495779" y="6447074"/>
            <a:ext cx="7260507" cy="3838175"/>
            <a:chOff x="53502" y="3626416"/>
            <a:chExt cx="5990782" cy="2905831"/>
          </a:xfrm>
        </p:grpSpPr>
        <p:sp>
          <p:nvSpPr>
            <p:cNvPr id="88" name="Rectangle 87">
              <a:extLst>
                <a:ext uri="{FF2B5EF4-FFF2-40B4-BE49-F238E27FC236}">
                  <a16:creationId xmlns:a16="http://schemas.microsoft.com/office/drawing/2014/main" id="{4E92E6DE-CA33-A17D-B996-43253DA41CC5}"/>
                </a:ext>
              </a:extLst>
            </p:cNvPr>
            <p:cNvSpPr>
              <a:spLocks noChangeArrowheads="1"/>
            </p:cNvSpPr>
            <p:nvPr/>
          </p:nvSpPr>
          <p:spPr bwMode="auto">
            <a:xfrm>
              <a:off x="2205554" y="3630658"/>
              <a:ext cx="1562323" cy="413581"/>
            </a:xfrm>
            <a:prstGeom prst="rect">
              <a:avLst/>
            </a:prstGeom>
            <a:solidFill>
              <a:srgbClr val="FFFFFF"/>
            </a:solidFill>
            <a:ln w="9525">
              <a:solidFill>
                <a:srgbClr val="000000"/>
              </a:solidFill>
              <a:miter lim="800000"/>
              <a:headEnd/>
              <a:tailEnd/>
            </a:ln>
          </p:spPr>
          <p:txBody>
            <a:bodyPr rot="0" vert="horz" wrap="square" lIns="91440" tIns="91440" rIns="91440" bIns="91440" anchor="ctr" anchorCtr="0" upright="1">
              <a:noAutofit/>
            </a:bodyPr>
            <a:lstStyle/>
            <a:p>
              <a:pPr marL="0" marR="0" algn="ctr">
                <a:buNone/>
              </a:pPr>
              <a:r>
                <a:rPr lang="en-CA" sz="1000" dirty="0" err="1">
                  <a:effectLst/>
                  <a:latin typeface="Arial" panose="020B0604020202020204" pitchFamily="34" charset="0"/>
                  <a:ea typeface="MS Mincho" panose="02020609040205080304" pitchFamily="49" charset="-128"/>
                  <a:cs typeface="Arial" panose="020B0604020202020204" pitchFamily="34" charset="0"/>
                </a:rPr>
                <a:t>mTBI</a:t>
              </a:r>
              <a:r>
                <a:rPr lang="en-CA" sz="1000" dirty="0">
                  <a:effectLst/>
                  <a:latin typeface="Arial" panose="020B0604020202020204" pitchFamily="34" charset="0"/>
                  <a:ea typeface="MS Mincho" panose="02020609040205080304" pitchFamily="49" charset="-128"/>
                  <a:cs typeface="Arial" panose="020B0604020202020204" pitchFamily="34" charset="0"/>
                </a:rPr>
                <a:t> records (eligibility) </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a:p>
              <a:pPr marL="0" marR="0" algn="ctr">
                <a:buNone/>
              </a:pPr>
              <a:r>
                <a:rPr lang="en-CA" sz="1000" dirty="0">
                  <a:effectLst/>
                  <a:latin typeface="Arial" panose="020B0604020202020204" pitchFamily="34" charset="0"/>
                  <a:ea typeface="MS Mincho" panose="02020609040205080304" pitchFamily="49" charset="-128"/>
                  <a:cs typeface="Arial" panose="020B0604020202020204" pitchFamily="34" charset="0"/>
                </a:rPr>
                <a:t>(n= 436,228)</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89" name="Rectangle 88">
              <a:extLst>
                <a:ext uri="{FF2B5EF4-FFF2-40B4-BE49-F238E27FC236}">
                  <a16:creationId xmlns:a16="http://schemas.microsoft.com/office/drawing/2014/main" id="{C9A2B25F-AEE4-ACBD-46F7-31A309DDB901}"/>
                </a:ext>
              </a:extLst>
            </p:cNvPr>
            <p:cNvSpPr>
              <a:spLocks noChangeArrowheads="1"/>
            </p:cNvSpPr>
            <p:nvPr/>
          </p:nvSpPr>
          <p:spPr bwMode="auto">
            <a:xfrm>
              <a:off x="3871286" y="3626416"/>
              <a:ext cx="1469199" cy="422066"/>
            </a:xfrm>
            <a:prstGeom prst="rect">
              <a:avLst/>
            </a:prstGeom>
            <a:solidFill>
              <a:srgbClr val="FFFFFF"/>
            </a:solidFill>
            <a:ln w="9525">
              <a:solidFill>
                <a:srgbClr val="000000"/>
              </a:solidFill>
              <a:miter lim="800000"/>
              <a:headEnd/>
              <a:tailEnd/>
            </a:ln>
          </p:spPr>
          <p:txBody>
            <a:bodyPr rot="0" vert="horz" wrap="square" lIns="91440" tIns="91440" rIns="91440" bIns="91440" anchor="ctr" anchorCtr="0" upright="1">
              <a:noAutofit/>
            </a:bodyPr>
            <a:lstStyle/>
            <a:p>
              <a:pPr marL="0" marR="0" algn="ctr">
                <a:buNone/>
              </a:pPr>
              <a:r>
                <a:rPr lang="en-CA" sz="1000" dirty="0">
                  <a:effectLst/>
                  <a:latin typeface="Arial" panose="020B0604020202020204" pitchFamily="34" charset="0"/>
                  <a:ea typeface="MS Mincho" panose="02020609040205080304" pitchFamily="49" charset="-128"/>
                  <a:cs typeface="Arial" panose="020B0604020202020204" pitchFamily="34" charset="0"/>
                </a:rPr>
                <a:t>Records (control group) (n=1,631,998)</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90" name="Rectangle 89">
              <a:extLst>
                <a:ext uri="{FF2B5EF4-FFF2-40B4-BE49-F238E27FC236}">
                  <a16:creationId xmlns:a16="http://schemas.microsoft.com/office/drawing/2014/main" id="{88063733-BB48-6F49-B3A6-42B6DAF7C984}"/>
                </a:ext>
              </a:extLst>
            </p:cNvPr>
            <p:cNvSpPr>
              <a:spLocks noChangeArrowheads="1"/>
            </p:cNvSpPr>
            <p:nvPr/>
          </p:nvSpPr>
          <p:spPr bwMode="auto">
            <a:xfrm>
              <a:off x="53502" y="3761727"/>
              <a:ext cx="2111256" cy="729557"/>
            </a:xfrm>
            <a:prstGeom prst="rect">
              <a:avLst/>
            </a:prstGeom>
            <a:solidFill>
              <a:schemeClr val="bg1">
                <a:lumMod val="95000"/>
              </a:schemeClr>
            </a:solidFill>
            <a:ln w="9525">
              <a:solidFill>
                <a:srgbClr val="000000"/>
              </a:solidFill>
              <a:miter lim="800000"/>
              <a:headEnd/>
              <a:tailEnd/>
            </a:ln>
          </p:spPr>
          <p:txBody>
            <a:bodyPr rot="0" vert="horz" wrap="square" lIns="91440" tIns="91440" rIns="91440" bIns="91440" anchor="t" anchorCtr="0" upright="1">
              <a:noAutofit/>
            </a:bodyPr>
            <a:lstStyle/>
            <a:p>
              <a:pPr marL="0" marR="0">
                <a:buNone/>
              </a:pPr>
              <a:r>
                <a:rPr lang="en-CA" sz="1000" dirty="0">
                  <a:effectLst/>
                  <a:latin typeface="Arial" panose="020B0604020202020204" pitchFamily="34" charset="0"/>
                  <a:ea typeface="MS Mincho" panose="02020609040205080304" pitchFamily="49" charset="-128"/>
                  <a:cs typeface="Arial" panose="020B0604020202020204" pitchFamily="34" charset="0"/>
                </a:rPr>
                <a:t>Excluded (n=351,339)</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a:p>
              <a:pPr marL="117475" marR="0" lvl="0" indent="-117475">
                <a:buFont typeface="Symbol" panose="05050102010706020507" pitchFamily="18" charset="2"/>
                <a:buChar char=""/>
              </a:pPr>
              <a:r>
                <a:rPr lang="en-CA" sz="1000" dirty="0">
                  <a:effectLst/>
                  <a:latin typeface="Arial" panose="020B0604020202020204" pitchFamily="34" charset="0"/>
                  <a:ea typeface="MS Mincho" panose="02020609040205080304" pitchFamily="49" charset="-128"/>
                  <a:cs typeface="Arial" panose="020B0604020202020204" pitchFamily="34" charset="0"/>
                </a:rPr>
                <a:t>Duplicated records (n= 127,151)</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a:p>
              <a:pPr marL="117475" marR="0" lvl="0" indent="-117475">
                <a:buFont typeface="Symbol" panose="05050102010706020507" pitchFamily="18" charset="2"/>
                <a:buChar char=""/>
              </a:pPr>
              <a:r>
                <a:rPr lang="en-CA" sz="1000" dirty="0">
                  <a:effectLst/>
                  <a:latin typeface="Arial" panose="020B0604020202020204" pitchFamily="34" charset="0"/>
                  <a:ea typeface="MS Mincho" panose="02020609040205080304" pitchFamily="49" charset="-128"/>
                  <a:cs typeface="Arial" panose="020B0604020202020204" pitchFamily="34" charset="0"/>
                </a:rPr>
                <a:t>Did not meet data selection criteria (n= 214,734)</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a:p>
              <a:pPr marL="117475" marR="0" lvl="0" indent="-117475">
                <a:buFont typeface="Symbol" panose="05050102010706020507" pitchFamily="18" charset="2"/>
                <a:buChar char=""/>
              </a:pPr>
              <a:r>
                <a:rPr lang="en-CA" sz="1000" dirty="0">
                  <a:effectLst/>
                  <a:latin typeface="Arial" panose="020B0604020202020204" pitchFamily="34" charset="0"/>
                  <a:ea typeface="MS Mincho" panose="02020609040205080304" pitchFamily="49" charset="-128"/>
                  <a:cs typeface="Arial" panose="020B0604020202020204" pitchFamily="34" charset="0"/>
                </a:rPr>
                <a:t>Met exclusion criteria (n= 9,454)</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91" name="Rectangle 90">
              <a:extLst>
                <a:ext uri="{FF2B5EF4-FFF2-40B4-BE49-F238E27FC236}">
                  <a16:creationId xmlns:a16="http://schemas.microsoft.com/office/drawing/2014/main" id="{58553506-2E5B-0D3C-00C8-474E022BE586}"/>
                </a:ext>
              </a:extLst>
            </p:cNvPr>
            <p:cNvSpPr>
              <a:spLocks noChangeArrowheads="1"/>
            </p:cNvSpPr>
            <p:nvPr/>
          </p:nvSpPr>
          <p:spPr bwMode="auto">
            <a:xfrm>
              <a:off x="2269750" y="4404199"/>
              <a:ext cx="1298670" cy="439266"/>
            </a:xfrm>
            <a:prstGeom prst="rect">
              <a:avLst/>
            </a:prstGeom>
            <a:solidFill>
              <a:srgbClr val="FFBDBD"/>
            </a:solidFill>
            <a:ln w="9525">
              <a:solidFill>
                <a:srgbClr val="000000"/>
              </a:solidFill>
              <a:miter lim="800000"/>
              <a:headEnd/>
              <a:tailEnd/>
            </a:ln>
          </p:spPr>
          <p:txBody>
            <a:bodyPr rot="0" vert="horz" wrap="square" lIns="91440" tIns="91440" rIns="91440" bIns="91440" anchor="ctr" anchorCtr="0" upright="1">
              <a:noAutofit/>
            </a:bodyPr>
            <a:lstStyle/>
            <a:p>
              <a:pPr marL="0" marR="0" algn="ctr">
                <a:buNone/>
              </a:pPr>
              <a:r>
                <a:rPr lang="en-CA" sz="1000" dirty="0">
                  <a:effectLst/>
                  <a:latin typeface="Arial" panose="020B0604020202020204" pitchFamily="34" charset="0"/>
                  <a:ea typeface="MS Mincho" panose="02020609040205080304" pitchFamily="49" charset="-128"/>
                  <a:cs typeface="Arial" panose="020B0604020202020204" pitchFamily="34" charset="0"/>
                </a:rPr>
                <a:t>Initial </a:t>
              </a:r>
              <a:r>
                <a:rPr lang="en-CA" sz="1000" dirty="0" err="1">
                  <a:effectLst/>
                  <a:latin typeface="Arial" panose="020B0604020202020204" pitchFamily="34" charset="0"/>
                  <a:ea typeface="MS Mincho" panose="02020609040205080304" pitchFamily="49" charset="-128"/>
                  <a:cs typeface="Arial" panose="020B0604020202020204" pitchFamily="34" charset="0"/>
                </a:rPr>
                <a:t>mTBI</a:t>
              </a:r>
              <a:r>
                <a:rPr lang="en-CA" sz="1000" dirty="0">
                  <a:effectLst/>
                  <a:latin typeface="Arial" panose="020B0604020202020204" pitchFamily="34" charset="0"/>
                  <a:ea typeface="MS Mincho" panose="02020609040205080304" pitchFamily="49" charset="-128"/>
                  <a:cs typeface="Arial" panose="020B0604020202020204" pitchFamily="34" charset="0"/>
                </a:rPr>
                <a:t> cases </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a:p>
              <a:pPr marL="0" marR="0" algn="ctr">
                <a:buNone/>
              </a:pPr>
              <a:r>
                <a:rPr lang="en-CA" sz="1000" dirty="0">
                  <a:effectLst/>
                  <a:latin typeface="Arial" panose="020B0604020202020204" pitchFamily="34" charset="0"/>
                  <a:ea typeface="MS Mincho" panose="02020609040205080304" pitchFamily="49" charset="-128"/>
                  <a:cs typeface="Arial" panose="020B0604020202020204" pitchFamily="34" charset="0"/>
                </a:rPr>
                <a:t>(n=84889)</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p:txBody>
        </p:sp>
        <p:cxnSp>
          <p:nvCxnSpPr>
            <p:cNvPr id="92" name="Straight Arrow Connector 91">
              <a:extLst>
                <a:ext uri="{FF2B5EF4-FFF2-40B4-BE49-F238E27FC236}">
                  <a16:creationId xmlns:a16="http://schemas.microsoft.com/office/drawing/2014/main" id="{71D8F927-D80C-0104-7C04-2FCDF703BFC2}"/>
                </a:ext>
              </a:extLst>
            </p:cNvPr>
            <p:cNvCxnSpPr/>
            <p:nvPr/>
          </p:nvCxnSpPr>
          <p:spPr>
            <a:xfrm flipH="1">
              <a:off x="2164758" y="4234369"/>
              <a:ext cx="74796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3" name="Straight Connector 92">
              <a:extLst>
                <a:ext uri="{FF2B5EF4-FFF2-40B4-BE49-F238E27FC236}">
                  <a16:creationId xmlns:a16="http://schemas.microsoft.com/office/drawing/2014/main" id="{005B3424-A31F-D532-EE03-6621F6073E4D}"/>
                </a:ext>
              </a:extLst>
            </p:cNvPr>
            <p:cNvCxnSpPr>
              <a:cxnSpLocks/>
              <a:stCxn id="91" idx="2"/>
              <a:endCxn id="2080" idx="1"/>
            </p:cNvCxnSpPr>
            <p:nvPr/>
          </p:nvCxnSpPr>
          <p:spPr>
            <a:xfrm>
              <a:off x="2919085" y="4843465"/>
              <a:ext cx="285539" cy="266920"/>
            </a:xfrm>
            <a:prstGeom prst="line">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94" name="Straight Connector 93">
              <a:extLst>
                <a:ext uri="{FF2B5EF4-FFF2-40B4-BE49-F238E27FC236}">
                  <a16:creationId xmlns:a16="http://schemas.microsoft.com/office/drawing/2014/main" id="{BA9CADEE-8578-5518-A040-E0C647CC4E08}"/>
                </a:ext>
              </a:extLst>
            </p:cNvPr>
            <p:cNvCxnSpPr>
              <a:cxnSpLocks/>
              <a:stCxn id="2081" idx="2"/>
              <a:endCxn id="2080" idx="3"/>
            </p:cNvCxnSpPr>
            <p:nvPr/>
          </p:nvCxnSpPr>
          <p:spPr>
            <a:xfrm flipH="1">
              <a:off x="4213175" y="4833955"/>
              <a:ext cx="327049" cy="276430"/>
            </a:xfrm>
            <a:prstGeom prst="line">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95" name="Straight Arrow Connector 94">
              <a:extLst>
                <a:ext uri="{FF2B5EF4-FFF2-40B4-BE49-F238E27FC236}">
                  <a16:creationId xmlns:a16="http://schemas.microsoft.com/office/drawing/2014/main" id="{BDFF3424-CB0A-B246-42A9-AD11A209FAED}"/>
                </a:ext>
              </a:extLst>
            </p:cNvPr>
            <p:cNvCxnSpPr>
              <a:cxnSpLocks/>
            </p:cNvCxnSpPr>
            <p:nvPr/>
          </p:nvCxnSpPr>
          <p:spPr>
            <a:xfrm>
              <a:off x="2922525" y="4039375"/>
              <a:ext cx="0" cy="3840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80" name="Rectangle 2079">
              <a:extLst>
                <a:ext uri="{FF2B5EF4-FFF2-40B4-BE49-F238E27FC236}">
                  <a16:creationId xmlns:a16="http://schemas.microsoft.com/office/drawing/2014/main" id="{273A16D7-3220-3597-81F0-C34E50B2159B}"/>
                </a:ext>
              </a:extLst>
            </p:cNvPr>
            <p:cNvSpPr>
              <a:spLocks noChangeArrowheads="1"/>
            </p:cNvSpPr>
            <p:nvPr/>
          </p:nvSpPr>
          <p:spPr bwMode="auto">
            <a:xfrm>
              <a:off x="3204624" y="4925211"/>
              <a:ext cx="1008551" cy="370347"/>
            </a:xfrm>
            <a:prstGeom prst="rect">
              <a:avLst/>
            </a:prstGeom>
            <a:solidFill>
              <a:srgbClr val="FFFFCC"/>
            </a:solidFill>
            <a:ln w="9525">
              <a:solidFill>
                <a:srgbClr val="000000"/>
              </a:solidFill>
              <a:miter lim="800000"/>
              <a:headEnd/>
              <a:tailEnd/>
            </a:ln>
          </p:spPr>
          <p:txBody>
            <a:bodyPr rot="0" vert="horz" wrap="square" lIns="91440" tIns="91440" rIns="91440" bIns="91440" anchor="ctr" anchorCtr="0" upright="1">
              <a:noAutofit/>
            </a:bodyPr>
            <a:lstStyle/>
            <a:p>
              <a:pPr marL="0" marR="0" algn="ctr">
                <a:buNone/>
              </a:pPr>
              <a:r>
                <a:rPr lang="en-CA" sz="1000" dirty="0">
                  <a:effectLst/>
                  <a:latin typeface="Arial" panose="020B0604020202020204" pitchFamily="34" charset="0"/>
                  <a:ea typeface="MS Mincho" panose="02020609040205080304" pitchFamily="49" charset="-128"/>
                  <a:cs typeface="Arial" panose="020B0604020202020204" pitchFamily="34" charset="0"/>
                </a:rPr>
                <a:t>Initial sample (n=1,716,206)</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2081" name="Rectangle 2080">
              <a:extLst>
                <a:ext uri="{FF2B5EF4-FFF2-40B4-BE49-F238E27FC236}">
                  <a16:creationId xmlns:a16="http://schemas.microsoft.com/office/drawing/2014/main" id="{B1D06D3F-2DC4-4B22-1042-2715A3F6E0A6}"/>
                </a:ext>
              </a:extLst>
            </p:cNvPr>
            <p:cNvSpPr>
              <a:spLocks noChangeArrowheads="1"/>
            </p:cNvSpPr>
            <p:nvPr/>
          </p:nvSpPr>
          <p:spPr bwMode="auto">
            <a:xfrm>
              <a:off x="3871286" y="4394689"/>
              <a:ext cx="1337875" cy="439266"/>
            </a:xfrm>
            <a:prstGeom prst="rect">
              <a:avLst/>
            </a:prstGeom>
            <a:solidFill>
              <a:schemeClr val="accent4">
                <a:lumMod val="20000"/>
                <a:lumOff val="80000"/>
              </a:schemeClr>
            </a:solidFill>
            <a:ln w="9525">
              <a:solidFill>
                <a:srgbClr val="000000"/>
              </a:solidFill>
              <a:miter lim="800000"/>
              <a:headEnd/>
              <a:tailEnd/>
            </a:ln>
          </p:spPr>
          <p:txBody>
            <a:bodyPr rot="0" vert="horz" wrap="square" lIns="91440" tIns="91440" rIns="91440" bIns="91440" anchor="ctr" anchorCtr="0" upright="1">
              <a:noAutofit/>
            </a:bodyPr>
            <a:lstStyle/>
            <a:p>
              <a:pPr marL="0" marR="0" algn="ctr">
                <a:buNone/>
              </a:pPr>
              <a:r>
                <a:rPr lang="en-CA" sz="1000" dirty="0">
                  <a:effectLst/>
                  <a:latin typeface="Arial" panose="020B0604020202020204" pitchFamily="34" charset="0"/>
                  <a:ea typeface="MS Mincho" panose="02020609040205080304" pitchFamily="49" charset="-128"/>
                  <a:cs typeface="Arial" panose="020B0604020202020204" pitchFamily="34" charset="0"/>
                </a:rPr>
                <a:t>Initial control cases </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a:p>
              <a:pPr marL="0" marR="0" algn="ctr">
                <a:buNone/>
              </a:pPr>
              <a:r>
                <a:rPr lang="en-CA" sz="1000" dirty="0">
                  <a:effectLst/>
                  <a:latin typeface="Arial" panose="020B0604020202020204" pitchFamily="34" charset="0"/>
                  <a:ea typeface="MS Mincho" panose="02020609040205080304" pitchFamily="49" charset="-128"/>
                  <a:cs typeface="Arial" panose="020B0604020202020204" pitchFamily="34" charset="0"/>
                </a:rPr>
                <a:t>(n=1,631,317)</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2082" name="Rectangle 2081">
              <a:extLst>
                <a:ext uri="{FF2B5EF4-FFF2-40B4-BE49-F238E27FC236}">
                  <a16:creationId xmlns:a16="http://schemas.microsoft.com/office/drawing/2014/main" id="{93B3E92B-4953-E418-5DDE-5C53C8C01DF5}"/>
                </a:ext>
              </a:extLst>
            </p:cNvPr>
            <p:cNvSpPr>
              <a:spLocks noChangeArrowheads="1"/>
            </p:cNvSpPr>
            <p:nvPr/>
          </p:nvSpPr>
          <p:spPr bwMode="auto">
            <a:xfrm>
              <a:off x="5377619" y="3971508"/>
              <a:ext cx="666665" cy="519776"/>
            </a:xfrm>
            <a:prstGeom prst="rect">
              <a:avLst/>
            </a:prstGeom>
            <a:solidFill>
              <a:schemeClr val="bg1">
                <a:lumMod val="95000"/>
              </a:schemeClr>
            </a:solidFill>
            <a:ln w="9525">
              <a:solidFill>
                <a:srgbClr val="000000"/>
              </a:solidFill>
              <a:miter lim="800000"/>
              <a:headEnd/>
              <a:tailEnd/>
            </a:ln>
          </p:spPr>
          <p:txBody>
            <a:bodyPr rot="0" vert="horz" wrap="square" lIns="91440" tIns="91440" rIns="91440" bIns="91440" anchor="ctr" anchorCtr="0" upright="1">
              <a:noAutofit/>
            </a:bodyPr>
            <a:lstStyle/>
            <a:p>
              <a:pPr marL="0" marR="0">
                <a:buNone/>
              </a:pPr>
              <a:r>
                <a:rPr lang="en-CA" sz="1000" dirty="0">
                  <a:effectLst/>
                  <a:latin typeface="Arial" panose="020B0604020202020204" pitchFamily="34" charset="0"/>
                  <a:ea typeface="MS Mincho" panose="02020609040205080304" pitchFamily="49" charset="-128"/>
                  <a:cs typeface="Arial" panose="020B0604020202020204" pitchFamily="34" charset="0"/>
                </a:rPr>
                <a:t>Excluded duplicates </a:t>
              </a:r>
            </a:p>
            <a:p>
              <a:pPr marL="0" marR="0">
                <a:buNone/>
              </a:pPr>
              <a:r>
                <a:rPr lang="en-CA" sz="1000" dirty="0">
                  <a:effectLst/>
                  <a:latin typeface="Arial" panose="020B0604020202020204" pitchFamily="34" charset="0"/>
                  <a:ea typeface="MS Mincho" panose="02020609040205080304" pitchFamily="49" charset="-128"/>
                  <a:cs typeface="Arial" panose="020B0604020202020204" pitchFamily="34" charset="0"/>
                </a:rPr>
                <a:t>(n = 681)</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2083" name="Rectangle 2082">
              <a:extLst>
                <a:ext uri="{FF2B5EF4-FFF2-40B4-BE49-F238E27FC236}">
                  <a16:creationId xmlns:a16="http://schemas.microsoft.com/office/drawing/2014/main" id="{7204E85E-162A-5AD2-4D40-BF1018806147}"/>
                </a:ext>
              </a:extLst>
            </p:cNvPr>
            <p:cNvSpPr>
              <a:spLocks noChangeArrowheads="1"/>
            </p:cNvSpPr>
            <p:nvPr/>
          </p:nvSpPr>
          <p:spPr bwMode="auto">
            <a:xfrm>
              <a:off x="3133508" y="5497204"/>
              <a:ext cx="1234212" cy="391902"/>
            </a:xfrm>
            <a:prstGeom prst="rect">
              <a:avLst/>
            </a:prstGeom>
            <a:solidFill>
              <a:srgbClr val="CCFF99"/>
            </a:solidFill>
            <a:ln w="9525">
              <a:solidFill>
                <a:srgbClr val="000000"/>
              </a:solidFill>
              <a:miter lim="800000"/>
              <a:headEnd/>
              <a:tailEnd/>
            </a:ln>
          </p:spPr>
          <p:txBody>
            <a:bodyPr rot="0" vert="horz" wrap="square" lIns="91440" tIns="91440" rIns="91440" bIns="91440" anchor="ctr" anchorCtr="0" upright="1">
              <a:noAutofit/>
            </a:bodyPr>
            <a:lstStyle/>
            <a:p>
              <a:pPr marL="0" marR="0" algn="ctr">
                <a:buNone/>
              </a:pPr>
              <a:r>
                <a:rPr lang="en-CA" sz="1000" dirty="0">
                  <a:effectLst/>
                  <a:latin typeface="Arial" panose="020B0604020202020204" pitchFamily="34" charset="0"/>
                  <a:ea typeface="MS Mincho" panose="02020609040205080304" pitchFamily="49" charset="-128"/>
                  <a:cs typeface="Arial" panose="020B0604020202020204" pitchFamily="34" charset="0"/>
                </a:rPr>
                <a:t>Matched sample (n=254,532)</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2084" name="Rectangle 2083">
              <a:extLst>
                <a:ext uri="{FF2B5EF4-FFF2-40B4-BE49-F238E27FC236}">
                  <a16:creationId xmlns:a16="http://schemas.microsoft.com/office/drawing/2014/main" id="{F188D53A-CA7A-DE59-A42C-7EB639AF140C}"/>
                </a:ext>
              </a:extLst>
            </p:cNvPr>
            <p:cNvSpPr>
              <a:spLocks noChangeArrowheads="1"/>
            </p:cNvSpPr>
            <p:nvPr/>
          </p:nvSpPr>
          <p:spPr bwMode="auto">
            <a:xfrm>
              <a:off x="1464015" y="5150114"/>
              <a:ext cx="1394443" cy="439266"/>
            </a:xfrm>
            <a:prstGeom prst="rect">
              <a:avLst/>
            </a:prstGeom>
            <a:solidFill>
              <a:schemeClr val="bg1">
                <a:lumMod val="95000"/>
              </a:schemeClr>
            </a:solidFill>
            <a:ln w="9525">
              <a:solidFill>
                <a:srgbClr val="000000"/>
              </a:solidFill>
              <a:miter lim="800000"/>
              <a:headEnd/>
              <a:tailEnd/>
            </a:ln>
          </p:spPr>
          <p:txBody>
            <a:bodyPr rot="0" vert="horz" wrap="square" lIns="91440" tIns="91440" rIns="91440" bIns="91440" anchor="t" anchorCtr="0" upright="1">
              <a:noAutofit/>
            </a:bodyPr>
            <a:lstStyle/>
            <a:p>
              <a:r>
                <a:rPr lang="en-CA" sz="1000" dirty="0">
                  <a:effectLst/>
                  <a:latin typeface="Arial" panose="020B0604020202020204" pitchFamily="34" charset="0"/>
                  <a:ea typeface="MS Mincho" panose="02020609040205080304" pitchFamily="49" charset="-128"/>
                  <a:cs typeface="Arial" panose="020B0604020202020204" pitchFamily="34" charset="0"/>
                </a:rPr>
                <a:t>Excluded </a:t>
              </a:r>
              <a:r>
                <a:rPr lang="en-CA" sz="1000" dirty="0">
                  <a:latin typeface="Arial" panose="020B0604020202020204" pitchFamily="34" charset="0"/>
                  <a:ea typeface="MS Mincho" panose="02020609040205080304" pitchFamily="49" charset="-128"/>
                  <a:cs typeface="Arial" panose="020B0604020202020204" pitchFamily="34" charset="0"/>
                </a:rPr>
                <a:t>Incomplete cases </a:t>
              </a:r>
              <a:r>
                <a:rPr lang="en-CA" sz="1000" dirty="0">
                  <a:effectLst/>
                  <a:latin typeface="Arial" panose="020B0604020202020204" pitchFamily="34" charset="0"/>
                  <a:ea typeface="MS Mincho" panose="02020609040205080304" pitchFamily="49" charset="-128"/>
                  <a:cs typeface="Arial" panose="020B0604020202020204" pitchFamily="34" charset="0"/>
                </a:rPr>
                <a:t>(n=289,965)</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a:p>
              <a:pPr marL="228600" marR="0">
                <a:buNone/>
              </a:pPr>
              <a:endParaRPr lang="en-US" sz="10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2085" name="Rectangle 2084">
              <a:extLst>
                <a:ext uri="{FF2B5EF4-FFF2-40B4-BE49-F238E27FC236}">
                  <a16:creationId xmlns:a16="http://schemas.microsoft.com/office/drawing/2014/main" id="{5EB28C5E-0464-F2A4-2A95-85A41BB80131}"/>
                </a:ext>
              </a:extLst>
            </p:cNvPr>
            <p:cNvSpPr>
              <a:spLocks noChangeArrowheads="1"/>
            </p:cNvSpPr>
            <p:nvPr/>
          </p:nvSpPr>
          <p:spPr bwMode="auto">
            <a:xfrm>
              <a:off x="3133507" y="6135735"/>
              <a:ext cx="1282850" cy="396512"/>
            </a:xfrm>
            <a:prstGeom prst="rect">
              <a:avLst/>
            </a:prstGeom>
            <a:solidFill>
              <a:schemeClr val="accent6">
                <a:lumMod val="60000"/>
                <a:lumOff val="40000"/>
              </a:schemeClr>
            </a:solidFill>
            <a:ln w="9525">
              <a:solidFill>
                <a:srgbClr val="000000"/>
              </a:solidFill>
              <a:miter lim="800000"/>
              <a:headEnd/>
              <a:tailEnd/>
            </a:ln>
          </p:spPr>
          <p:txBody>
            <a:bodyPr rot="0" vert="horz" wrap="square" lIns="91440" tIns="91440" rIns="91440" bIns="91440" anchor="ctr" anchorCtr="0" upright="1">
              <a:noAutofit/>
            </a:bodyPr>
            <a:lstStyle/>
            <a:p>
              <a:pPr marL="0" marR="0" algn="ctr">
                <a:buNone/>
              </a:pPr>
              <a:r>
                <a:rPr lang="en-CA" sz="1000" dirty="0">
                  <a:effectLst/>
                  <a:latin typeface="Arial" panose="020B0604020202020204" pitchFamily="34" charset="0"/>
                  <a:ea typeface="MS Mincho" panose="02020609040205080304" pitchFamily="49" charset="-128"/>
                  <a:cs typeface="Arial" panose="020B0604020202020204" pitchFamily="34" charset="0"/>
                </a:rPr>
                <a:t>Final sample (n=196,957)</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2086" name="Rectangle 2085">
              <a:extLst>
                <a:ext uri="{FF2B5EF4-FFF2-40B4-BE49-F238E27FC236}">
                  <a16:creationId xmlns:a16="http://schemas.microsoft.com/office/drawing/2014/main" id="{A5281050-BA81-F5D0-71F2-3C9498605CF8}"/>
                </a:ext>
              </a:extLst>
            </p:cNvPr>
            <p:cNvSpPr>
              <a:spLocks noChangeArrowheads="1"/>
            </p:cNvSpPr>
            <p:nvPr/>
          </p:nvSpPr>
          <p:spPr bwMode="auto">
            <a:xfrm>
              <a:off x="912354" y="5777875"/>
              <a:ext cx="2111256" cy="496465"/>
            </a:xfrm>
            <a:prstGeom prst="rect">
              <a:avLst/>
            </a:prstGeom>
            <a:solidFill>
              <a:schemeClr val="bg1">
                <a:lumMod val="95000"/>
              </a:schemeClr>
            </a:solidFill>
            <a:ln w="9525">
              <a:solidFill>
                <a:srgbClr val="000000"/>
              </a:solidFill>
              <a:miter lim="800000"/>
              <a:headEnd/>
              <a:tailEnd/>
            </a:ln>
          </p:spPr>
          <p:txBody>
            <a:bodyPr rot="0" vert="horz" wrap="square" lIns="91440" tIns="91440" rIns="91440" bIns="91440" anchor="t" anchorCtr="0" upright="1">
              <a:noAutofit/>
            </a:bodyPr>
            <a:lstStyle/>
            <a:p>
              <a:r>
                <a:rPr lang="en-CA" sz="1000" dirty="0">
                  <a:effectLst/>
                  <a:latin typeface="Arial" panose="020B0604020202020204" pitchFamily="34" charset="0"/>
                  <a:ea typeface="MS Mincho" panose="02020609040205080304" pitchFamily="49" charset="-128"/>
                  <a:cs typeface="Arial" panose="020B0604020202020204" pitchFamily="34" charset="0"/>
                </a:rPr>
                <a:t>Excluded o</a:t>
              </a:r>
              <a:r>
                <a:rPr lang="en-CA" sz="1000" dirty="0">
                  <a:latin typeface="Arial" panose="020B0604020202020204" pitchFamily="34" charset="0"/>
                  <a:ea typeface="MS Mincho" panose="02020609040205080304" pitchFamily="49" charset="-128"/>
                  <a:cs typeface="Arial" panose="020B0604020202020204" pitchFamily="34" charset="0"/>
                </a:rPr>
                <a:t>utliers, discrepancies, anomalies </a:t>
              </a:r>
              <a:r>
                <a:rPr lang="en-CA" sz="1000" dirty="0">
                  <a:effectLst/>
                  <a:latin typeface="Arial" panose="020B0604020202020204" pitchFamily="34" charset="0"/>
                  <a:ea typeface="MS Mincho" panose="02020609040205080304" pitchFamily="49" charset="-128"/>
                  <a:cs typeface="Arial" panose="020B0604020202020204" pitchFamily="34" charset="0"/>
                </a:rPr>
                <a:t>(n=57,575)</a:t>
              </a:r>
              <a:endParaRPr lang="en-US" sz="1000" dirty="0">
                <a:effectLst/>
                <a:latin typeface="Arial" panose="020B0604020202020204" pitchFamily="34" charset="0"/>
                <a:ea typeface="MS Mincho" panose="02020609040205080304" pitchFamily="49" charset="-128"/>
                <a:cs typeface="Arial" panose="020B0604020202020204" pitchFamily="34" charset="0"/>
              </a:endParaRPr>
            </a:p>
          </p:txBody>
        </p:sp>
        <p:cxnSp>
          <p:nvCxnSpPr>
            <p:cNvPr id="2087" name="Straight Arrow Connector 2086">
              <a:extLst>
                <a:ext uri="{FF2B5EF4-FFF2-40B4-BE49-F238E27FC236}">
                  <a16:creationId xmlns:a16="http://schemas.microsoft.com/office/drawing/2014/main" id="{4F44A765-EF83-CB86-F276-75CA9FDD832A}"/>
                </a:ext>
              </a:extLst>
            </p:cNvPr>
            <p:cNvCxnSpPr>
              <a:cxnSpLocks/>
            </p:cNvCxnSpPr>
            <p:nvPr/>
          </p:nvCxnSpPr>
          <p:spPr>
            <a:xfrm>
              <a:off x="3716854" y="5295558"/>
              <a:ext cx="0" cy="2016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88" name="Straight Arrow Connector 2087">
              <a:extLst>
                <a:ext uri="{FF2B5EF4-FFF2-40B4-BE49-F238E27FC236}">
                  <a16:creationId xmlns:a16="http://schemas.microsoft.com/office/drawing/2014/main" id="{E8717351-20C1-F83B-3865-C3D837893976}"/>
                </a:ext>
              </a:extLst>
            </p:cNvPr>
            <p:cNvCxnSpPr>
              <a:cxnSpLocks/>
            </p:cNvCxnSpPr>
            <p:nvPr/>
          </p:nvCxnSpPr>
          <p:spPr>
            <a:xfrm>
              <a:off x="3718223" y="5889106"/>
              <a:ext cx="0" cy="2516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89" name="Straight Arrow Connector 2088">
              <a:extLst>
                <a:ext uri="{FF2B5EF4-FFF2-40B4-BE49-F238E27FC236}">
                  <a16:creationId xmlns:a16="http://schemas.microsoft.com/office/drawing/2014/main" id="{421C8079-0919-D83F-853C-065BB653967A}"/>
                </a:ext>
              </a:extLst>
            </p:cNvPr>
            <p:cNvCxnSpPr>
              <a:cxnSpLocks/>
            </p:cNvCxnSpPr>
            <p:nvPr/>
          </p:nvCxnSpPr>
          <p:spPr>
            <a:xfrm>
              <a:off x="4479589" y="4039375"/>
              <a:ext cx="0" cy="3553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90" name="Straight Arrow Connector 2089">
              <a:extLst>
                <a:ext uri="{FF2B5EF4-FFF2-40B4-BE49-F238E27FC236}">
                  <a16:creationId xmlns:a16="http://schemas.microsoft.com/office/drawing/2014/main" id="{996924FF-7F6C-0D6A-4B42-D49B369D9ABC}"/>
                </a:ext>
              </a:extLst>
            </p:cNvPr>
            <p:cNvCxnSpPr>
              <a:cxnSpLocks/>
              <a:endCxn id="2082" idx="1"/>
            </p:cNvCxnSpPr>
            <p:nvPr/>
          </p:nvCxnSpPr>
          <p:spPr>
            <a:xfrm flipV="1">
              <a:off x="4485200" y="4231396"/>
              <a:ext cx="892419" cy="4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91" name="Straight Arrow Connector 2090">
              <a:extLst>
                <a:ext uri="{FF2B5EF4-FFF2-40B4-BE49-F238E27FC236}">
                  <a16:creationId xmlns:a16="http://schemas.microsoft.com/office/drawing/2014/main" id="{A7953368-3F7E-3BF9-4D16-D40C5D611BF3}"/>
                </a:ext>
              </a:extLst>
            </p:cNvPr>
            <p:cNvCxnSpPr>
              <a:cxnSpLocks/>
            </p:cNvCxnSpPr>
            <p:nvPr/>
          </p:nvCxnSpPr>
          <p:spPr>
            <a:xfrm flipH="1">
              <a:off x="2858458" y="5396381"/>
              <a:ext cx="85044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92" name="Straight Arrow Connector 2091">
              <a:extLst>
                <a:ext uri="{FF2B5EF4-FFF2-40B4-BE49-F238E27FC236}">
                  <a16:creationId xmlns:a16="http://schemas.microsoft.com/office/drawing/2014/main" id="{98B3ED1E-78FC-4DD1-CCBA-FD73413F7794}"/>
                </a:ext>
              </a:extLst>
            </p:cNvPr>
            <p:cNvCxnSpPr>
              <a:cxnSpLocks/>
            </p:cNvCxnSpPr>
            <p:nvPr/>
          </p:nvCxnSpPr>
          <p:spPr>
            <a:xfrm flipH="1">
              <a:off x="3023610" y="6010287"/>
              <a:ext cx="68528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2095" name="TextBox 2094">
            <a:extLst>
              <a:ext uri="{FF2B5EF4-FFF2-40B4-BE49-F238E27FC236}">
                <a16:creationId xmlns:a16="http://schemas.microsoft.com/office/drawing/2014/main" id="{749F66A8-F628-03B8-027D-1596E5B62A5D}"/>
              </a:ext>
            </a:extLst>
          </p:cNvPr>
          <p:cNvSpPr txBox="1"/>
          <p:nvPr/>
        </p:nvSpPr>
        <p:spPr>
          <a:xfrm>
            <a:off x="18037601" y="10854733"/>
            <a:ext cx="354059" cy="400110"/>
          </a:xfrm>
          <a:prstGeom prst="rect">
            <a:avLst/>
          </a:prstGeom>
          <a:noFill/>
        </p:spPr>
        <p:txBody>
          <a:bodyPr wrap="square" rtlCol="0">
            <a:spAutoFit/>
          </a:bodyPr>
          <a:lstStyle/>
          <a:p>
            <a:r>
              <a:rPr lang="en-US" dirty="0"/>
              <a:t>A</a:t>
            </a:r>
          </a:p>
        </p:txBody>
      </p:sp>
      <p:sp>
        <p:nvSpPr>
          <p:cNvPr id="2096" name="TextBox 2095">
            <a:extLst>
              <a:ext uri="{FF2B5EF4-FFF2-40B4-BE49-F238E27FC236}">
                <a16:creationId xmlns:a16="http://schemas.microsoft.com/office/drawing/2014/main" id="{F6BE7C3F-D8AB-CC5E-7EAF-11EF4DF420FB}"/>
              </a:ext>
            </a:extLst>
          </p:cNvPr>
          <p:cNvSpPr txBox="1"/>
          <p:nvPr/>
        </p:nvSpPr>
        <p:spPr>
          <a:xfrm>
            <a:off x="18037601" y="12283779"/>
            <a:ext cx="354059" cy="400110"/>
          </a:xfrm>
          <a:prstGeom prst="rect">
            <a:avLst/>
          </a:prstGeom>
          <a:noFill/>
        </p:spPr>
        <p:txBody>
          <a:bodyPr wrap="square" rtlCol="0">
            <a:spAutoFit/>
          </a:bodyPr>
          <a:lstStyle/>
          <a:p>
            <a:r>
              <a:rPr lang="en-US" dirty="0"/>
              <a:t>B</a:t>
            </a:r>
          </a:p>
        </p:txBody>
      </p:sp>
      <p:sp>
        <p:nvSpPr>
          <p:cNvPr id="2097" name="TextBox 2096">
            <a:extLst>
              <a:ext uri="{FF2B5EF4-FFF2-40B4-BE49-F238E27FC236}">
                <a16:creationId xmlns:a16="http://schemas.microsoft.com/office/drawing/2014/main" id="{45F255AB-B7E4-7775-26D3-9BB106B5F499}"/>
              </a:ext>
            </a:extLst>
          </p:cNvPr>
          <p:cNvSpPr txBox="1"/>
          <p:nvPr/>
        </p:nvSpPr>
        <p:spPr>
          <a:xfrm>
            <a:off x="18020055" y="14095721"/>
            <a:ext cx="354059" cy="400110"/>
          </a:xfrm>
          <a:prstGeom prst="rect">
            <a:avLst/>
          </a:prstGeom>
          <a:noFill/>
        </p:spPr>
        <p:txBody>
          <a:bodyPr wrap="square" rtlCol="0">
            <a:spAutoFit/>
          </a:bodyPr>
          <a:lstStyle/>
          <a:p>
            <a:r>
              <a:rPr lang="en-US" dirty="0"/>
              <a:t>C</a:t>
            </a:r>
          </a:p>
        </p:txBody>
      </p:sp>
      <p:pic>
        <p:nvPicPr>
          <p:cNvPr id="16" name="Picture 15">
            <a:extLst>
              <a:ext uri="{FF2B5EF4-FFF2-40B4-BE49-F238E27FC236}">
                <a16:creationId xmlns:a16="http://schemas.microsoft.com/office/drawing/2014/main" id="{0D84873D-E4CB-6273-689D-64FA4CAFB25C}"/>
              </a:ext>
            </a:extLst>
          </p:cNvPr>
          <p:cNvPicPr>
            <a:picLocks noChangeAspect="1"/>
          </p:cNvPicPr>
          <p:nvPr/>
        </p:nvPicPr>
        <p:blipFill>
          <a:blip r:embed="rId10">
            <a:extLst>
              <a:ext uri="{28A0092B-C50C-407E-A947-70E740481C1C}">
                <a14:useLocalDpi xmlns:a14="http://schemas.microsoft.com/office/drawing/2010/main" val="0"/>
              </a:ext>
            </a:extLst>
          </a:blip>
          <a:srcRect t="5711" r="1588" b="7753"/>
          <a:stretch>
            <a:fillRect/>
          </a:stretch>
        </p:blipFill>
        <p:spPr>
          <a:xfrm>
            <a:off x="18425515" y="14049584"/>
            <a:ext cx="5677861" cy="1715698"/>
          </a:xfrm>
          <a:prstGeom prst="rect">
            <a:avLst/>
          </a:prstGeom>
        </p:spPr>
      </p:pic>
      <p:sp>
        <p:nvSpPr>
          <p:cNvPr id="2099" name="TextBox 2098">
            <a:extLst>
              <a:ext uri="{FF2B5EF4-FFF2-40B4-BE49-F238E27FC236}">
                <a16:creationId xmlns:a16="http://schemas.microsoft.com/office/drawing/2014/main" id="{C89C7F4E-50D2-4336-A912-4F782D6254A8}"/>
              </a:ext>
            </a:extLst>
          </p:cNvPr>
          <p:cNvSpPr txBox="1"/>
          <p:nvPr/>
        </p:nvSpPr>
        <p:spPr>
          <a:xfrm>
            <a:off x="17747217" y="16424471"/>
            <a:ext cx="1569735" cy="307777"/>
          </a:xfrm>
          <a:prstGeom prst="rect">
            <a:avLst/>
          </a:prstGeom>
          <a:noFill/>
        </p:spPr>
        <p:txBody>
          <a:bodyPr wrap="square">
            <a:spAutoFit/>
          </a:bodyPr>
          <a:lstStyle/>
          <a:p>
            <a:r>
              <a:rPr lang="en-US" sz="1400" b="1" dirty="0">
                <a:solidFill>
                  <a:schemeClr val="accent5">
                    <a:lumMod val="50000"/>
                  </a:schemeClr>
                </a:solidFill>
              </a:rPr>
              <a:t>References</a:t>
            </a:r>
          </a:p>
        </p:txBody>
      </p:sp>
      <p:pic>
        <p:nvPicPr>
          <p:cNvPr id="2101" name="Picture 2100">
            <a:extLst>
              <a:ext uri="{FF2B5EF4-FFF2-40B4-BE49-F238E27FC236}">
                <a16:creationId xmlns:a16="http://schemas.microsoft.com/office/drawing/2014/main" id="{C82A2503-9890-DEBE-AFBA-D3DFCC6086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667283" y="16732248"/>
            <a:ext cx="1339762" cy="1339762"/>
          </a:xfrm>
          <a:prstGeom prst="rect">
            <a:avLst/>
          </a:prstGeom>
        </p:spPr>
      </p:pic>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Blank Presentation">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18085</TotalTime>
  <Words>1507</Words>
  <Application>Microsoft Office PowerPoint</Application>
  <PresentationFormat>Custom</PresentationFormat>
  <Paragraphs>83</Paragraphs>
  <Slides>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Aptos</vt:lpstr>
      <vt:lpstr>Arial</vt:lpstr>
      <vt:lpstr>Arial Black</vt:lpstr>
      <vt:lpstr>Calibri</vt:lpstr>
      <vt:lpstr>Calibri Light</vt:lpstr>
      <vt:lpstr>Franklin Gothic Book</vt:lpstr>
      <vt:lpstr>Osaka</vt:lpstr>
      <vt:lpstr>Symbol</vt:lpstr>
      <vt:lpstr>Times New Roman</vt:lpstr>
      <vt:lpstr>Blank Presentation</vt:lpstr>
      <vt:lpstr>Measuring the Impact of Traumatic Stress on Brain and Cardiovascular Health</vt:lpstr>
    </vt:vector>
  </TitlesOfParts>
  <Company>Uniformed Services Unversity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ACV Sofia</dc:creator>
  <cp:lastModifiedBy>HOOD, MAUREEN.CIV.USUHS</cp:lastModifiedBy>
  <cp:revision>197</cp:revision>
  <cp:lastPrinted>2023-07-31T16:59:43Z</cp:lastPrinted>
  <dcterms:created xsi:type="dcterms:W3CDTF">2005-06-08T12:16:54Z</dcterms:created>
  <dcterms:modified xsi:type="dcterms:W3CDTF">2026-07-27T16:36:56Z</dcterms:modified>
</cp:coreProperties>
</file>