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939598"/>
    <a:srgbClr val="0076A9"/>
    <a:srgbClr val="E8B0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806" autoAdjust="0"/>
  </p:normalViewPr>
  <p:slideViewPr>
    <p:cSldViewPr snapToGrid="0">
      <p:cViewPr>
        <p:scale>
          <a:sx n="45" d="100"/>
          <a:sy n="45" d="100"/>
        </p:scale>
        <p:origin x="-4757" y="-27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uris, James M CIV USN NAVHLTHRSCHCEN SAN (USA)" userId="bab9ade8-029b-401b-926c-14d8df09c6b9" providerId="ADAL" clId="{390BBD38-3D73-4681-AA1D-B0C51FB74242}"/>
    <pc:docChg chg="undo custSel modSld">
      <pc:chgData name="Zouris, James M CIV USN NAVHLTHRSCHCEN SAN (USA)" userId="bab9ade8-029b-401b-926c-14d8df09c6b9" providerId="ADAL" clId="{390BBD38-3D73-4681-AA1D-B0C51FB74242}" dt="2026-07-07T00:13:35.916" v="37" actId="13926"/>
      <pc:docMkLst>
        <pc:docMk/>
      </pc:docMkLst>
      <pc:sldChg chg="modSp mod">
        <pc:chgData name="Zouris, James M CIV USN NAVHLTHRSCHCEN SAN (USA)" userId="bab9ade8-029b-401b-926c-14d8df09c6b9" providerId="ADAL" clId="{390BBD38-3D73-4681-AA1D-B0C51FB74242}" dt="2026-07-07T00:13:35.916" v="37" actId="13926"/>
        <pc:sldMkLst>
          <pc:docMk/>
          <pc:sldMk cId="1851852752" sldId="256"/>
        </pc:sldMkLst>
        <pc:spChg chg="mod">
          <ac:chgData name="Zouris, James M CIV USN NAVHLTHRSCHCEN SAN (USA)" userId="bab9ade8-029b-401b-926c-14d8df09c6b9" providerId="ADAL" clId="{390BBD38-3D73-4681-AA1D-B0C51FB74242}" dt="2026-07-07T00:01:24.448" v="28" actId="1076"/>
          <ac:spMkLst>
            <pc:docMk/>
            <pc:sldMk cId="1851852752" sldId="256"/>
            <ac:spMk id="28" creationId="{103BEEA5-C5C8-27F0-9456-F111D9A8576B}"/>
          </ac:spMkLst>
        </pc:spChg>
        <pc:spChg chg="mod">
          <ac:chgData name="Zouris, James M CIV USN NAVHLTHRSCHCEN SAN (USA)" userId="bab9ade8-029b-401b-926c-14d8df09c6b9" providerId="ADAL" clId="{390BBD38-3D73-4681-AA1D-B0C51FB74242}" dt="2026-07-07T00:02:06.577" v="31" actId="14100"/>
          <ac:spMkLst>
            <pc:docMk/>
            <pc:sldMk cId="1851852752" sldId="256"/>
            <ac:spMk id="29" creationId="{D6E6DB67-0ECA-A377-AA78-8F42A4F21609}"/>
          </ac:spMkLst>
        </pc:spChg>
        <pc:spChg chg="mod">
          <ac:chgData name="Zouris, James M CIV USN NAVHLTHRSCHCEN SAN (USA)" userId="bab9ade8-029b-401b-926c-14d8df09c6b9" providerId="ADAL" clId="{390BBD38-3D73-4681-AA1D-B0C51FB74242}" dt="2026-07-06T23:27:11.680" v="14" actId="2711"/>
          <ac:spMkLst>
            <pc:docMk/>
            <pc:sldMk cId="1851852752" sldId="256"/>
            <ac:spMk id="89" creationId="{BA5F644B-DEDC-156C-0741-981FD42F79EE}"/>
          </ac:spMkLst>
        </pc:spChg>
        <pc:grpChg chg="mod">
          <ac:chgData name="Zouris, James M CIV USN NAVHLTHRSCHCEN SAN (USA)" userId="bab9ade8-029b-401b-926c-14d8df09c6b9" providerId="ADAL" clId="{390BBD38-3D73-4681-AA1D-B0C51FB74242}" dt="2026-07-07T00:01:37.052" v="30" actId="14100"/>
          <ac:grpSpMkLst>
            <pc:docMk/>
            <pc:sldMk cId="1851852752" sldId="256"/>
            <ac:grpSpMk id="4" creationId="{A76DB88D-F946-9138-6EEC-5D5F4A2A3813}"/>
          </ac:grpSpMkLst>
        </pc:grpChg>
        <pc:graphicFrameChg chg="modGraphic">
          <ac:chgData name="Zouris, James M CIV USN NAVHLTHRSCHCEN SAN (USA)" userId="bab9ade8-029b-401b-926c-14d8df09c6b9" providerId="ADAL" clId="{390BBD38-3D73-4681-AA1D-B0C51FB74242}" dt="2026-07-07T00:00:09.612" v="26" actId="255"/>
          <ac:graphicFrameMkLst>
            <pc:docMk/>
            <pc:sldMk cId="1851852752" sldId="256"/>
            <ac:graphicFrameMk id="45" creationId="{4B9DE2D6-DC11-CF74-8582-004C957C166B}"/>
          </ac:graphicFrameMkLst>
        </pc:graphicFrameChg>
        <pc:graphicFrameChg chg="modGraphic">
          <ac:chgData name="Zouris, James M CIV USN NAVHLTHRSCHCEN SAN (USA)" userId="bab9ade8-029b-401b-926c-14d8df09c6b9" providerId="ADAL" clId="{390BBD38-3D73-4681-AA1D-B0C51FB74242}" dt="2026-07-07T00:11:29.114" v="32" actId="13926"/>
          <ac:graphicFrameMkLst>
            <pc:docMk/>
            <pc:sldMk cId="1851852752" sldId="256"/>
            <ac:graphicFrameMk id="71" creationId="{36E68488-A7D8-0F5C-30F4-8E390AA8572D}"/>
          </ac:graphicFrameMkLst>
        </pc:graphicFrameChg>
        <pc:graphicFrameChg chg="modGraphic">
          <ac:chgData name="Zouris, James M CIV USN NAVHLTHRSCHCEN SAN (USA)" userId="bab9ade8-029b-401b-926c-14d8df09c6b9" providerId="ADAL" clId="{390BBD38-3D73-4681-AA1D-B0C51FB74242}" dt="2026-07-07T00:13:35.916" v="37" actId="13926"/>
          <ac:graphicFrameMkLst>
            <pc:docMk/>
            <pc:sldMk cId="1851852752" sldId="256"/>
            <ac:graphicFrameMk id="80" creationId="{4DE682F6-F108-CF53-CBC2-7BA98712BF3E}"/>
          </ac:graphicFrameMkLst>
        </pc:graphicFrameChg>
        <pc:picChg chg="mod">
          <ac:chgData name="Zouris, James M CIV USN NAVHLTHRSCHCEN SAN (USA)" userId="bab9ade8-029b-401b-926c-14d8df09c6b9" providerId="ADAL" clId="{390BBD38-3D73-4681-AA1D-B0C51FB74242}" dt="2026-07-06T23:46:15.337" v="15" actId="14100"/>
          <ac:picMkLst>
            <pc:docMk/>
            <pc:sldMk cId="1851852752" sldId="256"/>
            <ac:picMk id="21" creationId="{7326AA06-B1EC-6F9A-AF10-C65BEA65C50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litaryhealth-my.sharepoint-mil.us/personal/james_m_zouris_civ_health_mil/Documents/Documents/VA_data/ccs_data_VA2work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litaryhealth-my.sharepoint-mil.us/personal/james_m_zouris_civ_health_mil/Documents/Documents/VA_data/ccs_data_VA2worker.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dirty="0"/>
              <a:t>Topic Probability Plot</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's2'!$AW$1</c:f>
              <c:strCache>
                <c:ptCount val="1"/>
                <c:pt idx="0">
                  <c:v>Probability</c:v>
                </c:pt>
              </c:strCache>
            </c:strRef>
          </c:tx>
          <c:spPr>
            <a:solidFill>
              <a:schemeClr val="accent1"/>
            </a:solidFill>
            <a:ln>
              <a:noFill/>
            </a:ln>
            <a:effectLst/>
          </c:spPr>
          <c:invertIfNegative val="0"/>
          <c:cat>
            <c:multiLvlStrRef>
              <c:f>'s2'!$AU$2:$AV$35</c:f>
              <c:multiLvlStrCache>
                <c:ptCount val="34"/>
                <c:lvl>
                  <c:pt idx="0">
                    <c:v>CCS205</c:v>
                  </c:pt>
                  <c:pt idx="1">
                    <c:v>CCS53</c:v>
                  </c:pt>
                  <c:pt idx="2">
                    <c:v>CCS259</c:v>
                  </c:pt>
                  <c:pt idx="3">
                    <c:v>CCS258</c:v>
                  </c:pt>
                  <c:pt idx="4">
                    <c:v>CCS244</c:v>
                  </c:pt>
                  <c:pt idx="5">
                    <c:v>CCS650</c:v>
                  </c:pt>
                  <c:pt idx="6">
                    <c:v>CCS2618</c:v>
                  </c:pt>
                  <c:pt idx="7">
                    <c:v>CCS651</c:v>
                  </c:pt>
                  <c:pt idx="8">
                    <c:v>CCS660</c:v>
                  </c:pt>
                  <c:pt idx="9">
                    <c:v>CCS661</c:v>
                  </c:pt>
                  <c:pt idx="10">
                    <c:v>CCS233</c:v>
                  </c:pt>
                  <c:pt idx="11">
                    <c:v>CCS84</c:v>
                  </c:pt>
                  <c:pt idx="12">
                    <c:v>CCS95</c:v>
                  </c:pt>
                  <c:pt idx="13">
                    <c:v>CCS254</c:v>
                  </c:pt>
                  <c:pt idx="14">
                    <c:v>CCS204</c:v>
                  </c:pt>
                  <c:pt idx="15">
                    <c:v>CCS232</c:v>
                  </c:pt>
                  <c:pt idx="16">
                    <c:v>CCS225</c:v>
                  </c:pt>
                  <c:pt idx="17">
                    <c:v>CCS203</c:v>
                  </c:pt>
                  <c:pt idx="18">
                    <c:v>CCS230</c:v>
                  </c:pt>
                  <c:pt idx="19">
                    <c:v>CCS657</c:v>
                  </c:pt>
                  <c:pt idx="20">
                    <c:v>CCS651</c:v>
                  </c:pt>
                  <c:pt idx="21">
                    <c:v>CCS245</c:v>
                  </c:pt>
                  <c:pt idx="22">
                    <c:v>CCS662</c:v>
                  </c:pt>
                  <c:pt idx="23">
                    <c:v>CCS663</c:v>
                  </c:pt>
                  <c:pt idx="24">
                    <c:v>CCS211</c:v>
                  </c:pt>
                  <c:pt idx="25">
                    <c:v>CCS10</c:v>
                  </c:pt>
                  <c:pt idx="26">
                    <c:v>CCS200</c:v>
                  </c:pt>
                  <c:pt idx="27">
                    <c:v>CCS134</c:v>
                  </c:pt>
                  <c:pt idx="28">
                    <c:v>CCS126</c:v>
                  </c:pt>
                  <c:pt idx="29">
                    <c:v>CCS133</c:v>
                  </c:pt>
                  <c:pt idx="30">
                    <c:v>CCS138</c:v>
                  </c:pt>
                  <c:pt idx="31">
                    <c:v>CCS253</c:v>
                  </c:pt>
                  <c:pt idx="32">
                    <c:v>CCS255</c:v>
                  </c:pt>
                  <c:pt idx="33">
                    <c:v>CCS136</c:v>
                  </c:pt>
                </c:lvl>
                <c:lvl>
                  <c:pt idx="0">
                    <c:v>1</c:v>
                  </c:pt>
                  <c:pt idx="1">
                    <c:v>1</c:v>
                  </c:pt>
                  <c:pt idx="2">
                    <c:v>2</c:v>
                  </c:pt>
                  <c:pt idx="3">
                    <c:v>2</c:v>
                  </c:pt>
                  <c:pt idx="4">
                    <c:v>3</c:v>
                  </c:pt>
                  <c:pt idx="5">
                    <c:v>3</c:v>
                  </c:pt>
                  <c:pt idx="6">
                    <c:v>3</c:v>
                  </c:pt>
                  <c:pt idx="7">
                    <c:v>4</c:v>
                  </c:pt>
                  <c:pt idx="8">
                    <c:v>5</c:v>
                  </c:pt>
                  <c:pt idx="9">
                    <c:v>5</c:v>
                  </c:pt>
                  <c:pt idx="10">
                    <c:v>6</c:v>
                  </c:pt>
                  <c:pt idx="11">
                    <c:v>6</c:v>
                  </c:pt>
                  <c:pt idx="12">
                    <c:v>6</c:v>
                  </c:pt>
                  <c:pt idx="13">
                    <c:v>6</c:v>
                  </c:pt>
                  <c:pt idx="14">
                    <c:v>7</c:v>
                  </c:pt>
                  <c:pt idx="15">
                    <c:v>7</c:v>
                  </c:pt>
                  <c:pt idx="16">
                    <c:v>7</c:v>
                  </c:pt>
                  <c:pt idx="17">
                    <c:v>7</c:v>
                  </c:pt>
                  <c:pt idx="18">
                    <c:v>7</c:v>
                  </c:pt>
                  <c:pt idx="19">
                    <c:v>8</c:v>
                  </c:pt>
                  <c:pt idx="20">
                    <c:v>8</c:v>
                  </c:pt>
                  <c:pt idx="21">
                    <c:v>8</c:v>
                  </c:pt>
                  <c:pt idx="22">
                    <c:v>8</c:v>
                  </c:pt>
                  <c:pt idx="23">
                    <c:v>8</c:v>
                  </c:pt>
                  <c:pt idx="24">
                    <c:v>9</c:v>
                  </c:pt>
                  <c:pt idx="25">
                    <c:v>9</c:v>
                  </c:pt>
                  <c:pt idx="26">
                    <c:v>9</c:v>
                  </c:pt>
                  <c:pt idx="27">
                    <c:v>9</c:v>
                  </c:pt>
                  <c:pt idx="28">
                    <c:v>9</c:v>
                  </c:pt>
                  <c:pt idx="29">
                    <c:v>9</c:v>
                  </c:pt>
                  <c:pt idx="30">
                    <c:v>9</c:v>
                  </c:pt>
                  <c:pt idx="31">
                    <c:v>9</c:v>
                  </c:pt>
                  <c:pt idx="32">
                    <c:v>10</c:v>
                  </c:pt>
                  <c:pt idx="33">
                    <c:v>10</c:v>
                  </c:pt>
                </c:lvl>
              </c:multiLvlStrCache>
            </c:multiLvlStrRef>
          </c:cat>
          <c:val>
            <c:numRef>
              <c:f>'s2'!$AW$2:$AW$35</c:f>
              <c:numCache>
                <c:formatCode>0%</c:formatCode>
                <c:ptCount val="34"/>
                <c:pt idx="0">
                  <c:v>0.40210224</c:v>
                </c:pt>
                <c:pt idx="1">
                  <c:v>9.6048259999999996E-2</c:v>
                </c:pt>
                <c:pt idx="2">
                  <c:v>0.49096150900000002</c:v>
                </c:pt>
                <c:pt idx="3">
                  <c:v>0.22763617999999999</c:v>
                </c:pt>
                <c:pt idx="4" formatCode="0.0%">
                  <c:v>0.25592985000000001</c:v>
                </c:pt>
                <c:pt idx="5" formatCode="0.0%">
                  <c:v>0.23886486000000001</c:v>
                </c:pt>
                <c:pt idx="6" formatCode="0.0%">
                  <c:v>6.2446260000000003E-2</c:v>
                </c:pt>
                <c:pt idx="7">
                  <c:v>0.97799054409999997</c:v>
                </c:pt>
                <c:pt idx="8" formatCode="0.0%">
                  <c:v>0.46119654199999999</c:v>
                </c:pt>
                <c:pt idx="9" formatCode="0.0%">
                  <c:v>0.39992083699999997</c:v>
                </c:pt>
                <c:pt idx="10">
                  <c:v>0.30281539699999999</c:v>
                </c:pt>
                <c:pt idx="11">
                  <c:v>0.19154374499999999</c:v>
                </c:pt>
                <c:pt idx="12">
                  <c:v>0.146716136</c:v>
                </c:pt>
                <c:pt idx="13">
                  <c:v>0.141143135</c:v>
                </c:pt>
                <c:pt idx="14" formatCode="0.0%">
                  <c:v>0.39739850199999999</c:v>
                </c:pt>
                <c:pt idx="15" formatCode="0.0%">
                  <c:v>0.14507188100000001</c:v>
                </c:pt>
                <c:pt idx="16" formatCode="0.0%">
                  <c:v>4.4808405000000003E-2</c:v>
                </c:pt>
                <c:pt idx="17" formatCode="0.0%">
                  <c:v>3.4194721999999997E-2</c:v>
                </c:pt>
                <c:pt idx="18" formatCode="0.0%">
                  <c:v>1.8954896999999998E-2</c:v>
                </c:pt>
                <c:pt idx="19" formatCode="0.0%">
                  <c:v>0.92813829800000003</c:v>
                </c:pt>
                <c:pt idx="20" formatCode="0.0%">
                  <c:v>2.5766481000000001E-2</c:v>
                </c:pt>
                <c:pt idx="21" formatCode="0.0%">
                  <c:v>1.2404396E-2</c:v>
                </c:pt>
                <c:pt idx="22" formatCode="0.0%">
                  <c:v>9.3417759999999996E-3</c:v>
                </c:pt>
                <c:pt idx="23" formatCode="0.0%">
                  <c:v>4.4879000000000004E-3</c:v>
                </c:pt>
                <c:pt idx="24" formatCode="0.0%">
                  <c:v>0.23427993</c:v>
                </c:pt>
                <c:pt idx="25" formatCode="0.0%">
                  <c:v>8.9804750000000003E-2</c:v>
                </c:pt>
                <c:pt idx="26" formatCode="0.0%">
                  <c:v>8.6313699999999993E-2</c:v>
                </c:pt>
                <c:pt idx="27" formatCode="0.0%">
                  <c:v>6.1188689999999997E-2</c:v>
                </c:pt>
                <c:pt idx="28" formatCode="0.0%">
                  <c:v>4.7878799999999999E-2</c:v>
                </c:pt>
                <c:pt idx="29" formatCode="0.0%">
                  <c:v>3.9241289999999998E-2</c:v>
                </c:pt>
                <c:pt idx="30" formatCode="0.0%">
                  <c:v>3.332309E-2</c:v>
                </c:pt>
                <c:pt idx="31" formatCode="0.0%">
                  <c:v>3.1589230000000003E-2</c:v>
                </c:pt>
                <c:pt idx="32" formatCode="0.0%">
                  <c:v>0.86215649999999999</c:v>
                </c:pt>
                <c:pt idx="33" formatCode="0.0%">
                  <c:v>0.1315007</c:v>
                </c:pt>
              </c:numCache>
            </c:numRef>
          </c:val>
          <c:extLst>
            <c:ext xmlns:c16="http://schemas.microsoft.com/office/drawing/2014/chart" uri="{C3380CC4-5D6E-409C-BE32-E72D297353CC}">
              <c16:uniqueId val="{00000000-C2DA-4C6D-851D-B732DD14F881}"/>
            </c:ext>
          </c:extLst>
        </c:ser>
        <c:dLbls>
          <c:showLegendKey val="0"/>
          <c:showVal val="0"/>
          <c:showCatName val="0"/>
          <c:showSerName val="0"/>
          <c:showPercent val="0"/>
          <c:showBubbleSize val="0"/>
        </c:dLbls>
        <c:gapWidth val="219"/>
        <c:overlap val="-27"/>
        <c:axId val="1440914047"/>
        <c:axId val="1440912127"/>
      </c:barChart>
      <c:catAx>
        <c:axId val="1440914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40912127"/>
        <c:crosses val="autoZero"/>
        <c:auto val="1"/>
        <c:lblAlgn val="ctr"/>
        <c:lblOffset val="100"/>
        <c:noMultiLvlLbl val="0"/>
      </c:catAx>
      <c:valAx>
        <c:axId val="14409121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409140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a:t>Topic Distribution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's2'!$C$1</c:f>
              <c:strCache>
                <c:ptCount val="1"/>
                <c:pt idx="0">
                  <c:v>Count</c:v>
                </c:pt>
              </c:strCache>
            </c:strRef>
          </c:tx>
          <c:spPr>
            <a:solidFill>
              <a:schemeClr val="accent1"/>
            </a:solidFill>
            <a:ln>
              <a:noFill/>
            </a:ln>
            <a:effectLst/>
          </c:spPr>
          <c:invertIfNegative val="0"/>
          <c:cat>
            <c:strRef>
              <c:f>'s2'!$B$2:$B$11</c:f>
              <c:strCache>
                <c:ptCount val="10"/>
                <c:pt idx="0">
                  <c:v>Depression</c:v>
                </c:pt>
                <c:pt idx="1">
                  <c:v>Late Effects/ Adjustment disorders</c:v>
                </c:pt>
                <c:pt idx="2">
                  <c:v>Alcohol-related / Substance Abuse</c:v>
                </c:pt>
                <c:pt idx="3">
                  <c:v>Insomnia</c:v>
                </c:pt>
                <c:pt idx="4">
                  <c:v>Musculoskeletal</c:v>
                </c:pt>
                <c:pt idx="5">
                  <c:v>Lower Extrimity injuries</c:v>
                </c:pt>
                <c:pt idx="6">
                  <c:v>TBI sequalae</c:v>
                </c:pt>
                <c:pt idx="7">
                  <c:v>Spondylosis intervertebral and Metabolic</c:v>
                </c:pt>
                <c:pt idx="8">
                  <c:v>Administrative /Social admission</c:v>
                </c:pt>
                <c:pt idx="9">
                  <c:v>PTSD</c:v>
                </c:pt>
              </c:strCache>
            </c:strRef>
          </c:cat>
          <c:val>
            <c:numRef>
              <c:f>'s2'!$C$2:$C$11</c:f>
              <c:numCache>
                <c:formatCode>General</c:formatCode>
                <c:ptCount val="10"/>
                <c:pt idx="0">
                  <c:v>331</c:v>
                </c:pt>
                <c:pt idx="1">
                  <c:v>591</c:v>
                </c:pt>
                <c:pt idx="2">
                  <c:v>666</c:v>
                </c:pt>
                <c:pt idx="3">
                  <c:v>970</c:v>
                </c:pt>
                <c:pt idx="4">
                  <c:v>1472</c:v>
                </c:pt>
                <c:pt idx="5">
                  <c:v>1720</c:v>
                </c:pt>
                <c:pt idx="6">
                  <c:v>2238</c:v>
                </c:pt>
                <c:pt idx="7">
                  <c:v>2528</c:v>
                </c:pt>
                <c:pt idx="8">
                  <c:v>3517</c:v>
                </c:pt>
                <c:pt idx="9">
                  <c:v>4722</c:v>
                </c:pt>
              </c:numCache>
            </c:numRef>
          </c:val>
          <c:extLst>
            <c:ext xmlns:c16="http://schemas.microsoft.com/office/drawing/2014/chart" uri="{C3380CC4-5D6E-409C-BE32-E72D297353CC}">
              <c16:uniqueId val="{00000000-DDB2-46A5-9376-F65F16947D34}"/>
            </c:ext>
          </c:extLst>
        </c:ser>
        <c:dLbls>
          <c:showLegendKey val="0"/>
          <c:showVal val="0"/>
          <c:showCatName val="0"/>
          <c:showSerName val="0"/>
          <c:showPercent val="0"/>
          <c:showBubbleSize val="0"/>
        </c:dLbls>
        <c:gapWidth val="219"/>
        <c:overlap val="-27"/>
        <c:axId val="1712924751"/>
        <c:axId val="1712930031"/>
      </c:barChart>
      <c:lineChart>
        <c:grouping val="standard"/>
        <c:varyColors val="0"/>
        <c:ser>
          <c:idx val="1"/>
          <c:order val="1"/>
          <c:tx>
            <c:strRef>
              <c:f>'s2'!$D$1</c:f>
              <c:strCache>
                <c:ptCount val="1"/>
                <c:pt idx="0">
                  <c:v>Percent</c:v>
                </c:pt>
              </c:strCache>
            </c:strRef>
          </c:tx>
          <c:spPr>
            <a:ln w="28575" cap="rnd">
              <a:solidFill>
                <a:schemeClr val="accent2"/>
              </a:solidFill>
              <a:round/>
            </a:ln>
            <a:effectLst/>
          </c:spPr>
          <c:marker>
            <c:symbol val="none"/>
          </c:marker>
          <c:cat>
            <c:strRef>
              <c:f>'s2'!$B$2:$B$11</c:f>
              <c:strCache>
                <c:ptCount val="10"/>
                <c:pt idx="0">
                  <c:v>Depression</c:v>
                </c:pt>
                <c:pt idx="1">
                  <c:v>Late Effects/ Adjustment disorders</c:v>
                </c:pt>
                <c:pt idx="2">
                  <c:v>Alcohol-related / Substance Abuse</c:v>
                </c:pt>
                <c:pt idx="3">
                  <c:v>Insomnia</c:v>
                </c:pt>
                <c:pt idx="4">
                  <c:v>Musculoskeletal</c:v>
                </c:pt>
                <c:pt idx="5">
                  <c:v>Lower Extrimity injuries</c:v>
                </c:pt>
                <c:pt idx="6">
                  <c:v>TBI sequalae</c:v>
                </c:pt>
                <c:pt idx="7">
                  <c:v>Spondylosis intervertebral and Metabolic</c:v>
                </c:pt>
                <c:pt idx="8">
                  <c:v>Administrative /Social admission</c:v>
                </c:pt>
                <c:pt idx="9">
                  <c:v>PTSD</c:v>
                </c:pt>
              </c:strCache>
            </c:strRef>
          </c:cat>
          <c:val>
            <c:numRef>
              <c:f>'s2'!$D$2:$D$11</c:f>
              <c:numCache>
                <c:formatCode>0.00%</c:formatCode>
                <c:ptCount val="10"/>
                <c:pt idx="0">
                  <c:v>1.7648627032791256E-2</c:v>
                </c:pt>
                <c:pt idx="1">
                  <c:v>3.1511596907491335E-2</c:v>
                </c:pt>
                <c:pt idx="2">
                  <c:v>3.5510530525193283E-2</c:v>
                </c:pt>
                <c:pt idx="3">
                  <c:v>5.1719541455611834E-2</c:v>
                </c:pt>
                <c:pt idx="4">
                  <c:v>7.8485737136763531E-2</c:v>
                </c:pt>
                <c:pt idx="5">
                  <c:v>9.1708877632631303E-2</c:v>
                </c:pt>
                <c:pt idx="6">
                  <c:v>0.11932817915222607</c:v>
                </c:pt>
                <c:pt idx="7">
                  <c:v>0.13479072247400692</c:v>
                </c:pt>
                <c:pt idx="8">
                  <c:v>0.18752332711276992</c:v>
                </c:pt>
                <c:pt idx="9">
                  <c:v>0.25177286057051451</c:v>
                </c:pt>
              </c:numCache>
            </c:numRef>
          </c:val>
          <c:smooth val="0"/>
          <c:extLst>
            <c:ext xmlns:c16="http://schemas.microsoft.com/office/drawing/2014/chart" uri="{C3380CC4-5D6E-409C-BE32-E72D297353CC}">
              <c16:uniqueId val="{00000001-DDB2-46A5-9376-F65F16947D34}"/>
            </c:ext>
          </c:extLst>
        </c:ser>
        <c:dLbls>
          <c:showLegendKey val="0"/>
          <c:showVal val="0"/>
          <c:showCatName val="0"/>
          <c:showSerName val="0"/>
          <c:showPercent val="0"/>
          <c:showBubbleSize val="0"/>
        </c:dLbls>
        <c:marker val="1"/>
        <c:smooth val="0"/>
        <c:axId val="1712928591"/>
        <c:axId val="1712929071"/>
      </c:lineChart>
      <c:catAx>
        <c:axId val="1712924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2930031"/>
        <c:crosses val="autoZero"/>
        <c:auto val="1"/>
        <c:lblAlgn val="ctr"/>
        <c:lblOffset val="100"/>
        <c:noMultiLvlLbl val="0"/>
      </c:catAx>
      <c:valAx>
        <c:axId val="17129300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2924751"/>
        <c:crosses val="autoZero"/>
        <c:crossBetween val="between"/>
      </c:valAx>
      <c:valAx>
        <c:axId val="1712929071"/>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2928591"/>
        <c:crosses val="max"/>
        <c:crossBetween val="between"/>
      </c:valAx>
      <c:catAx>
        <c:axId val="1712928591"/>
        <c:scaling>
          <c:orientation val="minMax"/>
        </c:scaling>
        <c:delete val="1"/>
        <c:axPos val="b"/>
        <c:numFmt formatCode="General" sourceLinked="1"/>
        <c:majorTickMark val="none"/>
        <c:minorTickMark val="none"/>
        <c:tickLblPos val="nextTo"/>
        <c:crossAx val="171292907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209F-E155-4A55-B36E-EAF97ADFED9F}"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D77CB-BC50-40CB-8006-8563F26B751D}" type="slidenum">
              <a:rPr lang="en-US" smtClean="0"/>
              <a:t>‹#›</a:t>
            </a:fld>
            <a:endParaRPr lang="en-US"/>
          </a:p>
        </p:txBody>
      </p:sp>
    </p:spTree>
    <p:extLst>
      <p:ext uri="{BB962C8B-B14F-4D97-AF65-F5344CB8AC3E}">
        <p14:creationId xmlns:p14="http://schemas.microsoft.com/office/powerpoint/2010/main" val="976557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4D77CB-BC50-40CB-8006-8563F26B751D}" type="slidenum">
              <a:rPr lang="en-US" smtClean="0"/>
              <a:t>1</a:t>
            </a:fld>
            <a:endParaRPr lang="en-US"/>
          </a:p>
        </p:txBody>
      </p:sp>
    </p:spTree>
    <p:extLst>
      <p:ext uri="{BB962C8B-B14F-4D97-AF65-F5344CB8AC3E}">
        <p14:creationId xmlns:p14="http://schemas.microsoft.com/office/powerpoint/2010/main" val="355108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7/6/2026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hyperlink" Target="https://pubmed.ncbi.nlm.nih.gov/16224307/" TargetMode="External"/><Relationship Id="rId4" Type="http://schemas.openxmlformats.org/officeDocument/2006/relationships/hyperlink" Target="https://www.hcup-us.ahrq.gov/toolssoftware/ccs/ccs.jsp" TargetMode="External"/><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330617BE-ACB5-1F5B-3244-79B95064DE47}"/>
              </a:ext>
            </a:extLst>
          </p:cNvPr>
          <p:cNvSpPr txBox="1"/>
          <p:nvPr/>
        </p:nvSpPr>
        <p:spPr>
          <a:xfrm>
            <a:off x="266096" y="12689543"/>
            <a:ext cx="15757517" cy="4401205"/>
          </a:xfrm>
          <a:prstGeom prst="rect">
            <a:avLst/>
          </a:prstGeom>
          <a:noFill/>
        </p:spPr>
        <p:txBody>
          <a:bodyPr wrap="square">
            <a:spAutoFit/>
          </a:bodyPr>
          <a:lstStyle/>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Data Source: Electronic Health Records (EHR) of combat-injured casualties were identified from the </a:t>
            </a:r>
            <a:r>
              <a:rPr lang="en-US" sz="2800" dirty="0">
                <a:noFill/>
                <a:latin typeface="Arial Narrow" panose="020B0606020202030204" pitchFamily="34" charset="0"/>
                <a:ea typeface="Open Sans" panose="020B0606030504020204" pitchFamily="34" charset="0"/>
                <a:cs typeface="Arial" panose="020B0604020202020204" pitchFamily="34" charset="0"/>
              </a:rPr>
              <a:t>Expeditionary</a:t>
            </a:r>
            <a:r>
              <a:rPr lang="en-US" sz="2800" dirty="0">
                <a:latin typeface="Arial Narrow" panose="020B0606020202030204" pitchFamily="34" charset="0"/>
                <a:ea typeface="Open Sans" panose="020B0606030504020204" pitchFamily="34" charset="0"/>
                <a:cs typeface="Arial" panose="020B0604020202020204" pitchFamily="34" charset="0"/>
              </a:rPr>
              <a:t> Medical Encounter Database (EMED) and matched to the Veterans medical health records.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Time Window: Filtered to healthcare encounters occurring strictly between ≥ 3 and ≤ 5 years post-injury date.</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Temporal </a:t>
            </a:r>
            <a:r>
              <a:rPr lang="en-US" sz="2800" dirty="0" err="1">
                <a:latin typeface="Arial Narrow" panose="020B0606020202030204" pitchFamily="34" charset="0"/>
                <a:ea typeface="Open Sans" panose="020B0606030504020204" pitchFamily="34" charset="0"/>
                <a:cs typeface="Arial" panose="020B0604020202020204" pitchFamily="34" charset="0"/>
              </a:rPr>
              <a:t>downsampling</a:t>
            </a:r>
            <a:r>
              <a:rPr lang="en-US" sz="2800" dirty="0">
                <a:latin typeface="Arial Narrow" panose="020B0606020202030204" pitchFamily="34" charset="0"/>
                <a:ea typeface="Open Sans" panose="020B0606030504020204" pitchFamily="34" charset="0"/>
                <a:cs typeface="Arial" panose="020B0604020202020204" pitchFamily="34" charset="0"/>
              </a:rPr>
              <a:t> applied by capping duplicate ICD codes at a maximum of one instance per distinct six-month post-injury window. This eliminates confounding inflation caused by routine clinic check-ins while preserving the clinical granularity of co-occurring, non-identical CCS codes.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Feature Extraction: International Classification of Diseases (ICD) codes collapsed into single-level CCS Categories to reduce high-dimensionality.</a:t>
            </a:r>
            <a:r>
              <a:rPr lang="en-US" sz="2800" baseline="30000" dirty="0">
                <a:latin typeface="Arial Narrow" panose="020B0606020202030204" pitchFamily="34" charset="0"/>
                <a:ea typeface="Open Sans" panose="020B0606030504020204" pitchFamily="34" charset="0"/>
                <a:cs typeface="Arial" panose="020B0604020202020204" pitchFamily="34" charset="0"/>
              </a:rPr>
              <a:t> </a:t>
            </a:r>
            <a:r>
              <a:rPr lang="en-US" sz="2800" dirty="0">
                <a:latin typeface="Arial Narrow" panose="020B0606020202030204" pitchFamily="34" charset="0"/>
                <a:ea typeface="Open Sans" panose="020B0606030504020204" pitchFamily="34" charset="0"/>
                <a:cs typeface="Arial" panose="020B0604020202020204" pitchFamily="34" charset="0"/>
              </a:rPr>
              <a:t>Matrix Construction: Built a patient-by-CCS document-term matrix (DTM).</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Hyperparameter Tuning: Evaluated optimal topic count (k) using perplexity scoring</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Model Fitting: Executed final LDA model using Gibbs sampling in R (</a:t>
            </a:r>
            <a:r>
              <a:rPr lang="en-US" sz="2800" dirty="0" err="1">
                <a:latin typeface="Arial Narrow" panose="020B0606020202030204" pitchFamily="34" charset="0"/>
                <a:ea typeface="Open Sans" panose="020B0606030504020204" pitchFamily="34" charset="0"/>
                <a:cs typeface="Arial" panose="020B0604020202020204" pitchFamily="34" charset="0"/>
              </a:rPr>
              <a:t>topicmodels</a:t>
            </a:r>
            <a:r>
              <a:rPr lang="en-US" sz="2800" dirty="0">
                <a:latin typeface="Arial Narrow" panose="020B0606020202030204" pitchFamily="34" charset="0"/>
                <a:ea typeface="Open Sans" panose="020B0606030504020204" pitchFamily="34" charset="0"/>
                <a:cs typeface="Arial" panose="020B0604020202020204" pitchFamily="34" charset="0"/>
              </a:rPr>
              <a:t> package) R Studio 2024.04.2</a:t>
            </a:r>
          </a:p>
        </p:txBody>
      </p:sp>
      <p:grpSp>
        <p:nvGrpSpPr>
          <p:cNvPr id="4" name="Group 3">
            <a:extLst>
              <a:ext uri="{FF2B5EF4-FFF2-40B4-BE49-F238E27FC236}">
                <a16:creationId xmlns:a16="http://schemas.microsoft.com/office/drawing/2014/main" id="{A76DB88D-F946-9138-6EEC-5D5F4A2A3813}"/>
              </a:ext>
            </a:extLst>
          </p:cNvPr>
          <p:cNvGrpSpPr/>
          <p:nvPr/>
        </p:nvGrpSpPr>
        <p:grpSpPr>
          <a:xfrm>
            <a:off x="-26873" y="31297347"/>
            <a:ext cx="43918073" cy="1501298"/>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sp>
        <p:nvSpPr>
          <p:cNvPr id="9" name="TextBox 8">
            <a:extLst>
              <a:ext uri="{FF2B5EF4-FFF2-40B4-BE49-F238E27FC236}">
                <a16:creationId xmlns:a16="http://schemas.microsoft.com/office/drawing/2014/main" id="{3A267A65-C22E-3452-FACC-57259F1E5760}"/>
              </a:ext>
            </a:extLst>
          </p:cNvPr>
          <p:cNvSpPr txBox="1"/>
          <p:nvPr/>
        </p:nvSpPr>
        <p:spPr>
          <a:xfrm>
            <a:off x="383810" y="32038132"/>
            <a:ext cx="43102431" cy="830997"/>
          </a:xfrm>
          <a:prstGeom prst="rect">
            <a:avLst/>
          </a:prstGeom>
          <a:noFill/>
          <a:ln w="76200">
            <a:noFill/>
          </a:ln>
        </p:spPr>
        <p:txBody>
          <a:bodyPr wrap="square" rtlCol="0">
            <a:spAutoFit/>
          </a:bodyPr>
          <a:lstStyle/>
          <a:p>
            <a:pPr lvl="0"/>
            <a:r>
              <a:rPr lang="en-US" sz="1600" b="1" dirty="0">
                <a:solidFill>
                  <a:schemeClr val="bg1"/>
                </a:solidFill>
                <a:latin typeface="Arial" panose="020B0604020202020204" pitchFamily="34" charset="0"/>
                <a:cs typeface="Arial" panose="020B0604020202020204" pitchFamily="34" charset="0"/>
              </a:rPr>
              <a:t>Disclaimer:</a:t>
            </a:r>
            <a:r>
              <a:rPr lang="en-US" sz="1600" dirty="0">
                <a:solidFill>
                  <a:schemeClr val="bg1"/>
                </a:solidFill>
                <a:latin typeface="Arial" panose="020B0604020202020204" pitchFamily="34" charset="0"/>
                <a:cs typeface="Arial" panose="020B0604020202020204" pitchFamily="34" charset="0"/>
              </a:rPr>
              <a:t> I am a military service member or employee of the U.S. Government. This work was prepared as part of my official duties. Title 17, U.S.C. §105 provides that copyright protection under this title is not available for any work of the U.S. Government. Title 17, U.S.C. §101 defines a U.S. Government work as work prepared by a military service member or employee of the U.S. Government as part of that person’s official duties. This work was supported by the U.S. Navy Bureau of Medicine and Surgery under work unit no. 62475. The views expressed in this work are those of the authors and do not necessarily reflect the official policy or position of the Department of the Navy, Department of Defense, nor the U.S. Government. The study protocol was approved by the Naval Health Research Center Institutional Review Board in compliance with all applicable federal regulations governing the protection of human subjects. Research data were derived from approved </a:t>
            </a:r>
            <a:r>
              <a:rPr lang="en-US" sz="1600" b="1" dirty="0">
                <a:solidFill>
                  <a:schemeClr val="bg1"/>
                </a:solidFill>
                <a:latin typeface="Arial" panose="020B0604020202020204" pitchFamily="34" charset="0"/>
                <a:cs typeface="Arial" panose="020B0604020202020204" pitchFamily="34" charset="0"/>
              </a:rPr>
              <a:t>Naval Health Research Center </a:t>
            </a:r>
            <a:r>
              <a:rPr lang="en-US" sz="1600" dirty="0">
                <a:solidFill>
                  <a:schemeClr val="bg1"/>
                </a:solidFill>
                <a:latin typeface="Arial" panose="020B0604020202020204" pitchFamily="34" charset="0"/>
                <a:cs typeface="Arial" panose="020B0604020202020204" pitchFamily="34" charset="0"/>
              </a:rPr>
              <a:t>Institutional Review Board protocol number </a:t>
            </a:r>
            <a:r>
              <a:rPr lang="en-US" sz="1600" b="1" dirty="0">
                <a:solidFill>
                  <a:schemeClr val="bg1"/>
                </a:solidFill>
                <a:latin typeface="Arial" panose="020B0604020202020204" pitchFamily="34" charset="0"/>
                <a:cs typeface="Arial" panose="020B0604020202020204" pitchFamily="34" charset="0"/>
              </a:rPr>
              <a:t>NHRC.2007</a:t>
            </a:r>
            <a:r>
              <a:rPr lang="en-US" sz="1600" dirty="0">
                <a:solidFill>
                  <a:schemeClr val="bg1"/>
                </a:solidFill>
                <a:latin typeface="Arial" panose="020B0604020202020204" pitchFamily="34" charset="0"/>
                <a:cs typeface="Arial" panose="020B0604020202020204" pitchFamily="34" charset="0"/>
              </a:rPr>
              <a:t>.0016</a:t>
            </a:r>
            <a:endParaRPr lang="en-US" sz="1600"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6" name="Text Placeholder 5">
            <a:extLst>
              <a:ext uri="{FF2B5EF4-FFF2-40B4-BE49-F238E27FC236}">
                <a16:creationId xmlns:a16="http://schemas.microsoft.com/office/drawing/2014/main" id="{EBF9082C-3EBE-4935-6A4F-DACB290002F7}"/>
              </a:ext>
            </a:extLst>
          </p:cNvPr>
          <p:cNvSpPr txBox="1"/>
          <p:nvPr/>
        </p:nvSpPr>
        <p:spPr>
          <a:xfrm>
            <a:off x="10899757" y="648284"/>
            <a:ext cx="22111520" cy="1770296"/>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ct val="20000"/>
              </a:spcBef>
              <a:defRPr/>
            </a:pPr>
            <a:r>
              <a:rPr lang="en-US" sz="5400" dirty="0">
                <a:solidFill>
                  <a:schemeClr val="bg1"/>
                </a:solidFill>
                <a:latin typeface="Impact" panose="020B0806030902050204" pitchFamily="34" charset="0"/>
                <a:ea typeface="Tahoma" panose="020B0604030504040204" pitchFamily="34" charset="0"/>
                <a:cs typeface="Arial" panose="020B0604020202020204" pitchFamily="34" charset="0"/>
              </a:rPr>
              <a:t>DISEASE AND INJURY ASSOCIATIONS AMONG COMBAT-INJURED VETERANS USING DIAGNOSIS GROUPS AND TOPIC MODELING</a:t>
            </a:r>
            <a:endParaRPr lang="en-US" sz="315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defTabSz="2266299">
              <a:spcBef>
                <a:spcPct val="20000"/>
              </a:spcBef>
              <a:defRPr/>
            </a:pP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James Zouris, MS</a:t>
            </a:r>
            <a:r>
              <a:rPr lang="en-US" sz="280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 Andrew J. MacGregor, PhD</a:t>
            </a:r>
            <a:r>
              <a:rPr lang="en-US" sz="3149"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 Dustin French, PhD</a:t>
            </a:r>
            <a:r>
              <a:rPr lang="en-US" sz="3149"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2</a:t>
            </a: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 Ted Melcer, PhD</a:t>
            </a:r>
            <a:r>
              <a:rPr lang="en-US" sz="3149"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p>
          <a:p>
            <a:pPr algn="ctr" defTabSz="2266299">
              <a:spcBef>
                <a:spcPct val="20000"/>
              </a:spcBef>
              <a:defRPr/>
            </a:pPr>
            <a:r>
              <a:rPr lang="en-US" sz="3149"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Naval Health Research Center, San Diego, CA; </a:t>
            </a:r>
            <a:r>
              <a:rPr lang="en-US" sz="3149"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2</a:t>
            </a:r>
            <a:r>
              <a:rPr lang="en-US" sz="3149" b="1" dirty="0">
                <a:solidFill>
                  <a:schemeClr val="bg1"/>
                </a:solidFill>
                <a:latin typeface="Arial" panose="020B0604020202020204" pitchFamily="34" charset="0"/>
                <a:ea typeface="Tahoma" panose="020B0604030504040204" pitchFamily="34" charset="0"/>
                <a:cs typeface="Arial" panose="020B0604020202020204" pitchFamily="34" charset="0"/>
              </a:rPr>
              <a:t>VA Health Systems Research, Hines, IL</a:t>
            </a:r>
          </a:p>
        </p:txBody>
      </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E8B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D17AC80-5D59-94A3-CC06-1AAC06CBFD48}"/>
              </a:ext>
            </a:extLst>
          </p:cNvPr>
          <p:cNvSpPr/>
          <p:nvPr/>
        </p:nvSpPr>
        <p:spPr>
          <a:xfrm>
            <a:off x="30862833" y="30058949"/>
            <a:ext cx="12348413" cy="1122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27" name="Rectangle 26">
            <a:extLst>
              <a:ext uri="{FF2B5EF4-FFF2-40B4-BE49-F238E27FC236}">
                <a16:creationId xmlns:a16="http://schemas.microsoft.com/office/drawing/2014/main" id="{0C490C5F-506D-CD3A-23FB-7D8EB9BA076D}"/>
              </a:ext>
            </a:extLst>
          </p:cNvPr>
          <p:cNvSpPr/>
          <p:nvPr/>
        </p:nvSpPr>
        <p:spPr>
          <a:xfrm rot="10800000" flipV="1">
            <a:off x="30979202" y="29316221"/>
            <a:ext cx="1252728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Arial Black" panose="020B0A04020102020204" pitchFamily="34" charset="0"/>
                <a:ea typeface="Tahoma" panose="020B0604030504040204" pitchFamily="34" charset="0"/>
                <a:cs typeface="Tahoma" panose="020B0604030504040204" pitchFamily="34" charset="0"/>
              </a:rPr>
              <a:t>Partners/Collaborators </a:t>
            </a:r>
          </a:p>
        </p:txBody>
      </p:sp>
      <p:sp>
        <p:nvSpPr>
          <p:cNvPr id="28" name="TextBox 27">
            <a:extLst>
              <a:ext uri="{FF2B5EF4-FFF2-40B4-BE49-F238E27FC236}">
                <a16:creationId xmlns:a16="http://schemas.microsoft.com/office/drawing/2014/main" id="{103BEEA5-C5C8-27F0-9456-F111D9A8576B}"/>
              </a:ext>
            </a:extLst>
          </p:cNvPr>
          <p:cNvSpPr txBox="1"/>
          <p:nvPr/>
        </p:nvSpPr>
        <p:spPr>
          <a:xfrm>
            <a:off x="31115591" y="30266972"/>
            <a:ext cx="12472092" cy="1323439"/>
          </a:xfrm>
          <a:prstGeom prst="rect">
            <a:avLst/>
          </a:prstGeom>
          <a:noFill/>
          <a:ln>
            <a:noFill/>
          </a:ln>
        </p:spPr>
        <p:txBody>
          <a:bodyPr wrap="square" rtlCol="0">
            <a:spAutoFit/>
          </a:bodyPr>
          <a:lstStyle/>
          <a:p>
            <a:pPr lvl="0"/>
            <a:r>
              <a:rPr lang="en-US" sz="2800" dirty="0">
                <a:latin typeface="Arial Narrow" panose="020B0606020202030204" pitchFamily="34" charset="0"/>
                <a:ea typeface="Tahoma" panose="020B0604030504040204" pitchFamily="34" charset="0"/>
                <a:cs typeface="Tahoma" panose="020B0604030504040204" pitchFamily="34" charset="0"/>
              </a:rPr>
              <a:t>VA collaboration included the US Department of Veterans Affairs and the Edward Hines Junior Hospital.</a:t>
            </a:r>
          </a:p>
          <a:p>
            <a:pPr lvl="0"/>
            <a:endParaRPr lang="en-US" sz="2400" dirty="0">
              <a:latin typeface="Arial Narrow" panose="020B0606020202030204" pitchFamily="34" charset="0"/>
              <a:ea typeface="Tahoma" panose="020B0604030504040204" pitchFamily="34" charset="0"/>
              <a:cs typeface="Tahoma" panose="020B0604030504040204" pitchFamily="34" charset="0"/>
            </a:endParaRPr>
          </a:p>
        </p:txBody>
      </p:sp>
      <p:sp>
        <p:nvSpPr>
          <p:cNvPr id="37" name="Rectangle 36">
            <a:extLst>
              <a:ext uri="{FF2B5EF4-FFF2-40B4-BE49-F238E27FC236}">
                <a16:creationId xmlns:a16="http://schemas.microsoft.com/office/drawing/2014/main" id="{AA7F3E3C-C47B-3E9D-4A6C-7EAA4A01598D}"/>
              </a:ext>
            </a:extLst>
          </p:cNvPr>
          <p:cNvSpPr/>
          <p:nvPr/>
        </p:nvSpPr>
        <p:spPr>
          <a:xfrm>
            <a:off x="30924014" y="17383342"/>
            <a:ext cx="1252728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Summary</a:t>
            </a:r>
          </a:p>
        </p:txBody>
      </p:sp>
      <p:sp>
        <p:nvSpPr>
          <p:cNvPr id="69" name="Rectangle 68">
            <a:extLst>
              <a:ext uri="{FF2B5EF4-FFF2-40B4-BE49-F238E27FC236}">
                <a16:creationId xmlns:a16="http://schemas.microsoft.com/office/drawing/2014/main" id="{57FBCD33-1F25-C7E6-A485-6E0EB32DA80D}"/>
              </a:ext>
            </a:extLst>
          </p:cNvPr>
          <p:cNvSpPr/>
          <p:nvPr/>
        </p:nvSpPr>
        <p:spPr>
          <a:xfrm>
            <a:off x="527339" y="24462261"/>
            <a:ext cx="158191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Top CCS Categories for each of the 10 Topics</a:t>
            </a:r>
            <a:endParaRPr lang="en-US" sz="2400"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graphicFrame>
        <p:nvGraphicFramePr>
          <p:cNvPr id="71" name="Table 70">
            <a:extLst>
              <a:ext uri="{FF2B5EF4-FFF2-40B4-BE49-F238E27FC236}">
                <a16:creationId xmlns:a16="http://schemas.microsoft.com/office/drawing/2014/main" id="{36E68488-A7D8-0F5C-30F4-8E390AA8572D}"/>
              </a:ext>
            </a:extLst>
          </p:cNvPr>
          <p:cNvGraphicFramePr>
            <a:graphicFrameLocks noGrp="1"/>
          </p:cNvGraphicFramePr>
          <p:nvPr>
            <p:extLst>
              <p:ext uri="{D42A27DB-BD31-4B8C-83A1-F6EECF244321}">
                <p14:modId xmlns:p14="http://schemas.microsoft.com/office/powerpoint/2010/main" val="3228641515"/>
              </p:ext>
            </p:extLst>
          </p:nvPr>
        </p:nvGraphicFramePr>
        <p:xfrm>
          <a:off x="16939342" y="6541456"/>
          <a:ext cx="12957049" cy="6309360"/>
        </p:xfrm>
        <a:graphic>
          <a:graphicData uri="http://schemas.openxmlformats.org/drawingml/2006/table">
            <a:tbl>
              <a:tblPr>
                <a:tableStyleId>{5C22544A-7EE6-4342-B048-85BDC9FD1C3A}</a:tableStyleId>
              </a:tblPr>
              <a:tblGrid>
                <a:gridCol w="791790">
                  <a:extLst>
                    <a:ext uri="{9D8B030D-6E8A-4147-A177-3AD203B41FA5}">
                      <a16:colId xmlns:a16="http://schemas.microsoft.com/office/drawing/2014/main" val="3395078984"/>
                    </a:ext>
                  </a:extLst>
                </a:gridCol>
                <a:gridCol w="4757649">
                  <a:extLst>
                    <a:ext uri="{9D8B030D-6E8A-4147-A177-3AD203B41FA5}">
                      <a16:colId xmlns:a16="http://schemas.microsoft.com/office/drawing/2014/main" val="2098941612"/>
                    </a:ext>
                  </a:extLst>
                </a:gridCol>
                <a:gridCol w="956715">
                  <a:extLst>
                    <a:ext uri="{9D8B030D-6E8A-4147-A177-3AD203B41FA5}">
                      <a16:colId xmlns:a16="http://schemas.microsoft.com/office/drawing/2014/main" val="3471544944"/>
                    </a:ext>
                  </a:extLst>
                </a:gridCol>
                <a:gridCol w="1101131">
                  <a:extLst>
                    <a:ext uri="{9D8B030D-6E8A-4147-A177-3AD203B41FA5}">
                      <a16:colId xmlns:a16="http://schemas.microsoft.com/office/drawing/2014/main" val="1232186367"/>
                    </a:ext>
                  </a:extLst>
                </a:gridCol>
                <a:gridCol w="1280314">
                  <a:extLst>
                    <a:ext uri="{9D8B030D-6E8A-4147-A177-3AD203B41FA5}">
                      <a16:colId xmlns:a16="http://schemas.microsoft.com/office/drawing/2014/main" val="2291926766"/>
                    </a:ext>
                  </a:extLst>
                </a:gridCol>
                <a:gridCol w="1972864">
                  <a:extLst>
                    <a:ext uri="{9D8B030D-6E8A-4147-A177-3AD203B41FA5}">
                      <a16:colId xmlns:a16="http://schemas.microsoft.com/office/drawing/2014/main" val="3920572087"/>
                    </a:ext>
                  </a:extLst>
                </a:gridCol>
                <a:gridCol w="2096586">
                  <a:extLst>
                    <a:ext uri="{9D8B030D-6E8A-4147-A177-3AD203B41FA5}">
                      <a16:colId xmlns:a16="http://schemas.microsoft.com/office/drawing/2014/main" val="280915693"/>
                    </a:ext>
                  </a:extLst>
                </a:gridCol>
              </a:tblGrid>
              <a:tr h="0">
                <a:tc gridSpan="7">
                  <a:txBody>
                    <a:bodyPr/>
                    <a:lstStyle/>
                    <a:p>
                      <a:pPr algn="l" fontAlgn="b">
                        <a:buNone/>
                      </a:pPr>
                      <a:r>
                        <a:rPr lang="en-US" sz="2400" b="1" i="0" u="none" strike="noStrike" dirty="0">
                          <a:effectLst/>
                          <a:latin typeface="Arial" panose="020B0604020202020204" pitchFamily="34" charset="0"/>
                          <a:cs typeface="Arial" panose="020B0604020202020204" pitchFamily="34" charset="0"/>
                        </a:rPr>
                        <a:t>Table 2. Mean Injury Severity Score and Average Number and Total Counts of CCS </a:t>
                      </a: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5729754"/>
                  </a:ext>
                </a:extLst>
              </a:tr>
              <a:tr h="0">
                <a:tc>
                  <a:txBody>
                    <a:bodyPr/>
                    <a:lstStyle/>
                    <a:p>
                      <a:pPr algn="ctr" fontAlgn="b">
                        <a:buNone/>
                      </a:pPr>
                      <a:r>
                        <a:rPr lang="en-US" sz="2400" b="1" u="none" strike="noStrike" dirty="0">
                          <a:effectLst/>
                        </a:rPr>
                        <a:t>Topic </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Topics</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Count</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Mean ISS</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AVG Number of CCS</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rPr>
                        <a:t>AVG Counts </a:t>
                      </a:r>
                      <a:br>
                        <a:rPr lang="en-US" sz="2400" b="1" u="none" strike="noStrike" dirty="0">
                          <a:effectLst/>
                        </a:rPr>
                      </a:br>
                      <a:r>
                        <a:rPr lang="en-US" sz="2400" b="1" u="none" strike="noStrike" dirty="0">
                          <a:effectLst/>
                        </a:rPr>
                        <a:t>of CCS</a:t>
                      </a:r>
                      <a:endParaRPr lang="en-US" sz="24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2367852"/>
                  </a:ext>
                </a:extLst>
              </a:tr>
              <a:tr h="182880">
                <a:tc>
                  <a:txBody>
                    <a:bodyPr/>
                    <a:lstStyle/>
                    <a:p>
                      <a:pPr algn="ctr" fontAlgn="b">
                        <a:buNone/>
                      </a:pPr>
                      <a:r>
                        <a:rPr lang="en-US" sz="2400" b="0" i="0" u="none" strike="noStrike" dirty="0">
                          <a:effectLst/>
                          <a:latin typeface="Calibri" panose="020F0502020204030204" pitchFamily="34" charset="0"/>
                        </a:rPr>
                        <a:t>T1</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Spondylosis &amp; Metabolic Conditions</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2528</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13.48%</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5.76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13.71</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7.55</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2619764"/>
                  </a:ext>
                </a:extLst>
              </a:tr>
              <a:tr h="190500">
                <a:tc>
                  <a:txBody>
                    <a:bodyPr/>
                    <a:lstStyle/>
                    <a:p>
                      <a:pPr algn="ctr" fontAlgn="b">
                        <a:buNone/>
                      </a:pPr>
                      <a:r>
                        <a:rPr lang="en-US" sz="2400" u="none" strike="noStrike" dirty="0">
                          <a:effectLst/>
                        </a:rPr>
                        <a:t>T2</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Insomnia</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970</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5.17%</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highlight>
                            <a:srgbClr val="FFFF00"/>
                          </a:highlight>
                        </a:rPr>
                        <a:t>8.45</a:t>
                      </a:r>
                      <a:endParaRPr lang="en-US" sz="2400" b="0" i="0" u="none" strike="noStrike" dirty="0">
                        <a:effectLst/>
                        <a:highlight>
                          <a:srgbClr val="FFFF00"/>
                        </a:highligh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11.17</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7.52</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2999687"/>
                  </a:ext>
                </a:extLst>
              </a:tr>
              <a:tr h="182880">
                <a:tc>
                  <a:txBody>
                    <a:bodyPr/>
                    <a:lstStyle/>
                    <a:p>
                      <a:pPr algn="ctr" fontAlgn="b">
                        <a:buNone/>
                      </a:pPr>
                      <a:r>
                        <a:rPr lang="en-US" sz="2400" u="none" strike="noStrike" dirty="0">
                          <a:effectLst/>
                        </a:rPr>
                        <a:t>T3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Late Effects/ Adjustment disorders</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591</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3.15%</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7.11</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11.47</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6.52</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9683856"/>
                  </a:ext>
                </a:extLst>
              </a:tr>
              <a:tr h="182880">
                <a:tc>
                  <a:txBody>
                    <a:bodyPr/>
                    <a:lstStyle/>
                    <a:p>
                      <a:pPr algn="ctr" fontAlgn="b">
                        <a:buNone/>
                      </a:pPr>
                      <a:r>
                        <a:rPr lang="en-US" sz="2400" u="none" strike="noStrike" dirty="0">
                          <a:effectLst/>
                        </a:rPr>
                        <a:t>T4</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Post Traumatic Stress Disorder (PTSD)</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highlight>
                            <a:srgbClr val="FFFF00"/>
                          </a:highlight>
                        </a:rPr>
                        <a:t>4722</a:t>
                      </a:r>
                      <a:endParaRPr lang="en-US" sz="2400" b="0" i="0" u="none" strike="noStrike" dirty="0">
                        <a:effectLst/>
                        <a:highlight>
                          <a:srgbClr val="FFFF00"/>
                        </a:highligh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highlight>
                            <a:srgbClr val="FFFF00"/>
                          </a:highlight>
                        </a:rPr>
                        <a:t>25.18%</a:t>
                      </a:r>
                      <a:endParaRPr lang="en-US" sz="2400" b="0" i="0" u="none" strike="noStrike" dirty="0">
                        <a:effectLst/>
                        <a:highlight>
                          <a:srgbClr val="FFFF00"/>
                        </a:highligh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5.07</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14.06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11.19</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1024708"/>
                  </a:ext>
                </a:extLst>
              </a:tr>
              <a:tr h="182880">
                <a:tc>
                  <a:txBody>
                    <a:bodyPr/>
                    <a:lstStyle/>
                    <a:p>
                      <a:pPr algn="ctr" fontAlgn="b">
                        <a:buNone/>
                      </a:pPr>
                      <a:r>
                        <a:rPr lang="en-US" sz="2400" u="none" strike="noStrike" dirty="0">
                          <a:effectLst/>
                        </a:rPr>
                        <a:t>T5</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Alcohol-related disorders / Substance Abuse</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666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3.55%</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5.46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highlight>
                            <a:srgbClr val="FFFF00"/>
                          </a:highlight>
                        </a:rPr>
                        <a:t>16.60</a:t>
                      </a:r>
                      <a:endParaRPr lang="en-US" sz="2400" b="0" i="0" u="none" strike="noStrike" dirty="0">
                        <a:effectLst/>
                        <a:highlight>
                          <a:srgbClr val="FFFF00"/>
                        </a:highligh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highlight>
                            <a:srgbClr val="FFFF00"/>
                          </a:highlight>
                        </a:rPr>
                        <a:t>24.13</a:t>
                      </a:r>
                      <a:endParaRPr lang="en-US" sz="2400" b="0" i="0" u="none" strike="noStrike" dirty="0">
                        <a:effectLst/>
                        <a:highlight>
                          <a:srgbClr val="FFFF00"/>
                        </a:highligh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6979559"/>
                  </a:ext>
                </a:extLst>
              </a:tr>
              <a:tr h="190500">
                <a:tc>
                  <a:txBody>
                    <a:bodyPr/>
                    <a:lstStyle/>
                    <a:p>
                      <a:pPr algn="ctr" fontAlgn="b">
                        <a:buNone/>
                      </a:pPr>
                      <a:r>
                        <a:rPr lang="en-US" sz="2400" u="none" strike="noStrike" dirty="0">
                          <a:effectLst/>
                        </a:rPr>
                        <a:t>T6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Traumatic Brain Injury (TBI) sequalae</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2238</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11.93%</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7.40</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16.23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12.94</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3443027"/>
                  </a:ext>
                </a:extLst>
              </a:tr>
              <a:tr h="190500">
                <a:tc>
                  <a:txBody>
                    <a:bodyPr/>
                    <a:lstStyle/>
                    <a:p>
                      <a:pPr algn="ctr" fontAlgn="b">
                        <a:buNone/>
                      </a:pPr>
                      <a:r>
                        <a:rPr lang="en-US" sz="2400" u="none" strike="noStrike" dirty="0">
                          <a:effectLst/>
                        </a:rPr>
                        <a:t>T7</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Musculoskeletal</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1472</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7.85%</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4.83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10.80</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5.62</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91079768"/>
                  </a:ext>
                </a:extLst>
              </a:tr>
              <a:tr h="182880">
                <a:tc>
                  <a:txBody>
                    <a:bodyPr/>
                    <a:lstStyle/>
                    <a:p>
                      <a:pPr algn="ctr" fontAlgn="b">
                        <a:buNone/>
                      </a:pPr>
                      <a:r>
                        <a:rPr lang="en-US" sz="2400" u="none" strike="noStrike" dirty="0">
                          <a:effectLst/>
                        </a:rPr>
                        <a:t>T8</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Depression</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331</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1.76%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4.48</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a:effectLst/>
                        </a:rPr>
                        <a:t>10.79</a:t>
                      </a:r>
                      <a:endParaRPr lang="en-US" sz="2400" b="0" i="0" u="none" strike="noStrike">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9.30</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89460403"/>
                  </a:ext>
                </a:extLst>
              </a:tr>
              <a:tr h="182880">
                <a:tc>
                  <a:txBody>
                    <a:bodyPr/>
                    <a:lstStyle/>
                    <a:p>
                      <a:pPr algn="ctr" fontAlgn="b">
                        <a:buNone/>
                      </a:pPr>
                      <a:r>
                        <a:rPr lang="en-US" sz="2400" u="none" strike="noStrike" dirty="0">
                          <a:effectLst/>
                        </a:rPr>
                        <a:t>T9</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Lower Extremity injuries</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1720</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9.17%</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6.93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12.86</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6.68</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19674895"/>
                  </a:ext>
                </a:extLst>
              </a:tr>
              <a:tr h="182880">
                <a:tc>
                  <a:txBody>
                    <a:bodyPr/>
                    <a:lstStyle/>
                    <a:p>
                      <a:pPr algn="ctr" fontAlgn="b">
                        <a:buNone/>
                      </a:pPr>
                      <a:r>
                        <a:rPr lang="en-US" sz="2400" u="none" strike="noStrike" dirty="0">
                          <a:effectLst/>
                        </a:rPr>
                        <a:t>T10</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Administrative /Social admission</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3517</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18.75%</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8.64</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11.93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u="none" strike="noStrike" dirty="0">
                          <a:effectLst/>
                        </a:rPr>
                        <a:t>8.43</a:t>
                      </a:r>
                      <a:endParaRPr lang="en-US" sz="2400" b="0" i="0" u="none" strike="noStrike" dirty="0">
                        <a:effectLst/>
                        <a:latin typeface="Calibri" panose="020F050202020403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07650"/>
                  </a:ext>
                </a:extLst>
              </a:tr>
            </a:tbl>
          </a:graphicData>
        </a:graphic>
      </p:graphicFrame>
      <p:sp>
        <p:nvSpPr>
          <p:cNvPr id="78" name="Rectangle 77">
            <a:extLst>
              <a:ext uri="{FF2B5EF4-FFF2-40B4-BE49-F238E27FC236}">
                <a16:creationId xmlns:a16="http://schemas.microsoft.com/office/drawing/2014/main" id="{1117AFDE-8346-A6A8-C3B3-212A458A7878}"/>
              </a:ext>
            </a:extLst>
          </p:cNvPr>
          <p:cNvSpPr/>
          <p:nvPr/>
        </p:nvSpPr>
        <p:spPr>
          <a:xfrm>
            <a:off x="325822" y="9226531"/>
            <a:ext cx="158191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Learning Objectives</a:t>
            </a:r>
          </a:p>
        </p:txBody>
      </p:sp>
      <p:sp>
        <p:nvSpPr>
          <p:cNvPr id="79" name="TextBox 78">
            <a:extLst>
              <a:ext uri="{FF2B5EF4-FFF2-40B4-BE49-F238E27FC236}">
                <a16:creationId xmlns:a16="http://schemas.microsoft.com/office/drawing/2014/main" id="{3D3192D6-2730-FB27-6349-89C33DF06A21}"/>
              </a:ext>
            </a:extLst>
          </p:cNvPr>
          <p:cNvSpPr txBox="1"/>
          <p:nvPr/>
        </p:nvSpPr>
        <p:spPr>
          <a:xfrm>
            <a:off x="383810" y="10056520"/>
            <a:ext cx="16032860" cy="1815882"/>
          </a:xfrm>
          <a:prstGeom prst="rect">
            <a:avLst/>
          </a:prstGeom>
          <a:noFill/>
          <a:ln>
            <a:noFill/>
          </a:ln>
        </p:spPr>
        <p:txBody>
          <a:bodyPr wrap="square" rtlCol="0">
            <a:spAutoFit/>
          </a:bodyPr>
          <a:lstStyle/>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To identify and characterize distinct multi-system comorbidity clusters among combat-injured veterans during the late chronic phase (3–5 years post-injury) using machine learning.</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Describe the top diagnosis categories associated with specific topics, such as injuries and mental health disorders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Compare characteristics across topics to identify differences in patient demographics, injuries, and health care needs</a:t>
            </a:r>
            <a:endParaRPr lang="en-US" sz="2100" dirty="0">
              <a:latin typeface="Arial Narrow" panose="020B0606020202030204" pitchFamily="34" charset="0"/>
              <a:ea typeface="Open Sans" panose="020B0606030504020204" pitchFamily="34" charset="0"/>
              <a:cs typeface="Arial" panose="020B0604020202020204" pitchFamily="34" charset="0"/>
            </a:endParaRPr>
          </a:p>
        </p:txBody>
      </p:sp>
      <p:graphicFrame>
        <p:nvGraphicFramePr>
          <p:cNvPr id="80" name="Table 79">
            <a:extLst>
              <a:ext uri="{FF2B5EF4-FFF2-40B4-BE49-F238E27FC236}">
                <a16:creationId xmlns:a16="http://schemas.microsoft.com/office/drawing/2014/main" id="{4DE682F6-F108-CF53-CBC2-7BA98712BF3E}"/>
              </a:ext>
            </a:extLst>
          </p:cNvPr>
          <p:cNvGraphicFramePr>
            <a:graphicFrameLocks noGrp="1"/>
          </p:cNvGraphicFramePr>
          <p:nvPr>
            <p:extLst>
              <p:ext uri="{D42A27DB-BD31-4B8C-83A1-F6EECF244321}">
                <p14:modId xmlns:p14="http://schemas.microsoft.com/office/powerpoint/2010/main" val="3184579241"/>
              </p:ext>
            </p:extLst>
          </p:nvPr>
        </p:nvGraphicFramePr>
        <p:xfrm>
          <a:off x="17001997" y="14363565"/>
          <a:ext cx="12946768" cy="16139078"/>
        </p:xfrm>
        <a:graphic>
          <a:graphicData uri="http://schemas.openxmlformats.org/drawingml/2006/table">
            <a:tbl>
              <a:tblPr>
                <a:tableStyleId>{5C22544A-7EE6-4342-B048-85BDC9FD1C3A}</a:tableStyleId>
              </a:tblPr>
              <a:tblGrid>
                <a:gridCol w="3176494">
                  <a:extLst>
                    <a:ext uri="{9D8B030D-6E8A-4147-A177-3AD203B41FA5}">
                      <a16:colId xmlns:a16="http://schemas.microsoft.com/office/drawing/2014/main" val="1390673177"/>
                    </a:ext>
                  </a:extLst>
                </a:gridCol>
                <a:gridCol w="865411">
                  <a:extLst>
                    <a:ext uri="{9D8B030D-6E8A-4147-A177-3AD203B41FA5}">
                      <a16:colId xmlns:a16="http://schemas.microsoft.com/office/drawing/2014/main" val="825778124"/>
                    </a:ext>
                  </a:extLst>
                </a:gridCol>
                <a:gridCol w="865411">
                  <a:extLst>
                    <a:ext uri="{9D8B030D-6E8A-4147-A177-3AD203B41FA5}">
                      <a16:colId xmlns:a16="http://schemas.microsoft.com/office/drawing/2014/main" val="101456065"/>
                    </a:ext>
                  </a:extLst>
                </a:gridCol>
                <a:gridCol w="865411">
                  <a:extLst>
                    <a:ext uri="{9D8B030D-6E8A-4147-A177-3AD203B41FA5}">
                      <a16:colId xmlns:a16="http://schemas.microsoft.com/office/drawing/2014/main" val="2903436609"/>
                    </a:ext>
                  </a:extLst>
                </a:gridCol>
                <a:gridCol w="865411">
                  <a:extLst>
                    <a:ext uri="{9D8B030D-6E8A-4147-A177-3AD203B41FA5}">
                      <a16:colId xmlns:a16="http://schemas.microsoft.com/office/drawing/2014/main" val="785537867"/>
                    </a:ext>
                  </a:extLst>
                </a:gridCol>
                <a:gridCol w="865411">
                  <a:extLst>
                    <a:ext uri="{9D8B030D-6E8A-4147-A177-3AD203B41FA5}">
                      <a16:colId xmlns:a16="http://schemas.microsoft.com/office/drawing/2014/main" val="1938067388"/>
                    </a:ext>
                  </a:extLst>
                </a:gridCol>
                <a:gridCol w="865411">
                  <a:extLst>
                    <a:ext uri="{9D8B030D-6E8A-4147-A177-3AD203B41FA5}">
                      <a16:colId xmlns:a16="http://schemas.microsoft.com/office/drawing/2014/main" val="1061210900"/>
                    </a:ext>
                  </a:extLst>
                </a:gridCol>
                <a:gridCol w="865411">
                  <a:extLst>
                    <a:ext uri="{9D8B030D-6E8A-4147-A177-3AD203B41FA5}">
                      <a16:colId xmlns:a16="http://schemas.microsoft.com/office/drawing/2014/main" val="637907146"/>
                    </a:ext>
                  </a:extLst>
                </a:gridCol>
                <a:gridCol w="865411">
                  <a:extLst>
                    <a:ext uri="{9D8B030D-6E8A-4147-A177-3AD203B41FA5}">
                      <a16:colId xmlns:a16="http://schemas.microsoft.com/office/drawing/2014/main" val="511614078"/>
                    </a:ext>
                  </a:extLst>
                </a:gridCol>
                <a:gridCol w="865411">
                  <a:extLst>
                    <a:ext uri="{9D8B030D-6E8A-4147-A177-3AD203B41FA5}">
                      <a16:colId xmlns:a16="http://schemas.microsoft.com/office/drawing/2014/main" val="3366731834"/>
                    </a:ext>
                  </a:extLst>
                </a:gridCol>
                <a:gridCol w="980440">
                  <a:extLst>
                    <a:ext uri="{9D8B030D-6E8A-4147-A177-3AD203B41FA5}">
                      <a16:colId xmlns:a16="http://schemas.microsoft.com/office/drawing/2014/main" val="2149739480"/>
                    </a:ext>
                  </a:extLst>
                </a:gridCol>
                <a:gridCol w="1001135">
                  <a:extLst>
                    <a:ext uri="{9D8B030D-6E8A-4147-A177-3AD203B41FA5}">
                      <a16:colId xmlns:a16="http://schemas.microsoft.com/office/drawing/2014/main" val="3178071164"/>
                    </a:ext>
                  </a:extLst>
                </a:gridCol>
              </a:tblGrid>
              <a:tr h="654045">
                <a:tc gridSpan="12">
                  <a:txBody>
                    <a:bodyPr/>
                    <a:lstStyle/>
                    <a:p>
                      <a:pPr algn="l" fontAlgn="b">
                        <a:buNone/>
                      </a:pPr>
                      <a:r>
                        <a:rPr lang="en-US" sz="2400" b="1" i="0" u="none" strike="noStrike" dirty="0">
                          <a:effectLst/>
                          <a:latin typeface="Arial" panose="020B0604020202020204" pitchFamily="34" charset="0"/>
                          <a:cs typeface="Arial" panose="020B0604020202020204" pitchFamily="34" charset="0"/>
                        </a:rPr>
                        <a:t>Table 3. Distribution of Demographic Characteristics by Topics</a:t>
                      </a:r>
                    </a:p>
                  </a:txBody>
                  <a:tcPr marL="7620" marR="7620" marT="7620" marB="0"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2400" b="1" i="0" u="none" strike="noStrike" dirty="0">
                        <a:effectLst/>
                        <a:latin typeface="Calibri" panose="020F050202020403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0100173"/>
                  </a:ext>
                </a:extLst>
              </a:tr>
              <a:tr h="953693">
                <a:tc>
                  <a:txBody>
                    <a:bodyPr/>
                    <a:lstStyle/>
                    <a:p>
                      <a:pPr algn="l" fontAlgn="b">
                        <a:buNone/>
                      </a:pPr>
                      <a:r>
                        <a:rPr lang="en-US" sz="2400" b="1" u="none" strike="noStrike" dirty="0">
                          <a:effectLst/>
                          <a:latin typeface="Arial" panose="020B0604020202020204" pitchFamily="34" charset="0"/>
                          <a:cs typeface="Arial" panose="020B0604020202020204" pitchFamily="34" charset="0"/>
                        </a:rPr>
                        <a:t>Demographic characteristics</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T1 %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T2 %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T3 %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T4 %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T5 %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T6 %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T7 %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T8 %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T9 %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u="none" strike="noStrike" dirty="0">
                          <a:effectLst/>
                          <a:latin typeface="Arial" panose="020B0604020202020204" pitchFamily="34" charset="0"/>
                          <a:cs typeface="Arial" panose="020B0604020202020204" pitchFamily="34" charset="0"/>
                        </a:rPr>
                        <a:t>T10 %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2400" b="1" i="0" u="none" strike="noStrike" dirty="0">
                          <a:effectLst/>
                          <a:latin typeface="Arial" panose="020B0604020202020204" pitchFamily="34" charset="0"/>
                          <a:cs typeface="Arial" panose="020B0604020202020204" pitchFamily="34" charset="0"/>
                        </a:rPr>
                        <a:t>P-value</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7000967"/>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Sex</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t">
                        <a:buNone/>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58902353"/>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Female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2.99</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10</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2.91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2.18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7.85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4.77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3.53</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5027816"/>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Male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97.01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96.1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98.95</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97.09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97.83</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92.15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95.23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96.47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57352839"/>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Service</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7512036"/>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Air Force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1.66</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2.06</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1.35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1.31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0.45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0.75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0.88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0163565"/>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Army</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75</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69.18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70.22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69.8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70.42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66.89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65.63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73.41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68.14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69.69</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0971353"/>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Marine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21.08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26.6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27.24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26.64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28.38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29.27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31.39</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23.56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28.08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27.55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42868589"/>
                  </a:ext>
                </a:extLst>
              </a:tr>
              <a:tr h="355301">
                <a:tc>
                  <a:txBody>
                    <a:bodyPr/>
                    <a:lstStyle/>
                    <a:p>
                      <a:pPr algn="l" fontAlgn="t">
                        <a:buNone/>
                      </a:pPr>
                      <a:r>
                        <a:rPr lang="en-US" sz="2400" u="none" strike="noStrike">
                          <a:effectLst/>
                          <a:latin typeface="Arial" panose="020B0604020202020204" pitchFamily="34" charset="0"/>
                          <a:cs typeface="Arial" panose="020B0604020202020204" pitchFamily="34" charset="0"/>
                        </a:rPr>
                        <a:t>Navy</a:t>
                      </a:r>
                      <a:endParaRPr lang="en-US" sz="2400" b="1" i="0" u="none" strike="noStrike">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2.25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2.16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1.18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2.24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0.75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2.59</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2.24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2.42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2.38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1.88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6495505"/>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Mission</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1461521"/>
                  </a:ext>
                </a:extLst>
              </a:tr>
              <a:tr h="702707">
                <a:tc>
                  <a:txBody>
                    <a:bodyPr/>
                    <a:lstStyle/>
                    <a:p>
                      <a:pPr algn="l" fontAlgn="t">
                        <a:buNone/>
                      </a:pPr>
                      <a:r>
                        <a:rPr lang="en-US" sz="2400" u="none" strike="noStrike" dirty="0">
                          <a:effectLst/>
                          <a:latin typeface="Arial" panose="020B0604020202020204" pitchFamily="34" charset="0"/>
                          <a:cs typeface="Arial" panose="020B0604020202020204" pitchFamily="34" charset="0"/>
                        </a:rPr>
                        <a:t>Operation Enduring Freedom</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41.72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56.16</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33.29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46.91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32.3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34.03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44.98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39.44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39.37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36749962"/>
                  </a:ext>
                </a:extLst>
              </a:tr>
              <a:tr h="702707">
                <a:tc>
                  <a:txBody>
                    <a:bodyPr/>
                    <a:lstStyle/>
                    <a:p>
                      <a:pPr algn="l" fontAlgn="t">
                        <a:buNone/>
                      </a:pPr>
                      <a:r>
                        <a:rPr lang="en-US" sz="2400" u="none" strike="noStrike" dirty="0">
                          <a:effectLst/>
                          <a:latin typeface="Arial" panose="020B0604020202020204" pitchFamily="34" charset="0"/>
                          <a:cs typeface="Arial" panose="020B0604020202020204" pitchFamily="34" charset="0"/>
                        </a:rPr>
                        <a:t>Operation Freedom Sentinel</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4.01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5.27</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2.04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2.04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1.52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2.38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1.64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2.34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4837960"/>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Operation Iraqi Freedom</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52.08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35.06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62.62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51.41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63.83</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62.97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47.42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56.58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58.64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4462536"/>
                  </a:ext>
                </a:extLst>
              </a:tr>
              <a:tr h="702707">
                <a:tc>
                  <a:txBody>
                    <a:bodyPr/>
                    <a:lstStyle/>
                    <a:p>
                      <a:pPr algn="l" fontAlgn="t">
                        <a:buNone/>
                      </a:pPr>
                      <a:r>
                        <a:rPr lang="en-US" sz="2400" u="none" strike="noStrike" dirty="0">
                          <a:effectLst/>
                          <a:latin typeface="Arial" panose="020B0604020202020204" pitchFamily="34" charset="0"/>
                          <a:cs typeface="Arial" panose="020B0604020202020204" pitchFamily="34" charset="0"/>
                        </a:rPr>
                        <a:t>Operation Inherit Resolve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1.79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2.9</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1.53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1.02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0.76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0.82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3.04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0.99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0.51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902070"/>
                  </a:ext>
                </a:extLst>
              </a:tr>
              <a:tr h="355301">
                <a:tc>
                  <a:txBody>
                    <a:bodyPr/>
                    <a:lstStyle/>
                    <a:p>
                      <a:pPr algn="l" fontAlgn="t">
                        <a:buNone/>
                      </a:pPr>
                      <a:r>
                        <a:rPr lang="en-US" sz="2400" u="none" strike="noStrike">
                          <a:effectLst/>
                          <a:latin typeface="Arial" panose="020B0604020202020204" pitchFamily="34" charset="0"/>
                          <a:cs typeface="Arial" panose="020B0604020202020204" pitchFamily="34" charset="0"/>
                        </a:rPr>
                        <a:t>Operation </a:t>
                      </a:r>
                      <a:r>
                        <a:rPr lang="en-US" sz="2400" u="none" strike="noStrike" dirty="0">
                          <a:effectLst/>
                          <a:latin typeface="Arial" panose="020B0604020202020204" pitchFamily="34" charset="0"/>
                          <a:cs typeface="Arial" panose="020B0604020202020204" pitchFamily="34" charset="0"/>
                        </a:rPr>
                        <a:t>New Dawn</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0.52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0.51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0.45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0.55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0.64</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0.46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58102322"/>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Year group</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38299133"/>
                  </a:ext>
                </a:extLst>
              </a:tr>
              <a:tr h="355301">
                <a:tc>
                  <a:txBody>
                    <a:bodyPr/>
                    <a:lstStyle/>
                    <a:p>
                      <a:pPr algn="l" fontAlgn="t">
                        <a:buNone/>
                      </a:pPr>
                      <a:r>
                        <a:rPr lang="en-US" sz="2400" u="none" strike="noStrike">
                          <a:effectLst/>
                          <a:latin typeface="Arial" panose="020B0604020202020204" pitchFamily="34" charset="0"/>
                          <a:cs typeface="Arial" panose="020B0604020202020204" pitchFamily="34" charset="0"/>
                        </a:rPr>
                        <a:t>yr_2009_2012</a:t>
                      </a:r>
                      <a:endParaRPr lang="en-US" sz="2400" b="1" i="0" u="none" strike="noStrike">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72.73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71.91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77.06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78.85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81.46</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75.97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81.05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65.52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80.57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82.47</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4014409"/>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yr_2013_2015</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16.96</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15.57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13.76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14.83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14.59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14.93</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12.57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22.41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12.45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14.22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0547553"/>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yr_2016_2020</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10.31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12.52</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9.17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6.32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3.95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6.38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12.07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6.98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3.31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8557007"/>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Mechanism of Injury</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7748622"/>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Blast</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85.4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85.62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83.91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84.87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86.6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88.22</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84.37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81.85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82.88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85.63</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872530"/>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Gunshot wound</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10.95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9.86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14.01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11.62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9.81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8.68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12.11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7.69</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14.27</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11.87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4119273"/>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Other</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3.65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4.51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2.08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3.51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3.58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3.09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3.52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10.46</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2.85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2.51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5860995"/>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TBI Severity</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11889915"/>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None</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57.24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56.80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67.68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56.04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53.45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52.10</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63.93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58.01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64.53</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61.36</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52481805"/>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Mild</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41.73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42.47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32.15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42.99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45.50</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46.43</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35.19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41.39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34.83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37.65</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44891854"/>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Moderate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0.62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0.17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0.95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1.30</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0.88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0.60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0.64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0.97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7990713"/>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Severe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0.00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0.10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0.00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0.02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0.00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0.18</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0.00</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0.00</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0.00</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0.03</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4788470"/>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Injury severity group</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73233618"/>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Minor</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80.46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65.98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68.87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81.49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79.73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72.97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80.5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84.89</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69.71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62.47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73209255"/>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Moderate</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10.56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16.8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18.61</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12.66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12.76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12.47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14.81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9.37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16.92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18.65</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074952"/>
                  </a:ext>
                </a:extLst>
              </a:tr>
              <a:tr h="355301">
                <a:tc>
                  <a:txBody>
                    <a:bodyPr/>
                    <a:lstStyle/>
                    <a:p>
                      <a:pPr algn="l" fontAlgn="t">
                        <a:buNone/>
                      </a:pPr>
                      <a:r>
                        <a:rPr lang="en-US" sz="2400" u="none" strike="noStrike">
                          <a:effectLst/>
                          <a:latin typeface="Arial" panose="020B0604020202020204" pitchFamily="34" charset="0"/>
                          <a:cs typeface="Arial" panose="020B0604020202020204" pitchFamily="34" charset="0"/>
                        </a:rPr>
                        <a:t>Serious</a:t>
                      </a:r>
                      <a:endParaRPr lang="en-US" sz="2400" b="1" i="0" u="none" strike="noStrike">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4.75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8.14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7.95</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4.09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7.46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8.78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11.8</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7757225"/>
                  </a:ext>
                </a:extLst>
              </a:tr>
              <a:tr h="355301">
                <a:tc>
                  <a:txBody>
                    <a:bodyPr/>
                    <a:lstStyle/>
                    <a:p>
                      <a:pPr algn="l" fontAlgn="t">
                        <a:buNone/>
                      </a:pPr>
                      <a:r>
                        <a:rPr lang="en-US" sz="2400" u="none" strike="noStrike">
                          <a:effectLst/>
                          <a:latin typeface="Arial" panose="020B0604020202020204" pitchFamily="34" charset="0"/>
                          <a:cs typeface="Arial" panose="020B0604020202020204" pitchFamily="34" charset="0"/>
                        </a:rPr>
                        <a:t>Critical</a:t>
                      </a:r>
                      <a:endParaRPr lang="en-US" sz="2400" b="1" i="0" u="none" strike="noStrike">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4.23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9.07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4.57</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1.76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7.1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1.09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1.51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4.59</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7.08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78688095"/>
                  </a:ext>
                </a:extLst>
              </a:tr>
              <a:tr h="355301">
                <a:tc>
                  <a:txBody>
                    <a:bodyPr/>
                    <a:lstStyle/>
                    <a:p>
                      <a:pPr algn="l" fontAlgn="t">
                        <a:buNone/>
                      </a:pPr>
                      <a:r>
                        <a:rPr lang="en-US" sz="2400" b="1" u="none" strike="noStrike" dirty="0">
                          <a:effectLst/>
                          <a:latin typeface="Arial" panose="020B0604020202020204" pitchFamily="34" charset="0"/>
                          <a:cs typeface="Arial" panose="020B0604020202020204" pitchFamily="34" charset="0"/>
                        </a:rPr>
                        <a:t>Rank</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 </a:t>
                      </a:r>
                      <a:endParaRPr lang="en-US" sz="2400" b="1"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 </a:t>
                      </a:r>
                      <a:endParaRPr lang="en-US" sz="2400" b="1"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4389120" rtl="0" eaLnBrk="1" fontAlgn="t" latinLnBrk="0" hangingPunct="1">
                        <a:lnSpc>
                          <a:spcPct val="100000"/>
                        </a:lnSpc>
                        <a:spcBef>
                          <a:spcPts val="0"/>
                        </a:spcBef>
                        <a:spcAft>
                          <a:spcPts val="0"/>
                        </a:spcAft>
                        <a:buClrTx/>
                        <a:buSzTx/>
                        <a:buFontTx/>
                        <a:buNone/>
                        <a:tabLst/>
                        <a:defRPr/>
                      </a:pPr>
                      <a:r>
                        <a:rPr lang="en-US" sz="2400" b="1" i="0" u="none" strike="noStrike" dirty="0">
                          <a:effectLst/>
                          <a:latin typeface="Arial" panose="020B0604020202020204" pitchFamily="34" charset="0"/>
                          <a:cs typeface="Arial" panose="020B0604020202020204" pitchFamily="34" charset="0"/>
                        </a:rPr>
                        <a:t>&lt;0.01</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55868252"/>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Enlisted</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94.78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95.06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95.93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97.25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highlight>
                            <a:srgbClr val="FFFF00"/>
                          </a:highlight>
                          <a:latin typeface="Arial" panose="020B0604020202020204" pitchFamily="34" charset="0"/>
                          <a:cs typeface="Arial" panose="020B0604020202020204" pitchFamily="34" charset="0"/>
                        </a:rPr>
                        <a:t>99.37</a:t>
                      </a:r>
                      <a:endParaRPr lang="en-US" sz="2400" b="0" i="0" u="none" strike="noStrike" dirty="0">
                        <a:effectLst/>
                        <a:highlight>
                          <a:srgbClr val="FFFF00"/>
                        </a:highligh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96.24</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96.1</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96.12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94.12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96.02</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80226150"/>
                  </a:ext>
                </a:extLst>
              </a:tr>
              <a:tr h="355301">
                <a:tc>
                  <a:txBody>
                    <a:bodyPr/>
                    <a:lstStyle/>
                    <a:p>
                      <a:pPr algn="l" fontAlgn="t">
                        <a:buNone/>
                      </a:pPr>
                      <a:r>
                        <a:rPr lang="en-US" sz="2400" u="none" strike="noStrike" dirty="0">
                          <a:effectLst/>
                          <a:latin typeface="Arial" panose="020B0604020202020204" pitchFamily="34" charset="0"/>
                          <a:cs typeface="Arial" panose="020B0604020202020204" pitchFamily="34" charset="0"/>
                        </a:rPr>
                        <a:t>Officer</a:t>
                      </a:r>
                      <a:endParaRPr lang="en-US" sz="2400" b="1" i="0" u="none" strike="noStrike" dirty="0">
                        <a:solidFill>
                          <a:srgbClr val="112277"/>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5.22</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4.94</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4.07</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2.75</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0.63</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3.76</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3.9</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a:effectLst/>
                          <a:latin typeface="Arial" panose="020B0604020202020204" pitchFamily="34" charset="0"/>
                          <a:cs typeface="Arial" panose="020B0604020202020204" pitchFamily="34" charset="0"/>
                        </a:rPr>
                        <a:t>3.88</a:t>
                      </a:r>
                      <a:endParaRPr lang="en-US" sz="2400" b="0" i="0" u="none" strike="noStrike">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5.88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r>
                        <a:rPr lang="en-US" sz="2400" u="none" strike="noStrike" dirty="0">
                          <a:effectLst/>
                          <a:latin typeface="Arial" panose="020B0604020202020204" pitchFamily="34" charset="0"/>
                          <a:cs typeface="Arial" panose="020B0604020202020204" pitchFamily="34" charset="0"/>
                        </a:rPr>
                        <a:t>3.98</a:t>
                      </a: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buNone/>
                      </a:pPr>
                      <a:endParaRPr lang="en-US" sz="2400" b="0" i="0" u="none" strike="noStrike" dirty="0">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1615349"/>
                  </a:ext>
                </a:extLst>
              </a:tr>
            </a:tbl>
          </a:graphicData>
        </a:graphic>
      </p:graphicFrame>
      <p:sp>
        <p:nvSpPr>
          <p:cNvPr id="81" name="Rectangle 80">
            <a:extLst>
              <a:ext uri="{FF2B5EF4-FFF2-40B4-BE49-F238E27FC236}">
                <a16:creationId xmlns:a16="http://schemas.microsoft.com/office/drawing/2014/main" id="{058C7F9A-DDB0-E288-EED2-FD636AF45F47}"/>
              </a:ext>
            </a:extLst>
          </p:cNvPr>
          <p:cNvSpPr/>
          <p:nvPr/>
        </p:nvSpPr>
        <p:spPr>
          <a:xfrm>
            <a:off x="16939342" y="5685816"/>
            <a:ext cx="12957048"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Topic Descriptions and Utilization Metrics</a:t>
            </a:r>
          </a:p>
        </p:txBody>
      </p:sp>
      <p:sp>
        <p:nvSpPr>
          <p:cNvPr id="82" name="Rectangle 81">
            <a:extLst>
              <a:ext uri="{FF2B5EF4-FFF2-40B4-BE49-F238E27FC236}">
                <a16:creationId xmlns:a16="http://schemas.microsoft.com/office/drawing/2014/main" id="{E442001A-D9D2-22C1-8476-78B61E1EB79C}"/>
              </a:ext>
            </a:extLst>
          </p:cNvPr>
          <p:cNvSpPr/>
          <p:nvPr/>
        </p:nvSpPr>
        <p:spPr>
          <a:xfrm>
            <a:off x="16937356" y="13516581"/>
            <a:ext cx="129610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Topic Demographics</a:t>
            </a:r>
          </a:p>
        </p:txBody>
      </p:sp>
      <p:sp>
        <p:nvSpPr>
          <p:cNvPr id="87" name="Rectangle 86">
            <a:extLst>
              <a:ext uri="{FF2B5EF4-FFF2-40B4-BE49-F238E27FC236}">
                <a16:creationId xmlns:a16="http://schemas.microsoft.com/office/drawing/2014/main" id="{FD564EB2-04BE-D0C1-9767-3DDAE8636E6E}"/>
              </a:ext>
            </a:extLst>
          </p:cNvPr>
          <p:cNvSpPr/>
          <p:nvPr/>
        </p:nvSpPr>
        <p:spPr>
          <a:xfrm>
            <a:off x="30958961" y="24667986"/>
            <a:ext cx="1252728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References</a:t>
            </a:r>
          </a:p>
        </p:txBody>
      </p:sp>
      <p:sp>
        <p:nvSpPr>
          <p:cNvPr id="88" name="TextBox 87">
            <a:extLst>
              <a:ext uri="{FF2B5EF4-FFF2-40B4-BE49-F238E27FC236}">
                <a16:creationId xmlns:a16="http://schemas.microsoft.com/office/drawing/2014/main" id="{DDC08885-8505-6FBF-2A9D-C6FFDF4DC5FD}"/>
              </a:ext>
            </a:extLst>
          </p:cNvPr>
          <p:cNvSpPr txBox="1"/>
          <p:nvPr/>
        </p:nvSpPr>
        <p:spPr>
          <a:xfrm>
            <a:off x="31070348" y="25724758"/>
            <a:ext cx="12472092" cy="3631763"/>
          </a:xfrm>
          <a:prstGeom prst="rect">
            <a:avLst/>
          </a:prstGeom>
          <a:noFill/>
          <a:ln>
            <a:noFill/>
          </a:ln>
        </p:spPr>
        <p:txBody>
          <a:bodyPr wrap="square" rtlCol="0">
            <a:spAutoFit/>
          </a:bodyPr>
          <a:lstStyle/>
          <a:p>
            <a:pPr marL="457200" indent="-457200">
              <a:buFont typeface="+mj-lt"/>
              <a:buAutoNum type="arabicPeriod"/>
            </a:pPr>
            <a:r>
              <a:rPr lang="en-US" sz="2300" dirty="0">
                <a:latin typeface="Arial Narrow" panose="020B0606020202030204" pitchFamily="34" charset="0"/>
                <a:ea typeface="Open Sans" panose="020B0606030504020204" pitchFamily="34" charset="0"/>
                <a:cs typeface="Arial" panose="020B0604020202020204" pitchFamily="34" charset="0"/>
              </a:rPr>
              <a:t>Healthcare Cost and Utilization Project (HCUP). Clinical Classifications Software (CCS) for ICD-9-CM and ICD-10-CM/PCS. Agency for Healthcare Research and Quality (AHRQ). </a:t>
            </a:r>
            <a:r>
              <a:rPr lang="en-US" sz="2300" dirty="0">
                <a:latin typeface="Arial Narrow" panose="020B0606020202030204" pitchFamily="34" charset="0"/>
                <a:ea typeface="Open Sans" panose="020B0606030504020204" pitchFamily="34" charset="0"/>
                <a:cs typeface="Arial" panose="020B0604020202020204" pitchFamily="34" charset="0"/>
                <a:hlinkClick r:id="rId4"/>
              </a:rPr>
              <a:t>https://www.hcup-us.ahrq.gov/toolssoftware/ccs/ccs.jsp</a:t>
            </a:r>
            <a:endParaRPr lang="en-US" sz="2300" dirty="0">
              <a:latin typeface="Arial Narrow" panose="020B0606020202030204" pitchFamily="34" charset="0"/>
              <a:ea typeface="Open Sans" panose="020B0606030504020204" pitchFamily="34" charset="0"/>
              <a:cs typeface="Arial" panose="020B0604020202020204" pitchFamily="34" charset="0"/>
            </a:endParaRPr>
          </a:p>
          <a:p>
            <a:pPr marL="457200" indent="-457200">
              <a:buFont typeface="+mj-lt"/>
              <a:buAutoNum type="arabicPeriod"/>
            </a:pPr>
            <a:r>
              <a:rPr lang="en-US" sz="2300" dirty="0">
                <a:latin typeface="Arial Narrow" panose="020B0606020202030204" pitchFamily="34" charset="0"/>
              </a:rPr>
              <a:t>Li, Y., Nair, P., Lu, X.H. </a:t>
            </a:r>
            <a:r>
              <a:rPr lang="en-US" sz="2300" i="1" dirty="0">
                <a:latin typeface="Arial Narrow" panose="020B0606020202030204" pitchFamily="34" charset="0"/>
              </a:rPr>
              <a:t>et al.</a:t>
            </a:r>
            <a:r>
              <a:rPr lang="en-US" sz="2300" dirty="0">
                <a:latin typeface="Arial Narrow" panose="020B0606020202030204" pitchFamily="34" charset="0"/>
              </a:rPr>
              <a:t> Inferring multimodal latent topics from electronic health records. </a:t>
            </a:r>
            <a:r>
              <a:rPr lang="en-US" sz="2300" i="1" dirty="0">
                <a:latin typeface="Arial Narrow" panose="020B0606020202030204" pitchFamily="34" charset="0"/>
              </a:rPr>
              <a:t>Nat Commun</a:t>
            </a:r>
            <a:r>
              <a:rPr lang="en-US" sz="2300" dirty="0">
                <a:latin typeface="Arial Narrow" panose="020B0606020202030204" pitchFamily="34" charset="0"/>
              </a:rPr>
              <a:t> </a:t>
            </a:r>
            <a:r>
              <a:rPr lang="en-US" sz="2300" b="1" dirty="0">
                <a:latin typeface="Arial Narrow" panose="020B0606020202030204" pitchFamily="34" charset="0"/>
              </a:rPr>
              <a:t>11</a:t>
            </a:r>
            <a:r>
              <a:rPr lang="en-US" sz="2300" dirty="0">
                <a:latin typeface="Arial Narrow" panose="020B0606020202030204" pitchFamily="34" charset="0"/>
              </a:rPr>
              <a:t>, 2536 (2020). https://doi.org/10.1038/s41467-020-16378-3</a:t>
            </a:r>
            <a:endParaRPr lang="en-US" sz="2300" dirty="0">
              <a:latin typeface="Arial Narrow" panose="020B0606020202030204" pitchFamily="34" charset="0"/>
              <a:ea typeface="Open Sans" panose="020B0606030504020204" pitchFamily="34" charset="0"/>
              <a:cs typeface="Arial" panose="020B0604020202020204" pitchFamily="34" charset="0"/>
            </a:endParaRPr>
          </a:p>
          <a:p>
            <a:pPr marL="457200" indent="-457200">
              <a:buFont typeface="+mj-lt"/>
              <a:buAutoNum type="arabicPeriod"/>
            </a:pPr>
            <a:r>
              <a:rPr lang="en-US" sz="2300" dirty="0">
                <a:latin typeface="Arial Narrow" panose="020B0606020202030204" pitchFamily="34" charset="0"/>
                <a:ea typeface="Open Sans" panose="020B0606030504020204" pitchFamily="34" charset="0"/>
                <a:cs typeface="Arial" panose="020B0604020202020204" pitchFamily="34" charset="0"/>
              </a:rPr>
              <a:t>Quan H, Sundararajan V, Halfon P, et al. Coding algorithms for defining comorbidities in ICD-9-CM and ICD-10 administrative data. Medical Care. 2005;43(11):1130-1139. </a:t>
            </a:r>
            <a:r>
              <a:rPr lang="en-US" sz="2300" dirty="0">
                <a:latin typeface="Arial Narrow" panose="020B0606020202030204" pitchFamily="34" charset="0"/>
                <a:ea typeface="Open Sans" panose="020B0606030504020204" pitchFamily="34" charset="0"/>
                <a:cs typeface="Arial" panose="020B0604020202020204" pitchFamily="34" charset="0"/>
                <a:hlinkClick r:id="rId5"/>
              </a:rPr>
              <a:t>https://pubmed.ncbi.nlm.nih.gov/16224307/ </a:t>
            </a:r>
            <a:endParaRPr lang="en-US" sz="2300" dirty="0">
              <a:latin typeface="Arial Narrow" panose="020B0606020202030204" pitchFamily="34" charset="0"/>
              <a:ea typeface="Open Sans" panose="020B0606030504020204" pitchFamily="34" charset="0"/>
              <a:cs typeface="Arial" panose="020B0604020202020204" pitchFamily="34" charset="0"/>
            </a:endParaRPr>
          </a:p>
          <a:p>
            <a:pPr marL="457200" indent="-457200">
              <a:buFont typeface="+mj-lt"/>
              <a:buAutoNum type="arabicPeriod"/>
            </a:pPr>
            <a:r>
              <a:rPr lang="en-US" sz="2300" dirty="0">
                <a:latin typeface="Arial Narrow" panose="020B0606020202030204" pitchFamily="34" charset="0"/>
                <a:ea typeface="Open Sans" panose="020B0606030504020204" pitchFamily="34" charset="0"/>
                <a:cs typeface="Arial" panose="020B0604020202020204" pitchFamily="34" charset="0"/>
              </a:rPr>
              <a:t>Mehmood I, Zahra Z, Iqbal S, </a:t>
            </a:r>
            <a:r>
              <a:rPr lang="en-US" sz="2300" dirty="0" err="1">
                <a:latin typeface="Arial Narrow" panose="020B0606020202030204" pitchFamily="34" charset="0"/>
                <a:ea typeface="Open Sans" panose="020B0606030504020204" pitchFamily="34" charset="0"/>
                <a:cs typeface="Arial" panose="020B0604020202020204" pitchFamily="34" charset="0"/>
              </a:rPr>
              <a:t>Qahmash</a:t>
            </a:r>
            <a:r>
              <a:rPr lang="en-US" sz="2300" dirty="0">
                <a:latin typeface="Arial Narrow" panose="020B0606020202030204" pitchFamily="34" charset="0"/>
                <a:ea typeface="Open Sans" panose="020B0606030504020204" pitchFamily="34" charset="0"/>
                <a:cs typeface="Arial" panose="020B0604020202020204" pitchFamily="34" charset="0"/>
              </a:rPr>
              <a:t> A, Hussain I. A Systematic Review of Topic Modeling Techniques for Electronic Health Records. Healthcare (Basel). 2026 Jan 22;14(2):282. </a:t>
            </a:r>
            <a:r>
              <a:rPr lang="en-US" sz="2300" dirty="0" err="1">
                <a:latin typeface="Arial Narrow" panose="020B0606020202030204" pitchFamily="34" charset="0"/>
                <a:ea typeface="Open Sans" panose="020B0606030504020204" pitchFamily="34" charset="0"/>
                <a:cs typeface="Arial" panose="020B0604020202020204" pitchFamily="34" charset="0"/>
              </a:rPr>
              <a:t>doi</a:t>
            </a:r>
            <a:r>
              <a:rPr lang="en-US" sz="2300" dirty="0">
                <a:latin typeface="Arial Narrow" panose="020B0606020202030204" pitchFamily="34" charset="0"/>
                <a:ea typeface="Open Sans" panose="020B0606030504020204" pitchFamily="34" charset="0"/>
                <a:cs typeface="Arial" panose="020B0604020202020204" pitchFamily="34" charset="0"/>
              </a:rPr>
              <a:t>: 10.3390/healthcare14020282. PMID: 41595418; PMCID: PMC12840768.</a:t>
            </a:r>
          </a:p>
        </p:txBody>
      </p:sp>
      <p:sp>
        <p:nvSpPr>
          <p:cNvPr id="89" name="Rectangle 88">
            <a:extLst>
              <a:ext uri="{FF2B5EF4-FFF2-40B4-BE49-F238E27FC236}">
                <a16:creationId xmlns:a16="http://schemas.microsoft.com/office/drawing/2014/main" id="{BA5F644B-DEDC-156C-0741-981FD42F79EE}"/>
              </a:ext>
            </a:extLst>
          </p:cNvPr>
          <p:cNvSpPr/>
          <p:nvPr/>
        </p:nvSpPr>
        <p:spPr>
          <a:xfrm>
            <a:off x="325822" y="5721510"/>
            <a:ext cx="158191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Black" panose="020B0A04020102020204" pitchFamily="34" charset="0"/>
                <a:ea typeface="Tahoma" panose="020B0604030504040204" pitchFamily="34" charset="0"/>
                <a:cs typeface="Arial" panose="020B0604020202020204" pitchFamily="34" charset="0"/>
              </a:rPr>
              <a:t>Background</a:t>
            </a:r>
          </a:p>
        </p:txBody>
      </p:sp>
      <p:sp>
        <p:nvSpPr>
          <p:cNvPr id="90" name="Rectangle 89">
            <a:extLst>
              <a:ext uri="{FF2B5EF4-FFF2-40B4-BE49-F238E27FC236}">
                <a16:creationId xmlns:a16="http://schemas.microsoft.com/office/drawing/2014/main" id="{138D7111-46BF-50B6-5D32-4E87299C6182}"/>
              </a:ext>
            </a:extLst>
          </p:cNvPr>
          <p:cNvSpPr/>
          <p:nvPr/>
        </p:nvSpPr>
        <p:spPr>
          <a:xfrm>
            <a:off x="621040" y="17202124"/>
            <a:ext cx="158191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sp>
        <p:nvSpPr>
          <p:cNvPr id="91" name="Rectangle 90">
            <a:extLst>
              <a:ext uri="{FF2B5EF4-FFF2-40B4-BE49-F238E27FC236}">
                <a16:creationId xmlns:a16="http://schemas.microsoft.com/office/drawing/2014/main" id="{B7AB6570-FCDE-8B7E-EC68-E622C9E8AD5B}"/>
              </a:ext>
            </a:extLst>
          </p:cNvPr>
          <p:cNvSpPr/>
          <p:nvPr/>
        </p:nvSpPr>
        <p:spPr>
          <a:xfrm>
            <a:off x="408428" y="11899132"/>
            <a:ext cx="15819120" cy="82296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800" dirty="0">
                <a:solidFill>
                  <a:schemeClr val="tx1"/>
                </a:solidFill>
                <a:latin typeface="Arial Black" panose="020B0A04020102020204" pitchFamily="34" charset="0"/>
                <a:ea typeface="Tahoma" panose="020B0604030504040204" pitchFamily="34" charset="0"/>
                <a:cs typeface="Tahoma" panose="020B0604030504040204" pitchFamily="34" charset="0"/>
              </a:rPr>
              <a:t>Material and Methods </a:t>
            </a:r>
          </a:p>
        </p:txBody>
      </p:sp>
      <p:graphicFrame>
        <p:nvGraphicFramePr>
          <p:cNvPr id="33" name="Chart 32">
            <a:extLst>
              <a:ext uri="{FF2B5EF4-FFF2-40B4-BE49-F238E27FC236}">
                <a16:creationId xmlns:a16="http://schemas.microsoft.com/office/drawing/2014/main" id="{0C0F2773-0533-C774-6ED9-77433FDB1306}"/>
              </a:ext>
            </a:extLst>
          </p:cNvPr>
          <p:cNvGraphicFramePr>
            <a:graphicFrameLocks/>
          </p:cNvGraphicFramePr>
          <p:nvPr>
            <p:extLst>
              <p:ext uri="{D42A27DB-BD31-4B8C-83A1-F6EECF244321}">
                <p14:modId xmlns:p14="http://schemas.microsoft.com/office/powerpoint/2010/main" val="3035367060"/>
              </p:ext>
            </p:extLst>
          </p:nvPr>
        </p:nvGraphicFramePr>
        <p:xfrm>
          <a:off x="30956534" y="11586628"/>
          <a:ext cx="12316718" cy="483656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5" name="Table 44">
            <a:extLst>
              <a:ext uri="{FF2B5EF4-FFF2-40B4-BE49-F238E27FC236}">
                <a16:creationId xmlns:a16="http://schemas.microsoft.com/office/drawing/2014/main" id="{4B9DE2D6-DC11-CF74-8582-004C957C166B}"/>
              </a:ext>
            </a:extLst>
          </p:cNvPr>
          <p:cNvGraphicFramePr>
            <a:graphicFrameLocks noGrp="1"/>
          </p:cNvGraphicFramePr>
          <p:nvPr>
            <p:extLst>
              <p:ext uri="{D42A27DB-BD31-4B8C-83A1-F6EECF244321}">
                <p14:modId xmlns:p14="http://schemas.microsoft.com/office/powerpoint/2010/main" val="3022067902"/>
              </p:ext>
            </p:extLst>
          </p:nvPr>
        </p:nvGraphicFramePr>
        <p:xfrm>
          <a:off x="901928" y="25467007"/>
          <a:ext cx="15424130" cy="5158740"/>
        </p:xfrm>
        <a:graphic>
          <a:graphicData uri="http://schemas.openxmlformats.org/drawingml/2006/table">
            <a:tbl>
              <a:tblPr>
                <a:tableStyleId>{5C22544A-7EE6-4342-B048-85BDC9FD1C3A}</a:tableStyleId>
              </a:tblPr>
              <a:tblGrid>
                <a:gridCol w="798386">
                  <a:extLst>
                    <a:ext uri="{9D8B030D-6E8A-4147-A177-3AD203B41FA5}">
                      <a16:colId xmlns:a16="http://schemas.microsoft.com/office/drawing/2014/main" val="589726033"/>
                    </a:ext>
                  </a:extLst>
                </a:gridCol>
                <a:gridCol w="1069340">
                  <a:extLst>
                    <a:ext uri="{9D8B030D-6E8A-4147-A177-3AD203B41FA5}">
                      <a16:colId xmlns:a16="http://schemas.microsoft.com/office/drawing/2014/main" val="1975905775"/>
                    </a:ext>
                  </a:extLst>
                </a:gridCol>
                <a:gridCol w="5336540">
                  <a:extLst>
                    <a:ext uri="{9D8B030D-6E8A-4147-A177-3AD203B41FA5}">
                      <a16:colId xmlns:a16="http://schemas.microsoft.com/office/drawing/2014/main" val="1749075145"/>
                    </a:ext>
                  </a:extLst>
                </a:gridCol>
                <a:gridCol w="708960">
                  <a:extLst>
                    <a:ext uri="{9D8B030D-6E8A-4147-A177-3AD203B41FA5}">
                      <a16:colId xmlns:a16="http://schemas.microsoft.com/office/drawing/2014/main" val="426127064"/>
                    </a:ext>
                  </a:extLst>
                </a:gridCol>
                <a:gridCol w="798386">
                  <a:extLst>
                    <a:ext uri="{9D8B030D-6E8A-4147-A177-3AD203B41FA5}">
                      <a16:colId xmlns:a16="http://schemas.microsoft.com/office/drawing/2014/main" val="4150414208"/>
                    </a:ext>
                  </a:extLst>
                </a:gridCol>
                <a:gridCol w="944995">
                  <a:extLst>
                    <a:ext uri="{9D8B030D-6E8A-4147-A177-3AD203B41FA5}">
                      <a16:colId xmlns:a16="http://schemas.microsoft.com/office/drawing/2014/main" val="3212077947"/>
                    </a:ext>
                  </a:extLst>
                </a:gridCol>
                <a:gridCol w="4659692">
                  <a:extLst>
                    <a:ext uri="{9D8B030D-6E8A-4147-A177-3AD203B41FA5}">
                      <a16:colId xmlns:a16="http://schemas.microsoft.com/office/drawing/2014/main" val="3480127077"/>
                    </a:ext>
                  </a:extLst>
                </a:gridCol>
                <a:gridCol w="1107831">
                  <a:extLst>
                    <a:ext uri="{9D8B030D-6E8A-4147-A177-3AD203B41FA5}">
                      <a16:colId xmlns:a16="http://schemas.microsoft.com/office/drawing/2014/main" val="1808348728"/>
                    </a:ext>
                  </a:extLst>
                </a:gridCol>
              </a:tblGrid>
              <a:tr h="190500">
                <a:tc gridSpan="8">
                  <a:txBody>
                    <a:bodyPr/>
                    <a:lstStyle/>
                    <a:p>
                      <a:pPr algn="l" fontAlgn="b">
                        <a:buNone/>
                      </a:pPr>
                      <a:r>
                        <a:rPr lang="en-US" sz="2400" b="1" i="0" u="none" strike="noStrike" dirty="0">
                          <a:effectLst/>
                          <a:latin typeface="Arial" panose="020B0604020202020204" pitchFamily="34" charset="0"/>
                          <a:cs typeface="Arial" panose="020B0604020202020204" pitchFamily="34" charset="0"/>
                        </a:rPr>
                        <a:t>Table 1. Top Clinical Classification Categories Proportions by Topic</a:t>
                      </a: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buNone/>
                      </a:pPr>
                      <a:endParaRPr lang="en-US" sz="1800" b="1" i="0" u="none" strike="noStrike" dirty="0">
                        <a:effectLst/>
                        <a:latin typeface="Calibri" panose="020F050202020403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7611398"/>
                  </a:ext>
                </a:extLst>
              </a:tr>
              <a:tr h="190500">
                <a:tc>
                  <a:txBody>
                    <a:bodyPr/>
                    <a:lstStyle/>
                    <a:p>
                      <a:pPr algn="l" fontAlgn="b">
                        <a:buNone/>
                      </a:pPr>
                      <a:r>
                        <a:rPr lang="en-US" sz="1800" b="1" u="none" strike="noStrike" dirty="0">
                          <a:effectLst/>
                          <a:latin typeface="Arial" panose="020B0604020202020204" pitchFamily="34" charset="0"/>
                          <a:cs typeface="Arial" panose="020B0604020202020204" pitchFamily="34" charset="0"/>
                        </a:rPr>
                        <a:t>Topics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b="1" u="none" strike="noStrike" dirty="0">
                          <a:effectLst/>
                          <a:latin typeface="Arial" panose="020B0604020202020204" pitchFamily="34" charset="0"/>
                          <a:cs typeface="Arial" panose="020B0604020202020204" pitchFamily="34" charset="0"/>
                        </a:rPr>
                        <a:t>CCS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b="1" u="none" strike="noStrike" dirty="0">
                          <a:effectLst/>
                          <a:latin typeface="Arial" panose="020B0604020202020204" pitchFamily="34" charset="0"/>
                          <a:cs typeface="Arial" panose="020B0604020202020204" pitchFamily="34" charset="0"/>
                        </a:rPr>
                        <a:t>CCS descriptions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1800" b="1" u="none" strike="noStrike" dirty="0">
                          <a:effectLst/>
                          <a:latin typeface="Arial" panose="020B0604020202020204" pitchFamily="34" charset="0"/>
                          <a:cs typeface="Arial" panose="020B0604020202020204" pitchFamily="34" charset="0"/>
                        </a:rPr>
                        <a:t> %</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1800" b="1" u="none" strike="noStrike" dirty="0">
                          <a:effectLst/>
                          <a:latin typeface="Arial" panose="020B0604020202020204" pitchFamily="34" charset="0"/>
                          <a:cs typeface="Arial" panose="020B0604020202020204" pitchFamily="34" charset="0"/>
                        </a:rPr>
                        <a:t>Topics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b="1" u="none" strike="noStrike" dirty="0">
                          <a:effectLst/>
                          <a:latin typeface="Arial" panose="020B0604020202020204" pitchFamily="34" charset="0"/>
                          <a:cs typeface="Arial" panose="020B0604020202020204" pitchFamily="34" charset="0"/>
                        </a:rPr>
                        <a:t>CCS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b="1" u="none" strike="noStrike" dirty="0">
                          <a:effectLst/>
                          <a:latin typeface="Arial" panose="020B0604020202020204" pitchFamily="34" charset="0"/>
                          <a:cs typeface="Arial" panose="020B0604020202020204" pitchFamily="34" charset="0"/>
                        </a:rPr>
                        <a:t>CCS descriptions</a:t>
                      </a:r>
                      <a:endParaRPr lang="en-US" sz="1800" b="1"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1800" b="1" i="0" u="none" strike="noStrike" dirty="0">
                          <a:effectLst/>
                          <a:latin typeface="Arial" panose="020B0604020202020204" pitchFamily="34" charset="0"/>
                          <a:cs typeface="Arial" panose="020B0604020202020204" pitchFamily="34" charset="0"/>
                        </a:rPr>
                        <a:t>%</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9125127"/>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CCS205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Spondylosis intervertebral disc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1800" b="0" i="0" u="none" strike="noStrike" dirty="0">
                          <a:effectLst/>
                          <a:latin typeface="Arial" panose="020B0604020202020204" pitchFamily="34" charset="0"/>
                          <a:cs typeface="Arial" panose="020B0604020202020204" pitchFamily="34" charset="0"/>
                        </a:rPr>
                        <a:t>7</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en-US" sz="1800" b="0" i="0" u="none" strike="noStrike" dirty="0">
                          <a:effectLst/>
                          <a:latin typeface="Arial" panose="020B0604020202020204" pitchFamily="34" charset="0"/>
                          <a:cs typeface="Arial" panose="020B0604020202020204" pitchFamily="34" charset="0"/>
                        </a:rPr>
                        <a:t>CCS232</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buNone/>
                      </a:pPr>
                      <a:r>
                        <a:rPr lang="en-US" sz="1800" b="0" i="0" u="none" strike="noStrike" dirty="0">
                          <a:effectLst/>
                          <a:latin typeface="Arial" panose="020B0604020202020204" pitchFamily="34" charset="0"/>
                          <a:cs typeface="Arial" panose="020B0604020202020204" pitchFamily="34" charset="0"/>
                        </a:rPr>
                        <a:t>Sprains and strains</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buNone/>
                      </a:pPr>
                      <a:r>
                        <a:rPr lang="en-US" sz="1800" b="0" i="0" u="none" strike="noStrike" dirty="0">
                          <a:effectLst/>
                          <a:latin typeface="Arial" panose="020B0604020202020204" pitchFamily="34" charset="0"/>
                          <a:cs typeface="Arial" panose="020B0604020202020204" pitchFamily="34" charset="0"/>
                        </a:rPr>
                        <a:t>14.5%</a:t>
                      </a: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16500060"/>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CCS53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Disorders of lipid metabolism</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7</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CCS225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Joint disorders and dislocations trauma</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6319961"/>
                  </a:ext>
                </a:extLst>
              </a:tr>
              <a:tr h="190500">
                <a:tc>
                  <a:txBody>
                    <a:bodyPr/>
                    <a:lstStyle/>
                    <a:p>
                      <a:pPr algn="l" fontAlgn="b">
                        <a:buNone/>
                      </a:pPr>
                      <a:r>
                        <a:rPr lang="en-US" sz="1800" u="none" strike="noStrike" dirty="0">
                          <a:effectLst/>
                          <a:latin typeface="Arial" panose="020B0604020202020204" pitchFamily="34" charset="0"/>
                          <a:cs typeface="Arial" panose="020B0604020202020204" pitchFamily="34" charset="0"/>
                        </a:rPr>
                        <a:t>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CCS259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Sleep Related Disorders/Insomnia/Sleep Apnea</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7</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CCS203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Osteoarthritis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3.4%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21972402"/>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CCS258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screening for suspected conditions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23%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a:effectLst/>
                          <a:latin typeface="Arial" panose="020B0604020202020204" pitchFamily="34" charset="0"/>
                          <a:cs typeface="Arial" panose="020B0604020202020204" pitchFamily="34" charset="0"/>
                        </a:rPr>
                        <a:t>8</a:t>
                      </a:r>
                      <a:endParaRPr lang="en-US" sz="1800" b="0" i="0" u="none" strike="noStrike">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CCS657</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Mood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92.8%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3048396"/>
                  </a:ext>
                </a:extLst>
              </a:tr>
              <a:tr h="190500">
                <a:tc>
                  <a:txBody>
                    <a:bodyPr/>
                    <a:lstStyle/>
                    <a:p>
                      <a:pPr algn="l" fontAlgn="b">
                        <a:buNone/>
                      </a:pPr>
                      <a:r>
                        <a:rPr lang="en-US" sz="1800" u="none" strike="noStrike" dirty="0">
                          <a:effectLst/>
                          <a:latin typeface="Arial" panose="020B0604020202020204" pitchFamily="34" charset="0"/>
                          <a:cs typeface="Arial" panose="020B0604020202020204" pitchFamily="34" charset="0"/>
                        </a:rPr>
                        <a:t>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CCS244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injuries and conditions due to external causes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25.6%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a:effectLst/>
                          <a:latin typeface="Arial" panose="020B0604020202020204" pitchFamily="34" charset="0"/>
                          <a:cs typeface="Arial" panose="020B0604020202020204" pitchFamily="34" charset="0"/>
                        </a:rPr>
                        <a:t>8</a:t>
                      </a:r>
                      <a:endParaRPr lang="en-US" sz="1800" b="0" i="0" u="none" strike="noStrike">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CCS651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Anxiety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2.6%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4052892"/>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CCS650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Adjustment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23.9%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CCS662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Suicide and intentional self-inflicted injury</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0.9%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69538188"/>
                  </a:ext>
                </a:extLst>
              </a:tr>
              <a:tr h="168180">
                <a:tc>
                  <a:txBody>
                    <a:bodyPr/>
                    <a:lstStyle/>
                    <a:p>
                      <a:pPr algn="l" fontAlgn="b">
                        <a:buNone/>
                      </a:pPr>
                      <a:r>
                        <a:rPr lang="en-US" sz="1800" u="none" strike="noStrike" dirty="0">
                          <a:effectLst/>
                          <a:latin typeface="Arial" panose="020B0604020202020204" pitchFamily="34" charset="0"/>
                          <a:cs typeface="Arial" panose="020B0604020202020204" pitchFamily="34" charset="0"/>
                        </a:rPr>
                        <a:t>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CCS2618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External cause codes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6.2%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CCS211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a:effectLst/>
                          <a:latin typeface="Arial" panose="020B0604020202020204" pitchFamily="34" charset="0"/>
                          <a:cs typeface="Arial" panose="020B0604020202020204" pitchFamily="34" charset="0"/>
                        </a:rPr>
                        <a:t>Other connective tissue disease</a:t>
                      </a:r>
                      <a:endParaRPr lang="en-US" sz="1800" b="0" i="0" u="none" strike="noStrike">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23.4%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7514265"/>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CCS651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Anxiety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CCS10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Immunizations and screening for infectious disease</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12458665"/>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CCS660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Alcohol-related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46.1%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CCS200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skin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8.6%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1744683"/>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CCS661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Substance-related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40.0%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CCS134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upper respiratory disease</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6.1%</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71416839"/>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CCS233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Intracranial injury</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30%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CCS126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upper respiratory infections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4.8%</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2110741"/>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CCS84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Headache including migraine</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CCS133</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lower respiratory disease</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3.9%</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60595299"/>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CCS95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nervous system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CCS255</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Administrative/social admission</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86.2%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57578346"/>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CCS254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Rehabilitation care</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10</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CCS136</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Disorders of teeth and jaw</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13.2%</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59736716"/>
                  </a:ext>
                </a:extLst>
              </a:tr>
              <a:tr h="182880">
                <a:tc>
                  <a:txBody>
                    <a:bodyPr/>
                    <a:lstStyle/>
                    <a:p>
                      <a:pPr algn="l" fontAlgn="b">
                        <a:buNone/>
                      </a:pPr>
                      <a:r>
                        <a:rPr lang="en-US" sz="1800" u="none" strike="noStrike" dirty="0">
                          <a:effectLst/>
                          <a:latin typeface="Arial" panose="020B0604020202020204" pitchFamily="34" charset="0"/>
                          <a:cs typeface="Arial" panose="020B0604020202020204" pitchFamily="34" charset="0"/>
                        </a:rPr>
                        <a:t>7</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CCS204</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1800" u="none" strike="noStrike" dirty="0">
                          <a:effectLst/>
                          <a:latin typeface="Arial" panose="020B0604020202020204" pitchFamily="34" charset="0"/>
                          <a:cs typeface="Arial" panose="020B0604020202020204" pitchFamily="34" charset="0"/>
                        </a:rPr>
                        <a:t>Other non-traumatic joint disorders</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1800" u="none" strike="noStrike" dirty="0">
                          <a:effectLst/>
                          <a:latin typeface="Arial" panose="020B0604020202020204" pitchFamily="34" charset="0"/>
                          <a:cs typeface="Arial" panose="020B0604020202020204" pitchFamily="34" charset="0"/>
                        </a:rPr>
                        <a:t>39.7%</a:t>
                      </a: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1800" b="0" i="0" u="none" strike="noStrike" dirty="0">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0902408"/>
                  </a:ext>
                </a:extLst>
              </a:tr>
            </a:tbl>
          </a:graphicData>
        </a:graphic>
      </p:graphicFrame>
      <p:sp>
        <p:nvSpPr>
          <p:cNvPr id="41" name="TextBox 40">
            <a:extLst>
              <a:ext uri="{FF2B5EF4-FFF2-40B4-BE49-F238E27FC236}">
                <a16:creationId xmlns:a16="http://schemas.microsoft.com/office/drawing/2014/main" id="{D05F989B-D02B-8F96-41F8-1FEAABDA14BB}"/>
              </a:ext>
            </a:extLst>
          </p:cNvPr>
          <p:cNvSpPr txBox="1"/>
          <p:nvPr/>
        </p:nvSpPr>
        <p:spPr>
          <a:xfrm>
            <a:off x="30979202" y="18379095"/>
            <a:ext cx="12472092" cy="6124754"/>
          </a:xfrm>
          <a:prstGeom prst="rect">
            <a:avLst/>
          </a:prstGeom>
          <a:noFill/>
        </p:spPr>
        <p:txBody>
          <a:bodyPr wrap="square">
            <a:spAutoFit/>
          </a:bodyPr>
          <a:lstStyle/>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LDA identified 10 distinct topics among BI veterans using perplexity score </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Open Sans" panose="020B0606030504020204" pitchFamily="34" charset="0"/>
              </a:rPr>
              <a:t>The Alcohol/Substance Abuse topic had the highest average number of unique CCS categories (16.60) and the highest average CCS count (24.13), suggesting greater comorbidity burden and more frequent health care utilization compared to other topics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Differences in age, injury type, and comorbidity profiles observed across topics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The largest clinical topic is PTSD, followed by administrative/social admissions and back/endocrine disorders.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Topics differ in injury severity, comorbidity burden, and health care utilization.</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Mean Injury Severity Score (ISS) is highest in Administrative/Social Admission (8.64) and Insomnia (8.45), lowest in Depression (4.48) and MSKI (4.83).</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Topic groupings may reflect shared risk factors or comorbidity patterns rather than direct clinical relationships.</a:t>
            </a:r>
          </a:p>
          <a:p>
            <a:pPr marL="457200" indent="-457200">
              <a:buFont typeface="Arial" panose="020B0604020202020204" pitchFamily="34" charset="0"/>
              <a:buChar char="•"/>
            </a:pPr>
            <a:r>
              <a:rPr lang="en-US" sz="2800" dirty="0">
                <a:latin typeface="Arial Narrow" panose="020B0606020202030204" pitchFamily="34" charset="0"/>
                <a:ea typeface="Open Sans" panose="020B0606030504020204" pitchFamily="34" charset="0"/>
                <a:cs typeface="Arial" panose="020B0604020202020204" pitchFamily="34" charset="0"/>
              </a:rPr>
              <a:t>Future research should explore predictive models using early post-injury data to identify veterans at risk for complex health trajectories before chronic conditions develop</a:t>
            </a:r>
          </a:p>
        </p:txBody>
      </p:sp>
      <p:sp>
        <p:nvSpPr>
          <p:cNvPr id="34" name="TextBox 33">
            <a:extLst>
              <a:ext uri="{FF2B5EF4-FFF2-40B4-BE49-F238E27FC236}">
                <a16:creationId xmlns:a16="http://schemas.microsoft.com/office/drawing/2014/main" id="{B0C5E442-F784-B023-CA8A-FB99BFC0BAA7}"/>
              </a:ext>
            </a:extLst>
          </p:cNvPr>
          <p:cNvSpPr txBox="1"/>
          <p:nvPr/>
        </p:nvSpPr>
        <p:spPr>
          <a:xfrm>
            <a:off x="341852" y="6542131"/>
            <a:ext cx="15757517" cy="3108543"/>
          </a:xfrm>
          <a:prstGeom prst="rect">
            <a:avLst/>
          </a:prstGeom>
          <a:noFill/>
        </p:spPr>
        <p:txBody>
          <a:bodyPr wrap="square">
            <a:spAutoFit/>
          </a:bodyPr>
          <a:lstStyle/>
          <a:p>
            <a:r>
              <a:rPr lang="en-US" sz="2800" dirty="0">
                <a:latin typeface="Arial Narrow" panose="020B0606020202030204" pitchFamily="34" charset="0"/>
                <a:ea typeface="Open Sans" panose="020B0606030504020204" pitchFamily="34" charset="0"/>
                <a:cs typeface="Arial" panose="020B0604020202020204" pitchFamily="34" charset="0"/>
              </a:rPr>
              <a:t>Combat-injured veterans often present with complex health care needs including physical injuries, mental health disorders, and comorbidities that require multidisciplinary care. Years 3 to 5 post-combat injury represent a critical transition from acute surgical trauma care to long-term chronic disease management. Traditional clinical grouping methods look at isolated diagnoses and often fail to capture how physical trauma and psychological conditions intertwine over time. Applying Latent Dirichlet Allocation (LDA) treats each veteran as a "document" and their Clinical Classifications Software (CCS) categories as "words" to uncover latent clinical phenotypes (comorbidity profiles).</a:t>
            </a:r>
            <a:r>
              <a:rPr lang="en-US" sz="2800" baseline="30000" dirty="0">
                <a:latin typeface="Arial Narrow" panose="020B0606020202030204" pitchFamily="34" charset="0"/>
                <a:ea typeface="Open Sans" panose="020B0606030504020204" pitchFamily="34" charset="0"/>
                <a:cs typeface="Arial" panose="020B0604020202020204" pitchFamily="34" charset="0"/>
              </a:rPr>
              <a:t> 1-4</a:t>
            </a:r>
          </a:p>
          <a:p>
            <a:endParaRPr lang="en-US" sz="2800" dirty="0">
              <a:latin typeface="Arial Narrow" panose="020B0606020202030204" pitchFamily="34" charset="0"/>
              <a:ea typeface="Open Sans" panose="020B0606030504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E3A03A2-BDC8-2663-344C-41478D9F2072}"/>
              </a:ext>
            </a:extLst>
          </p:cNvPr>
          <p:cNvSpPr txBox="1"/>
          <p:nvPr/>
        </p:nvSpPr>
        <p:spPr>
          <a:xfrm>
            <a:off x="16970013" y="30598971"/>
            <a:ext cx="13374832" cy="400110"/>
          </a:xfrm>
          <a:prstGeom prst="rect">
            <a:avLst/>
          </a:prstGeom>
          <a:noFill/>
        </p:spPr>
        <p:txBody>
          <a:bodyPr wrap="square" rtlCol="0">
            <a:spAutoFit/>
          </a:bodyPr>
          <a:lstStyle/>
          <a:p>
            <a:r>
              <a:rPr lang="en-US" sz="2000" dirty="0">
                <a:highlight>
                  <a:srgbClr val="FFFF00"/>
                </a:highlight>
                <a:latin typeface="Arial Narrow" panose="020B0606020202030204" pitchFamily="34" charset="0"/>
              </a:rPr>
              <a:t>Highlighted cells</a:t>
            </a:r>
            <a:r>
              <a:rPr lang="en-US" sz="2000" dirty="0">
                <a:latin typeface="Arial Narrow" panose="020B0606020202030204" pitchFamily="34" charset="0"/>
              </a:rPr>
              <a:t> represent the highest percentage within each demographic characteristic across topics.</a:t>
            </a:r>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90609" y="72556"/>
            <a:ext cx="5496866" cy="5496866"/>
          </a:xfrm>
          <a:prstGeom prst="rect">
            <a:avLst/>
          </a:prstGeom>
        </p:spPr>
      </p:pic>
      <p:pic>
        <p:nvPicPr>
          <p:cNvPr id="21" name="Content Placeholder 4">
            <a:extLst>
              <a:ext uri="{FF2B5EF4-FFF2-40B4-BE49-F238E27FC236}">
                <a16:creationId xmlns:a16="http://schemas.microsoft.com/office/drawing/2014/main" id="{7326AA06-B1EC-6F9A-AF10-C65BEA65C502}"/>
              </a:ext>
            </a:extLst>
          </p:cNvPr>
          <p:cNvPicPr>
            <a:picLocks noChangeAspect="1"/>
          </p:cNvPicPr>
          <p:nvPr/>
        </p:nvPicPr>
        <p:blipFill>
          <a:blip r:embed="rId8">
            <a:extLst>
              <a:ext uri="{28A0092B-C50C-407E-A947-70E740481C1C}">
                <a14:useLocalDpi xmlns:a14="http://schemas.microsoft.com/office/drawing/2010/main" val="0"/>
              </a:ext>
            </a:extLst>
          </a:blip>
          <a:srcRect t="8256" r="3747"/>
          <a:stretch>
            <a:fillRect/>
          </a:stretch>
        </p:blipFill>
        <p:spPr>
          <a:xfrm>
            <a:off x="798778" y="18175184"/>
            <a:ext cx="15300591" cy="5213016"/>
          </a:xfrm>
          <a:prstGeom prst="rect">
            <a:avLst/>
          </a:prstGeom>
        </p:spPr>
      </p:pic>
      <p:sp>
        <p:nvSpPr>
          <p:cNvPr id="23" name="TextBox 22">
            <a:extLst>
              <a:ext uri="{FF2B5EF4-FFF2-40B4-BE49-F238E27FC236}">
                <a16:creationId xmlns:a16="http://schemas.microsoft.com/office/drawing/2014/main" id="{A39F14AC-3572-4C47-BB9B-AA39CB015D41}"/>
              </a:ext>
            </a:extLst>
          </p:cNvPr>
          <p:cNvSpPr txBox="1"/>
          <p:nvPr/>
        </p:nvSpPr>
        <p:spPr>
          <a:xfrm>
            <a:off x="31112246" y="10733552"/>
            <a:ext cx="12730664" cy="461665"/>
          </a:xfrm>
          <a:prstGeom prst="rect">
            <a:avLst/>
          </a:prstGeom>
          <a:noFill/>
          <a:ln>
            <a:noFill/>
          </a:ln>
        </p:spPr>
        <p:txBody>
          <a:bodyPr wrap="square" rtlCol="0">
            <a:spAutoFit/>
          </a:bodyPr>
          <a:lstStyle/>
          <a:p>
            <a:pPr lvl="0">
              <a:spcBef>
                <a:spcPts val="1200"/>
              </a:spcBef>
              <a:spcAft>
                <a:spcPts val="1200"/>
              </a:spcAft>
            </a:pPr>
            <a:r>
              <a:rPr lang="en-US" sz="2400" b="1" dirty="0">
                <a:solidFill>
                  <a:srgbClr val="022A3A"/>
                </a:solidFill>
                <a:latin typeface="Arial" panose="020B0604020202020204" pitchFamily="34" charset="0"/>
                <a:ea typeface="Tahoma" panose="020B0604030504040204" pitchFamily="34" charset="0"/>
                <a:cs typeface="Arial" panose="020B0604020202020204" pitchFamily="34" charset="0"/>
              </a:rPr>
              <a:t>Figure 3. </a:t>
            </a:r>
            <a:r>
              <a:rPr lang="en-US" sz="2400" dirty="0">
                <a:solidFill>
                  <a:srgbClr val="022A3A"/>
                </a:solidFill>
                <a:latin typeface="Arial" panose="020B0604020202020204" pitchFamily="34" charset="0"/>
                <a:ea typeface="Tahoma" panose="020B0604030504040204" pitchFamily="34" charset="0"/>
                <a:cs typeface="Arial" panose="020B0604020202020204" pitchFamily="34" charset="0"/>
              </a:rPr>
              <a:t>Topic distribution frequency plots.</a:t>
            </a:r>
          </a:p>
        </p:txBody>
      </p:sp>
      <p:graphicFrame>
        <p:nvGraphicFramePr>
          <p:cNvPr id="22" name="Chart 21">
            <a:extLst>
              <a:ext uri="{FF2B5EF4-FFF2-40B4-BE49-F238E27FC236}">
                <a16:creationId xmlns:a16="http://schemas.microsoft.com/office/drawing/2014/main" id="{0EE63AF3-99C7-5276-3C30-052C0D14EAB7}"/>
              </a:ext>
            </a:extLst>
          </p:cNvPr>
          <p:cNvGraphicFramePr>
            <a:graphicFrameLocks/>
          </p:cNvGraphicFramePr>
          <p:nvPr>
            <p:extLst>
              <p:ext uri="{D42A27DB-BD31-4B8C-83A1-F6EECF244321}">
                <p14:modId xmlns:p14="http://schemas.microsoft.com/office/powerpoint/2010/main" val="2324014406"/>
              </p:ext>
            </p:extLst>
          </p:nvPr>
        </p:nvGraphicFramePr>
        <p:xfrm>
          <a:off x="31034390" y="5914864"/>
          <a:ext cx="11413590" cy="4691535"/>
        </p:xfrm>
        <a:graphic>
          <a:graphicData uri="http://schemas.openxmlformats.org/drawingml/2006/chart">
            <c:chart xmlns:c="http://schemas.openxmlformats.org/drawingml/2006/chart" xmlns:r="http://schemas.openxmlformats.org/officeDocument/2006/relationships" r:id="rId9"/>
          </a:graphicData>
        </a:graphic>
      </p:graphicFrame>
      <p:sp>
        <p:nvSpPr>
          <p:cNvPr id="24" name="Rectangle 23">
            <a:extLst>
              <a:ext uri="{FF2B5EF4-FFF2-40B4-BE49-F238E27FC236}">
                <a16:creationId xmlns:a16="http://schemas.microsoft.com/office/drawing/2014/main" id="{10CED307-1136-6BF0-C114-5626EE716773}"/>
              </a:ext>
            </a:extLst>
          </p:cNvPr>
          <p:cNvSpPr/>
          <p:nvPr/>
        </p:nvSpPr>
        <p:spPr>
          <a:xfrm>
            <a:off x="30773398" y="5718178"/>
            <a:ext cx="12527281" cy="117276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C4EC487-E502-C6ED-D1D5-7B2631989EC0}"/>
              </a:ext>
            </a:extLst>
          </p:cNvPr>
          <p:cNvSpPr txBox="1"/>
          <p:nvPr/>
        </p:nvSpPr>
        <p:spPr>
          <a:xfrm>
            <a:off x="901928" y="23468990"/>
            <a:ext cx="15463643" cy="830997"/>
          </a:xfrm>
          <a:prstGeom prst="rect">
            <a:avLst/>
          </a:prstGeom>
          <a:noFill/>
          <a:ln>
            <a:noFill/>
          </a:ln>
        </p:spPr>
        <p:txBody>
          <a:bodyPr wrap="square" rtlCol="0">
            <a:spAutoFit/>
          </a:bodyPr>
          <a:lstStyle/>
          <a:p>
            <a:pPr lvl="0">
              <a:spcBef>
                <a:spcPts val="1200"/>
              </a:spcBef>
              <a:spcAft>
                <a:spcPts val="1200"/>
              </a:spcAft>
            </a:pPr>
            <a:r>
              <a:rPr lang="en-US" sz="2400" b="1" dirty="0">
                <a:solidFill>
                  <a:srgbClr val="022A3A"/>
                </a:solidFill>
                <a:latin typeface="Arial" panose="020B0604020202020204" pitchFamily="34" charset="0"/>
                <a:ea typeface="Tahoma" panose="020B0604030504040204" pitchFamily="34" charset="0"/>
                <a:cs typeface="Arial" panose="020B0604020202020204" pitchFamily="34" charset="0"/>
              </a:rPr>
              <a:t>Figure 1</a:t>
            </a:r>
            <a:r>
              <a:rPr lang="en-US" sz="2400" dirty="0">
                <a:solidFill>
                  <a:srgbClr val="022A3A"/>
                </a:solidFill>
                <a:latin typeface="Arial" panose="020B0604020202020204" pitchFamily="34" charset="0"/>
                <a:ea typeface="Tahoma" panose="020B0604030504040204" pitchFamily="34" charset="0"/>
                <a:cs typeface="Arial" panose="020B0604020202020204" pitchFamily="34" charset="0"/>
              </a:rPr>
              <a:t>. Perplexity plot displaying the optimal number of topics. The big dip from 9 to 10 suggests that 10 is the ideal number of Topics   </a:t>
            </a:r>
          </a:p>
        </p:txBody>
      </p:sp>
      <p:sp>
        <p:nvSpPr>
          <p:cNvPr id="29" name="TextBox 28">
            <a:extLst>
              <a:ext uri="{FF2B5EF4-FFF2-40B4-BE49-F238E27FC236}">
                <a16:creationId xmlns:a16="http://schemas.microsoft.com/office/drawing/2014/main" id="{D6E6DB67-0ECA-A377-AA78-8F42A4F21609}"/>
              </a:ext>
            </a:extLst>
          </p:cNvPr>
          <p:cNvSpPr txBox="1"/>
          <p:nvPr/>
        </p:nvSpPr>
        <p:spPr>
          <a:xfrm>
            <a:off x="31035626" y="16731649"/>
            <a:ext cx="12234534" cy="461665"/>
          </a:xfrm>
          <a:prstGeom prst="rect">
            <a:avLst/>
          </a:prstGeom>
          <a:noFill/>
        </p:spPr>
        <p:txBody>
          <a:bodyPr wrap="square">
            <a:spAutoFit/>
          </a:bodyPr>
          <a:lstStyle/>
          <a:p>
            <a:pPr lvl="0">
              <a:spcBef>
                <a:spcPts val="1200"/>
              </a:spcBef>
              <a:spcAft>
                <a:spcPts val="1200"/>
              </a:spcAft>
            </a:pPr>
            <a:r>
              <a:rPr lang="en-US" sz="2400" b="1" dirty="0">
                <a:solidFill>
                  <a:srgbClr val="022A3A"/>
                </a:solidFill>
                <a:latin typeface="Arial" panose="020B0604020202020204" pitchFamily="34" charset="0"/>
                <a:ea typeface="Tahoma" panose="020B0604030504040204" pitchFamily="34" charset="0"/>
                <a:cs typeface="Arial" panose="020B0604020202020204" pitchFamily="34" charset="0"/>
              </a:rPr>
              <a:t>Figure 4. </a:t>
            </a:r>
            <a:r>
              <a:rPr lang="en-US" sz="2400" dirty="0">
                <a:solidFill>
                  <a:srgbClr val="022A3A"/>
                </a:solidFill>
                <a:latin typeface="Arial" panose="020B0604020202020204" pitchFamily="34" charset="0"/>
                <a:ea typeface="Tahoma" panose="020B0604030504040204" pitchFamily="34" charset="0"/>
                <a:cs typeface="Arial" panose="020B0604020202020204" pitchFamily="34" charset="0"/>
              </a:rPr>
              <a:t>Topic probability plot for each CCS category.</a:t>
            </a:r>
          </a:p>
        </p:txBody>
      </p:sp>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4691</TotalTime>
  <Words>1868</Words>
  <Application>Microsoft Office PowerPoint</Application>
  <PresentationFormat>Custom</PresentationFormat>
  <Paragraphs>623</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Aptos Display</vt:lpstr>
      <vt:lpstr>Arial</vt:lpstr>
      <vt:lpstr>Arial Black</vt:lpstr>
      <vt:lpstr>Arial Narrow</vt:lpstr>
      <vt:lpstr>Calibri</vt:lpstr>
      <vt:lpstr>Impact</vt:lpstr>
      <vt:lpstr>Tahoma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Zouris, James M CIV USN NAVHLTHRSCHCEN SAN (USA)</cp:lastModifiedBy>
  <cp:revision>20</cp:revision>
  <dcterms:created xsi:type="dcterms:W3CDTF">2026-03-13T15:35:13Z</dcterms:created>
  <dcterms:modified xsi:type="dcterms:W3CDTF">2026-07-07T00:13:42Z</dcterms:modified>
</cp:coreProperties>
</file>