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84" r:id="rId2"/>
  </p:sldIdLst>
  <p:sldSz cx="43891200" cy="32918400"/>
  <p:notesSz cx="7010400" cy="92964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51BFD4-7869-45D9-8F4D-37D43BA99AF7}">
          <p14:sldIdLst>
            <p14:sldId id="2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2529"/>
    <a:srgbClr val="E2E2E2"/>
    <a:srgbClr val="582831"/>
    <a:srgbClr val="A0BDDD"/>
    <a:srgbClr val="D1E4F3"/>
    <a:srgbClr val="252B65"/>
    <a:srgbClr val="242B64"/>
    <a:srgbClr val="000000"/>
    <a:srgbClr val="FAFAFA"/>
    <a:srgbClr val="FEB6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6120" autoAdjust="0"/>
  </p:normalViewPr>
  <p:slideViewPr>
    <p:cSldViewPr snapToGrid="0">
      <p:cViewPr>
        <p:scale>
          <a:sx n="25" d="100"/>
          <a:sy n="25" d="100"/>
        </p:scale>
        <p:origin x="1122" y="-246"/>
      </p:cViewPr>
      <p:guideLst/>
    </p:cSldViewPr>
  </p:slideViewPr>
  <p:outlineViewPr>
    <p:cViewPr>
      <p:scale>
        <a:sx n="33" d="100"/>
        <a:sy n="33" d="100"/>
      </p:scale>
      <p:origin x="0" y="-2124"/>
    </p:cViewPr>
  </p:outlineViewPr>
  <p:notesTextViewPr>
    <p:cViewPr>
      <p:scale>
        <a:sx n="3" d="2"/>
        <a:sy n="3" d="2"/>
      </p:scale>
      <p:origin x="0" y="0"/>
    </p:cViewPr>
  </p:notesTextViewPr>
  <p:sorterViewPr>
    <p:cViewPr>
      <p:scale>
        <a:sx n="100" d="100"/>
        <a:sy n="100" d="100"/>
      </p:scale>
      <p:origin x="0" y="-5460"/>
    </p:cViewPr>
  </p:sorterViewPr>
  <p:notesViewPr>
    <p:cSldViewPr snapToGrid="0" showGuides="1">
      <p:cViewPr varScale="1">
        <p:scale>
          <a:sx n="77" d="100"/>
          <a:sy n="77" d="100"/>
        </p:scale>
        <p:origin x="379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AD2B215-02F9-4A72-AD85-394F5C4D3336}" type="datetimeFigureOut">
              <a:rPr lang="en-US" smtClean="0"/>
              <a:t>7/20/2026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A2D4231-1B3A-4B84-820A-D13582C39048}" type="slidenum">
              <a:rPr lang="en-US" smtClean="0"/>
              <a:t>‹#›</a:t>
            </a:fld>
            <a:endParaRPr lang="en-US"/>
          </a:p>
        </p:txBody>
      </p:sp>
    </p:spTree>
    <p:extLst>
      <p:ext uri="{BB962C8B-B14F-4D97-AF65-F5344CB8AC3E}">
        <p14:creationId xmlns:p14="http://schemas.microsoft.com/office/powerpoint/2010/main" val="535091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D38141-F29D-4A8A-B044-3E96B2994E8E}" type="datetimeFigureOut">
              <a:rPr lang="en-US" smtClean="0"/>
              <a:t>7/20/2026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E773D77-4696-435E-A511-0CABD7220A91}" type="slidenum">
              <a:rPr lang="en-US" smtClean="0"/>
              <a:t>‹#›</a:t>
            </a:fld>
            <a:endParaRPr lang="en-US"/>
          </a:p>
        </p:txBody>
      </p:sp>
    </p:spTree>
    <p:extLst>
      <p:ext uri="{BB962C8B-B14F-4D97-AF65-F5344CB8AC3E}">
        <p14:creationId xmlns:p14="http://schemas.microsoft.com/office/powerpoint/2010/main" val="2162960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A: 1:1:1">
    <p:spTree>
      <p:nvGrpSpPr>
        <p:cNvPr id="1" name=""/>
        <p:cNvGrpSpPr/>
        <p:nvPr/>
      </p:nvGrpSpPr>
      <p:grpSpPr>
        <a:xfrm>
          <a:off x="0" y="0"/>
          <a:ext cx="0" cy="0"/>
          <a:chOff x="0" y="0"/>
          <a:chExt cx="0" cy="0"/>
        </a:xfrm>
      </p:grpSpPr>
      <p:sp>
        <p:nvSpPr>
          <p:cNvPr id="33" name="Text Placeholder 31"/>
          <p:cNvSpPr>
            <a:spLocks noGrp="1"/>
          </p:cNvSpPr>
          <p:nvPr>
            <p:ph type="body" sz="quarter" idx="16"/>
          </p:nvPr>
        </p:nvSpPr>
        <p:spPr>
          <a:xfrm>
            <a:off x="15087600" y="7094834"/>
            <a:ext cx="13716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28" name="Text Placeholder 27"/>
          <p:cNvSpPr>
            <a:spLocks noGrp="1"/>
          </p:cNvSpPr>
          <p:nvPr>
            <p:ph type="body" sz="quarter" idx="12" hasCustomPrompt="1"/>
          </p:nvPr>
        </p:nvSpPr>
        <p:spPr>
          <a:xfrm>
            <a:off x="457200" y="6172200"/>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9718000" y="6172200"/>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5087600" y="6188174"/>
            <a:ext cx="13716000" cy="914400"/>
          </a:xfrm>
          <a:prstGeom prst="rect">
            <a:avLst/>
          </a:prstGeom>
          <a:solidFill>
            <a:srgbClr val="582831"/>
          </a:solidFill>
          <a:ln>
            <a:noFill/>
          </a:ln>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3716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1"/>
          <p:cNvSpPr>
            <a:spLocks noGrp="1"/>
          </p:cNvSpPr>
          <p:nvPr>
            <p:ph type="body" sz="quarter" idx="17"/>
          </p:nvPr>
        </p:nvSpPr>
        <p:spPr>
          <a:xfrm>
            <a:off x="29718000" y="7094835"/>
            <a:ext cx="13716000" cy="426328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3716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3716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5087600" y="15486191"/>
            <a:ext cx="13716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5087600" y="22746811"/>
            <a:ext cx="13716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5087600" y="21743619"/>
            <a:ext cx="13716000" cy="1003192"/>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9718000" y="18772867"/>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9718000" y="19695502"/>
            <a:ext cx="13716000" cy="517643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9718000" y="11973322"/>
            <a:ext cx="13716000" cy="6251746"/>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9718000" y="26949221"/>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9718000" y="25479322"/>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9718000" y="28517976"/>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4" name="Title 1">
            <a:extLst>
              <a:ext uri="{FF2B5EF4-FFF2-40B4-BE49-F238E27FC236}">
                <a16:creationId xmlns:a16="http://schemas.microsoft.com/office/drawing/2014/main" id="{C461A285-7905-0EDA-76B5-AAD72C4C18AF}"/>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5" name="Text Placeholder 17">
            <a:extLst>
              <a:ext uri="{FF2B5EF4-FFF2-40B4-BE49-F238E27FC236}">
                <a16:creationId xmlns:a16="http://schemas.microsoft.com/office/drawing/2014/main" id="{3B869C83-8129-5977-E271-922FF6D3F182}"/>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 3,</a:t>
            </a:r>
            <a:r>
              <a:rPr lang="en-US" baseline="30000" dirty="0"/>
              <a:t> </a:t>
            </a:r>
            <a:r>
              <a:rPr lang="en-US" dirty="0"/>
              <a:t>Click to edit Author Name, Title 2, Click to edit Author Name, Title 3</a:t>
            </a:r>
            <a:endParaRPr lang="en-US" baseline="30000" dirty="0"/>
          </a:p>
        </p:txBody>
      </p:sp>
      <p:sp>
        <p:nvSpPr>
          <p:cNvPr id="6" name="Text Placeholder 23">
            <a:extLst>
              <a:ext uri="{FF2B5EF4-FFF2-40B4-BE49-F238E27FC236}">
                <a16:creationId xmlns:a16="http://schemas.microsoft.com/office/drawing/2014/main" id="{B762EAAE-DF3C-CECB-12C3-8D647444CCC6}"/>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dirty="0"/>
              <a:t>Click to edit Author Affiliation, City, State, Click to edit Author Affiliation, City, State, Click to edit Author Affiliation, City, State </a:t>
            </a:r>
          </a:p>
        </p:txBody>
      </p:sp>
      <p:sp>
        <p:nvSpPr>
          <p:cNvPr id="3" name="Rectangle 2">
            <a:extLst>
              <a:ext uri="{FF2B5EF4-FFF2-40B4-BE49-F238E27FC236}">
                <a16:creationId xmlns:a16="http://schemas.microsoft.com/office/drawing/2014/main" id="{8796D008-99E6-D7AD-09D0-2545ED0B9731}"/>
              </a:ext>
            </a:extLst>
          </p:cNvPr>
          <p:cNvSpPr/>
          <p:nvPr userDrawn="1"/>
        </p:nvSpPr>
        <p:spPr>
          <a:xfrm>
            <a:off x="0" y="31661100"/>
            <a:ext cx="43929538" cy="1257300"/>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ounded Rectangle 9">
            <a:extLst>
              <a:ext uri="{FF2B5EF4-FFF2-40B4-BE49-F238E27FC236}">
                <a16:creationId xmlns:a16="http://schemas.microsoft.com/office/drawing/2014/main" id="{E478ECFF-28CB-F8BB-1C29-09125D9D1DA5}"/>
              </a:ext>
            </a:extLst>
          </p:cNvPr>
          <p:cNvSpPr/>
          <p:nvPr userDrawn="1"/>
        </p:nvSpPr>
        <p:spPr>
          <a:xfrm>
            <a:off x="29718000" y="30213300"/>
            <a:ext cx="14211538" cy="27051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2D49D5B-1933-A79E-39AF-7B9059747128}"/>
              </a:ext>
            </a:extLst>
          </p:cNvPr>
          <p:cNvSpPr txBox="1"/>
          <p:nvPr userDrawn="1"/>
        </p:nvSpPr>
        <p:spPr>
          <a:xfrm>
            <a:off x="33280473" y="30708107"/>
            <a:ext cx="11125193" cy="1569660"/>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To learn more,</a:t>
            </a:r>
            <a:r>
              <a:rPr lang="en-US" sz="4800" b="1" baseline="0" dirty="0">
                <a:solidFill>
                  <a:schemeClr val="bg1"/>
                </a:solidFill>
                <a:latin typeface="Arial" panose="020B0604020202020204" pitchFamily="34" charset="0"/>
                <a:cs typeface="Arial" panose="020B0604020202020204" pitchFamily="34" charset="0"/>
              </a:rPr>
              <a:t> visit:</a:t>
            </a:r>
          </a:p>
          <a:p>
            <a:pPr algn="ctr"/>
            <a:r>
              <a:rPr lang="en-US" sz="4800" baseline="0" dirty="0">
                <a:solidFill>
                  <a:schemeClr val="bg1"/>
                </a:solidFill>
                <a:latin typeface="Arial Black" panose="020B0A04020102020204" pitchFamily="34" charset="0"/>
                <a:cs typeface="Arial" panose="020B0604020202020204" pitchFamily="34" charset="0"/>
              </a:rPr>
              <a:t>wrairwest.health.mil</a:t>
            </a:r>
            <a:endParaRPr lang="en-US" sz="4800" dirty="0">
              <a:solidFill>
                <a:schemeClr val="bg1"/>
              </a:solidFill>
              <a:latin typeface="Arial Black" panose="020B0A04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9398211-39E1-617C-E20D-56B02257A186}"/>
              </a:ext>
            </a:extLst>
          </p:cNvPr>
          <p:cNvSpPr txBox="1"/>
          <p:nvPr userDrawn="1"/>
        </p:nvSpPr>
        <p:spPr>
          <a:xfrm>
            <a:off x="387569" y="31873239"/>
            <a:ext cx="28416032" cy="769441"/>
          </a:xfrm>
          <a:prstGeom prst="rect">
            <a:avLst/>
          </a:prstGeom>
          <a:noFill/>
        </p:spPr>
        <p:txBody>
          <a:bodyPr wrap="square" rtlCol="0">
            <a:spAutoFit/>
          </a:bodyPr>
          <a:lstStyle/>
          <a:p>
            <a:r>
              <a:rPr lang="en-US" sz="2200" b="1" i="1" dirty="0">
                <a:solidFill>
                  <a:schemeClr val="bg1"/>
                </a:solidFill>
                <a:latin typeface="Minion Pro" panose="02040503050306020203" pitchFamily="18" charset="0"/>
              </a:rPr>
              <a:t>The investigators have adhered to the policies for protection of human subjects as prescribed in AR 70–25. Material has been reviewed by the Walter Reed Army Institute of Research. There is no objection to its presentation and/or publication. The views expressed in this presentation reflect the results of research conducted by the authors and do not necessarily reflect the official policy or position of the Defense Health Agency, Department of War, nor the U.S. Government. </a:t>
            </a:r>
            <a:endParaRPr lang="en-US" sz="2200" i="1" dirty="0">
              <a:solidFill>
                <a:schemeClr val="bg1"/>
              </a:solidFill>
              <a:latin typeface="Minion Pro" panose="02040503050306020203" pitchFamily="18" charset="0"/>
            </a:endParaRPr>
          </a:p>
        </p:txBody>
      </p:sp>
      <p:pic>
        <p:nvPicPr>
          <p:cNvPr id="13" name="Picture 12">
            <a:extLst>
              <a:ext uri="{FF2B5EF4-FFF2-40B4-BE49-F238E27FC236}">
                <a16:creationId xmlns:a16="http://schemas.microsoft.com/office/drawing/2014/main" id="{EBC9867E-DE46-17FB-39A6-144561C09C86}"/>
              </a:ext>
            </a:extLst>
          </p:cNvPr>
          <p:cNvPicPr>
            <a:picLocks noChangeAspect="1"/>
          </p:cNvPicPr>
          <p:nvPr userDrawn="1"/>
        </p:nvPicPr>
        <p:blipFill>
          <a:blip r:embed="rId2"/>
          <a:srcRect l="-1385" t="-4782" r="-1797" b="-3742"/>
          <a:stretch>
            <a:fillRect/>
          </a:stretch>
        </p:blipFill>
        <p:spPr>
          <a:xfrm>
            <a:off x="30175200" y="30568010"/>
            <a:ext cx="3733800" cy="1519238"/>
          </a:xfrm>
          <a:prstGeom prst="rect">
            <a:avLst/>
          </a:prstGeom>
          <a:solidFill>
            <a:schemeClr val="bg1"/>
          </a:solidFill>
        </p:spPr>
      </p:pic>
    </p:spTree>
    <p:extLst>
      <p:ext uri="{BB962C8B-B14F-4D97-AF65-F5344CB8AC3E}">
        <p14:creationId xmlns:p14="http://schemas.microsoft.com/office/powerpoint/2010/main" val="86320214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8928">
          <p15:clr>
            <a:srgbClr val="FBAE40"/>
          </p15:clr>
        </p15:guide>
        <p15:guide id="4" orient="horz" pos="3888">
          <p15:clr>
            <a:srgbClr val="FBAE40"/>
          </p15:clr>
        </p15:guide>
        <p15:guide id="5" pos="27360">
          <p15:clr>
            <a:srgbClr val="FBAE40"/>
          </p15:clr>
        </p15:guide>
        <p15:guide id="6" orient="horz" pos="19656">
          <p15:clr>
            <a:srgbClr val="FBAE40"/>
          </p15:clr>
        </p15:guide>
        <p15:guide id="7" pos="9504">
          <p15:clr>
            <a:srgbClr val="FBAE40"/>
          </p15:clr>
        </p15:guide>
        <p15:guide id="8" orient="horz" pos="18744">
          <p15:clr>
            <a:srgbClr val="FBAE40"/>
          </p15:clr>
        </p15:guide>
        <p15:guide id="9" pos="18720">
          <p15:clr>
            <a:srgbClr val="FBAE40"/>
          </p15:clr>
        </p15:guide>
        <p15:guide id="10" pos="181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ster-A: 1:2:2">
    <p:spTree>
      <p:nvGrpSpPr>
        <p:cNvPr id="1" name=""/>
        <p:cNvGrpSpPr/>
        <p:nvPr/>
      </p:nvGrpSpPr>
      <p:grpSpPr>
        <a:xfrm>
          <a:off x="0" y="0"/>
          <a:ext cx="0" cy="0"/>
          <a:chOff x="0" y="0"/>
          <a:chExt cx="0" cy="0"/>
        </a:xfrm>
      </p:grpSpPr>
      <p:sp>
        <p:nvSpPr>
          <p:cNvPr id="28" name="Text Placeholder 27"/>
          <p:cNvSpPr>
            <a:spLocks noGrp="1"/>
          </p:cNvSpPr>
          <p:nvPr>
            <p:ph type="body" sz="quarter" idx="12" hasCustomPrompt="1"/>
          </p:nvPr>
        </p:nvSpPr>
        <p:spPr>
          <a:xfrm>
            <a:off x="457200" y="6172200"/>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7432000" y="6172200"/>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9144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3" name="Text Placeholder 31"/>
          <p:cNvSpPr>
            <a:spLocks noGrp="1"/>
          </p:cNvSpPr>
          <p:nvPr>
            <p:ph type="body" sz="quarter" idx="16"/>
          </p:nvPr>
        </p:nvSpPr>
        <p:spPr>
          <a:xfrm>
            <a:off x="10515600" y="7094834"/>
            <a:ext cx="16002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27432000" y="7094835"/>
            <a:ext cx="16002000" cy="464329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9144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7" name="Text Placeholder 27"/>
          <p:cNvSpPr>
            <a:spLocks noGrp="1"/>
          </p:cNvSpPr>
          <p:nvPr>
            <p:ph type="body" sz="quarter" idx="20" hasCustomPrompt="1"/>
          </p:nvPr>
        </p:nvSpPr>
        <p:spPr>
          <a:xfrm>
            <a:off x="457200" y="19003297"/>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9144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9"/>
          <p:cNvSpPr>
            <a:spLocks noGrp="1"/>
          </p:cNvSpPr>
          <p:nvPr>
            <p:ph type="pic" sz="quarter" idx="22" hasCustomPrompt="1"/>
          </p:nvPr>
        </p:nvSpPr>
        <p:spPr>
          <a:xfrm>
            <a:off x="10515600" y="15486191"/>
            <a:ext cx="16002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0515600" y="22746811"/>
            <a:ext cx="16002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0515600" y="21743619"/>
            <a:ext cx="16002000" cy="1003192"/>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7432000" y="17806771"/>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7432000" y="18729406"/>
            <a:ext cx="16002000" cy="664389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7432000" y="12475823"/>
            <a:ext cx="16002000" cy="4643290"/>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7432000" y="27396648"/>
            <a:ext cx="16001999"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7431999" y="25930328"/>
            <a:ext cx="16071631"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7432000" y="28862516"/>
            <a:ext cx="16071630"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30" name="Text Placeholder 27"/>
          <p:cNvSpPr>
            <a:spLocks noGrp="1"/>
          </p:cNvSpPr>
          <p:nvPr>
            <p:ph type="body" sz="quarter" idx="14" hasCustomPrompt="1"/>
          </p:nvPr>
        </p:nvSpPr>
        <p:spPr>
          <a:xfrm>
            <a:off x="10515600" y="6188174"/>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 name="Title 1">
            <a:extLst>
              <a:ext uri="{FF2B5EF4-FFF2-40B4-BE49-F238E27FC236}">
                <a16:creationId xmlns:a16="http://schemas.microsoft.com/office/drawing/2014/main" id="{42DF1D76-73B8-088C-BAD7-0EB8FACC18A8}"/>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3" name="Text Placeholder 17">
            <a:extLst>
              <a:ext uri="{FF2B5EF4-FFF2-40B4-BE49-F238E27FC236}">
                <a16:creationId xmlns:a16="http://schemas.microsoft.com/office/drawing/2014/main" id="{5F35D383-2ADC-BD20-2022-EFD3BB8FAA14}"/>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5" name="Text Placeholder 23">
            <a:extLst>
              <a:ext uri="{FF2B5EF4-FFF2-40B4-BE49-F238E27FC236}">
                <a16:creationId xmlns:a16="http://schemas.microsoft.com/office/drawing/2014/main" id="{2371BC4D-D082-A4B9-A1DC-287A62190628}"/>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
        <p:nvSpPr>
          <p:cNvPr id="4" name="Rectangle 3">
            <a:extLst>
              <a:ext uri="{FF2B5EF4-FFF2-40B4-BE49-F238E27FC236}">
                <a16:creationId xmlns:a16="http://schemas.microsoft.com/office/drawing/2014/main" id="{E7B9E1A1-3AFF-FA3B-C8E7-A935719A4299}"/>
              </a:ext>
            </a:extLst>
          </p:cNvPr>
          <p:cNvSpPr/>
          <p:nvPr userDrawn="1"/>
        </p:nvSpPr>
        <p:spPr>
          <a:xfrm>
            <a:off x="0" y="31661100"/>
            <a:ext cx="43929538" cy="1268786"/>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9">
            <a:extLst>
              <a:ext uri="{FF2B5EF4-FFF2-40B4-BE49-F238E27FC236}">
                <a16:creationId xmlns:a16="http://schemas.microsoft.com/office/drawing/2014/main" id="{15F56D7A-EE41-843F-D115-0BE7BC617400}"/>
              </a:ext>
            </a:extLst>
          </p:cNvPr>
          <p:cNvSpPr/>
          <p:nvPr userDrawn="1"/>
        </p:nvSpPr>
        <p:spPr>
          <a:xfrm>
            <a:off x="27432000" y="30213300"/>
            <a:ext cx="16497538" cy="27051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910FCDB-7C21-B4F2-8EC9-EF9727CD5141}"/>
              </a:ext>
            </a:extLst>
          </p:cNvPr>
          <p:cNvSpPr txBox="1"/>
          <p:nvPr userDrawn="1"/>
        </p:nvSpPr>
        <p:spPr>
          <a:xfrm>
            <a:off x="30654885" y="30786763"/>
            <a:ext cx="12848746" cy="1569660"/>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To learn more,</a:t>
            </a:r>
            <a:r>
              <a:rPr lang="en-US" sz="4800" b="1" baseline="0" dirty="0">
                <a:solidFill>
                  <a:schemeClr val="bg1"/>
                </a:solidFill>
                <a:latin typeface="Arial" panose="020B0604020202020204" pitchFamily="34" charset="0"/>
                <a:cs typeface="Arial" panose="020B0604020202020204" pitchFamily="34" charset="0"/>
              </a:rPr>
              <a:t> visit:</a:t>
            </a:r>
          </a:p>
          <a:p>
            <a:pPr algn="ctr"/>
            <a:r>
              <a:rPr lang="en-US" sz="4800" baseline="0" dirty="0">
                <a:solidFill>
                  <a:schemeClr val="bg1"/>
                </a:solidFill>
                <a:latin typeface="Arial Black" panose="020B0A04020102020204" pitchFamily="34" charset="0"/>
                <a:cs typeface="Arial" panose="020B0604020202020204" pitchFamily="34" charset="0"/>
              </a:rPr>
              <a:t>www.InsertYourOrgHere</a:t>
            </a:r>
            <a:endParaRPr lang="en-US" sz="4800" dirty="0">
              <a:solidFill>
                <a:schemeClr val="bg1"/>
              </a:solidFill>
              <a:latin typeface="Arial Black" panose="020B0A04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4FD299B-A295-3AA5-D6D5-D1FF08417D89}"/>
              </a:ext>
            </a:extLst>
          </p:cNvPr>
          <p:cNvSpPr txBox="1"/>
          <p:nvPr userDrawn="1"/>
        </p:nvSpPr>
        <p:spPr>
          <a:xfrm>
            <a:off x="387569" y="31814811"/>
            <a:ext cx="26130031" cy="969496"/>
          </a:xfrm>
          <a:prstGeom prst="rect">
            <a:avLst/>
          </a:prstGeom>
          <a:noFill/>
        </p:spPr>
        <p:txBody>
          <a:bodyPr wrap="square" rtlCol="0">
            <a:spAutoFit/>
          </a:bodyPr>
          <a:lstStyle/>
          <a:p>
            <a:r>
              <a:rPr lang="en-US" sz="1900" b="1" i="1" dirty="0">
                <a:solidFill>
                  <a:schemeClr val="bg1"/>
                </a:solidFill>
                <a:latin typeface="Minion Pro" panose="02040503050306020203" pitchFamily="18" charset="0"/>
              </a:rPr>
              <a:t>Disclaimer: </a:t>
            </a:r>
            <a:r>
              <a:rPr lang="en-US" sz="1900" i="1" dirty="0">
                <a:solidFill>
                  <a:schemeClr val="bg1"/>
                </a:solidFill>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solidFill>
                  <a:schemeClr val="bg1"/>
                </a:solidFill>
                <a:latin typeface="Minion Pro" panose="02040503050306020203" pitchFamily="18" charset="0"/>
              </a:rPr>
              <a:t>DoW</a:t>
            </a:r>
            <a:r>
              <a:rPr lang="en-US" sz="1900" i="1" dirty="0">
                <a:solidFill>
                  <a:schemeClr val="bg1"/>
                </a:solidFill>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pic>
        <p:nvPicPr>
          <p:cNvPr id="16" name="Picture 15">
            <a:extLst>
              <a:ext uri="{FF2B5EF4-FFF2-40B4-BE49-F238E27FC236}">
                <a16:creationId xmlns:a16="http://schemas.microsoft.com/office/drawing/2014/main" id="{6D2175BB-33B3-1AED-893D-116362E81E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089252" y="30523508"/>
            <a:ext cx="2255173" cy="2255173"/>
          </a:xfrm>
          <a:prstGeom prst="rect">
            <a:avLst/>
          </a:prstGeom>
        </p:spPr>
      </p:pic>
    </p:spTree>
    <p:extLst>
      <p:ext uri="{BB962C8B-B14F-4D97-AF65-F5344CB8AC3E}">
        <p14:creationId xmlns:p14="http://schemas.microsoft.com/office/powerpoint/2010/main" val="2681824176"/>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6048">
          <p15:clr>
            <a:srgbClr val="FBAE40"/>
          </p15:clr>
        </p15:guide>
        <p15:guide id="4" orient="horz" pos="3888">
          <p15:clr>
            <a:srgbClr val="FBAE40"/>
          </p15:clr>
        </p15:guide>
        <p15:guide id="5" pos="27360">
          <p15:clr>
            <a:srgbClr val="FBAE40"/>
          </p15:clr>
        </p15:guide>
        <p15:guide id="6" orient="horz" pos="19656">
          <p15:clr>
            <a:srgbClr val="FBAE40"/>
          </p15:clr>
        </p15:guide>
        <p15:guide id="7" pos="6624">
          <p15:clr>
            <a:srgbClr val="FBAE40"/>
          </p15:clr>
        </p15:guide>
        <p15:guide id="8" orient="horz" pos="18744">
          <p15:clr>
            <a:srgbClr val="FBAE40"/>
          </p15:clr>
        </p15:guide>
        <p15:guide id="9" pos="17280">
          <p15:clr>
            <a:srgbClr val="FBAE40"/>
          </p15:clr>
        </p15:guide>
        <p15:guide id="10" pos="167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ster-B: 1:2:1">
    <p:spTree>
      <p:nvGrpSpPr>
        <p:cNvPr id="1" name=""/>
        <p:cNvGrpSpPr/>
        <p:nvPr/>
      </p:nvGrpSpPr>
      <p:grpSpPr>
        <a:xfrm>
          <a:off x="0" y="0"/>
          <a:ext cx="0" cy="0"/>
          <a:chOff x="0" y="0"/>
          <a:chExt cx="0" cy="0"/>
        </a:xfrm>
      </p:grpSpPr>
      <p:sp>
        <p:nvSpPr>
          <p:cNvPr id="28" name="Text Placeholder 27"/>
          <p:cNvSpPr>
            <a:spLocks noGrp="1"/>
          </p:cNvSpPr>
          <p:nvPr>
            <p:ph type="body" sz="quarter" idx="12" hasCustomPrompt="1"/>
          </p:nvPr>
        </p:nvSpPr>
        <p:spPr>
          <a:xfrm>
            <a:off x="457200" y="6172200"/>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32004000" y="6172200"/>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2801600" y="6188174"/>
            <a:ext cx="18288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1430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31"/>
          <p:cNvSpPr>
            <a:spLocks noGrp="1"/>
          </p:cNvSpPr>
          <p:nvPr>
            <p:ph type="body" sz="quarter" idx="16"/>
          </p:nvPr>
        </p:nvSpPr>
        <p:spPr>
          <a:xfrm>
            <a:off x="12801600" y="7094834"/>
            <a:ext cx="18288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32004000" y="7094835"/>
            <a:ext cx="11430000" cy="474074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1430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1430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2801600" y="15486191"/>
            <a:ext cx="18288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2801600" y="22746811"/>
            <a:ext cx="18288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2801600" y="21743619"/>
            <a:ext cx="18288000" cy="1003192"/>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32004000" y="18485214"/>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32004000" y="19407849"/>
            <a:ext cx="11430000" cy="4990463"/>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32004000" y="12288361"/>
            <a:ext cx="11430000" cy="5704862"/>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5" name="Text Placeholder 47"/>
          <p:cNvSpPr>
            <a:spLocks noGrp="1"/>
          </p:cNvSpPr>
          <p:nvPr>
            <p:ph type="body" sz="quarter" idx="28" hasCustomPrompt="1"/>
          </p:nvPr>
        </p:nvSpPr>
        <p:spPr>
          <a:xfrm>
            <a:off x="32004000" y="26889432"/>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7" name="Text Placeholder 47"/>
          <p:cNvSpPr>
            <a:spLocks noGrp="1"/>
          </p:cNvSpPr>
          <p:nvPr>
            <p:ph type="body" sz="quarter" idx="29" hasCustomPrompt="1"/>
          </p:nvPr>
        </p:nvSpPr>
        <p:spPr>
          <a:xfrm>
            <a:off x="32004000" y="25165764"/>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2" name="Text Placeholder 47"/>
          <p:cNvSpPr>
            <a:spLocks noGrp="1"/>
          </p:cNvSpPr>
          <p:nvPr>
            <p:ph type="body" sz="quarter" idx="30" hasCustomPrompt="1"/>
          </p:nvPr>
        </p:nvSpPr>
        <p:spPr>
          <a:xfrm>
            <a:off x="32004000" y="28613100"/>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48" name="TextBox 47"/>
          <p:cNvSpPr txBox="1"/>
          <p:nvPr userDrawn="1"/>
        </p:nvSpPr>
        <p:spPr>
          <a:xfrm>
            <a:off x="387568" y="31902737"/>
            <a:ext cx="29588849" cy="677108"/>
          </a:xfrm>
          <a:prstGeom prst="rect">
            <a:avLst/>
          </a:prstGeom>
          <a:noFill/>
        </p:spPr>
        <p:txBody>
          <a:bodyPr wrap="square" rtlCol="0">
            <a:spAutoFit/>
          </a:bodyPr>
          <a:lstStyle/>
          <a:p>
            <a:r>
              <a:rPr lang="en-US" sz="1900" b="1" i="1" dirty="0">
                <a:latin typeface="Minion Pro" panose="02040503050306020203" pitchFamily="18" charset="0"/>
              </a:rPr>
              <a:t>Disclaimer: </a:t>
            </a:r>
            <a:r>
              <a:rPr lang="en-US" sz="1900" i="1" dirty="0">
                <a:latin typeface="Minion Pro" panose="02040503050306020203" pitchFamily="18" charset="0"/>
              </a:rPr>
              <a:t>The views, opinions and/or findings contained in this presentation are those of the author and do not necessarily reflect the views of the Department of Defense and should not be construed as an official DoD/Army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
        <p:nvSpPr>
          <p:cNvPr id="5" name="Title 1">
            <a:extLst>
              <a:ext uri="{FF2B5EF4-FFF2-40B4-BE49-F238E27FC236}">
                <a16:creationId xmlns:a16="http://schemas.microsoft.com/office/drawing/2014/main" id="{64F56D33-1B51-0888-E5D7-BA9968D71944}"/>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6" name="Text Placeholder 17">
            <a:extLst>
              <a:ext uri="{FF2B5EF4-FFF2-40B4-BE49-F238E27FC236}">
                <a16:creationId xmlns:a16="http://schemas.microsoft.com/office/drawing/2014/main" id="{CAACDB2B-3E6E-C9B3-0CF8-9C7897BBD74B}"/>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7" name="Text Placeholder 23">
            <a:extLst>
              <a:ext uri="{FF2B5EF4-FFF2-40B4-BE49-F238E27FC236}">
                <a16:creationId xmlns:a16="http://schemas.microsoft.com/office/drawing/2014/main" id="{07C4C09B-1191-5D97-30FF-3DEFE032BBF6}"/>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
        <p:nvSpPr>
          <p:cNvPr id="2" name="Rectangle 1">
            <a:extLst>
              <a:ext uri="{FF2B5EF4-FFF2-40B4-BE49-F238E27FC236}">
                <a16:creationId xmlns:a16="http://schemas.microsoft.com/office/drawing/2014/main" id="{B3D67457-A06D-3C0B-70EF-C376144C9F62}"/>
              </a:ext>
            </a:extLst>
          </p:cNvPr>
          <p:cNvSpPr/>
          <p:nvPr userDrawn="1"/>
        </p:nvSpPr>
        <p:spPr>
          <a:xfrm>
            <a:off x="0" y="31813500"/>
            <a:ext cx="43891200" cy="1104900"/>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9">
            <a:extLst>
              <a:ext uri="{FF2B5EF4-FFF2-40B4-BE49-F238E27FC236}">
                <a16:creationId xmlns:a16="http://schemas.microsoft.com/office/drawing/2014/main" id="{EB92D0BB-0494-F6F9-078B-1CEEFBAEDADD}"/>
              </a:ext>
            </a:extLst>
          </p:cNvPr>
          <p:cNvSpPr/>
          <p:nvPr userDrawn="1"/>
        </p:nvSpPr>
        <p:spPr>
          <a:xfrm>
            <a:off x="32004000" y="30365700"/>
            <a:ext cx="11887199" cy="25527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1DE253E-3B60-CA68-9D77-E3BFD2872A87}"/>
              </a:ext>
            </a:extLst>
          </p:cNvPr>
          <p:cNvSpPr txBox="1"/>
          <p:nvPr userDrawn="1"/>
        </p:nvSpPr>
        <p:spPr>
          <a:xfrm>
            <a:off x="34567318" y="31044093"/>
            <a:ext cx="9171481" cy="1323439"/>
          </a:xfrm>
          <a:prstGeom prst="rect">
            <a:avLst/>
          </a:prstGeom>
          <a:no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To learn more,</a:t>
            </a:r>
            <a:r>
              <a:rPr lang="en-US" sz="4000" b="1" baseline="0" dirty="0">
                <a:solidFill>
                  <a:schemeClr val="bg1"/>
                </a:solidFill>
                <a:latin typeface="Arial" panose="020B0604020202020204" pitchFamily="34" charset="0"/>
                <a:cs typeface="Arial" panose="020B0604020202020204" pitchFamily="34" charset="0"/>
              </a:rPr>
              <a:t> visit:</a:t>
            </a:r>
          </a:p>
          <a:p>
            <a:pPr algn="ctr"/>
            <a:r>
              <a:rPr lang="en-US" sz="4000" baseline="0" dirty="0">
                <a:solidFill>
                  <a:schemeClr val="bg1"/>
                </a:solidFill>
                <a:latin typeface="Arial Black" panose="020B0A04020102020204" pitchFamily="34" charset="0"/>
                <a:cs typeface="Arial" panose="020B0604020202020204" pitchFamily="34" charset="0"/>
              </a:rPr>
              <a:t>www.InsertYourOrgHere</a:t>
            </a:r>
            <a:endParaRPr lang="en-US" sz="4000" dirty="0">
              <a:solidFill>
                <a:schemeClr val="bg1"/>
              </a:solidFill>
              <a:latin typeface="Arial Black" panose="020B0A040201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B4860DB-712C-9F96-0B08-69F1CAA780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312145" y="30523508"/>
            <a:ext cx="2255173" cy="2255173"/>
          </a:xfrm>
          <a:prstGeom prst="rect">
            <a:avLst/>
          </a:prstGeom>
        </p:spPr>
      </p:pic>
      <p:sp>
        <p:nvSpPr>
          <p:cNvPr id="9" name="TextBox 8">
            <a:extLst>
              <a:ext uri="{FF2B5EF4-FFF2-40B4-BE49-F238E27FC236}">
                <a16:creationId xmlns:a16="http://schemas.microsoft.com/office/drawing/2014/main" id="{F00321BF-9DCC-C619-38D5-296D445F1FA7}"/>
              </a:ext>
            </a:extLst>
          </p:cNvPr>
          <p:cNvSpPr txBox="1"/>
          <p:nvPr userDrawn="1"/>
        </p:nvSpPr>
        <p:spPr>
          <a:xfrm>
            <a:off x="539969" y="32055137"/>
            <a:ext cx="29283540" cy="677108"/>
          </a:xfrm>
          <a:prstGeom prst="rect">
            <a:avLst/>
          </a:prstGeom>
          <a:noFill/>
        </p:spPr>
        <p:txBody>
          <a:bodyPr wrap="square" rtlCol="0">
            <a:spAutoFit/>
          </a:bodyPr>
          <a:lstStyle/>
          <a:p>
            <a:r>
              <a:rPr lang="en-US" sz="1900" b="1" i="1" dirty="0">
                <a:solidFill>
                  <a:schemeClr val="bg1"/>
                </a:solidFill>
                <a:latin typeface="Minion Pro" panose="02040503050306020203" pitchFamily="18" charset="0"/>
              </a:rPr>
              <a:t>Disclaimer: </a:t>
            </a:r>
            <a:r>
              <a:rPr lang="en-US" sz="1900" i="1" dirty="0">
                <a:solidFill>
                  <a:schemeClr val="bg1"/>
                </a:solidFill>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solidFill>
                  <a:schemeClr val="bg1"/>
                </a:solidFill>
                <a:latin typeface="Minion Pro" panose="02040503050306020203" pitchFamily="18" charset="0"/>
              </a:rPr>
              <a:t>DoW</a:t>
            </a:r>
            <a:r>
              <a:rPr lang="en-US" sz="1900" i="1" dirty="0">
                <a:solidFill>
                  <a:schemeClr val="bg1"/>
                </a:solidFill>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Tree>
    <p:extLst>
      <p:ext uri="{BB962C8B-B14F-4D97-AF65-F5344CB8AC3E}">
        <p14:creationId xmlns:p14="http://schemas.microsoft.com/office/powerpoint/2010/main" val="198668246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7488">
          <p15:clr>
            <a:srgbClr val="FBAE40"/>
          </p15:clr>
        </p15:guide>
        <p15:guide id="4" orient="horz" pos="3888">
          <p15:clr>
            <a:srgbClr val="FBAE40"/>
          </p15:clr>
        </p15:guide>
        <p15:guide id="5" pos="27360">
          <p15:clr>
            <a:srgbClr val="FBAE40"/>
          </p15:clr>
        </p15:guide>
        <p15:guide id="6" orient="horz" pos="19656">
          <p15:clr>
            <a:srgbClr val="FBAE40"/>
          </p15:clr>
        </p15:guide>
        <p15:guide id="7" pos="8064">
          <p15:clr>
            <a:srgbClr val="FBAE40"/>
          </p15:clr>
        </p15:guide>
        <p15:guide id="8" orient="horz" pos="18744">
          <p15:clr>
            <a:srgbClr val="FBAE40"/>
          </p15:clr>
        </p15:guide>
        <p15:guide id="9" pos="20160">
          <p15:clr>
            <a:srgbClr val="FBAE40"/>
          </p15:clr>
        </p15:guide>
        <p15:guide id="10" pos="1958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1"/>
            </a:gs>
            <a:gs pos="100000">
              <a:srgbClr val="E2E2E2"/>
            </a:gs>
          </a:gsLst>
          <a:lin ang="54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7B3AAB-E25C-CFA0-831F-C89C803B8E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4924" r="4924"/>
          <a:stretch/>
        </p:blipFill>
        <p:spPr>
          <a:xfrm>
            <a:off x="35133641" y="24227278"/>
            <a:ext cx="8770259" cy="6498979"/>
          </a:xfrm>
          <a:prstGeom prst="rect">
            <a:avLst/>
          </a:prstGeom>
        </p:spPr>
      </p:pic>
      <p:pic>
        <p:nvPicPr>
          <p:cNvPr id="8" name="Picture 25">
            <a:extLst>
              <a:ext uri="{FF2B5EF4-FFF2-40B4-BE49-F238E27FC236}">
                <a16:creationId xmlns:a16="http://schemas.microsoft.com/office/drawing/2014/main" id="{E30188D3-AA43-AE6E-7AEC-D73556A8AEBF}"/>
              </a:ext>
            </a:extLst>
          </p:cNvPr>
          <p:cNvPicPr>
            <a:picLocks noChangeAspect="1"/>
          </p:cNvPicPr>
          <p:nvPr userDrawn="1"/>
        </p:nvPicPr>
        <p:blipFill>
          <a:blip>
            <a:extLst>
              <a:ext uri="{96DAC541-7B7A-43D3-8B79-37D633B846F1}">
                <asvg:svgBlip xmlns:asvg="http://schemas.microsoft.com/office/drawing/2016/SVG/main" r:embed="rId6"/>
              </a:ext>
            </a:extLst>
          </a:blip>
          <a:srcRect l="1490" r="1490"/>
          <a:stretch/>
        </p:blipFill>
        <p:spPr>
          <a:xfrm>
            <a:off x="-1" y="0"/>
            <a:ext cx="43929539" cy="5541928"/>
          </a:xfrm>
          <a:prstGeom prst="rect">
            <a:avLst/>
          </a:prstGeom>
        </p:spPr>
      </p:pic>
    </p:spTree>
    <p:extLst>
      <p:ext uri="{BB962C8B-B14F-4D97-AF65-F5344CB8AC3E}">
        <p14:creationId xmlns:p14="http://schemas.microsoft.com/office/powerpoint/2010/main" val="210894449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3" r:id="rId3"/>
  </p:sldLayoutIdLst>
  <p:txStyles>
    <p:titleStyle>
      <a:lvl1pPr algn="l" defTabSz="4389120" rtl="0" eaLnBrk="1" latinLnBrk="0" hangingPunct="1">
        <a:lnSpc>
          <a:spcPct val="90000"/>
        </a:lnSpc>
        <a:spcBef>
          <a:spcPct val="0"/>
        </a:spcBef>
        <a:buNone/>
        <a:defRPr sz="21120" b="1" kern="1200">
          <a:solidFill>
            <a:schemeClr val="bg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F26B43"/>
          </p15:clr>
        </p15:guide>
        <p15:guide id="2" pos="1382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1.wdp"/><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1420E-7F59-6E59-413F-1CA63863E6EB}"/>
              </a:ext>
            </a:extLst>
          </p:cNvPr>
          <p:cNvSpPr>
            <a:spLocks noGrp="1"/>
          </p:cNvSpPr>
          <p:nvPr>
            <p:ph type="body" sz="quarter" idx="16"/>
          </p:nvPr>
        </p:nvSpPr>
        <p:spPr>
          <a:xfrm>
            <a:off x="15087600" y="7094835"/>
            <a:ext cx="13716000" cy="11688465"/>
          </a:xfrm>
        </p:spPr>
        <p:txBody>
          <a:bodyPr anchor="t"/>
          <a:lstStyle/>
          <a:p>
            <a:pPr marL="171450">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Measures</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Soldiers completed online questionnaires using Qualtrics, assessing: pregnancy-specific health items, psychological needs (PNSE), perceived stress (PSS), mood (PANAS, EPDS), exercise-related anxiety and confidence (PESES), fear of pain (TSK), exercise barriers (OSTRC, PBE), physical activity (GLTEQ), and perceptions of the program. </a:t>
            </a:r>
            <a:endParaRPr lang="en-US" b="1" dirty="0">
              <a:latin typeface="Times New Roman" panose="02020603050405020304" pitchFamily="18" charset="0"/>
              <a:cs typeface="Times New Roman" panose="02020603050405020304" pitchFamily="18" charset="0"/>
            </a:endParaRPr>
          </a:p>
          <a:p>
            <a:pPr>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Analyses</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Data were first mean-centered to aid in interpretation of results. A series of correlations were then conducted to establish associations between key factors of interest.</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Regressions were utilized to determine whether fear of injury was negatively associated with exercise self-efficacy after controlling for age and weeks pregnant.</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Following establishment of a significant regression, we examined whether autonomy, relatedness, and stress moderated the aforementioned relationship.</a:t>
            </a:r>
          </a:p>
        </p:txBody>
      </p:sp>
      <p:sp>
        <p:nvSpPr>
          <p:cNvPr id="3" name="Text Placeholder 2">
            <a:extLst>
              <a:ext uri="{FF2B5EF4-FFF2-40B4-BE49-F238E27FC236}">
                <a16:creationId xmlns:a16="http://schemas.microsoft.com/office/drawing/2014/main" id="{A9A980B5-A475-DFA8-552B-BC612B1CE705}"/>
              </a:ext>
            </a:extLst>
          </p:cNvPr>
          <p:cNvSpPr>
            <a:spLocks noGrp="1"/>
          </p:cNvSpPr>
          <p:nvPr>
            <p:ph type="body" sz="quarter" idx="12"/>
          </p:nvPr>
        </p:nvSpPr>
        <p:spPr/>
        <p:txBody>
          <a:bodyPr/>
          <a:lstStyle/>
          <a:p>
            <a:r>
              <a:rPr lang="en-US" sz="6000" dirty="0">
                <a:latin typeface="Times New Roman" panose="02020603050405020304" pitchFamily="18" charset="0"/>
                <a:cs typeface="Times New Roman" panose="02020603050405020304" pitchFamily="18" charset="0"/>
              </a:rPr>
              <a:t>Introduction</a:t>
            </a:r>
          </a:p>
        </p:txBody>
      </p:sp>
      <p:sp>
        <p:nvSpPr>
          <p:cNvPr id="4" name="Text Placeholder 3">
            <a:extLst>
              <a:ext uri="{FF2B5EF4-FFF2-40B4-BE49-F238E27FC236}">
                <a16:creationId xmlns:a16="http://schemas.microsoft.com/office/drawing/2014/main" id="{0EDDA7D2-40BC-578F-3ADE-C42F6D29251F}"/>
              </a:ext>
            </a:extLst>
          </p:cNvPr>
          <p:cNvSpPr>
            <a:spLocks noGrp="1"/>
          </p:cNvSpPr>
          <p:nvPr>
            <p:ph type="body" sz="quarter" idx="13"/>
          </p:nvPr>
        </p:nvSpPr>
        <p:spPr>
          <a:xfrm>
            <a:off x="29718000" y="13292033"/>
            <a:ext cx="13716000" cy="914400"/>
          </a:xfrm>
        </p:spPr>
        <p:txBody>
          <a:bodyPr/>
          <a:lstStyle/>
          <a:p>
            <a:r>
              <a:rPr lang="en-US" sz="6000" dirty="0">
                <a:latin typeface="Times New Roman" panose="02020603050405020304" pitchFamily="18" charset="0"/>
                <a:cs typeface="Times New Roman" panose="02020603050405020304" pitchFamily="18" charset="0"/>
              </a:rPr>
              <a:t>Discussion</a:t>
            </a:r>
          </a:p>
        </p:txBody>
      </p:sp>
      <p:sp>
        <p:nvSpPr>
          <p:cNvPr id="5" name="Text Placeholder 4">
            <a:extLst>
              <a:ext uri="{FF2B5EF4-FFF2-40B4-BE49-F238E27FC236}">
                <a16:creationId xmlns:a16="http://schemas.microsoft.com/office/drawing/2014/main" id="{E97008DD-6740-6A4A-4024-70405A497984}"/>
              </a:ext>
            </a:extLst>
          </p:cNvPr>
          <p:cNvSpPr>
            <a:spLocks noGrp="1"/>
          </p:cNvSpPr>
          <p:nvPr>
            <p:ph type="body" sz="quarter" idx="14"/>
          </p:nvPr>
        </p:nvSpPr>
        <p:spPr/>
        <p:txBody>
          <a:bodyPr/>
          <a:lstStyle/>
          <a:p>
            <a:r>
              <a:rPr lang="en-US" sz="6000" dirty="0">
                <a:latin typeface="Times New Roman" panose="02020603050405020304" pitchFamily="18" charset="0"/>
                <a:cs typeface="Times New Roman" panose="02020603050405020304" pitchFamily="18" charset="0"/>
              </a:rPr>
              <a:t>Methods</a:t>
            </a:r>
          </a:p>
        </p:txBody>
      </p:sp>
      <p:sp>
        <p:nvSpPr>
          <p:cNvPr id="6" name="Text Placeholder 5">
            <a:extLst>
              <a:ext uri="{FF2B5EF4-FFF2-40B4-BE49-F238E27FC236}">
                <a16:creationId xmlns:a16="http://schemas.microsoft.com/office/drawing/2014/main" id="{D51A92BE-0AE8-8C6D-B789-FDC3B4A29585}"/>
              </a:ext>
            </a:extLst>
          </p:cNvPr>
          <p:cNvSpPr>
            <a:spLocks noGrp="1"/>
          </p:cNvSpPr>
          <p:nvPr>
            <p:ph type="body" sz="quarter" idx="15"/>
          </p:nvPr>
        </p:nvSpPr>
        <p:spPr>
          <a:xfrm>
            <a:off x="457200" y="7094834"/>
            <a:ext cx="13716000" cy="14850765"/>
          </a:xfrm>
        </p:spPr>
        <p:txBody>
          <a:bodyPr anchor="t"/>
          <a:lstStyle/>
          <a:p>
            <a:pPr>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Background &amp; Rationale</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Pregnant Service members often report experiencing increased pain, fear of injury, and life stress during pregnancy, postpartum, and return to full duty.</a:t>
            </a:r>
            <a:r>
              <a:rPr lang="en-US" sz="4000" baseline="30000" dirty="0">
                <a:latin typeface="Times New Roman" panose="02020603050405020304" pitchFamily="18" charset="0"/>
                <a:cs typeface="Times New Roman" panose="02020603050405020304" pitchFamily="18" charset="0"/>
              </a:rPr>
              <a:t>1,2</a:t>
            </a:r>
            <a:r>
              <a:rPr lang="en-US" sz="4000" dirty="0">
                <a:latin typeface="Times New Roman" panose="02020603050405020304" pitchFamily="18" charset="0"/>
                <a:cs typeface="Times New Roman" panose="02020603050405020304" pitchFamily="18" charset="0"/>
              </a:rPr>
              <a:t> </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The Army’s Pregnancy and Postpartum Physical Training (P3T) program utilizes standardized training and educational curricula to enhance exercise self-efficacy,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mitigate exercise-related apprehensions,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and promote Soldier health and fitness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during and following pregnancy, thereby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promoting return to pre-pregnancy levels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of performance.</a:t>
            </a:r>
            <a:r>
              <a:rPr lang="en-US" sz="4000" baseline="30000" dirty="0">
                <a:latin typeface="Times New Roman" panose="02020603050405020304" pitchFamily="18" charset="0"/>
                <a:cs typeface="Times New Roman" panose="02020603050405020304" pitchFamily="18" charset="0"/>
              </a:rPr>
              <a:t>3</a:t>
            </a:r>
          </a:p>
          <a:p>
            <a:pPr marL="171450">
              <a:lnSpc>
                <a:spcPct val="100000"/>
              </a:lnSpc>
              <a:spcBef>
                <a:spcPts val="0"/>
              </a:spcBef>
              <a:spcAft>
                <a:spcPts val="1200"/>
              </a:spcAft>
            </a:pPr>
            <a:r>
              <a:rPr lang="en-US" sz="4400" b="1" dirty="0">
                <a:latin typeface="Times New Roman" panose="02020603050405020304" pitchFamily="18" charset="0"/>
                <a:cs typeface="Times New Roman" panose="02020603050405020304" pitchFamily="18" charset="0"/>
              </a:rPr>
              <a:t>Purpose and Hypotheses </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The purpose of this program evaluation was to explore the relationship between fear of injury and exercise self-efficacy among active-duty Soldiers participating in the P3T Program. Furthermore, we examined whether perceived competency, relatedness, and stress moderated this association.</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We expected to observe a negative relationship between fear of injury and exercise self-efficacy, which would be exacerbated by higher levels of life stress and mitigated by increased autonomy and relatedness.</a:t>
            </a:r>
          </a:p>
        </p:txBody>
      </p:sp>
      <p:sp>
        <p:nvSpPr>
          <p:cNvPr id="7" name="Text Placeholder 6">
            <a:extLst>
              <a:ext uri="{FF2B5EF4-FFF2-40B4-BE49-F238E27FC236}">
                <a16:creationId xmlns:a16="http://schemas.microsoft.com/office/drawing/2014/main" id="{3566C037-5994-54F0-42F4-C34914A5A022}"/>
              </a:ext>
            </a:extLst>
          </p:cNvPr>
          <p:cNvSpPr>
            <a:spLocks noGrp="1"/>
          </p:cNvSpPr>
          <p:nvPr>
            <p:ph type="body" sz="quarter" idx="17"/>
          </p:nvPr>
        </p:nvSpPr>
        <p:spPr>
          <a:xfrm>
            <a:off x="29718000" y="14242867"/>
            <a:ext cx="13716000" cy="13914891"/>
          </a:xfrm>
        </p:spPr>
        <p:txBody>
          <a:bodyPr anchor="t"/>
          <a:lstStyle/>
          <a:p>
            <a:pPr marL="571500" indent="-33972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Results suggest that life stress may interfere with perceptions of exercise self-efficacy and Soldiers’ return to pre-pregnancy levels of fitness and occupational health, even amongst those that do not endorse anxieties about training.</a:t>
            </a:r>
          </a:p>
          <a:p>
            <a:pPr marL="571500" indent="-33972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Findings further highlight the important role of health and exercise-related education to allay Service members’ fears about physical activity and injury risk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during pregnancy, postpartum, and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return to full duty and fitness testing.</a:t>
            </a:r>
          </a:p>
          <a:p>
            <a:pPr marL="231775">
              <a:lnSpc>
                <a:spcPct val="100000"/>
              </a:lnSpc>
              <a:spcBef>
                <a:spcPts val="0"/>
              </a:spcBef>
              <a:spcAft>
                <a:spcPts val="1200"/>
              </a:spcAft>
            </a:pPr>
            <a:br>
              <a:rPr lang="en-US" sz="4000" b="1" dirty="0">
                <a:latin typeface="Times New Roman" panose="02020603050405020304" pitchFamily="18" charset="0"/>
                <a:cs typeface="Times New Roman" panose="02020603050405020304" pitchFamily="18" charset="0"/>
              </a:rPr>
            </a:br>
            <a:r>
              <a:rPr lang="en-US" sz="4000" b="1" dirty="0">
                <a:latin typeface="Times New Roman" panose="02020603050405020304" pitchFamily="18" charset="0"/>
                <a:cs typeface="Times New Roman" panose="02020603050405020304" pitchFamily="18" charset="0"/>
              </a:rPr>
              <a:t>Limitations</a:t>
            </a:r>
          </a:p>
          <a:p>
            <a:pPr marL="571500" indent="-33972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One notable limitation in this program evaluation (i.e., pilot project) was the lack of control over when assessments were conducted, which necessitated subsampling and a cross-sectional approach rather than the intended longitudinal design.</a:t>
            </a:r>
          </a:p>
          <a:p>
            <a:pPr marL="571500" indent="-339725">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This evaluation was conducted before the full decentralization of the P3T program, so some Soldiers represented in the sample may have had a different experience in the program and connection with other Soldiers and trainers in the program.</a:t>
            </a:r>
          </a:p>
          <a:p>
            <a:pPr marL="571500" indent="-33972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3972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339725">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231775">
              <a:lnSpc>
                <a:spcPct val="100000"/>
              </a:lnSpc>
              <a:spcBef>
                <a:spcPts val="0"/>
              </a:spcBef>
              <a:spcAft>
                <a:spcPts val="1200"/>
              </a:spcAft>
            </a:pPr>
            <a:endParaRPr lang="en-US" sz="4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10" name="Text Placeholder 9">
            <a:extLst>
              <a:ext uri="{FF2B5EF4-FFF2-40B4-BE49-F238E27FC236}">
                <a16:creationId xmlns:a16="http://schemas.microsoft.com/office/drawing/2014/main" id="{5AFA0DEB-6A17-D4E0-0887-4BA48D48938D}"/>
              </a:ext>
            </a:extLst>
          </p:cNvPr>
          <p:cNvSpPr>
            <a:spLocks noGrp="1"/>
          </p:cNvSpPr>
          <p:nvPr>
            <p:ph type="body" sz="quarter" idx="20"/>
          </p:nvPr>
        </p:nvSpPr>
        <p:spPr>
          <a:xfrm>
            <a:off x="457200" y="22315827"/>
            <a:ext cx="13716000" cy="914400"/>
          </a:xfrm>
        </p:spPr>
        <p:txBody>
          <a:bodyPr/>
          <a:lstStyle/>
          <a:p>
            <a:r>
              <a:rPr lang="en-US" sz="6000" dirty="0">
                <a:latin typeface="Times New Roman" panose="02020603050405020304" pitchFamily="18" charset="0"/>
                <a:cs typeface="Times New Roman" panose="02020603050405020304" pitchFamily="18" charset="0"/>
              </a:rPr>
              <a:t>Methods</a:t>
            </a:r>
          </a:p>
        </p:txBody>
      </p:sp>
      <p:sp>
        <p:nvSpPr>
          <p:cNvPr id="11" name="Text Placeholder 10">
            <a:extLst>
              <a:ext uri="{FF2B5EF4-FFF2-40B4-BE49-F238E27FC236}">
                <a16:creationId xmlns:a16="http://schemas.microsoft.com/office/drawing/2014/main" id="{2BC8EC6C-7E8E-E170-8E94-9FE929DCE089}"/>
              </a:ext>
            </a:extLst>
          </p:cNvPr>
          <p:cNvSpPr>
            <a:spLocks noGrp="1"/>
          </p:cNvSpPr>
          <p:nvPr>
            <p:ph type="body" sz="quarter" idx="21"/>
          </p:nvPr>
        </p:nvSpPr>
        <p:spPr>
          <a:xfrm>
            <a:off x="457200" y="23275852"/>
            <a:ext cx="13716000" cy="8249177"/>
          </a:xfrm>
        </p:spPr>
        <p:txBody>
          <a:bodyPr anchor="t"/>
          <a:lstStyle/>
          <a:p>
            <a:pPr marL="171450">
              <a:lnSpc>
                <a:spcPct val="100000"/>
              </a:lnSpc>
              <a:spcBef>
                <a:spcPts val="0"/>
              </a:spcBef>
              <a:spcAft>
                <a:spcPts val="1200"/>
              </a:spcAft>
            </a:pPr>
            <a:r>
              <a:rPr lang="en-US" sz="4000" b="1" dirty="0">
                <a:latin typeface="Times New Roman" panose="02020603050405020304" pitchFamily="18" charset="0"/>
                <a:cs typeface="Times New Roman" panose="02020603050405020304" pitchFamily="18" charset="0"/>
              </a:rPr>
              <a:t>Participants</a:t>
            </a:r>
          </a:p>
          <a:p>
            <a:pPr marL="571500" indent="-40005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A cohort of junior enlisted military personnel (E1-E4) and non-commissioned officers (E5-E6) engaged in the Army’s P3T program (</a:t>
            </a:r>
            <a:r>
              <a:rPr lang="en-US" sz="4000" i="1" dirty="0">
                <a:latin typeface="Times New Roman" panose="02020603050405020304" pitchFamily="18" charset="0"/>
                <a:cs typeface="Times New Roman" panose="02020603050405020304" pitchFamily="18" charset="0"/>
              </a:rPr>
              <a:t>N</a:t>
            </a:r>
            <a:r>
              <a:rPr lang="en-US" sz="4000" dirty="0">
                <a:latin typeface="Times New Roman" panose="02020603050405020304" pitchFamily="18" charset="0"/>
                <a:cs typeface="Times New Roman" panose="02020603050405020304" pitchFamily="18" charset="0"/>
              </a:rPr>
              <a:t> = 81, Mean age = 25.36 </a:t>
            </a:r>
            <a:r>
              <a:rPr lang="en-US" sz="4000" u="sng"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4.69 years, </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Mean time pregnant = 13.94 </a:t>
            </a:r>
            <a:r>
              <a:rPr lang="en-US" sz="4000" u="sng"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8.86 weeks) participated in the program evaluation. This sample, of the larger P3T evaluation, reported bodily pain in the past four weeks. </a:t>
            </a:r>
          </a:p>
          <a:p>
            <a:pPr marL="171450">
              <a:lnSpc>
                <a:spcPct val="100000"/>
              </a:lnSpc>
              <a:spcBef>
                <a:spcPts val="0"/>
              </a:spcBef>
              <a:spcAft>
                <a:spcPts val="1200"/>
              </a:spcAft>
            </a:pPr>
            <a:endParaRPr lang="en-US" sz="40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a:p>
            <a:pPr marL="571500" indent="-400050">
              <a:lnSpc>
                <a:spcPct val="100000"/>
              </a:lnSpc>
              <a:spcBef>
                <a:spcPts val="0"/>
              </a:spcBef>
              <a:spcAft>
                <a:spcPts val="1200"/>
              </a:spcAft>
              <a:buFont typeface="Arial" panose="020B0604020202020204" pitchFamily="34" charset="0"/>
              <a:buChar char="•"/>
            </a:pPr>
            <a:endParaRPr lang="en-US" sz="4000" dirty="0">
              <a:latin typeface="Times New Roman" panose="02020603050405020304" pitchFamily="18" charset="0"/>
              <a:cs typeface="Times New Roman" panose="02020603050405020304" pitchFamily="18" charset="0"/>
            </a:endParaRPr>
          </a:p>
        </p:txBody>
      </p:sp>
      <p:sp>
        <p:nvSpPr>
          <p:cNvPr id="13" name="Text Placeholder 12">
            <a:extLst>
              <a:ext uri="{FF2B5EF4-FFF2-40B4-BE49-F238E27FC236}">
                <a16:creationId xmlns:a16="http://schemas.microsoft.com/office/drawing/2014/main" id="{EB97F5EC-DC94-F076-1FF5-10B42CA51F81}"/>
              </a:ext>
            </a:extLst>
          </p:cNvPr>
          <p:cNvSpPr>
            <a:spLocks noGrp="1"/>
          </p:cNvSpPr>
          <p:nvPr>
            <p:ph type="body" sz="quarter" idx="24"/>
          </p:nvPr>
        </p:nvSpPr>
        <p:spPr>
          <a:xfrm>
            <a:off x="15087600" y="20118071"/>
            <a:ext cx="13716000" cy="11406958"/>
          </a:xfrm>
        </p:spPr>
        <p:txBody>
          <a:bodyPr anchor="t"/>
          <a:lstStyle/>
          <a:p>
            <a:pPr marL="571500" indent="-57150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Correlations revealed a negative association between injury-related fears and exercise self-efficacy (</a:t>
            </a:r>
            <a:r>
              <a:rPr lang="en-US" sz="4000" i="1" dirty="0">
                <a:latin typeface="Times New Roman" panose="02020603050405020304" pitchFamily="18" charset="0"/>
                <a:cs typeface="Times New Roman" panose="02020603050405020304" pitchFamily="18" charset="0"/>
              </a:rPr>
              <a:t>r</a:t>
            </a:r>
            <a:r>
              <a:rPr lang="en-US" sz="4000" dirty="0">
                <a:latin typeface="Times New Roman" panose="02020603050405020304" pitchFamily="18" charset="0"/>
                <a:cs typeface="Times New Roman" panose="02020603050405020304" pitchFamily="18" charset="0"/>
              </a:rPr>
              <a:t> = -.308, </a:t>
            </a:r>
            <a:r>
              <a:rPr lang="en-US" sz="4000" i="1" dirty="0">
                <a:latin typeface="Times New Roman" panose="02020603050405020304" pitchFamily="18" charset="0"/>
                <a:cs typeface="Times New Roman" panose="02020603050405020304" pitchFamily="18" charset="0"/>
              </a:rPr>
              <a:t>p</a:t>
            </a:r>
            <a:r>
              <a:rPr lang="en-US" sz="4000" dirty="0">
                <a:latin typeface="Times New Roman" panose="02020603050405020304" pitchFamily="18" charset="0"/>
                <a:cs typeface="Times New Roman" panose="02020603050405020304" pitchFamily="18" charset="0"/>
              </a:rPr>
              <a:t> &lt; .001), which was still evident after controlling for age and weeks pregnant in this sample. </a:t>
            </a:r>
          </a:p>
          <a:p>
            <a:pPr marL="571500" indent="-57150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Self-efficacy was negatively correlated with stress (</a:t>
            </a:r>
            <a:r>
              <a:rPr lang="en-US" sz="4000" i="1" dirty="0">
                <a:latin typeface="Times New Roman" panose="02020603050405020304" pitchFamily="18" charset="0"/>
                <a:cs typeface="Times New Roman" panose="02020603050405020304" pitchFamily="18" charset="0"/>
              </a:rPr>
              <a:t>r</a:t>
            </a:r>
            <a:r>
              <a:rPr lang="en-US" sz="4000" dirty="0">
                <a:latin typeface="Times New Roman" panose="02020603050405020304" pitchFamily="18" charset="0"/>
                <a:cs typeface="Times New Roman" panose="02020603050405020304" pitchFamily="18" charset="0"/>
              </a:rPr>
              <a:t> = -.267, </a:t>
            </a:r>
            <a:r>
              <a:rPr lang="en-US" sz="4000" i="1" dirty="0">
                <a:latin typeface="Times New Roman" panose="02020603050405020304" pitchFamily="18" charset="0"/>
                <a:cs typeface="Times New Roman" panose="02020603050405020304" pitchFamily="18" charset="0"/>
              </a:rPr>
              <a:t>p</a:t>
            </a:r>
            <a:r>
              <a:rPr lang="en-US" sz="4000" dirty="0">
                <a:latin typeface="Times New Roman" panose="02020603050405020304" pitchFamily="18" charset="0"/>
                <a:cs typeface="Times New Roman" panose="02020603050405020304" pitchFamily="18" charset="0"/>
              </a:rPr>
              <a:t> &lt; .001) but positively correlated with exercise-related autonomy and relatedness (</a:t>
            </a:r>
            <a:r>
              <a:rPr lang="en-US" sz="4000" i="1" dirty="0">
                <a:latin typeface="Times New Roman" panose="02020603050405020304" pitchFamily="18" charset="0"/>
                <a:cs typeface="Times New Roman" panose="02020603050405020304" pitchFamily="18" charset="0"/>
              </a:rPr>
              <a:t>r</a:t>
            </a:r>
            <a:r>
              <a:rPr lang="en-US" sz="4000" dirty="0">
                <a:latin typeface="Times New Roman" panose="02020603050405020304" pitchFamily="18" charset="0"/>
                <a:cs typeface="Times New Roman" panose="02020603050405020304" pitchFamily="18" charset="0"/>
              </a:rPr>
              <a:t>’s &gt; .328, </a:t>
            </a:r>
            <a:r>
              <a:rPr lang="en-US" sz="4000" i="1" dirty="0">
                <a:latin typeface="Times New Roman" panose="02020603050405020304" pitchFamily="18" charset="0"/>
                <a:cs typeface="Times New Roman" panose="02020603050405020304" pitchFamily="18" charset="0"/>
              </a:rPr>
              <a:t>p</a:t>
            </a:r>
            <a:r>
              <a:rPr lang="en-US" sz="4000" dirty="0">
                <a:latin typeface="Times New Roman" panose="02020603050405020304" pitchFamily="18" charset="0"/>
                <a:cs typeface="Times New Roman" panose="02020603050405020304" pitchFamily="18" charset="0"/>
              </a:rPr>
              <a:t>’s &lt; .001). </a:t>
            </a:r>
          </a:p>
        </p:txBody>
      </p:sp>
      <p:sp>
        <p:nvSpPr>
          <p:cNvPr id="14" name="Text Placeholder 13">
            <a:extLst>
              <a:ext uri="{FF2B5EF4-FFF2-40B4-BE49-F238E27FC236}">
                <a16:creationId xmlns:a16="http://schemas.microsoft.com/office/drawing/2014/main" id="{DF8F1BE7-D99D-AE78-EEED-A501892614A6}"/>
              </a:ext>
            </a:extLst>
          </p:cNvPr>
          <p:cNvSpPr>
            <a:spLocks noGrp="1"/>
          </p:cNvSpPr>
          <p:nvPr>
            <p:ph type="body" sz="quarter" idx="23"/>
          </p:nvPr>
        </p:nvSpPr>
        <p:spPr>
          <a:xfrm>
            <a:off x="15087600" y="19114879"/>
            <a:ext cx="13716000" cy="1003192"/>
          </a:xfrm>
        </p:spPr>
        <p:txBody>
          <a:bodyPr/>
          <a:lstStyle/>
          <a:p>
            <a:r>
              <a:rPr lang="en-US" sz="6000" dirty="0">
                <a:latin typeface="Times New Roman" panose="02020603050405020304" pitchFamily="18" charset="0"/>
                <a:cs typeface="Times New Roman" panose="02020603050405020304" pitchFamily="18" charset="0"/>
              </a:rPr>
              <a:t>Results</a:t>
            </a:r>
          </a:p>
        </p:txBody>
      </p:sp>
      <p:sp>
        <p:nvSpPr>
          <p:cNvPr id="18" name="Text Placeholder 17">
            <a:extLst>
              <a:ext uri="{FF2B5EF4-FFF2-40B4-BE49-F238E27FC236}">
                <a16:creationId xmlns:a16="http://schemas.microsoft.com/office/drawing/2014/main" id="{10E91327-12F9-AA91-D5DF-11C7E80F7FD8}"/>
              </a:ext>
            </a:extLst>
          </p:cNvPr>
          <p:cNvSpPr>
            <a:spLocks noGrp="1"/>
          </p:cNvSpPr>
          <p:nvPr>
            <p:ph type="body" sz="quarter" idx="28"/>
          </p:nvPr>
        </p:nvSpPr>
        <p:spPr>
          <a:xfrm>
            <a:off x="29718000" y="29151192"/>
            <a:ext cx="13716000" cy="1028382"/>
          </a:xfrm>
        </p:spPr>
        <p:txBody>
          <a:bodyPr/>
          <a:lstStyle/>
          <a:p>
            <a:r>
              <a:rPr lang="en-US" dirty="0">
                <a:effectLst>
                  <a:glow rad="12700">
                    <a:schemeClr val="tx1">
                      <a:alpha val="60000"/>
                    </a:schemeClr>
                  </a:glow>
                </a:effectLst>
                <a:latin typeface="Times New Roman" panose="02020603050405020304" pitchFamily="18" charset="0"/>
                <a:cs typeface="Times New Roman" panose="02020603050405020304" pitchFamily="18" charset="0"/>
              </a:rPr>
              <a:t>We acknowledge and thank the I Corps Command Team, support staff, and P3T teams at Joint Base Lewis-McChord, WA for their assistance with conducting this evaluation.</a:t>
            </a:r>
          </a:p>
        </p:txBody>
      </p:sp>
      <p:sp>
        <p:nvSpPr>
          <p:cNvPr id="19" name="Text Placeholder 18">
            <a:extLst>
              <a:ext uri="{FF2B5EF4-FFF2-40B4-BE49-F238E27FC236}">
                <a16:creationId xmlns:a16="http://schemas.microsoft.com/office/drawing/2014/main" id="{8C0D536A-5FEA-C6E0-9AE7-4AE084A20DD4}"/>
              </a:ext>
            </a:extLst>
          </p:cNvPr>
          <p:cNvSpPr>
            <a:spLocks noGrp="1"/>
          </p:cNvSpPr>
          <p:nvPr>
            <p:ph type="body" sz="quarter" idx="29"/>
          </p:nvPr>
        </p:nvSpPr>
        <p:spPr>
          <a:xfrm>
            <a:off x="29718000" y="28289342"/>
            <a:ext cx="13716000" cy="730266"/>
          </a:xfrm>
        </p:spPr>
        <p:txBody>
          <a:bodyPr>
            <a:noAutofit/>
          </a:bodyPr>
          <a:lstStyle/>
          <a:p>
            <a:pPr>
              <a:lnSpc>
                <a:spcPct val="100000"/>
              </a:lnSpc>
              <a:spcBef>
                <a:spcPts val="0"/>
              </a:spcBef>
            </a:pPr>
            <a:r>
              <a:rPr lang="en-US" kern="0" dirty="0">
                <a:effectLst/>
                <a:latin typeface="Times New Roman" panose="02020603050405020304" pitchFamily="18" charset="0"/>
                <a:ea typeface="Aptos" panose="020B0004020202020204" pitchFamily="34" charset="0"/>
                <a:cs typeface="Times New Roman" panose="02020603050405020304" pitchFamily="18" charset="0"/>
              </a:rPr>
              <a:t>The authors declare no personal or financial conflicts of interest</a:t>
            </a:r>
          </a:p>
          <a:p>
            <a:pPr>
              <a:lnSpc>
                <a:spcPct val="100000"/>
              </a:lnSpc>
              <a:spcBef>
                <a:spcPts val="0"/>
              </a:spcBef>
            </a:pPr>
            <a:r>
              <a:rPr lang="en-US" dirty="0">
                <a:effectLst/>
                <a:latin typeface="Times New Roman" panose="02020603050405020304" pitchFamily="18" charset="0"/>
                <a:cs typeface="Times New Roman" panose="02020603050405020304" pitchFamily="18" charset="0"/>
              </a:rPr>
              <a:t>References are available upon request – Contact: Brad Fawver, PhD, bradley.j.fawver.civ@health.mil.</a:t>
            </a:r>
          </a:p>
        </p:txBody>
      </p:sp>
      <p:sp>
        <p:nvSpPr>
          <p:cNvPr id="21" name="Title 20">
            <a:extLst>
              <a:ext uri="{FF2B5EF4-FFF2-40B4-BE49-F238E27FC236}">
                <a16:creationId xmlns:a16="http://schemas.microsoft.com/office/drawing/2014/main" id="{3B55EBD8-68F7-8B31-4566-C1C8E140332F}"/>
              </a:ext>
            </a:extLst>
          </p:cNvPr>
          <p:cNvSpPr>
            <a:spLocks noGrp="1"/>
          </p:cNvSpPr>
          <p:nvPr>
            <p:ph type="title"/>
          </p:nvPr>
        </p:nvSpPr>
        <p:spPr>
          <a:xfrm>
            <a:off x="12595512" y="-161420"/>
            <a:ext cx="30171737" cy="4236122"/>
          </a:xfrm>
        </p:spPr>
        <p:txBody>
          <a:bodyPr>
            <a:normAutofit/>
          </a:bodyPr>
          <a:lstStyle/>
          <a:p>
            <a:r>
              <a:rPr lang="en-US" dirty="0">
                <a:latin typeface="Franklin Gothic Book" panose="020B0503020102020204" pitchFamily="34" charset="0"/>
              </a:rPr>
              <a:t>Perceived stress moderates the effect of injury-related anxiety on exercise confidence among pregnant Service members</a:t>
            </a:r>
          </a:p>
        </p:txBody>
      </p:sp>
      <p:sp>
        <p:nvSpPr>
          <p:cNvPr id="22" name="Text Placeholder 21">
            <a:extLst>
              <a:ext uri="{FF2B5EF4-FFF2-40B4-BE49-F238E27FC236}">
                <a16:creationId xmlns:a16="http://schemas.microsoft.com/office/drawing/2014/main" id="{9D903C90-1381-0955-824C-54492405BD32}"/>
              </a:ext>
            </a:extLst>
          </p:cNvPr>
          <p:cNvSpPr>
            <a:spLocks noGrp="1"/>
          </p:cNvSpPr>
          <p:nvPr>
            <p:ph type="body" sz="quarter" idx="10"/>
          </p:nvPr>
        </p:nvSpPr>
        <p:spPr>
          <a:xfrm>
            <a:off x="11471562" y="3714592"/>
            <a:ext cx="32419637" cy="545626"/>
          </a:xfrm>
        </p:spPr>
        <p:txBody>
          <a:bodyPr>
            <a:noAutofit/>
          </a:bodyPr>
          <a:lstStyle/>
          <a:p>
            <a:r>
              <a:rPr lang="en-US" sz="4400" baseline="30000" dirty="0"/>
              <a:t>1 </a:t>
            </a:r>
            <a:r>
              <a:rPr lang="en-US" sz="4400" dirty="0"/>
              <a:t>Bradley Fawver, </a:t>
            </a:r>
            <a:r>
              <a:rPr lang="en-US" sz="4400" baseline="30000" dirty="0"/>
              <a:t>1 </a:t>
            </a:r>
            <a:r>
              <a:rPr lang="en-US" sz="4400" dirty="0"/>
              <a:t>Phillip J. Mastrosimone, </a:t>
            </a:r>
            <a:r>
              <a:rPr lang="en-US" sz="4400" baseline="30000" dirty="0"/>
              <a:t>1 </a:t>
            </a:r>
            <a:r>
              <a:rPr lang="en-US" sz="4400" dirty="0"/>
              <a:t>Megan E. Douglas, </a:t>
            </a:r>
            <a:r>
              <a:rPr lang="en-US" sz="4400" baseline="30000" dirty="0"/>
              <a:t>2 </a:t>
            </a:r>
            <a:r>
              <a:rPr lang="en-US" sz="4400" dirty="0"/>
              <a:t>Jeffrey M. Osgood</a:t>
            </a:r>
          </a:p>
          <a:p>
            <a:endParaRPr lang="en-US" dirty="0"/>
          </a:p>
        </p:txBody>
      </p:sp>
      <p:sp>
        <p:nvSpPr>
          <p:cNvPr id="23" name="Text Placeholder 22">
            <a:extLst>
              <a:ext uri="{FF2B5EF4-FFF2-40B4-BE49-F238E27FC236}">
                <a16:creationId xmlns:a16="http://schemas.microsoft.com/office/drawing/2014/main" id="{F20D61AC-127F-BF7C-07D7-81BA48C2552D}"/>
              </a:ext>
            </a:extLst>
          </p:cNvPr>
          <p:cNvSpPr>
            <a:spLocks noGrp="1"/>
          </p:cNvSpPr>
          <p:nvPr>
            <p:ph type="body" sz="quarter" idx="11"/>
          </p:nvPr>
        </p:nvSpPr>
        <p:spPr>
          <a:xfrm>
            <a:off x="12975897" y="4760641"/>
            <a:ext cx="29410967" cy="873244"/>
          </a:xfrm>
        </p:spPr>
        <p:txBody>
          <a:bodyPr/>
          <a:lstStyle/>
          <a:p>
            <a:r>
              <a:rPr lang="en-US" sz="3200" baseline="30000" dirty="0">
                <a:latin typeface="Times New Roman" panose="02020603050405020304" pitchFamily="18" charset="0"/>
                <a:cs typeface="Times New Roman" panose="02020603050405020304" pitchFamily="18" charset="0"/>
              </a:rPr>
              <a:t>1</a:t>
            </a:r>
            <a:r>
              <a:rPr lang="en-US" sz="3200" dirty="0">
                <a:latin typeface="Times New Roman" panose="02020603050405020304" pitchFamily="18" charset="0"/>
                <a:cs typeface="Times New Roman" panose="02020603050405020304" pitchFamily="18" charset="0"/>
              </a:rPr>
              <a:t> Walter Reed Army Institute of Research (WRAIR) – West, Joint Base Lewis-McChord, WA, USA; </a:t>
            </a:r>
            <a:r>
              <a:rPr lang="en-US" sz="3200" baseline="300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Uniformed Services University of the Health Sciences, Bethesda, MD, USA</a:t>
            </a:r>
            <a:endParaRPr lang="en-US"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B0DCA637-5B0C-038F-A956-FF168009F15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529" b="95294" l="9850" r="89877">
                        <a14:foregroundMark x1="33379" y1="95686" x2="60192" y2="95686"/>
                        <a14:foregroundMark x1="60192" y1="95686" x2="67715" y2="95098"/>
                        <a14:foregroundMark x1="49932" y1="9412" x2="49932" y2="9412"/>
                        <a14:foregroundMark x1="50479" y1="3529" x2="52531" y2="7647"/>
                      </a14:backgroundRemoval>
                    </a14:imgEffect>
                  </a14:imgLayer>
                </a14:imgProps>
              </a:ext>
            </a:extLst>
          </a:blip>
          <a:srcRect l="13312" r="13550"/>
          <a:stretch>
            <a:fillRect/>
          </a:stretch>
        </p:blipFill>
        <p:spPr>
          <a:xfrm>
            <a:off x="9735601" y="11407660"/>
            <a:ext cx="4228358" cy="4033462"/>
          </a:xfrm>
          <a:prstGeom prst="rect">
            <a:avLst/>
          </a:prstGeom>
        </p:spPr>
      </p:pic>
      <p:pic>
        <p:nvPicPr>
          <p:cNvPr id="31" name="Picture 30">
            <a:extLst>
              <a:ext uri="{FF2B5EF4-FFF2-40B4-BE49-F238E27FC236}">
                <a16:creationId xmlns:a16="http://schemas.microsoft.com/office/drawing/2014/main" id="{6032D161-9FC5-2BA2-AF86-C2C78C56A6A8}"/>
              </a:ext>
            </a:extLst>
          </p:cNvPr>
          <p:cNvPicPr>
            <a:picLocks noChangeAspect="1"/>
          </p:cNvPicPr>
          <p:nvPr/>
        </p:nvPicPr>
        <p:blipFill>
          <a:blip r:embed="rId4"/>
          <a:stretch>
            <a:fillRect/>
          </a:stretch>
        </p:blipFill>
        <p:spPr>
          <a:xfrm>
            <a:off x="15275520" y="25195893"/>
            <a:ext cx="8995028" cy="5634141"/>
          </a:xfrm>
          <a:prstGeom prst="rect">
            <a:avLst/>
          </a:prstGeom>
        </p:spPr>
      </p:pic>
      <p:pic>
        <p:nvPicPr>
          <p:cNvPr id="35" name="Picture 34" descr="C:\Users\younglj-1\AppData\Local\Microsoft\Windows\Temporary Internet Files\Content.Outlook\ERNASWSI\P3T logo version1.png">
            <a:extLst>
              <a:ext uri="{FF2B5EF4-FFF2-40B4-BE49-F238E27FC236}">
                <a16:creationId xmlns:a16="http://schemas.microsoft.com/office/drawing/2014/main" id="{C7B66BFD-C317-7CF2-9BD4-FCC979D4300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42095" y="28270345"/>
            <a:ext cx="3421890" cy="305133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CA723F1B-4BFB-7E46-E951-56DC887C56ED}"/>
              </a:ext>
            </a:extLst>
          </p:cNvPr>
          <p:cNvPicPr>
            <a:picLocks noChangeAspect="1"/>
          </p:cNvPicPr>
          <p:nvPr/>
        </p:nvPicPr>
        <p:blipFill>
          <a:blip r:embed="rId6"/>
          <a:srcRect r="27231" b="29660"/>
          <a:stretch>
            <a:fillRect/>
          </a:stretch>
        </p:blipFill>
        <p:spPr>
          <a:xfrm>
            <a:off x="1124528" y="28022734"/>
            <a:ext cx="8727665" cy="3342487"/>
          </a:xfrm>
          <a:prstGeom prst="rect">
            <a:avLst/>
          </a:prstGeom>
        </p:spPr>
      </p:pic>
      <p:sp>
        <p:nvSpPr>
          <p:cNvPr id="38" name="Text Placeholder 3">
            <a:extLst>
              <a:ext uri="{FF2B5EF4-FFF2-40B4-BE49-F238E27FC236}">
                <a16:creationId xmlns:a16="http://schemas.microsoft.com/office/drawing/2014/main" id="{FFC2157C-C92B-0502-ABA7-27D3ECC18C86}"/>
              </a:ext>
            </a:extLst>
          </p:cNvPr>
          <p:cNvSpPr txBox="1">
            <a:spLocks/>
          </p:cNvSpPr>
          <p:nvPr/>
        </p:nvSpPr>
        <p:spPr>
          <a:xfrm>
            <a:off x="29718000" y="6171008"/>
            <a:ext cx="13716000" cy="914400"/>
          </a:xfrm>
          <a:prstGeom prst="rect">
            <a:avLst/>
          </a:prstGeom>
          <a:solidFill>
            <a:srgbClr val="582831"/>
          </a:solidFill>
        </p:spPr>
        <p:txBody>
          <a:bodyPr anchor="ctr"/>
          <a:lstStyle>
            <a:lvl1pPr marL="0" indent="0" algn="ctr" defTabSz="4389120" rtl="0" eaLnBrk="1" latinLnBrk="0" hangingPunct="1">
              <a:lnSpc>
                <a:spcPct val="90000"/>
              </a:lnSpc>
              <a:spcBef>
                <a:spcPts val="4800"/>
              </a:spcBef>
              <a:buFontTx/>
              <a:buNone/>
              <a:defRPr sz="5400" b="1" u="none" kern="1200" baseline="0">
                <a:solidFill>
                  <a:srgbClr val="FAFAFA"/>
                </a:solidFill>
                <a:latin typeface="Cambria" panose="02040503050406030204" pitchFamily="18" charset="0"/>
                <a:ea typeface="+mn-ea"/>
                <a:cs typeface="+mn-cs"/>
              </a:defRPr>
            </a:lvl1pPr>
            <a:lvl2pPr marL="2194560" indent="0" algn="l" defTabSz="4389120" rtl="0" eaLnBrk="1" latinLnBrk="0" hangingPunct="1">
              <a:lnSpc>
                <a:spcPct val="90000"/>
              </a:lnSpc>
              <a:spcBef>
                <a:spcPts val="2400"/>
              </a:spcBef>
              <a:buFontTx/>
              <a:buNone/>
              <a:defRPr sz="11520" kern="1200">
                <a:solidFill>
                  <a:schemeClr val="tx1"/>
                </a:solidFill>
                <a:latin typeface="+mn-lt"/>
                <a:ea typeface="+mn-ea"/>
                <a:cs typeface="+mn-cs"/>
              </a:defRPr>
            </a:lvl2pPr>
            <a:lvl3pPr marL="4389120" indent="0" algn="l" defTabSz="4389120" rtl="0" eaLnBrk="1" latinLnBrk="0" hangingPunct="1">
              <a:lnSpc>
                <a:spcPct val="90000"/>
              </a:lnSpc>
              <a:spcBef>
                <a:spcPts val="2400"/>
              </a:spcBef>
              <a:buFontTx/>
              <a:buNone/>
              <a:defRPr sz="9600" kern="1200">
                <a:solidFill>
                  <a:schemeClr val="tx1"/>
                </a:solidFill>
                <a:latin typeface="+mn-lt"/>
                <a:ea typeface="+mn-ea"/>
                <a:cs typeface="+mn-cs"/>
              </a:defRPr>
            </a:lvl3pPr>
            <a:lvl4pPr marL="6583680" indent="0" algn="l" defTabSz="4389120" rtl="0" eaLnBrk="1" latinLnBrk="0" hangingPunct="1">
              <a:lnSpc>
                <a:spcPct val="90000"/>
              </a:lnSpc>
              <a:spcBef>
                <a:spcPts val="2400"/>
              </a:spcBef>
              <a:buFontTx/>
              <a:buNone/>
              <a:defRPr sz="8640" kern="1200">
                <a:solidFill>
                  <a:schemeClr val="tx1"/>
                </a:solidFill>
                <a:latin typeface="+mn-lt"/>
                <a:ea typeface="+mn-ea"/>
                <a:cs typeface="+mn-cs"/>
              </a:defRPr>
            </a:lvl4pPr>
            <a:lvl5pPr marL="8778240" indent="0" algn="l" defTabSz="4389120" rtl="0" eaLnBrk="1" latinLnBrk="0" hangingPunct="1">
              <a:lnSpc>
                <a:spcPct val="90000"/>
              </a:lnSpc>
              <a:spcBef>
                <a:spcPts val="2400"/>
              </a:spcBef>
              <a:buFontTx/>
              <a:buNone/>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r>
              <a:rPr lang="en-US" sz="6000" dirty="0">
                <a:latin typeface="Times New Roman" panose="02020603050405020304" pitchFamily="18" charset="0"/>
                <a:cs typeface="Times New Roman" panose="02020603050405020304" pitchFamily="18" charset="0"/>
              </a:rPr>
              <a:t>Results</a:t>
            </a:r>
          </a:p>
        </p:txBody>
      </p:sp>
      <p:sp>
        <p:nvSpPr>
          <p:cNvPr id="39" name="Text Placeholder 6">
            <a:extLst>
              <a:ext uri="{FF2B5EF4-FFF2-40B4-BE49-F238E27FC236}">
                <a16:creationId xmlns:a16="http://schemas.microsoft.com/office/drawing/2014/main" id="{C861D056-CD54-9B6C-3AED-66CE237B8AF7}"/>
              </a:ext>
            </a:extLst>
          </p:cNvPr>
          <p:cNvSpPr txBox="1">
            <a:spLocks/>
          </p:cNvSpPr>
          <p:nvPr/>
        </p:nvSpPr>
        <p:spPr>
          <a:xfrm>
            <a:off x="29718000" y="7085409"/>
            <a:ext cx="13716000" cy="5975271"/>
          </a:xfrm>
          <a:prstGeom prst="rect">
            <a:avLst/>
          </a:prstGeom>
          <a:solidFill>
            <a:schemeClr val="bg1"/>
          </a:solidFill>
        </p:spPr>
        <p:txBody>
          <a:bodyPr lIns="274320" tIns="182880" rIns="274320" bIns="182880" anchor="t"/>
          <a:lstStyle>
            <a:lvl1pPr marL="0" indent="0" algn="l" defTabSz="4389120" rtl="0" eaLnBrk="1" latinLnBrk="0" hangingPunct="1">
              <a:lnSpc>
                <a:spcPct val="90000"/>
              </a:lnSpc>
              <a:spcBef>
                <a:spcPts val="4800"/>
              </a:spcBef>
              <a:buFont typeface="Arial" panose="020B0604020202020204" pitchFamily="34" charset="0"/>
              <a:buNone/>
              <a:defRPr sz="3600" kern="1200">
                <a:solidFill>
                  <a:schemeClr val="tx1"/>
                </a:solidFill>
                <a:latin typeface="Minion Pro" panose="02040503050306020203" pitchFamily="18" charset="0"/>
                <a:ea typeface="+mn-ea"/>
                <a:cs typeface="+mn-cs"/>
              </a:defRPr>
            </a:lvl1pPr>
            <a:lvl2pPr marL="2194560" indent="0" algn="l" defTabSz="4389120" rtl="0" eaLnBrk="1" latinLnBrk="0" hangingPunct="1">
              <a:lnSpc>
                <a:spcPct val="90000"/>
              </a:lnSpc>
              <a:spcBef>
                <a:spcPts val="2400"/>
              </a:spcBef>
              <a:buFont typeface="Arial" panose="020B0604020202020204" pitchFamily="34" charset="0"/>
              <a:buNone/>
              <a:defRPr sz="3600" kern="1200">
                <a:solidFill>
                  <a:schemeClr val="tx1"/>
                </a:solidFill>
                <a:latin typeface="Minion Pro" panose="02040503050306020203" pitchFamily="18" charset="0"/>
                <a:ea typeface="+mn-ea"/>
                <a:cs typeface="+mn-cs"/>
              </a:defRPr>
            </a:lvl2pPr>
            <a:lvl3pPr marL="4389120" indent="0" algn="l" defTabSz="4389120" rtl="0" eaLnBrk="1" latinLnBrk="0" hangingPunct="1">
              <a:lnSpc>
                <a:spcPct val="90000"/>
              </a:lnSpc>
              <a:spcBef>
                <a:spcPts val="2400"/>
              </a:spcBef>
              <a:buFont typeface="Arial" panose="020B0604020202020204" pitchFamily="34" charset="0"/>
              <a:buNone/>
              <a:defRPr sz="3600" kern="1200">
                <a:solidFill>
                  <a:schemeClr val="tx1"/>
                </a:solidFill>
                <a:latin typeface="Minion Pro" panose="02040503050306020203" pitchFamily="18" charset="0"/>
                <a:ea typeface="+mn-ea"/>
                <a:cs typeface="+mn-cs"/>
              </a:defRPr>
            </a:lvl3pPr>
            <a:lvl4pPr marL="6583680" indent="0" algn="l" defTabSz="4389120" rtl="0" eaLnBrk="1" latinLnBrk="0" hangingPunct="1">
              <a:lnSpc>
                <a:spcPct val="90000"/>
              </a:lnSpc>
              <a:spcBef>
                <a:spcPts val="2400"/>
              </a:spcBef>
              <a:buFont typeface="Arial" panose="020B0604020202020204" pitchFamily="34" charset="0"/>
              <a:buNone/>
              <a:defRPr sz="3600" kern="1200">
                <a:solidFill>
                  <a:schemeClr val="tx1"/>
                </a:solidFill>
                <a:latin typeface="Minion Pro" panose="02040503050306020203" pitchFamily="18" charset="0"/>
                <a:ea typeface="+mn-ea"/>
                <a:cs typeface="+mn-cs"/>
              </a:defRPr>
            </a:lvl4pPr>
            <a:lvl5pPr marL="8778240" indent="0" algn="l" defTabSz="4389120" rtl="0" eaLnBrk="1" latinLnBrk="0" hangingPunct="1">
              <a:lnSpc>
                <a:spcPct val="90000"/>
              </a:lnSpc>
              <a:spcBef>
                <a:spcPts val="2400"/>
              </a:spcBef>
              <a:buFont typeface="Arial" panose="020B0604020202020204" pitchFamily="34" charset="0"/>
              <a:buNone/>
              <a:defRPr sz="3600" kern="1200">
                <a:solidFill>
                  <a:schemeClr val="tx1"/>
                </a:solidFill>
                <a:latin typeface="Minion Pro" panose="02040503050306020203" pitchFamily="18" charset="0"/>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571500" indent="-57150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Regressions revealed that fear of injury had a negative effect on pregnant Soldiers’ perceived exercise self-efficacy, </a:t>
            </a:r>
            <a:r>
              <a:rPr lang="en-US" sz="4000" i="1" dirty="0">
                <a:latin typeface="Times New Roman" panose="02020603050405020304" pitchFamily="18" charset="0"/>
                <a:cs typeface="Times New Roman" panose="02020603050405020304" pitchFamily="18" charset="0"/>
              </a:rPr>
              <a:t>R</a:t>
            </a:r>
            <a:r>
              <a:rPr lang="en-US" sz="4000" baseline="30000" dirty="0">
                <a:latin typeface="Times New Roman" panose="02020603050405020304" pitchFamily="18" charset="0"/>
                <a:cs typeface="Times New Roman" panose="02020603050405020304" pitchFamily="18" charset="0"/>
              </a:rPr>
              <a:t>2</a:t>
            </a:r>
            <a:r>
              <a:rPr lang="en-US" sz="4000" dirty="0">
                <a:latin typeface="Times New Roman" panose="02020603050405020304" pitchFamily="18" charset="0"/>
                <a:cs typeface="Times New Roman" panose="02020603050405020304" pitchFamily="18" charset="0"/>
              </a:rPr>
              <a:t> = .297, </a:t>
            </a:r>
            <a:r>
              <a:rPr lang="en-US" sz="4000" i="1" dirty="0">
                <a:latin typeface="Symbol" panose="05050102010706020507" pitchFamily="18" charset="2"/>
                <a:cs typeface="Times New Roman" panose="02020603050405020304" pitchFamily="18" charset="0"/>
              </a:rPr>
              <a:t>b</a:t>
            </a:r>
            <a:r>
              <a:rPr lang="en-US" sz="4000" dirty="0">
                <a:latin typeface="Times New Roman" panose="02020603050405020304" pitchFamily="18" charset="0"/>
                <a:cs typeface="Times New Roman" panose="02020603050405020304" pitchFamily="18" charset="0"/>
              </a:rPr>
              <a:t> = -.540, </a:t>
            </a:r>
            <a:r>
              <a:rPr lang="en-US" sz="4000" i="1" dirty="0">
                <a:latin typeface="Times New Roman" panose="02020603050405020304" pitchFamily="18" charset="0"/>
                <a:cs typeface="Times New Roman" panose="02020603050405020304" pitchFamily="18" charset="0"/>
              </a:rPr>
              <a:t>SE</a:t>
            </a:r>
            <a:r>
              <a:rPr lang="en-US" sz="4000" dirty="0">
                <a:latin typeface="Times New Roman" panose="02020603050405020304" pitchFamily="18" charset="0"/>
                <a:cs typeface="Times New Roman" panose="02020603050405020304" pitchFamily="18" charset="0"/>
              </a:rPr>
              <a:t> = .103, </a:t>
            </a:r>
            <a:r>
              <a:rPr lang="en-US" sz="4000" i="1" dirty="0">
                <a:latin typeface="Times New Roman" panose="02020603050405020304" pitchFamily="18" charset="0"/>
                <a:cs typeface="Times New Roman" panose="02020603050405020304" pitchFamily="18" charset="0"/>
              </a:rPr>
              <a:t>p</a:t>
            </a:r>
            <a:r>
              <a:rPr lang="en-US" sz="4000" dirty="0">
                <a:latin typeface="Times New Roman" panose="02020603050405020304" pitchFamily="18" charset="0"/>
                <a:cs typeface="Times New Roman" panose="02020603050405020304" pitchFamily="18" charset="0"/>
              </a:rPr>
              <a:t> &lt; .001. </a:t>
            </a:r>
          </a:p>
          <a:p>
            <a:pPr marL="571500" indent="-571500">
              <a:lnSpc>
                <a:spcPct val="100000"/>
              </a:lnSpc>
              <a:spcBef>
                <a:spcPts val="0"/>
              </a:spcBef>
              <a:spcAft>
                <a:spcPts val="1200"/>
              </a:spcAft>
              <a:buFont typeface="Arial" panose="020B0604020202020204" pitchFamily="34" charset="0"/>
              <a:buChar char="•"/>
            </a:pPr>
            <a:r>
              <a:rPr lang="en-US" sz="4000" dirty="0">
                <a:latin typeface="Times New Roman" panose="02020603050405020304" pitchFamily="18" charset="0"/>
                <a:cs typeface="Times New Roman" panose="02020603050405020304" pitchFamily="18" charset="0"/>
              </a:rPr>
              <a:t>Only stress significantly moderated this relationship, </a:t>
            </a:r>
            <a:r>
              <a:rPr lang="el-GR" sz="4000" dirty="0">
                <a:latin typeface="Times New Roman" panose="02020603050405020304" pitchFamily="18" charset="0"/>
                <a:cs typeface="Times New Roman" panose="02020603050405020304" pitchFamily="18" charset="0"/>
              </a:rPr>
              <a:t>Δ</a:t>
            </a:r>
            <a:r>
              <a:rPr lang="en-US" sz="4000" i="1" dirty="0">
                <a:latin typeface="Times New Roman" panose="02020603050405020304" pitchFamily="18" charset="0"/>
                <a:cs typeface="Times New Roman" panose="02020603050405020304" pitchFamily="18" charset="0"/>
              </a:rPr>
              <a:t>R</a:t>
            </a:r>
            <a:r>
              <a:rPr lang="en-US" sz="4000" baseline="30000" dirty="0">
                <a:latin typeface="Times New Roman" panose="02020603050405020304" pitchFamily="18" charset="0"/>
                <a:cs typeface="Times New Roman" panose="02020603050405020304" pitchFamily="18" charset="0"/>
              </a:rPr>
              <a:t>2</a:t>
            </a:r>
            <a:r>
              <a:rPr lang="en-US" sz="4000" dirty="0">
                <a:latin typeface="Times New Roman" panose="02020603050405020304" pitchFamily="18" charset="0"/>
                <a:cs typeface="Times New Roman" panose="02020603050405020304" pitchFamily="18" charset="0"/>
              </a:rPr>
              <a:t> = .038, </a:t>
            </a:r>
            <a:r>
              <a:rPr lang="en-US" sz="4000" i="1" dirty="0">
                <a:latin typeface="Symbol" panose="05050102010706020507" pitchFamily="18" charset="2"/>
                <a:cs typeface="Times New Roman" panose="02020603050405020304" pitchFamily="18" charset="0"/>
              </a:rPr>
              <a:t>b</a:t>
            </a:r>
            <a:r>
              <a:rPr lang="en-US" sz="4000" dirty="0">
                <a:latin typeface="Times New Roman" panose="02020603050405020304" pitchFamily="18" charset="0"/>
                <a:cs typeface="Times New Roman" panose="02020603050405020304" pitchFamily="18" charset="0"/>
              </a:rPr>
              <a:t> = .188, </a:t>
            </a:r>
            <a:r>
              <a:rPr lang="en-US" sz="4000" i="1" dirty="0">
                <a:latin typeface="Times New Roman" panose="02020603050405020304" pitchFamily="18" charset="0"/>
                <a:cs typeface="Times New Roman" panose="02020603050405020304" pitchFamily="18" charset="0"/>
              </a:rPr>
              <a:t>SE</a:t>
            </a:r>
            <a:r>
              <a:rPr lang="en-US" sz="4000" dirty="0">
                <a:latin typeface="Times New Roman" panose="02020603050405020304" pitchFamily="18" charset="0"/>
                <a:cs typeface="Times New Roman" panose="02020603050405020304" pitchFamily="18" charset="0"/>
              </a:rPr>
              <a:t> = .092, </a:t>
            </a:r>
            <a:r>
              <a:rPr lang="en-US" sz="4000" i="1" dirty="0">
                <a:latin typeface="Times New Roman" panose="02020603050405020304" pitchFamily="18" charset="0"/>
                <a:cs typeface="Times New Roman" panose="02020603050405020304" pitchFamily="18" charset="0"/>
              </a:rPr>
              <a:t>p</a:t>
            </a:r>
            <a:r>
              <a:rPr lang="en-US" sz="4000" dirty="0">
                <a:latin typeface="Times New Roman" panose="02020603050405020304" pitchFamily="18" charset="0"/>
                <a:cs typeface="Times New Roman" panose="02020603050405020304" pitchFamily="18" charset="0"/>
              </a:rPr>
              <a:t> = .044, with injury-related anxiety predictive of exercise self-efficacy at low to moderate levels of life stress (</a:t>
            </a:r>
            <a:r>
              <a:rPr lang="en-US" sz="4000" i="1" dirty="0">
                <a:latin typeface="Times New Roman" panose="02020603050405020304" pitchFamily="18" charset="0"/>
                <a:cs typeface="Times New Roman" panose="02020603050405020304" pitchFamily="18" charset="0"/>
              </a:rPr>
              <a:t>p</a:t>
            </a:r>
            <a:r>
              <a:rPr lang="en-US" sz="4000" dirty="0">
                <a:latin typeface="Times New Roman" panose="02020603050405020304" pitchFamily="18" charset="0"/>
                <a:cs typeface="Times New Roman" panose="02020603050405020304" pitchFamily="18" charset="0"/>
              </a:rPr>
              <a:t>’s &lt; .001), while higher levels of injury anxiety were associated with low self-efficacy, regardless of stress. </a:t>
            </a:r>
          </a:p>
        </p:txBody>
      </p:sp>
      <p:pic>
        <p:nvPicPr>
          <p:cNvPr id="42" name="Picture 41">
            <a:extLst>
              <a:ext uri="{FF2B5EF4-FFF2-40B4-BE49-F238E27FC236}">
                <a16:creationId xmlns:a16="http://schemas.microsoft.com/office/drawing/2014/main" id="{71C07DFB-47BE-9449-070E-4CCC7F75AF97}"/>
              </a:ext>
            </a:extLst>
          </p:cNvPr>
          <p:cNvPicPr>
            <a:picLocks noChangeAspect="1"/>
          </p:cNvPicPr>
          <p:nvPr/>
        </p:nvPicPr>
        <p:blipFill>
          <a:blip r:embed="rId7"/>
          <a:srcRect l="3679" t="3239" r="4354" b="6198"/>
          <a:stretch>
            <a:fillRect/>
          </a:stretch>
        </p:blipFill>
        <p:spPr>
          <a:xfrm>
            <a:off x="24392105" y="25195893"/>
            <a:ext cx="4119394" cy="2703670"/>
          </a:xfrm>
          <a:prstGeom prst="rect">
            <a:avLst/>
          </a:prstGeom>
        </p:spPr>
      </p:pic>
      <p:pic>
        <p:nvPicPr>
          <p:cNvPr id="44" name="Picture 43">
            <a:extLst>
              <a:ext uri="{FF2B5EF4-FFF2-40B4-BE49-F238E27FC236}">
                <a16:creationId xmlns:a16="http://schemas.microsoft.com/office/drawing/2014/main" id="{A6FEFC5E-0C6F-6A65-FED3-DFA0074F6570}"/>
              </a:ext>
            </a:extLst>
          </p:cNvPr>
          <p:cNvPicPr>
            <a:picLocks noChangeAspect="1"/>
          </p:cNvPicPr>
          <p:nvPr/>
        </p:nvPicPr>
        <p:blipFill>
          <a:blip r:embed="rId8"/>
          <a:stretch>
            <a:fillRect/>
          </a:stretch>
        </p:blipFill>
        <p:spPr>
          <a:xfrm>
            <a:off x="38915462" y="18449594"/>
            <a:ext cx="4119394" cy="2873996"/>
          </a:xfrm>
          <a:prstGeom prst="rect">
            <a:avLst/>
          </a:prstGeom>
        </p:spPr>
      </p:pic>
      <p:pic>
        <p:nvPicPr>
          <p:cNvPr id="46" name="Picture 45">
            <a:extLst>
              <a:ext uri="{FF2B5EF4-FFF2-40B4-BE49-F238E27FC236}">
                <a16:creationId xmlns:a16="http://schemas.microsoft.com/office/drawing/2014/main" id="{D6493D2F-3336-3196-FDEC-46A44BCBA74E}"/>
              </a:ext>
            </a:extLst>
          </p:cNvPr>
          <p:cNvPicPr>
            <a:picLocks noChangeAspect="1"/>
          </p:cNvPicPr>
          <p:nvPr/>
        </p:nvPicPr>
        <p:blipFill>
          <a:blip r:embed="rId9"/>
          <a:stretch>
            <a:fillRect/>
          </a:stretch>
        </p:blipFill>
        <p:spPr>
          <a:xfrm>
            <a:off x="24392106" y="28270345"/>
            <a:ext cx="4119394" cy="2406188"/>
          </a:xfrm>
          <a:prstGeom prst="rect">
            <a:avLst/>
          </a:prstGeom>
        </p:spPr>
      </p:pic>
    </p:spTree>
    <p:extLst>
      <p:ext uri="{BB962C8B-B14F-4D97-AF65-F5344CB8AC3E}">
        <p14:creationId xmlns:p14="http://schemas.microsoft.com/office/powerpoint/2010/main" val="298180000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D8D8D8"/>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5414</TotalTime>
  <Words>840</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vt:i4>
      </vt:variant>
    </vt:vector>
  </HeadingPairs>
  <TitlesOfParts>
    <vt:vector size="12" baseType="lpstr">
      <vt:lpstr>Arial</vt:lpstr>
      <vt:lpstr>Arial Black</vt:lpstr>
      <vt:lpstr>Calibri</vt:lpstr>
      <vt:lpstr>Cambria</vt:lpstr>
      <vt:lpstr>Franklin Gothic Book</vt:lpstr>
      <vt:lpstr>Franklin Gothic Demi</vt:lpstr>
      <vt:lpstr>Franklin Gothic Medium</vt:lpstr>
      <vt:lpstr>Minion Pro</vt:lpstr>
      <vt:lpstr>Symbol</vt:lpstr>
      <vt:lpstr>Times New Roman</vt:lpstr>
      <vt:lpstr>Office Theme</vt:lpstr>
      <vt:lpstr>Perceived stress moderates the effect of injury-related anxiety on exercise confidence among pregnant Service members</vt:lpstr>
    </vt:vector>
  </TitlesOfParts>
  <Company>DHA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Samonte, Raymond E CTR USARMY MEDCOM USAMRMC (US)</dc:creator>
  <cp:lastModifiedBy>Fawver, Bradley J CIV DHA R&amp;D MRDC WRAIR WEST (USA)</cp:lastModifiedBy>
  <cp:revision>123</cp:revision>
  <cp:lastPrinted>2025-12-16T17:23:38Z</cp:lastPrinted>
  <dcterms:created xsi:type="dcterms:W3CDTF">2019-08-08T20:01:22Z</dcterms:created>
  <dcterms:modified xsi:type="dcterms:W3CDTF">2026-07-20T22:42:46Z</dcterms:modified>
</cp:coreProperties>
</file>