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259" r:id="rId5"/>
  </p:sldIdLst>
  <p:sldSz cx="43891200" cy="3291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7DD3344-C6BF-EC23-B8D5-46380D4FEE95}" name="Morgan Mutch" initials="MM" userId="S::mmutch@arborscientia.com::e35e2ffd-d45e-448f-a212-16885ca9b40d" providerId="AD"/>
  <p188:author id="{4CB0EB8A-6844-7DFB-6137-81FA922AEFF1}" name="Seth Lederman" initials="SL" userId="S::seth.lederman@tonixpharma.com::3318392f-7256-4865-8ac6-f2d892a19155" providerId="AD"/>
  <p188:author id="{6D44A1A5-4152-2098-208D-86E5C2F1C288}" name="Zeil Rosenberg" initials="ZR" userId="S::zeil.rosenberg@tonixpharma.com::4774ce9d-6b0c-4c35-9b71-406aa609c649" providerId="AD"/>
  <p188:author id="{9B57CBB8-18AD-CB46-51A5-5511F0D987C9}" name="Greg Sullivan" initials="GS" userId="S::greg.sullivan@tonixpharma.com::f109aa51-5be3-4db0-85a3-114110ddde1d" providerId="AD"/>
  <p188:author id="{E34C51CA-E680-2A32-23C1-3DEC2C336ED1}" name="Emma Gerber" initials="EG" userId="S::egerber@arborscientia.com::c5c60c86-3bdf-4494-a86f-e3aa881a6ec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5C0000"/>
    <a:srgbClr val="7E0000"/>
    <a:srgbClr val="C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33" d="100"/>
          <a:sy n="33" d="100"/>
        </p:scale>
        <p:origin x="1446" y="-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8/10/relationships/authors" Target="authors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177996-C593-4237-8958-B3C0834A9600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CB6DAD-E9CB-43B1-A6FD-22E964D2C3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4857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DB17F4-33F1-775C-05C4-D9978B6E2E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4022CE2-2CAE-7A95-4518-2F92C10965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A1E91A-8AB4-32BE-5B41-3B71BDE2C4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4149F9-DE2A-162A-F5CC-2EE4E9C489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CB6DAD-E9CB-43B1-A6FD-22E964D2C32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2069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2"/>
            <a:ext cx="37307520" cy="11460480"/>
          </a:xfrm>
        </p:spPr>
        <p:txBody>
          <a:bodyPr anchor="b"/>
          <a:lstStyle>
            <a:lvl1pPr algn="ctr">
              <a:defRPr sz="28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2"/>
            <a:ext cx="32918400" cy="7947658"/>
          </a:xfrm>
        </p:spPr>
        <p:txBody>
          <a:bodyPr/>
          <a:lstStyle>
            <a:lvl1pPr marL="0" indent="0" algn="ctr">
              <a:buNone/>
              <a:defRPr sz="11520"/>
            </a:lvl1pPr>
            <a:lvl2pPr marL="2194560" indent="0" algn="ctr">
              <a:buNone/>
              <a:defRPr sz="9600"/>
            </a:lvl2pPr>
            <a:lvl3pPr marL="4389120" indent="0" algn="ctr">
              <a:buNone/>
              <a:defRPr sz="8640"/>
            </a:lvl3pPr>
            <a:lvl4pPr marL="6583680" indent="0" algn="ctr">
              <a:buNone/>
              <a:defRPr sz="7680"/>
            </a:lvl4pPr>
            <a:lvl5pPr marL="8778240" indent="0" algn="ctr">
              <a:buNone/>
              <a:defRPr sz="7680"/>
            </a:lvl5pPr>
            <a:lvl6pPr marL="10972800" indent="0" algn="ctr">
              <a:buNone/>
              <a:defRPr sz="7680"/>
            </a:lvl6pPr>
            <a:lvl7pPr marL="13167360" indent="0" algn="ctr">
              <a:buNone/>
              <a:defRPr sz="7680"/>
            </a:lvl7pPr>
            <a:lvl8pPr marL="15361920" indent="0" algn="ctr">
              <a:buNone/>
              <a:defRPr sz="7680"/>
            </a:lvl8pPr>
            <a:lvl9pPr marL="17556480" indent="0" algn="ctr">
              <a:buNone/>
              <a:defRPr sz="768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1F8C5-3E19-48DF-86ED-B8695F6D8292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DDFA4-5952-45E0-B4DF-7F919C61C8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8092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1F8C5-3E19-48DF-86ED-B8695F6D8292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DDFA4-5952-45E0-B4DF-7F919C61C8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692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1F8C5-3E19-48DF-86ED-B8695F6D8292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DDFA4-5952-45E0-B4DF-7F919C61C8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5582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1F8C5-3E19-48DF-86ED-B8695F6D8292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DDFA4-5952-45E0-B4DF-7F919C61C8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676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49"/>
            <a:ext cx="37856160" cy="13693138"/>
          </a:xfrm>
        </p:spPr>
        <p:txBody>
          <a:bodyPr anchor="b"/>
          <a:lstStyle>
            <a:lvl1pPr>
              <a:defRPr sz="28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29"/>
            <a:ext cx="37856160" cy="7200898"/>
          </a:xfrm>
        </p:spPr>
        <p:txBody>
          <a:bodyPr/>
          <a:lstStyle>
            <a:lvl1pPr marL="0" indent="0">
              <a:buNone/>
              <a:defRPr sz="11520">
                <a:solidFill>
                  <a:schemeClr val="tx1">
                    <a:tint val="82000"/>
                  </a:schemeClr>
                </a:solidFill>
              </a:defRPr>
            </a:lvl1pPr>
            <a:lvl2pPr marL="2194560" indent="0">
              <a:buNone/>
              <a:defRPr sz="9600">
                <a:solidFill>
                  <a:schemeClr val="tx1">
                    <a:tint val="82000"/>
                  </a:schemeClr>
                </a:solidFill>
              </a:defRPr>
            </a:lvl2pPr>
            <a:lvl3pPr marL="4389120" indent="0">
              <a:buNone/>
              <a:defRPr sz="8640">
                <a:solidFill>
                  <a:schemeClr val="tx1">
                    <a:tint val="82000"/>
                  </a:schemeClr>
                </a:solidFill>
              </a:defRPr>
            </a:lvl3pPr>
            <a:lvl4pPr marL="658368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4pPr>
            <a:lvl5pPr marL="877824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5pPr>
            <a:lvl6pPr marL="1097280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6pPr>
            <a:lvl7pPr marL="1316736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7pPr>
            <a:lvl8pPr marL="1536192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8pPr>
            <a:lvl9pPr marL="1755648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1F8C5-3E19-48DF-86ED-B8695F6D8292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DDFA4-5952-45E0-B4DF-7F919C61C8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8785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1F8C5-3E19-48DF-86ED-B8695F6D8292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DDFA4-5952-45E0-B4DF-7F919C61C8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825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2"/>
            <a:ext cx="18568032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2"/>
            <a:ext cx="18659477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1F8C5-3E19-48DF-86ED-B8695F6D8292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DDFA4-5952-45E0-B4DF-7F919C61C8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09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1F8C5-3E19-48DF-86ED-B8695F6D8292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DDFA4-5952-45E0-B4DF-7F919C61C8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700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1F8C5-3E19-48DF-86ED-B8695F6D8292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DDFA4-5952-45E0-B4DF-7F919C61C8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345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7"/>
            <a:ext cx="22219920" cy="23393400"/>
          </a:xfrm>
        </p:spPr>
        <p:txBody>
          <a:bodyPr/>
          <a:lstStyle>
            <a:lvl1pPr>
              <a:defRPr sz="15360"/>
            </a:lvl1pPr>
            <a:lvl2pPr>
              <a:defRPr sz="13440"/>
            </a:lvl2pPr>
            <a:lvl3pPr>
              <a:defRPr sz="11520"/>
            </a:lvl3pPr>
            <a:lvl4pPr>
              <a:defRPr sz="9600"/>
            </a:lvl4pPr>
            <a:lvl5pPr>
              <a:defRPr sz="9600"/>
            </a:lvl5pPr>
            <a:lvl6pPr>
              <a:defRPr sz="9600"/>
            </a:lvl6pPr>
            <a:lvl7pPr>
              <a:defRPr sz="9600"/>
            </a:lvl7pPr>
            <a:lvl8pPr>
              <a:defRPr sz="9600"/>
            </a:lvl8pPr>
            <a:lvl9pPr>
              <a:defRPr sz="9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1F8C5-3E19-48DF-86ED-B8695F6D8292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DDFA4-5952-45E0-B4DF-7F919C61C8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7784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7"/>
            <a:ext cx="22219920" cy="23393400"/>
          </a:xfrm>
        </p:spPr>
        <p:txBody>
          <a:bodyPr anchor="t"/>
          <a:lstStyle>
            <a:lvl1pPr marL="0" indent="0">
              <a:buNone/>
              <a:defRPr sz="15360"/>
            </a:lvl1pPr>
            <a:lvl2pPr marL="2194560" indent="0">
              <a:buNone/>
              <a:defRPr sz="13440"/>
            </a:lvl2pPr>
            <a:lvl3pPr marL="4389120" indent="0">
              <a:buNone/>
              <a:defRPr sz="11520"/>
            </a:lvl3pPr>
            <a:lvl4pPr marL="6583680" indent="0">
              <a:buNone/>
              <a:defRPr sz="9600"/>
            </a:lvl4pPr>
            <a:lvl5pPr marL="8778240" indent="0">
              <a:buNone/>
              <a:defRPr sz="9600"/>
            </a:lvl5pPr>
            <a:lvl6pPr marL="10972800" indent="0">
              <a:buNone/>
              <a:defRPr sz="9600"/>
            </a:lvl6pPr>
            <a:lvl7pPr marL="13167360" indent="0">
              <a:buNone/>
              <a:defRPr sz="9600"/>
            </a:lvl7pPr>
            <a:lvl8pPr marL="15361920" indent="0">
              <a:buNone/>
              <a:defRPr sz="9600"/>
            </a:lvl8pPr>
            <a:lvl9pPr marL="17556480" indent="0">
              <a:buNone/>
              <a:defRPr sz="9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1F8C5-3E19-48DF-86ED-B8695F6D8292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DDFA4-5952-45E0-B4DF-7F919C61C8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10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7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B31F8C5-3E19-48DF-86ED-B8695F6D8292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7"/>
            <a:ext cx="1481328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7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7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DEDDFA4-5952-45E0-B4DF-7F919C61C8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691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389120" rtl="0" eaLnBrk="1" latinLnBrk="0" hangingPunct="1">
        <a:lnSpc>
          <a:spcPct val="90000"/>
        </a:lnSpc>
        <a:spcBef>
          <a:spcPct val="0"/>
        </a:spcBef>
        <a:buNone/>
        <a:defRPr sz="211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97280" indent="-1097280" algn="l" defTabSz="4389120" rtl="0" eaLnBrk="1" latinLnBrk="0" hangingPunct="1">
        <a:lnSpc>
          <a:spcPct val="90000"/>
        </a:lnSpc>
        <a:spcBef>
          <a:spcPts val="4800"/>
        </a:spcBef>
        <a:buFont typeface="Arial" panose="020B0604020202020204" pitchFamily="34" charset="0"/>
        <a:buChar char="•"/>
        <a:defRPr sz="13440" kern="1200">
          <a:solidFill>
            <a:schemeClr val="tx1"/>
          </a:solidFill>
          <a:latin typeface="+mn-lt"/>
          <a:ea typeface="+mn-ea"/>
          <a:cs typeface="+mn-cs"/>
        </a:defRPr>
      </a:lvl1pPr>
      <a:lvl2pPr marL="32918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1152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987552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42646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64592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86537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B833F1-965A-144D-D27B-7F1D8C8DE9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6" name="Rectangle 1435">
            <a:extLst>
              <a:ext uri="{FF2B5EF4-FFF2-40B4-BE49-F238E27FC236}">
                <a16:creationId xmlns:a16="http://schemas.microsoft.com/office/drawing/2014/main" id="{841B5937-ACFC-7916-F3A0-8575D1A917F0}"/>
              </a:ext>
            </a:extLst>
          </p:cNvPr>
          <p:cNvSpPr/>
          <p:nvPr/>
        </p:nvSpPr>
        <p:spPr>
          <a:xfrm>
            <a:off x="14907962" y="13892167"/>
            <a:ext cx="14109192" cy="784357"/>
          </a:xfrm>
          <a:prstGeom prst="rect">
            <a:avLst/>
          </a:prstGeom>
          <a:solidFill>
            <a:srgbClr val="0070C0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288" tIns="32645" rIns="65288" bIns="32645" rtlCol="0" anchor="ctr"/>
          <a:lstStyle/>
          <a:p>
            <a:pPr algn="ctr"/>
            <a:r>
              <a:rPr lang="en-US" sz="2800" b="1" dirty="0">
                <a:latin typeface="Titillium Web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Monoclonal Antibodies May Offer Advantages Over a Vaccination </a:t>
            </a:r>
          </a:p>
          <a:p>
            <a:pPr algn="ctr"/>
            <a:r>
              <a:rPr lang="en-US" sz="2800" b="1" dirty="0">
                <a:latin typeface="Titillium Web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for Lyme Disease Prevention</a:t>
            </a:r>
          </a:p>
        </p:txBody>
      </p:sp>
      <p:sp>
        <p:nvSpPr>
          <p:cNvPr id="512" name="Rectangle 511">
            <a:extLst>
              <a:ext uri="{FF2B5EF4-FFF2-40B4-BE49-F238E27FC236}">
                <a16:creationId xmlns:a16="http://schemas.microsoft.com/office/drawing/2014/main" id="{C18D7AC2-E61A-B070-02A4-59E3747142A7}"/>
              </a:ext>
            </a:extLst>
          </p:cNvPr>
          <p:cNvSpPr/>
          <p:nvPr/>
        </p:nvSpPr>
        <p:spPr>
          <a:xfrm>
            <a:off x="29321396" y="28743209"/>
            <a:ext cx="14109192" cy="634136"/>
          </a:xfrm>
          <a:prstGeom prst="rect">
            <a:avLst/>
          </a:prstGeom>
          <a:solidFill>
            <a:srgbClr val="002060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288" tIns="32645" rIns="65288" bIns="32645"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References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FE85E47F-5494-B84C-6167-9F05F9E872EB}"/>
              </a:ext>
            </a:extLst>
          </p:cNvPr>
          <p:cNvSpPr/>
          <p:nvPr/>
        </p:nvSpPr>
        <p:spPr>
          <a:xfrm>
            <a:off x="29321396" y="21166465"/>
            <a:ext cx="14109192" cy="623354"/>
          </a:xfrm>
          <a:prstGeom prst="rect">
            <a:avLst/>
          </a:prstGeom>
          <a:solidFill>
            <a:srgbClr val="002060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288" tIns="32645" rIns="65288" bIns="32645"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Verdana"/>
                <a:ea typeface="Verdana"/>
              </a:rPr>
              <a:t>Developmental findings and status </a:t>
            </a:r>
            <a:endParaRPr lang="en-US" sz="4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1B912E42-4665-0A44-0458-B610681EB827}"/>
              </a:ext>
            </a:extLst>
          </p:cNvPr>
          <p:cNvSpPr/>
          <p:nvPr/>
        </p:nvSpPr>
        <p:spPr>
          <a:xfrm>
            <a:off x="29295209" y="5712009"/>
            <a:ext cx="14109192" cy="630936"/>
          </a:xfrm>
          <a:prstGeom prst="rect">
            <a:avLst/>
          </a:prstGeom>
          <a:solidFill>
            <a:srgbClr val="0070C0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288" tIns="32645" rIns="65288" bIns="32645"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Fig. 4 Observed Phase 1 Pharmacodynamics </a:t>
            </a:r>
            <a:r>
              <a:rPr lang="en-US" sz="2800" b="1" baseline="30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9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64B9D628-4E41-26FC-EAD6-E15122A6E8AA}"/>
              </a:ext>
            </a:extLst>
          </p:cNvPr>
          <p:cNvSpPr/>
          <p:nvPr/>
        </p:nvSpPr>
        <p:spPr>
          <a:xfrm>
            <a:off x="29302293" y="5054658"/>
            <a:ext cx="14109192" cy="634136"/>
          </a:xfrm>
          <a:prstGeom prst="rect">
            <a:avLst/>
          </a:prstGeom>
          <a:solidFill>
            <a:srgbClr val="002060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288" tIns="32645" rIns="65288" bIns="32645" rtlCol="0" anchor="ctr"/>
          <a:lstStyle/>
          <a:p>
            <a:pPr algn="ctr"/>
            <a:r>
              <a:rPr lang="en-US" sz="40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Results</a:t>
            </a:r>
          </a:p>
        </p:txBody>
      </p:sp>
      <p:sp>
        <p:nvSpPr>
          <p:cNvPr id="375" name="Rectangle 374">
            <a:extLst>
              <a:ext uri="{FF2B5EF4-FFF2-40B4-BE49-F238E27FC236}">
                <a16:creationId xmlns:a16="http://schemas.microsoft.com/office/drawing/2014/main" id="{2AD0C6D5-6D51-6043-83CC-A5BDF8A273A4}"/>
              </a:ext>
            </a:extLst>
          </p:cNvPr>
          <p:cNvSpPr/>
          <p:nvPr/>
        </p:nvSpPr>
        <p:spPr>
          <a:xfrm>
            <a:off x="14907962" y="18646144"/>
            <a:ext cx="14109192" cy="509537"/>
          </a:xfrm>
          <a:prstGeom prst="rect">
            <a:avLst/>
          </a:prstGeom>
          <a:solidFill>
            <a:srgbClr val="0070C0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288" tIns="32645" rIns="65288" bIns="32645" rtlCol="0" anchor="ctr"/>
          <a:lstStyle/>
          <a:p>
            <a:pPr algn="ctr"/>
            <a:r>
              <a:rPr lang="en-US" sz="2800" b="1" dirty="0">
                <a:latin typeface="Titillium Web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Fig. 3 TNX-4800  Long-acting anti-</a:t>
            </a:r>
            <a:r>
              <a:rPr lang="en-US" sz="2800" b="1" dirty="0" err="1">
                <a:latin typeface="Titillium Web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OspA</a:t>
            </a:r>
            <a:r>
              <a:rPr lang="en-US" sz="2800" b="1" dirty="0">
                <a:latin typeface="Titillium Web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Monoclonal Antibody Design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7C7BCC41-8B61-FD5B-BF5A-4D8040EB0B14}"/>
              </a:ext>
            </a:extLst>
          </p:cNvPr>
          <p:cNvSpPr/>
          <p:nvPr/>
        </p:nvSpPr>
        <p:spPr>
          <a:xfrm>
            <a:off x="15012714" y="17751716"/>
            <a:ext cx="14030628" cy="891327"/>
          </a:xfrm>
          <a:prstGeom prst="rect">
            <a:avLst/>
          </a:prstGeom>
          <a:solidFill>
            <a:srgbClr val="002060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288" tIns="32645" rIns="65288" bIns="32645" rtlCol="0" anchor="ctr"/>
          <a:lstStyle/>
          <a:p>
            <a:pPr algn="ctr"/>
            <a:r>
              <a:rPr lang="en-US" sz="40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Methodology</a:t>
            </a:r>
          </a:p>
        </p:txBody>
      </p:sp>
      <p:sp>
        <p:nvSpPr>
          <p:cNvPr id="497" name="Rectangle 496">
            <a:extLst>
              <a:ext uri="{FF2B5EF4-FFF2-40B4-BE49-F238E27FC236}">
                <a16:creationId xmlns:a16="http://schemas.microsoft.com/office/drawing/2014/main" id="{0D05298E-12E3-BA8D-CA89-2BAD05ABA50B}"/>
              </a:ext>
            </a:extLst>
          </p:cNvPr>
          <p:cNvSpPr/>
          <p:nvPr/>
        </p:nvSpPr>
        <p:spPr>
          <a:xfrm>
            <a:off x="14907962" y="25035046"/>
            <a:ext cx="14109192" cy="585650"/>
          </a:xfrm>
          <a:prstGeom prst="rect">
            <a:avLst/>
          </a:prstGeom>
          <a:solidFill>
            <a:srgbClr val="0070C0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288" tIns="32645" rIns="65288" bIns="32645" rtlCol="0" anchor="ctr"/>
          <a:lstStyle/>
          <a:p>
            <a:pPr algn="ctr"/>
            <a:r>
              <a:rPr lang="en-US" sz="2800" b="1">
                <a:latin typeface="Titillium Web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Phase 1 Study Design</a:t>
            </a:r>
          </a:p>
        </p:txBody>
      </p:sp>
      <p:sp>
        <p:nvSpPr>
          <p:cNvPr id="1216" name="Rectangle 1215">
            <a:extLst>
              <a:ext uri="{FF2B5EF4-FFF2-40B4-BE49-F238E27FC236}">
                <a16:creationId xmlns:a16="http://schemas.microsoft.com/office/drawing/2014/main" id="{97A8A530-344A-A6C2-CD76-495466E5A418}"/>
              </a:ext>
            </a:extLst>
          </p:cNvPr>
          <p:cNvSpPr/>
          <p:nvPr/>
        </p:nvSpPr>
        <p:spPr>
          <a:xfrm>
            <a:off x="520716" y="21299842"/>
            <a:ext cx="14109192" cy="945771"/>
          </a:xfrm>
          <a:prstGeom prst="rect">
            <a:avLst/>
          </a:prstGeom>
          <a:solidFill>
            <a:srgbClr val="0070C0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288" tIns="32645" rIns="65288" bIns="32645" rtlCol="0" anchor="ctr"/>
          <a:lstStyle/>
          <a:p>
            <a:pPr algn="ctr"/>
            <a:r>
              <a:rPr lang="en-US" sz="2800" b="1" dirty="0">
                <a:latin typeface="Titillium Web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Fig. 2 Anti-</a:t>
            </a:r>
            <a:r>
              <a:rPr lang="en-US" sz="2800" b="1" dirty="0" err="1">
                <a:latin typeface="Titillium Web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OspA</a:t>
            </a:r>
            <a:r>
              <a:rPr lang="en-US" sz="2800" b="1" dirty="0">
                <a:latin typeface="Titillium Web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Monoclonal Antibody TNX-4800 Blocks Differentiation of </a:t>
            </a:r>
            <a:r>
              <a:rPr lang="en-US" sz="2800" b="1" i="1" dirty="0">
                <a:latin typeface="Titillium Web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Borrelia</a:t>
            </a:r>
            <a:r>
              <a:rPr lang="en-US" sz="2800" b="1" dirty="0">
                <a:latin typeface="Titillium Web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from the Pre-infectious to Infectious Stage, Migration to Salivary Glands, and Transmission</a:t>
            </a:r>
            <a:r>
              <a:rPr lang="en-US" sz="2800" b="1" baseline="30000" dirty="0">
                <a:latin typeface="Titillium Web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6</a:t>
            </a:r>
            <a:endParaRPr lang="en-US" sz="2800" b="1" dirty="0">
              <a:latin typeface="Titillium Web" panose="00000500000000000000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17" name="Rectangle 1216">
            <a:extLst>
              <a:ext uri="{FF2B5EF4-FFF2-40B4-BE49-F238E27FC236}">
                <a16:creationId xmlns:a16="http://schemas.microsoft.com/office/drawing/2014/main" id="{10A1AEE2-D593-2BDE-84A8-9216FBFF413B}"/>
              </a:ext>
            </a:extLst>
          </p:cNvPr>
          <p:cNvSpPr/>
          <p:nvPr/>
        </p:nvSpPr>
        <p:spPr>
          <a:xfrm>
            <a:off x="520716" y="14980048"/>
            <a:ext cx="14109192" cy="630936"/>
          </a:xfrm>
          <a:prstGeom prst="rect">
            <a:avLst/>
          </a:prstGeom>
          <a:solidFill>
            <a:srgbClr val="0070C0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288" tIns="32645" rIns="65288" bIns="32645" rtlCol="0" anchor="ctr"/>
          <a:lstStyle/>
          <a:p>
            <a:pPr algn="ctr"/>
            <a:r>
              <a:rPr lang="en-US" sz="2800" b="1">
                <a:latin typeface="Titillium Web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Blood Induces Metamorphosis of </a:t>
            </a:r>
            <a:r>
              <a:rPr lang="en-US" sz="2800" b="1" i="1">
                <a:latin typeface="Titillium Web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Borrelia</a:t>
            </a:r>
            <a:r>
              <a:rPr lang="en-US" sz="2800" b="1">
                <a:latin typeface="Titillium Web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from the Pre-infectious to Infectious Stage</a:t>
            </a:r>
            <a:r>
              <a:rPr lang="en-US" sz="2800" b="1" baseline="30000">
                <a:latin typeface="Titillium Web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4,5</a:t>
            </a:r>
            <a:endParaRPr lang="en-US" sz="2800" b="1">
              <a:latin typeface="Titillium Web" panose="00000500000000000000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11" name="Rectangle 1310">
            <a:extLst>
              <a:ext uri="{FF2B5EF4-FFF2-40B4-BE49-F238E27FC236}">
                <a16:creationId xmlns:a16="http://schemas.microsoft.com/office/drawing/2014/main" id="{9A390FE4-D877-3102-C257-98364AD3490A}"/>
              </a:ext>
            </a:extLst>
          </p:cNvPr>
          <p:cNvSpPr/>
          <p:nvPr/>
        </p:nvSpPr>
        <p:spPr>
          <a:xfrm>
            <a:off x="14907962" y="5103787"/>
            <a:ext cx="13962731" cy="1104854"/>
          </a:xfrm>
          <a:prstGeom prst="rect">
            <a:avLst/>
          </a:prstGeom>
          <a:solidFill>
            <a:srgbClr val="0070C0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288" tIns="32645" rIns="65288" bIns="32645" rtlCol="0" anchor="ctr"/>
          <a:lstStyle/>
          <a:p>
            <a:pPr algn="ctr"/>
            <a:r>
              <a:rPr lang="en-US" sz="4000" b="1" dirty="0">
                <a:latin typeface="Titillium Web"/>
                <a:ea typeface="Open Sans"/>
                <a:cs typeface="Open Sans"/>
              </a:rPr>
              <a:t>Impact on Warfighters</a:t>
            </a:r>
            <a:r>
              <a:rPr lang="en-US" sz="2800" b="1" dirty="0">
                <a:latin typeface="Titillium Web"/>
                <a:ea typeface="Open Sans"/>
                <a:cs typeface="Open Sans"/>
              </a:rPr>
              <a:t> </a:t>
            </a:r>
          </a:p>
        </p:txBody>
      </p:sp>
      <p:sp>
        <p:nvSpPr>
          <p:cNvPr id="1140" name="Rectangle 1139">
            <a:extLst>
              <a:ext uri="{FF2B5EF4-FFF2-40B4-BE49-F238E27FC236}">
                <a16:creationId xmlns:a16="http://schemas.microsoft.com/office/drawing/2014/main" id="{BC20B06E-743D-B448-C348-1027C877E3BF}"/>
              </a:ext>
            </a:extLst>
          </p:cNvPr>
          <p:cNvSpPr/>
          <p:nvPr/>
        </p:nvSpPr>
        <p:spPr>
          <a:xfrm>
            <a:off x="564007" y="14147243"/>
            <a:ext cx="14109192" cy="961572"/>
          </a:xfrm>
          <a:prstGeom prst="rect">
            <a:avLst/>
          </a:prstGeom>
          <a:solidFill>
            <a:srgbClr val="0070C0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288" tIns="32645" rIns="65288" bIns="32645" rtlCol="0" anchor="ctr"/>
          <a:lstStyle/>
          <a:p>
            <a:pPr algn="ctr"/>
            <a:r>
              <a:rPr lang="en-US" sz="2800" b="1" dirty="0">
                <a:latin typeface="Titillium Web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Fig. 1 </a:t>
            </a:r>
            <a:r>
              <a:rPr lang="en-US" sz="2800" b="1" dirty="0" err="1">
                <a:latin typeface="Titillium Web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OspA</a:t>
            </a:r>
            <a:r>
              <a:rPr lang="en-US" sz="2800" b="1" dirty="0">
                <a:latin typeface="Titillium Web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is an Outer Membrane Protein on </a:t>
            </a:r>
            <a:r>
              <a:rPr lang="en-US" sz="2800" b="1" i="1" dirty="0">
                <a:latin typeface="Titillium Web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Borrelia</a:t>
            </a:r>
            <a:r>
              <a:rPr lang="en-US" sz="2800" b="1" dirty="0">
                <a:latin typeface="Titillium Web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That Facilitates Bacterial Adherence to the Tick Midgut</a:t>
            </a:r>
            <a:r>
              <a:rPr lang="en-US" sz="2800" b="1" baseline="30000" dirty="0">
                <a:latin typeface="Titillium Web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1-3</a:t>
            </a:r>
            <a:endParaRPr lang="en-US" sz="2800" b="1" dirty="0">
              <a:latin typeface="Titillium Web" panose="00000500000000000000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DEB1DF4-868E-7E56-CDA8-5DA7AA278B74}"/>
              </a:ext>
            </a:extLst>
          </p:cNvPr>
          <p:cNvCxnSpPr>
            <a:cxnSpLocks/>
          </p:cNvCxnSpPr>
          <p:nvPr/>
        </p:nvCxnSpPr>
        <p:spPr>
          <a:xfrm flipH="1">
            <a:off x="0" y="4784190"/>
            <a:ext cx="43891200" cy="0"/>
          </a:xfrm>
          <a:prstGeom prst="line">
            <a:avLst/>
          </a:prstGeom>
          <a:ln w="76200">
            <a:solidFill>
              <a:schemeClr val="tx2">
                <a:lumMod val="90000"/>
                <a:lumOff val="10000"/>
              </a:schemeClr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8BC49AAD-E9B6-0FCD-C671-7163F180230F}"/>
              </a:ext>
            </a:extLst>
          </p:cNvPr>
          <p:cNvSpPr/>
          <p:nvPr/>
        </p:nvSpPr>
        <p:spPr>
          <a:xfrm>
            <a:off x="0" y="-52347"/>
            <a:ext cx="43891199" cy="461366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 Box 122">
            <a:extLst>
              <a:ext uri="{FF2B5EF4-FFF2-40B4-BE49-F238E27FC236}">
                <a16:creationId xmlns:a16="http://schemas.microsoft.com/office/drawing/2014/main" id="{1B7626F2-EB32-076D-F8BD-8E687E9133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00142" y="-147860"/>
            <a:ext cx="32357644" cy="3121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576" tIns="326442" rIns="130576" bIns="326442" anchor="ctr" anchorCtr="0">
            <a:spAutoFit/>
          </a:bodyPr>
          <a:lstStyle>
            <a:lvl1pPr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sz="8000" b="1" kern="0" dirty="0">
                <a:solidFill>
                  <a:schemeClr val="bg1"/>
                </a:solidFill>
                <a:latin typeface="Verdana"/>
                <a:ea typeface="Verdana"/>
                <a:cs typeface="Arial"/>
              </a:rPr>
              <a:t>TNX-4800: A Monoclonal Antibody (</a:t>
            </a:r>
            <a:r>
              <a:rPr lang="en-US" sz="8000" b="1" kern="0" dirty="0" err="1">
                <a:solidFill>
                  <a:schemeClr val="bg1"/>
                </a:solidFill>
                <a:latin typeface="Verdana"/>
                <a:ea typeface="Verdana"/>
                <a:cs typeface="Arial"/>
              </a:rPr>
              <a:t>mAb</a:t>
            </a:r>
            <a:r>
              <a:rPr lang="en-US" sz="8000" b="1" kern="0" dirty="0">
                <a:solidFill>
                  <a:schemeClr val="bg1"/>
                </a:solidFill>
                <a:latin typeface="Verdana"/>
                <a:ea typeface="Verdana"/>
                <a:cs typeface="Arial"/>
              </a:rPr>
              <a:t>) to Protect the Warfighter Against Lyme Disease</a:t>
            </a:r>
            <a:endParaRPr lang="en-US" sz="8000" b="1" dirty="0">
              <a:solidFill>
                <a:schemeClr val="bg1"/>
              </a:solidFill>
              <a:latin typeface="Verdana"/>
              <a:ea typeface="Verdana"/>
              <a:cs typeface="Arial"/>
            </a:endParaRPr>
          </a:p>
        </p:txBody>
      </p:sp>
      <p:sp>
        <p:nvSpPr>
          <p:cNvPr id="26" name="Text Box 123">
            <a:extLst>
              <a:ext uri="{FF2B5EF4-FFF2-40B4-BE49-F238E27FC236}">
                <a16:creationId xmlns:a16="http://schemas.microsoft.com/office/drawing/2014/main" id="{2C99D9A5-CBC1-63E6-9722-F951246CD5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8578" y="3669028"/>
            <a:ext cx="40961148" cy="112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576" tIns="130576" rIns="130576" bIns="130576" anchor="ctr" anchorCtr="0"/>
          <a:lstStyle>
            <a:lvl1pPr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sz="5400" dirty="0">
                <a:solidFill>
                  <a:schemeClr val="bg1"/>
                </a:solidFill>
                <a:latin typeface="Verdana"/>
                <a:ea typeface="Verdana"/>
              </a:rPr>
              <a:t>Z. Rosenberg MD; G. Sullivan, MD; Evia Bavari; S. Lederman, MD</a:t>
            </a:r>
          </a:p>
          <a:p>
            <a:pPr algn="ctr" eaLnBrk="1" hangingPunct="1"/>
            <a:endParaRPr lang="en-US" sz="6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8" name="Text Box 189">
            <a:extLst>
              <a:ext uri="{FF2B5EF4-FFF2-40B4-BE49-F238E27FC236}">
                <a16:creationId xmlns:a16="http://schemas.microsoft.com/office/drawing/2014/main" id="{E04DACF0-50B7-777F-0382-C493A95D12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0348" y="6268276"/>
            <a:ext cx="13420909" cy="7263527"/>
          </a:xfrm>
          <a:prstGeom prst="rect">
            <a:avLst/>
          </a:prstGeom>
          <a:solidFill>
            <a:schemeClr val="bg1"/>
          </a:solidFill>
          <a:ln w="57150">
            <a:noFill/>
          </a:ln>
          <a:effectLst/>
        </p:spPr>
        <p:txBody>
          <a:bodyPr wrap="square" lIns="182880" tIns="182880" rIns="182880" bIns="182880" anchor="t"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2800" b="1" kern="0" dirty="0">
                <a:solidFill>
                  <a:srgbClr val="000000"/>
                </a:solidFill>
                <a:latin typeface="Arial"/>
                <a:ea typeface="Verdana"/>
                <a:cs typeface="Arial"/>
              </a:rPr>
              <a:t>Lyme Disease, including Post-Treatment Lyme Disease syndrome (PTLDS) often reduces the warfighter’s readiness and career. A new rapid-acting preventive monoclonal antibody against Lyme has shown promise in a Phase 1 clinical study, and a Phase 2 field study is planned for 2027.</a:t>
            </a:r>
            <a:endParaRPr lang="en-US" sz="2800" b="1" i="1" kern="0" dirty="0">
              <a:solidFill>
                <a:srgbClr val="000000"/>
              </a:solidFill>
              <a:latin typeface="Arial"/>
              <a:ea typeface="Verdana"/>
              <a:cs typeface="Arial"/>
            </a:endParaRPr>
          </a:p>
          <a:p>
            <a:endParaRPr lang="en-US" sz="2800" i="1" kern="0" dirty="0">
              <a:solidFill>
                <a:srgbClr val="000000"/>
              </a:solidFill>
              <a:latin typeface="Arial"/>
              <a:ea typeface="Verdana"/>
              <a:cs typeface="Arial"/>
            </a:endParaRPr>
          </a:p>
          <a:p>
            <a:r>
              <a:rPr lang="en-US" sz="2800" i="1" kern="0" dirty="0">
                <a:solidFill>
                  <a:srgbClr val="000000"/>
                </a:solidFill>
                <a:latin typeface="Arial"/>
                <a:ea typeface="Verdana"/>
                <a:cs typeface="Arial"/>
              </a:rPr>
              <a:t>Borrelia burgdorferi </a:t>
            </a:r>
            <a:r>
              <a:rPr lang="en-US" sz="2800" kern="0" dirty="0">
                <a:solidFill>
                  <a:srgbClr val="000000"/>
                </a:solidFill>
                <a:latin typeface="Arial"/>
                <a:ea typeface="Verdana"/>
                <a:cs typeface="Arial"/>
              </a:rPr>
              <a:t>is the cause of 99% of all reported Lyme disease cases in the U.S. Currently, there are no U.S. Food and Drug Administration approved  vaccines or on-label prophylactics to protect against seasonal Lyme disease.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kern="0" dirty="0">
                <a:solidFill>
                  <a:srgbClr val="000000"/>
                </a:solidFill>
                <a:latin typeface="Arial"/>
                <a:ea typeface="Verdana"/>
                <a:cs typeface="Arial"/>
              </a:rPr>
              <a:t>TNX 4800 is a long-acting borreliacidal human monoclonal antibody that targets protein A (</a:t>
            </a:r>
            <a:r>
              <a:rPr lang="en-US" sz="2800" kern="0" dirty="0" err="1">
                <a:solidFill>
                  <a:srgbClr val="000000"/>
                </a:solidFill>
                <a:latin typeface="Arial"/>
                <a:ea typeface="Verdana"/>
                <a:cs typeface="Arial"/>
              </a:rPr>
              <a:t>OspA</a:t>
            </a:r>
            <a:r>
              <a:rPr lang="en-US" sz="2800" kern="0" dirty="0">
                <a:solidFill>
                  <a:srgbClr val="000000"/>
                </a:solidFill>
                <a:latin typeface="Arial"/>
                <a:ea typeface="Verdana"/>
                <a:cs typeface="Arial"/>
              </a:rPr>
              <a:t>) of </a:t>
            </a:r>
            <a:r>
              <a:rPr lang="en-US" sz="2800" i="1" kern="0" dirty="0">
                <a:solidFill>
                  <a:srgbClr val="000000"/>
                </a:solidFill>
                <a:latin typeface="Arial"/>
                <a:ea typeface="Verdana"/>
                <a:cs typeface="Arial"/>
              </a:rPr>
              <a:t>Borrelia burgdorferi</a:t>
            </a:r>
            <a:r>
              <a:rPr lang="en-US" sz="2800" kern="0" dirty="0">
                <a:solidFill>
                  <a:srgbClr val="000000"/>
                </a:solidFill>
                <a:latin typeface="Arial"/>
                <a:ea typeface="Verdana"/>
                <a:cs typeface="Arial"/>
              </a:rPr>
              <a:t> and contains </a:t>
            </a:r>
            <a:r>
              <a:rPr lang="en-US" sz="2800" kern="0" dirty="0">
                <a:latin typeface="Arial"/>
                <a:ea typeface="Verdana"/>
                <a:cs typeface="Arial"/>
              </a:rPr>
              <a:t>an engineered </a:t>
            </a:r>
            <a:r>
              <a:rPr lang="en-US" sz="2800" kern="0" dirty="0">
                <a:solidFill>
                  <a:srgbClr val="000000"/>
                </a:solidFill>
                <a:latin typeface="Arial"/>
                <a:ea typeface="Verdana"/>
                <a:cs typeface="Arial"/>
              </a:rPr>
              <a:t>domain for an extended half-life and avoiding binding epitopes once considered arthritogenic in the past</a:t>
            </a:r>
            <a:r>
              <a:rPr lang="en-US" sz="2800" i="1" kern="0" dirty="0">
                <a:solidFill>
                  <a:srgbClr val="000000"/>
                </a:solidFill>
                <a:latin typeface="Arial"/>
                <a:ea typeface="Verdana"/>
                <a:cs typeface="Arial"/>
              </a:rPr>
              <a:t>. </a:t>
            </a:r>
            <a:r>
              <a:rPr lang="en-US" sz="2800" kern="0" dirty="0">
                <a:solidFill>
                  <a:srgbClr val="000000"/>
                </a:solidFill>
                <a:latin typeface="Arial"/>
                <a:ea typeface="Verdana"/>
                <a:cs typeface="Arial"/>
              </a:rPr>
              <a:t>TNX-4800 is being developed as a prophylactic to be administered subcutaneously (SC) in the spring season. Based on Phase 1 data, it is expected to provide protection within 2 days after administration and last for 24 weeks*</a:t>
            </a:r>
            <a:endParaRPr lang="en-US" sz="2800" dirty="0">
              <a:ea typeface="Verdana"/>
              <a:cs typeface="Arial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kern="0" dirty="0">
                <a:solidFill>
                  <a:srgbClr val="000000"/>
                </a:solidFill>
                <a:latin typeface="Arial"/>
                <a:ea typeface="Verdana"/>
                <a:cs typeface="Arial"/>
              </a:rPr>
              <a:t>TNX-4800 acts inside the tick midgut both to kill </a:t>
            </a:r>
            <a:r>
              <a:rPr lang="en-US" sz="2800" i="1" kern="0" dirty="0">
                <a:solidFill>
                  <a:srgbClr val="000000"/>
                </a:solidFill>
                <a:latin typeface="Arial"/>
                <a:ea typeface="Verdana"/>
                <a:cs typeface="Arial"/>
              </a:rPr>
              <a:t>Borrelia</a:t>
            </a:r>
            <a:r>
              <a:rPr lang="en-US" sz="2800" kern="0" dirty="0">
                <a:solidFill>
                  <a:srgbClr val="000000"/>
                </a:solidFill>
                <a:latin typeface="Arial"/>
                <a:ea typeface="Verdana"/>
                <a:cs typeface="Arial"/>
              </a:rPr>
              <a:t> and block </a:t>
            </a:r>
            <a:r>
              <a:rPr lang="en-US" sz="2800" i="1" kern="0" dirty="0">
                <a:solidFill>
                  <a:srgbClr val="000000"/>
                </a:solidFill>
                <a:latin typeface="Arial"/>
                <a:ea typeface="Verdana"/>
                <a:cs typeface="Arial"/>
              </a:rPr>
              <a:t>Borrelia </a:t>
            </a:r>
            <a:r>
              <a:rPr lang="en-US" sz="2800" kern="0" dirty="0">
                <a:solidFill>
                  <a:srgbClr val="000000"/>
                </a:solidFill>
                <a:latin typeface="Arial"/>
                <a:ea typeface="Verdana"/>
                <a:cs typeface="Arial"/>
              </a:rPr>
              <a:t> transmission. </a:t>
            </a:r>
            <a:endParaRPr lang="en-US" sz="2800" dirty="0">
              <a:ea typeface="Verdana"/>
              <a:cs typeface="Arial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5C00E83-D96C-0580-3689-DC1D8F95B14B}"/>
              </a:ext>
            </a:extLst>
          </p:cNvPr>
          <p:cNvSpPr/>
          <p:nvPr/>
        </p:nvSpPr>
        <p:spPr>
          <a:xfrm>
            <a:off x="468342" y="5086726"/>
            <a:ext cx="14135380" cy="1131709"/>
          </a:xfrm>
          <a:prstGeom prst="rect">
            <a:avLst/>
          </a:prstGeom>
          <a:solidFill>
            <a:srgbClr val="002060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288" tIns="32645" rIns="65288" bIns="32645" rtlCol="0" anchor="ctr"/>
          <a:lstStyle/>
          <a:p>
            <a:pPr algn="ctr"/>
            <a:r>
              <a:rPr lang="en-US" sz="40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Abstract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D176B948-3438-648D-37F6-1F38FC7720B2}"/>
              </a:ext>
            </a:extLst>
          </p:cNvPr>
          <p:cNvSpPr/>
          <p:nvPr/>
        </p:nvSpPr>
        <p:spPr>
          <a:xfrm>
            <a:off x="546904" y="13269492"/>
            <a:ext cx="14109192" cy="634136"/>
          </a:xfrm>
          <a:prstGeom prst="rect">
            <a:avLst/>
          </a:prstGeom>
          <a:solidFill>
            <a:srgbClr val="002060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288" tIns="32645" rIns="65288" bIns="32645"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Introduction</a:t>
            </a:r>
          </a:p>
        </p:txBody>
      </p:sp>
      <p:sp>
        <p:nvSpPr>
          <p:cNvPr id="368" name="Rectangle 367">
            <a:extLst>
              <a:ext uri="{FF2B5EF4-FFF2-40B4-BE49-F238E27FC236}">
                <a16:creationId xmlns:a16="http://schemas.microsoft.com/office/drawing/2014/main" id="{D56B14C7-82CC-FF88-387F-B8D21088CE97}"/>
              </a:ext>
            </a:extLst>
          </p:cNvPr>
          <p:cNvSpPr/>
          <p:nvPr/>
        </p:nvSpPr>
        <p:spPr>
          <a:xfrm>
            <a:off x="520717" y="5065510"/>
            <a:ext cx="14109192" cy="2743200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369" name="Rectangle 368">
            <a:extLst>
              <a:ext uri="{FF2B5EF4-FFF2-40B4-BE49-F238E27FC236}">
                <a16:creationId xmlns:a16="http://schemas.microsoft.com/office/drawing/2014/main" id="{BC380095-9139-6550-C22B-14E12AFCA43A}"/>
              </a:ext>
            </a:extLst>
          </p:cNvPr>
          <p:cNvSpPr/>
          <p:nvPr/>
        </p:nvSpPr>
        <p:spPr>
          <a:xfrm>
            <a:off x="29295209" y="5065510"/>
            <a:ext cx="14109192" cy="2743200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370" name="Rectangle 369">
            <a:extLst>
              <a:ext uri="{FF2B5EF4-FFF2-40B4-BE49-F238E27FC236}">
                <a16:creationId xmlns:a16="http://schemas.microsoft.com/office/drawing/2014/main" id="{E7412016-AAA4-1B32-4DC0-E351BF7A73D2}"/>
              </a:ext>
            </a:extLst>
          </p:cNvPr>
          <p:cNvSpPr/>
          <p:nvPr/>
        </p:nvSpPr>
        <p:spPr>
          <a:xfrm>
            <a:off x="14907963" y="5065510"/>
            <a:ext cx="14109192" cy="2743200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24A59EC-F801-F667-1070-F142F1CEEB2F}"/>
              </a:ext>
            </a:extLst>
          </p:cNvPr>
          <p:cNvSpPr/>
          <p:nvPr/>
        </p:nvSpPr>
        <p:spPr>
          <a:xfrm>
            <a:off x="220822" y="94277"/>
            <a:ext cx="4688634" cy="316070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BEF1DC86-B52A-2BC1-48C7-0D59475FE3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168" y="1006204"/>
            <a:ext cx="4285288" cy="1996944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12893402-AE3E-D8DA-BD02-6D0E4CE21D62}"/>
              </a:ext>
            </a:extLst>
          </p:cNvPr>
          <p:cNvSpPr txBox="1"/>
          <p:nvPr/>
        </p:nvSpPr>
        <p:spPr>
          <a:xfrm>
            <a:off x="29502063" y="14500485"/>
            <a:ext cx="13709652" cy="635045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571500" marR="0" indent="-5715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kern="0" dirty="0">
                <a:effectLst/>
                <a:latin typeface="Arial"/>
                <a:ea typeface="Arial" panose="020B0604020202020204" pitchFamily="34" charset="0"/>
                <a:cs typeface="Arial"/>
              </a:rPr>
              <a:t>Drug exposure increased by approximately 25 times for a 20-times increase in dose. </a:t>
            </a:r>
          </a:p>
          <a:p>
            <a:pPr marL="571500" marR="0" indent="-5715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kern="0" dirty="0">
                <a:effectLst/>
                <a:latin typeface="Arial"/>
                <a:ea typeface="Arial" panose="020B0604020202020204" pitchFamily="34" charset="0"/>
                <a:cs typeface="Arial"/>
              </a:rPr>
              <a:t>Serum TNX-4800 was measurable at the earliest sampling time of two days, indicating rapid systemic absorption. </a:t>
            </a:r>
          </a:p>
          <a:p>
            <a:pPr marL="571500" marR="0" indent="-5715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kern="0" dirty="0">
                <a:effectLst/>
                <a:latin typeface="Arial"/>
                <a:ea typeface="Arial" panose="020B0604020202020204" pitchFamily="34" charset="0"/>
                <a:cs typeface="Arial"/>
              </a:rPr>
              <a:t>TNX-4800 concentrations remained quantifiable for &gt;200 days in 80% of volunteers at the lowest dose and up to 350 days in the majority of volunteers at higher doses (i.e., ≥ 1.5 mg/kg). </a:t>
            </a:r>
          </a:p>
          <a:p>
            <a:pPr marL="571500" marR="0" indent="-5715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kern="0" dirty="0">
                <a:effectLst/>
                <a:latin typeface="Arial"/>
                <a:ea typeface="Arial" panose="020B0604020202020204" pitchFamily="34" charset="0"/>
                <a:cs typeface="Arial"/>
              </a:rPr>
              <a:t>Mean half-life ranged from 62-69 days across groups. Serum concentrations remained quantifiable for up to 12 months in most volunteers. Mean exposure for the 10 mg/kg cohort was less than 17% of the highest exposures in a rat toxicology study. </a:t>
            </a:r>
          </a:p>
          <a:p>
            <a:pPr marL="571500" marR="0" indent="-5715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kern="0" dirty="0">
                <a:effectLst/>
                <a:latin typeface="Arial"/>
                <a:ea typeface="Arial" panose="020B0604020202020204" pitchFamily="34" charset="0"/>
                <a:cs typeface="Arial"/>
              </a:rPr>
              <a:t>Transient low levels of anti-drug antibodies were detected in &lt;10% of treated volunteers.</a:t>
            </a:r>
          </a:p>
          <a:p>
            <a:pPr marL="571500" marR="0" indent="-5715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kern="0" dirty="0">
                <a:latin typeface="Arial"/>
                <a:ea typeface="Arial" panose="020B0604020202020204" pitchFamily="34" charset="0"/>
                <a:cs typeface="Arial"/>
              </a:rPr>
              <a:t>T</a:t>
            </a:r>
            <a:r>
              <a:rPr lang="en-US" sz="2400" kern="0" dirty="0">
                <a:effectLst/>
                <a:latin typeface="Arial"/>
                <a:ea typeface="Arial" panose="020B0604020202020204" pitchFamily="34" charset="0"/>
                <a:cs typeface="Arial"/>
              </a:rPr>
              <a:t>reatment related adverse events were graded mild or moderate (</a:t>
            </a:r>
            <a:r>
              <a:rPr lang="en-US" sz="2400" kern="0" dirty="0" err="1">
                <a:effectLst/>
                <a:latin typeface="Arial"/>
                <a:ea typeface="Arial" panose="020B0604020202020204" pitchFamily="34" charset="0"/>
                <a:cs typeface="Arial"/>
              </a:rPr>
              <a:t>eg</a:t>
            </a:r>
            <a:r>
              <a:rPr lang="en-US" sz="2400" kern="0" dirty="0">
                <a:effectLst/>
                <a:latin typeface="Arial"/>
                <a:ea typeface="Arial" panose="020B0604020202020204" pitchFamily="34" charset="0"/>
                <a:cs typeface="Arial"/>
              </a:rPr>
              <a:t> headache, fatigue). </a:t>
            </a:r>
          </a:p>
          <a:p>
            <a:pPr marL="571500" marR="0" indent="-5715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kern="0" dirty="0">
                <a:latin typeface="Arial"/>
                <a:ea typeface="Arial" panose="020B0604020202020204" pitchFamily="34" charset="0"/>
                <a:cs typeface="Arial"/>
              </a:rPr>
              <a:t>Injection site reactions were mild to moderate and occurred in 6 of 34 participants receiving TNX-4800</a:t>
            </a:r>
            <a:endParaRPr lang="en-US" sz="2400" kern="0" dirty="0">
              <a:effectLst/>
              <a:latin typeface="Arial"/>
              <a:ea typeface="Arial" panose="020B0604020202020204" pitchFamily="34" charset="0"/>
              <a:cs typeface="Arial"/>
            </a:endParaRPr>
          </a:p>
          <a:p>
            <a:pPr marL="571500" marR="0" indent="-5715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kern="0" dirty="0">
                <a:effectLst/>
                <a:latin typeface="Arial"/>
                <a:ea typeface="Arial" panose="020B0604020202020204" pitchFamily="34" charset="0"/>
                <a:cs typeface="Arial" panose="020B0604020202020204" pitchFamily="34" charset="0"/>
              </a:rPr>
              <a:t>Final dosing schedule to include a  second dose on Day 85 and blood levels above the 15 ug/ml threshold  to keep blood levels above the 15 ug/ml concentration threshold from day 85 to well past Day 168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E41A2AE-E523-6BA8-85EE-5CB4D1CBECE5}"/>
              </a:ext>
            </a:extLst>
          </p:cNvPr>
          <p:cNvSpPr txBox="1"/>
          <p:nvPr/>
        </p:nvSpPr>
        <p:spPr>
          <a:xfrm>
            <a:off x="29627866" y="22299778"/>
            <a:ext cx="13133476" cy="655564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800" kern="0" dirty="0">
                <a:highlight>
                  <a:srgbClr val="FFFFFF"/>
                </a:highlight>
                <a:latin typeface="Arial"/>
                <a:cs typeface="Arial"/>
              </a:rPr>
              <a:t>TNX-4800 is ready to advance into Phase 2 clinical trials. The initial Phase 1 study—which evaluated safety, tolerability, pharmacokinetics, and immunogenicity across subcutaneous doses of 0.5, 1.5, 5, and 10 mg/kg—yielded a generally favorable safety profile, with mild to moderate drug-related adverse findings across clinical laboratory assessments, vital signs, ECGs, or physical examinations</a:t>
            </a:r>
            <a:endParaRPr lang="en-US" sz="2800" kern="0" dirty="0">
              <a:latin typeface="Arial"/>
              <a:cs typeface="Arial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2800" kern="0" dirty="0">
              <a:highlight>
                <a:srgbClr val="FFFFFF"/>
              </a:highlight>
              <a:latin typeface="Arial"/>
              <a:cs typeface="Arial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kern="0" dirty="0">
                <a:highlight>
                  <a:srgbClr val="FFFFFF"/>
                </a:highlight>
                <a:latin typeface="Arial"/>
                <a:cs typeface="Arial"/>
              </a:rPr>
              <a:t>Notably, the drug demonstrated rapid systemic absorption paired with exceptional long-acting durability. Based on these insights, development is transitioning to an optimized, two dose regimen *. The primary endpoint will be 6 months protection with a secondary endpoint  of 3 months protection. </a:t>
            </a:r>
          </a:p>
          <a:p>
            <a:endParaRPr lang="en-US" sz="2800" kern="0" dirty="0">
              <a:highlight>
                <a:srgbClr val="FFFFFF"/>
              </a:highlight>
              <a:latin typeface="Arial"/>
              <a:cs typeface="Arial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kern="0" dirty="0">
                <a:highlight>
                  <a:srgbClr val="FFFFFF"/>
                </a:highlight>
                <a:latin typeface="Arial"/>
                <a:cs typeface="Arial"/>
              </a:rPr>
              <a:t> The company is actively seeking strategic partners to support the upcoming Phase 2 field trial in 2027. </a:t>
            </a:r>
            <a:br>
              <a:rPr lang="en-US" dirty="0"/>
            </a:br>
            <a:endParaRPr lang="en-US" sz="2800" dirty="0">
              <a:latin typeface="Arial"/>
              <a:cs typeface="Arial"/>
            </a:endParaRPr>
          </a:p>
        </p:txBody>
      </p:sp>
      <p:sp>
        <p:nvSpPr>
          <p:cNvPr id="37" name="Text Box 123">
            <a:extLst>
              <a:ext uri="{FF2B5EF4-FFF2-40B4-BE49-F238E27FC236}">
                <a16:creationId xmlns:a16="http://schemas.microsoft.com/office/drawing/2014/main" id="{179E5DD5-1247-0D2E-C393-77D0306BCD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8578" y="4507189"/>
            <a:ext cx="40961148" cy="112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576" tIns="130576" rIns="130576" bIns="130576" anchor="ctr" anchorCtr="0"/>
          <a:lstStyle>
            <a:lvl1pPr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4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Tonix Pharmaceuticals Inc., Berkeley Heights, NJ</a:t>
            </a:r>
          </a:p>
          <a:p>
            <a:pPr algn="ctr" eaLnBrk="1" hangingPunct="1"/>
            <a:endParaRPr lang="en-US" sz="6000" dirty="0">
              <a:solidFill>
                <a:schemeClr val="bg1"/>
              </a:solidFill>
              <a:latin typeface="Verdana"/>
              <a:ea typeface="Verdana"/>
            </a:endParaRPr>
          </a:p>
        </p:txBody>
      </p:sp>
      <p:sp>
        <p:nvSpPr>
          <p:cNvPr id="51" name="Text Box 6">
            <a:extLst>
              <a:ext uri="{FF2B5EF4-FFF2-40B4-BE49-F238E27FC236}">
                <a16:creationId xmlns:a16="http://schemas.microsoft.com/office/drawing/2014/main" id="{3C7BB494-CF0C-7DF3-4C54-22EE07ECD6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09840" y="25803161"/>
            <a:ext cx="13773042" cy="1246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7160" tIns="68580" rIns="137160" bIns="68580">
            <a:spAutoFit/>
          </a:bodyPr>
          <a:lstStyle>
            <a:defPPr>
              <a:defRPr kern="1200" smtId="4294967295"/>
            </a:defPPr>
            <a:lvl1pPr defTabSz="4703763" eaLnBrk="0" hangingPunct="0">
              <a:defRPr sz="9300">
                <a:solidFill>
                  <a:schemeClr val="tx1"/>
                </a:solidFill>
                <a:latin typeface="Arial"/>
              </a:defRPr>
            </a:lvl1pPr>
            <a:lvl2pPr marL="742950" indent="-28575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2pPr>
            <a:lvl3pPr marL="1143000" indent="-22860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3pPr>
            <a:lvl4pPr marL="1600200" indent="-22860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4pPr>
            <a:lvl5pPr marL="2057400" indent="-22860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9pPr>
          </a:lstStyle>
          <a:p>
            <a:r>
              <a:rPr lang="en-US" sz="2400" kern="0">
                <a:effectLst/>
                <a:latin typeface="Aptos" panose="020B00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TNX-4800 was studied in a Phase 1 randomized, double-blind, sequential dose-escalation study (NCT04863287) that evaluated safety, tolerability, pharmacokinetics (PK), and immunogenicity of TNX-4800 in healthy adults. </a:t>
            </a:r>
            <a:endParaRPr lang="en-US" sz="2400">
              <a:latin typeface="Titillium Web" panose="00000500000000000000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3" name="Content Placeholder 2">
            <a:extLst>
              <a:ext uri="{FF2B5EF4-FFF2-40B4-BE49-F238E27FC236}">
                <a16:creationId xmlns:a16="http://schemas.microsoft.com/office/drawing/2014/main" id="{FB1C906A-6991-9190-60C2-411F5279D785}"/>
              </a:ext>
            </a:extLst>
          </p:cNvPr>
          <p:cNvSpPr txBox="1">
            <a:spLocks/>
          </p:cNvSpPr>
          <p:nvPr/>
        </p:nvSpPr>
        <p:spPr>
          <a:xfrm>
            <a:off x="15156753" y="27419508"/>
            <a:ext cx="6641963" cy="489119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589" indent="-228589" algn="l" defTabSz="914354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6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4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20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298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54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900"/>
              </a:spcAft>
              <a:buClr>
                <a:srgbClr val="000F9F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600" b="1" i="0" u="sng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Primary Objective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:</a:t>
            </a:r>
          </a:p>
          <a:p>
            <a:pPr marL="228589" marR="0" lvl="0" indent="-228589" algn="l" defTabSz="914354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900"/>
              </a:spcAft>
              <a:buClr>
                <a:srgbClr val="000F9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Evaluate safety and tolerability of a SC injection of TNX-4800 (2217LS) when administered to healthy volunteers</a:t>
            </a:r>
          </a:p>
          <a:p>
            <a:pPr marL="0" marR="0" lvl="0" indent="0" algn="l" defTabSz="914354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900"/>
              </a:spcAft>
              <a:buClr>
                <a:srgbClr val="000F9F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600" b="1" i="0" u="sng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Secondary Objective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:</a:t>
            </a:r>
          </a:p>
          <a:p>
            <a:pPr marR="0" lvl="0" algn="l" defTabSz="914354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451"/>
              </a:spcAft>
              <a:buClr>
                <a:srgbClr val="000F9F"/>
              </a:buClr>
              <a:buSzTx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Evaluate pharmacokinetics (PK) of a SC dose of TNX-4800 (2217LS) when administered to healthy volunteers</a:t>
            </a:r>
          </a:p>
          <a:p>
            <a:pPr marL="0" marR="0" lvl="0" indent="0" algn="l" defTabSz="914354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900"/>
              </a:spcAft>
              <a:buClr>
                <a:srgbClr val="000F9F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600" b="1" i="0" u="sng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Study Population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:</a:t>
            </a:r>
          </a:p>
          <a:p>
            <a:pPr marR="0" lvl="0" algn="l" defTabSz="914354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451"/>
              </a:spcAft>
              <a:buClr>
                <a:srgbClr val="000F9F"/>
              </a:buClr>
              <a:buSzTx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Healthy male and female subjects, age 19 to 65 years, inclusive. 44 volunteers enrolled, 41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completed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41B12F4-2F16-E9C9-D465-A1AD9742F1B5}"/>
              </a:ext>
            </a:extLst>
          </p:cNvPr>
          <p:cNvSpPr txBox="1"/>
          <p:nvPr/>
        </p:nvSpPr>
        <p:spPr>
          <a:xfrm>
            <a:off x="29372218" y="29966928"/>
            <a:ext cx="13655793" cy="230832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da-DK" sz="3200" dirty="0"/>
              <a:t>*</a:t>
            </a:r>
            <a:r>
              <a:rPr lang="da-DK" sz="2800" dirty="0"/>
              <a:t>Primary efficacy endpoint proposed is 6 mo., with secondary at  3 mo., following two doses of TNX-4800</a:t>
            </a:r>
          </a:p>
          <a:p>
            <a:endParaRPr lang="da-DK" sz="1600" dirty="0"/>
          </a:p>
          <a:p>
            <a:r>
              <a:rPr lang="da-DK" sz="1600" dirty="0"/>
              <a:t>1. de Silva AM, et al.</a:t>
            </a:r>
            <a:r>
              <a:rPr lang="da-DK" sz="1600" b="1" dirty="0"/>
              <a:t> </a:t>
            </a:r>
            <a:r>
              <a:rPr lang="da-DK" sz="1600" i="1" dirty="0"/>
              <a:t>J Exp Med</a:t>
            </a:r>
            <a:r>
              <a:rPr lang="da-DK" sz="1600" dirty="0"/>
              <a:t>. 1996;183(1):271-275. 2. Radolf JD, et al.</a:t>
            </a:r>
            <a:r>
              <a:rPr lang="da-DK" sz="1600" b="1" dirty="0"/>
              <a:t> </a:t>
            </a:r>
            <a:r>
              <a:rPr lang="da-DK" sz="1600" i="1" dirty="0"/>
              <a:t>Nat Rev Microbiol</a:t>
            </a:r>
            <a:r>
              <a:rPr lang="da-DK" sz="1600" dirty="0"/>
              <a:t>. 2012;10(2):87-99. 3. Anderson C, et al. </a:t>
            </a:r>
            <a:r>
              <a:rPr lang="da-DK" sz="1600" i="1" dirty="0"/>
              <a:t>Pathogens. </a:t>
            </a:r>
            <a:r>
              <a:rPr lang="da-DK" sz="1600" dirty="0"/>
              <a:t>2021;10(3):281. 4. </a:t>
            </a:r>
            <a:r>
              <a:rPr lang="en-US" sz="1600" dirty="0" err="1"/>
              <a:t>Dattwyler</a:t>
            </a:r>
            <a:r>
              <a:rPr lang="en-US" sz="1600" dirty="0"/>
              <a:t> R, et al. </a:t>
            </a:r>
            <a:r>
              <a:rPr lang="en-US" sz="1600" i="1" dirty="0"/>
              <a:t>NPJ Vaccines</a:t>
            </a:r>
            <a:r>
              <a:rPr lang="en-US" sz="1600" dirty="0"/>
              <a:t>. 2022;7(1):10. 5. de Silva AM, et al. </a:t>
            </a:r>
            <a:r>
              <a:rPr lang="en-US" sz="1600" i="1" dirty="0"/>
              <a:t>Infect Immun</a:t>
            </a:r>
            <a:r>
              <a:rPr lang="en-US" sz="1600" dirty="0"/>
              <a:t>. 1999;67(1):30-35.</a:t>
            </a:r>
            <a:r>
              <a:rPr lang="da-DK" sz="1600" dirty="0"/>
              <a:t> 6. </a:t>
            </a:r>
            <a:r>
              <a:rPr lang="en-US" sz="1600" dirty="0"/>
              <a:t>Woodman ME, et al. </a:t>
            </a:r>
            <a:r>
              <a:rPr lang="en-US" sz="1600" i="1" dirty="0"/>
              <a:t>FEMS Immunol Med </a:t>
            </a:r>
            <a:r>
              <a:rPr lang="en-US" sz="1600" i="1" dirty="0" err="1"/>
              <a:t>Microbiol</a:t>
            </a:r>
            <a:r>
              <a:rPr lang="en-US" sz="1600" i="1" dirty="0"/>
              <a:t>. </a:t>
            </a:r>
            <a:r>
              <a:rPr lang="en-US" sz="1600" dirty="0"/>
              <a:t>2008;54(2):277-282.</a:t>
            </a:r>
            <a:r>
              <a:rPr lang="da-DK" sz="1600" dirty="0"/>
              <a:t>7  McFaight,M. 16th Air Force (2021, Feb 17). 8 Lederman S. Infection tody. Ay 6,2026.) 9. KlepnerM. World Vaccine Congress 2026.</a:t>
            </a:r>
          </a:p>
        </p:txBody>
      </p:sp>
      <p:sp>
        <p:nvSpPr>
          <p:cNvPr id="902" name="TextBox 901">
            <a:extLst>
              <a:ext uri="{FF2B5EF4-FFF2-40B4-BE49-F238E27FC236}">
                <a16:creationId xmlns:a16="http://schemas.microsoft.com/office/drawing/2014/main" id="{BDD41F6A-E74F-C7DF-25ED-40617B6DE914}"/>
              </a:ext>
            </a:extLst>
          </p:cNvPr>
          <p:cNvSpPr txBox="1"/>
          <p:nvPr/>
        </p:nvSpPr>
        <p:spPr>
          <a:xfrm>
            <a:off x="4804017" y="31611908"/>
            <a:ext cx="2875449" cy="5457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>
              <a:defRPr/>
            </a:pPr>
            <a:r>
              <a:rPr lang="en-US" sz="1600" b="1" i="1">
                <a:solidFill>
                  <a:srgbClr val="FFFFFF"/>
                </a:solidFill>
                <a:latin typeface="Arial" panose="020B0604020202020204"/>
              </a:rPr>
              <a:t>Transmission</a:t>
            </a:r>
            <a:endParaRPr lang="en-US" b="1" i="1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903" name="Group 902">
            <a:extLst>
              <a:ext uri="{FF2B5EF4-FFF2-40B4-BE49-F238E27FC236}">
                <a16:creationId xmlns:a16="http://schemas.microsoft.com/office/drawing/2014/main" id="{BDF584F7-4C57-2F62-DCDC-0AE593BF1BFF}"/>
              </a:ext>
            </a:extLst>
          </p:cNvPr>
          <p:cNvGrpSpPr/>
          <p:nvPr/>
        </p:nvGrpSpPr>
        <p:grpSpPr>
          <a:xfrm>
            <a:off x="4108348" y="22307313"/>
            <a:ext cx="6706254" cy="2063591"/>
            <a:chOff x="4080916" y="1089336"/>
            <a:chExt cx="4160260" cy="1280160"/>
          </a:xfrm>
        </p:grpSpPr>
        <p:sp>
          <p:nvSpPr>
            <p:cNvPr id="904" name="Rectangle 903">
              <a:extLst>
                <a:ext uri="{FF2B5EF4-FFF2-40B4-BE49-F238E27FC236}">
                  <a16:creationId xmlns:a16="http://schemas.microsoft.com/office/drawing/2014/main" id="{71DA2DE0-2DF2-4972-633A-2177D3329674}"/>
                </a:ext>
              </a:extLst>
            </p:cNvPr>
            <p:cNvSpPr/>
            <p:nvPr/>
          </p:nvSpPr>
          <p:spPr>
            <a:xfrm>
              <a:off x="4080916" y="1089336"/>
              <a:ext cx="4153846" cy="1280160"/>
            </a:xfrm>
            <a:prstGeom prst="rect">
              <a:avLst/>
            </a:prstGeom>
            <a:solidFill>
              <a:srgbClr val="CF5E37"/>
            </a:solidFill>
            <a:ln w="22225" cap="flat" cmpd="sng" algn="ctr">
              <a:solidFill>
                <a:srgbClr val="0066AE">
                  <a:shade val="1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05" name="TextBox 904">
              <a:extLst>
                <a:ext uri="{FF2B5EF4-FFF2-40B4-BE49-F238E27FC236}">
                  <a16:creationId xmlns:a16="http://schemas.microsoft.com/office/drawing/2014/main" id="{FA0128E9-DBC7-07B1-3052-175BF09731A1}"/>
                </a:ext>
              </a:extLst>
            </p:cNvPr>
            <p:cNvSpPr txBox="1"/>
            <p:nvPr/>
          </p:nvSpPr>
          <p:spPr>
            <a:xfrm>
              <a:off x="7303229" y="2113016"/>
              <a:ext cx="937947" cy="2482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1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</a:rPr>
                <a:t>Adherence</a:t>
              </a:r>
            </a:p>
          </p:txBody>
        </p:sp>
        <p:sp>
          <p:nvSpPr>
            <p:cNvPr id="906" name="Flowchart: Delay 905">
              <a:extLst>
                <a:ext uri="{FF2B5EF4-FFF2-40B4-BE49-F238E27FC236}">
                  <a16:creationId xmlns:a16="http://schemas.microsoft.com/office/drawing/2014/main" id="{D1926CDC-C67D-FB13-3EE3-BCCB8F4DBC78}"/>
                </a:ext>
              </a:extLst>
            </p:cNvPr>
            <p:cNvSpPr/>
            <p:nvPr/>
          </p:nvSpPr>
          <p:spPr>
            <a:xfrm>
              <a:off x="4092098" y="1103153"/>
              <a:ext cx="3152084" cy="1251288"/>
            </a:xfrm>
            <a:prstGeom prst="flowChartDelay">
              <a:avLst/>
            </a:prstGeom>
            <a:solidFill>
              <a:srgbClr val="F2A03A">
                <a:lumMod val="40000"/>
                <a:lumOff val="60000"/>
                <a:alpha val="70000"/>
              </a:srgbClr>
            </a:solidFill>
            <a:ln w="12700" cap="flat" cmpd="sng" algn="ctr">
              <a:solidFill>
                <a:srgbClr val="0066AE">
                  <a:shade val="1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grpSp>
          <p:nvGrpSpPr>
            <p:cNvPr id="907" name="Group 906">
              <a:extLst>
                <a:ext uri="{FF2B5EF4-FFF2-40B4-BE49-F238E27FC236}">
                  <a16:creationId xmlns:a16="http://schemas.microsoft.com/office/drawing/2014/main" id="{B17F1B62-9AAC-A723-4725-ABE84399BB88}"/>
                </a:ext>
              </a:extLst>
            </p:cNvPr>
            <p:cNvGrpSpPr/>
            <p:nvPr/>
          </p:nvGrpSpPr>
          <p:grpSpPr>
            <a:xfrm rot="6406807">
              <a:off x="4900668" y="554976"/>
              <a:ext cx="239379" cy="1447455"/>
              <a:chOff x="3024952" y="3841869"/>
              <a:chExt cx="78903" cy="304722"/>
            </a:xfrm>
          </p:grpSpPr>
          <p:sp>
            <p:nvSpPr>
              <p:cNvPr id="936" name="Graphic 16">
                <a:extLst>
                  <a:ext uri="{FF2B5EF4-FFF2-40B4-BE49-F238E27FC236}">
                    <a16:creationId xmlns:a16="http://schemas.microsoft.com/office/drawing/2014/main" id="{554BB3E7-334B-5B14-9964-637DA4522ED5}"/>
                  </a:ext>
                </a:extLst>
              </p:cNvPr>
              <p:cNvSpPr/>
              <p:nvPr/>
            </p:nvSpPr>
            <p:spPr>
              <a:xfrm rot="4426359">
                <a:off x="2919586" y="3962321"/>
                <a:ext cx="304588" cy="63951"/>
              </a:xfrm>
              <a:custGeom>
                <a:avLst/>
                <a:gdLst>
                  <a:gd name="connsiteX0" fmla="*/ 0 w 411003"/>
                  <a:gd name="connsiteY0" fmla="*/ 0 h 96012"/>
                  <a:gd name="connsiteX1" fmla="*/ 82201 w 411003"/>
                  <a:gd name="connsiteY1" fmla="*/ 96012 h 96012"/>
                  <a:gd name="connsiteX2" fmla="*/ 164402 w 411003"/>
                  <a:gd name="connsiteY2" fmla="*/ 0 h 96012"/>
                  <a:gd name="connsiteX3" fmla="*/ 246602 w 411003"/>
                  <a:gd name="connsiteY3" fmla="*/ 96012 h 96012"/>
                  <a:gd name="connsiteX4" fmla="*/ 328803 w 411003"/>
                  <a:gd name="connsiteY4" fmla="*/ 0 h 96012"/>
                  <a:gd name="connsiteX5" fmla="*/ 411004 w 411003"/>
                  <a:gd name="connsiteY5" fmla="*/ 96012 h 96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1003" h="96012">
                    <a:moveTo>
                      <a:pt x="0" y="0"/>
                    </a:moveTo>
                    <a:cubicBezTo>
                      <a:pt x="41053" y="0"/>
                      <a:pt x="41053" y="96012"/>
                      <a:pt x="82201" y="96012"/>
                    </a:cubicBezTo>
                    <a:cubicBezTo>
                      <a:pt x="123349" y="96012"/>
                      <a:pt x="123349" y="0"/>
                      <a:pt x="164402" y="0"/>
                    </a:cubicBezTo>
                    <a:cubicBezTo>
                      <a:pt x="205454" y="0"/>
                      <a:pt x="205454" y="96012"/>
                      <a:pt x="246602" y="96012"/>
                    </a:cubicBezTo>
                    <a:cubicBezTo>
                      <a:pt x="287750" y="96012"/>
                      <a:pt x="287750" y="0"/>
                      <a:pt x="328803" y="0"/>
                    </a:cubicBezTo>
                    <a:cubicBezTo>
                      <a:pt x="369856" y="0"/>
                      <a:pt x="369951" y="96012"/>
                      <a:pt x="411004" y="96012"/>
                    </a:cubicBezTo>
                  </a:path>
                </a:pathLst>
              </a:custGeom>
              <a:noFill/>
              <a:ln w="50800" cap="flat">
                <a:solidFill>
                  <a:srgbClr val="0066AE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  <p:sp>
            <p:nvSpPr>
              <p:cNvPr id="937" name="Graphic 16">
                <a:extLst>
                  <a:ext uri="{FF2B5EF4-FFF2-40B4-BE49-F238E27FC236}">
                    <a16:creationId xmlns:a16="http://schemas.microsoft.com/office/drawing/2014/main" id="{062CE883-59CD-D2CA-C17F-95A7D85D480B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4426359">
                <a:off x="2904634" y="3962187"/>
                <a:ext cx="304588" cy="63951"/>
              </a:xfrm>
              <a:custGeom>
                <a:avLst/>
                <a:gdLst>
                  <a:gd name="connsiteX0" fmla="*/ 0 w 411003"/>
                  <a:gd name="connsiteY0" fmla="*/ 0 h 96012"/>
                  <a:gd name="connsiteX1" fmla="*/ 82201 w 411003"/>
                  <a:gd name="connsiteY1" fmla="*/ 96012 h 96012"/>
                  <a:gd name="connsiteX2" fmla="*/ 164402 w 411003"/>
                  <a:gd name="connsiteY2" fmla="*/ 0 h 96012"/>
                  <a:gd name="connsiteX3" fmla="*/ 246602 w 411003"/>
                  <a:gd name="connsiteY3" fmla="*/ 96012 h 96012"/>
                  <a:gd name="connsiteX4" fmla="*/ 328803 w 411003"/>
                  <a:gd name="connsiteY4" fmla="*/ 0 h 96012"/>
                  <a:gd name="connsiteX5" fmla="*/ 411004 w 411003"/>
                  <a:gd name="connsiteY5" fmla="*/ 96012 h 96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1003" h="96012">
                    <a:moveTo>
                      <a:pt x="0" y="0"/>
                    </a:moveTo>
                    <a:cubicBezTo>
                      <a:pt x="41053" y="0"/>
                      <a:pt x="41053" y="96012"/>
                      <a:pt x="82201" y="96012"/>
                    </a:cubicBezTo>
                    <a:cubicBezTo>
                      <a:pt x="123349" y="96012"/>
                      <a:pt x="123349" y="0"/>
                      <a:pt x="164402" y="0"/>
                    </a:cubicBezTo>
                    <a:cubicBezTo>
                      <a:pt x="205454" y="0"/>
                      <a:pt x="205454" y="96012"/>
                      <a:pt x="246602" y="96012"/>
                    </a:cubicBezTo>
                    <a:cubicBezTo>
                      <a:pt x="287750" y="96012"/>
                      <a:pt x="287750" y="0"/>
                      <a:pt x="328803" y="0"/>
                    </a:cubicBezTo>
                    <a:cubicBezTo>
                      <a:pt x="369856" y="0"/>
                      <a:pt x="369951" y="96012"/>
                      <a:pt x="411004" y="96012"/>
                    </a:cubicBezTo>
                  </a:path>
                </a:pathLst>
              </a:custGeom>
              <a:noFill/>
              <a:ln w="50800" cap="flat">
                <a:solidFill>
                  <a:srgbClr val="049FD9">
                    <a:lumMod val="40000"/>
                    <a:lumOff val="60000"/>
                  </a:srgb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</p:grpSp>
        <p:sp>
          <p:nvSpPr>
            <p:cNvPr id="908" name="TextBox 907">
              <a:extLst>
                <a:ext uri="{FF2B5EF4-FFF2-40B4-BE49-F238E27FC236}">
                  <a16:creationId xmlns:a16="http://schemas.microsoft.com/office/drawing/2014/main" id="{BD8B2A93-0F9B-4E1A-D666-F72E6454ABFB}"/>
                </a:ext>
              </a:extLst>
            </p:cNvPr>
            <p:cNvSpPr txBox="1"/>
            <p:nvPr/>
          </p:nvSpPr>
          <p:spPr>
            <a:xfrm>
              <a:off x="4116716" y="2052848"/>
              <a:ext cx="1629668" cy="2100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1" u="none" strike="noStrike" kern="0" cap="none" spc="0" normalizeH="0" baseline="0" noProof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Arial" panose="020B0604020202020204"/>
                </a:rPr>
                <a:t>Midgut</a:t>
              </a:r>
              <a:endParaRPr kumimoji="0" lang="en-US" sz="1400" b="0" i="1" u="none" strike="noStrike" kern="0" cap="none" spc="0" normalizeH="0" baseline="0" noProof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909" name="Oval 908">
              <a:extLst>
                <a:ext uri="{FF2B5EF4-FFF2-40B4-BE49-F238E27FC236}">
                  <a16:creationId xmlns:a16="http://schemas.microsoft.com/office/drawing/2014/main" id="{2E61ACAB-E2BA-32CC-BF18-C6B4E8D089F1}"/>
                </a:ext>
              </a:extLst>
            </p:cNvPr>
            <p:cNvSpPr/>
            <p:nvPr/>
          </p:nvSpPr>
          <p:spPr>
            <a:xfrm>
              <a:off x="5491331" y="1110674"/>
              <a:ext cx="64008" cy="109728"/>
            </a:xfrm>
            <a:prstGeom prst="ellipse">
              <a:avLst/>
            </a:prstGeom>
            <a:gradFill flip="none" rotWithShape="1">
              <a:gsLst>
                <a:gs pos="0">
                  <a:srgbClr val="925EB0">
                    <a:lumMod val="0"/>
                    <a:lumOff val="100000"/>
                  </a:srgbClr>
                </a:gs>
                <a:gs pos="26000">
                  <a:srgbClr val="925EB0">
                    <a:lumMod val="0"/>
                    <a:lumOff val="100000"/>
                  </a:srgbClr>
                </a:gs>
                <a:gs pos="100000">
                  <a:srgbClr val="925EB0">
                    <a:lumMod val="100000"/>
                  </a:srgbClr>
                </a:gs>
              </a:gsLst>
              <a:path path="circle">
                <a:fillToRect l="50000" t="-80000" r="50000" b="180000"/>
              </a:path>
              <a:tileRect/>
            </a:gradFill>
            <a:ln w="12700" cap="flat" cmpd="sng" algn="ctr">
              <a:noFill/>
              <a:prstDash val="solid"/>
              <a:miter lim="800000"/>
            </a:ln>
            <a:effectLst>
              <a:outerShdw blurRad="50800" dist="50800" dir="2700000" algn="ctr" rotWithShape="0">
                <a:srgbClr val="000000">
                  <a:alpha val="43137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10" name="Oval 909">
              <a:extLst>
                <a:ext uri="{FF2B5EF4-FFF2-40B4-BE49-F238E27FC236}">
                  <a16:creationId xmlns:a16="http://schemas.microsoft.com/office/drawing/2014/main" id="{C029FE4A-FC66-917E-25FD-AF5593B430C8}"/>
                </a:ext>
              </a:extLst>
            </p:cNvPr>
            <p:cNvSpPr/>
            <p:nvPr/>
          </p:nvSpPr>
          <p:spPr>
            <a:xfrm>
              <a:off x="5297466" y="1117048"/>
              <a:ext cx="64008" cy="109728"/>
            </a:xfrm>
            <a:prstGeom prst="ellipse">
              <a:avLst/>
            </a:prstGeom>
            <a:gradFill flip="none" rotWithShape="1">
              <a:gsLst>
                <a:gs pos="0">
                  <a:srgbClr val="925EB0">
                    <a:lumMod val="0"/>
                    <a:lumOff val="100000"/>
                  </a:srgbClr>
                </a:gs>
                <a:gs pos="26000">
                  <a:srgbClr val="925EB0">
                    <a:lumMod val="0"/>
                    <a:lumOff val="100000"/>
                  </a:srgbClr>
                </a:gs>
                <a:gs pos="100000">
                  <a:srgbClr val="925EB0">
                    <a:lumMod val="100000"/>
                  </a:srgbClr>
                </a:gs>
              </a:gsLst>
              <a:path path="circle">
                <a:fillToRect l="50000" t="-80000" r="50000" b="180000"/>
              </a:path>
              <a:tileRect/>
            </a:gradFill>
            <a:ln w="12700" cap="flat" cmpd="sng" algn="ctr">
              <a:noFill/>
              <a:prstDash val="solid"/>
              <a:miter lim="800000"/>
            </a:ln>
            <a:effectLst>
              <a:outerShdw blurRad="50800" dist="50800" dir="2700000" algn="ctr" rotWithShape="0">
                <a:srgbClr val="000000">
                  <a:alpha val="43137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11" name="Oval 910">
              <a:extLst>
                <a:ext uri="{FF2B5EF4-FFF2-40B4-BE49-F238E27FC236}">
                  <a16:creationId xmlns:a16="http://schemas.microsoft.com/office/drawing/2014/main" id="{347F4050-562E-47BC-6CC4-6E6C1ACEF8A1}"/>
                </a:ext>
              </a:extLst>
            </p:cNvPr>
            <p:cNvSpPr/>
            <p:nvPr/>
          </p:nvSpPr>
          <p:spPr>
            <a:xfrm>
              <a:off x="4958207" y="1111858"/>
              <a:ext cx="64008" cy="109728"/>
            </a:xfrm>
            <a:prstGeom prst="ellipse">
              <a:avLst/>
            </a:prstGeom>
            <a:gradFill flip="none" rotWithShape="1">
              <a:gsLst>
                <a:gs pos="0">
                  <a:srgbClr val="925EB0">
                    <a:lumMod val="0"/>
                    <a:lumOff val="100000"/>
                  </a:srgbClr>
                </a:gs>
                <a:gs pos="26000">
                  <a:srgbClr val="925EB0">
                    <a:lumMod val="0"/>
                    <a:lumOff val="100000"/>
                  </a:srgbClr>
                </a:gs>
                <a:gs pos="100000">
                  <a:srgbClr val="925EB0">
                    <a:lumMod val="100000"/>
                  </a:srgbClr>
                </a:gs>
              </a:gsLst>
              <a:path path="circle">
                <a:fillToRect l="50000" t="-80000" r="50000" b="180000"/>
              </a:path>
              <a:tileRect/>
            </a:gradFill>
            <a:ln w="12700" cap="flat" cmpd="sng" algn="ctr">
              <a:noFill/>
              <a:prstDash val="solid"/>
              <a:miter lim="800000"/>
            </a:ln>
            <a:effectLst>
              <a:outerShdw blurRad="50800" dist="50800" dir="2700000" algn="ctr" rotWithShape="0">
                <a:srgbClr val="000000">
                  <a:alpha val="43137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grpSp>
          <p:nvGrpSpPr>
            <p:cNvPr id="912" name="Group 911">
              <a:extLst>
                <a:ext uri="{FF2B5EF4-FFF2-40B4-BE49-F238E27FC236}">
                  <a16:creationId xmlns:a16="http://schemas.microsoft.com/office/drawing/2014/main" id="{88926939-9FC4-06EE-17C6-D3C69A7707BC}"/>
                </a:ext>
              </a:extLst>
            </p:cNvPr>
            <p:cNvGrpSpPr/>
            <p:nvPr/>
          </p:nvGrpSpPr>
          <p:grpSpPr>
            <a:xfrm rot="5589607">
              <a:off x="6040287" y="1407172"/>
              <a:ext cx="242786" cy="1447265"/>
              <a:chOff x="3023829" y="3841909"/>
              <a:chExt cx="80026" cy="304682"/>
            </a:xfrm>
          </p:grpSpPr>
          <p:sp>
            <p:nvSpPr>
              <p:cNvPr id="934" name="Graphic 16">
                <a:extLst>
                  <a:ext uri="{FF2B5EF4-FFF2-40B4-BE49-F238E27FC236}">
                    <a16:creationId xmlns:a16="http://schemas.microsoft.com/office/drawing/2014/main" id="{0C221685-41D0-7FFD-0DC9-1F93E150F7C8}"/>
                  </a:ext>
                </a:extLst>
              </p:cNvPr>
              <p:cNvSpPr/>
              <p:nvPr/>
            </p:nvSpPr>
            <p:spPr>
              <a:xfrm rot="4426359">
                <a:off x="2919586" y="3962321"/>
                <a:ext cx="304588" cy="63951"/>
              </a:xfrm>
              <a:custGeom>
                <a:avLst/>
                <a:gdLst>
                  <a:gd name="connsiteX0" fmla="*/ 0 w 411003"/>
                  <a:gd name="connsiteY0" fmla="*/ 0 h 96012"/>
                  <a:gd name="connsiteX1" fmla="*/ 82201 w 411003"/>
                  <a:gd name="connsiteY1" fmla="*/ 96012 h 96012"/>
                  <a:gd name="connsiteX2" fmla="*/ 164402 w 411003"/>
                  <a:gd name="connsiteY2" fmla="*/ 0 h 96012"/>
                  <a:gd name="connsiteX3" fmla="*/ 246602 w 411003"/>
                  <a:gd name="connsiteY3" fmla="*/ 96012 h 96012"/>
                  <a:gd name="connsiteX4" fmla="*/ 328803 w 411003"/>
                  <a:gd name="connsiteY4" fmla="*/ 0 h 96012"/>
                  <a:gd name="connsiteX5" fmla="*/ 411004 w 411003"/>
                  <a:gd name="connsiteY5" fmla="*/ 96012 h 96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1003" h="96012">
                    <a:moveTo>
                      <a:pt x="0" y="0"/>
                    </a:moveTo>
                    <a:cubicBezTo>
                      <a:pt x="41053" y="0"/>
                      <a:pt x="41053" y="96012"/>
                      <a:pt x="82201" y="96012"/>
                    </a:cubicBezTo>
                    <a:cubicBezTo>
                      <a:pt x="123349" y="96012"/>
                      <a:pt x="123349" y="0"/>
                      <a:pt x="164402" y="0"/>
                    </a:cubicBezTo>
                    <a:cubicBezTo>
                      <a:pt x="205454" y="0"/>
                      <a:pt x="205454" y="96012"/>
                      <a:pt x="246602" y="96012"/>
                    </a:cubicBezTo>
                    <a:cubicBezTo>
                      <a:pt x="287750" y="96012"/>
                      <a:pt x="287750" y="0"/>
                      <a:pt x="328803" y="0"/>
                    </a:cubicBezTo>
                    <a:cubicBezTo>
                      <a:pt x="369856" y="0"/>
                      <a:pt x="369951" y="96012"/>
                      <a:pt x="411004" y="96012"/>
                    </a:cubicBezTo>
                  </a:path>
                </a:pathLst>
              </a:custGeom>
              <a:noFill/>
              <a:ln w="50800" cap="flat">
                <a:solidFill>
                  <a:srgbClr val="0066AE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  <p:sp>
            <p:nvSpPr>
              <p:cNvPr id="935" name="Graphic 16">
                <a:extLst>
                  <a:ext uri="{FF2B5EF4-FFF2-40B4-BE49-F238E27FC236}">
                    <a16:creationId xmlns:a16="http://schemas.microsoft.com/office/drawing/2014/main" id="{B165021D-6734-F6A6-3FFC-FCF51E5592E1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4426359">
                <a:off x="2903511" y="3962227"/>
                <a:ext cx="304588" cy="63951"/>
              </a:xfrm>
              <a:custGeom>
                <a:avLst/>
                <a:gdLst>
                  <a:gd name="connsiteX0" fmla="*/ 0 w 411003"/>
                  <a:gd name="connsiteY0" fmla="*/ 0 h 96012"/>
                  <a:gd name="connsiteX1" fmla="*/ 82201 w 411003"/>
                  <a:gd name="connsiteY1" fmla="*/ 96012 h 96012"/>
                  <a:gd name="connsiteX2" fmla="*/ 164402 w 411003"/>
                  <a:gd name="connsiteY2" fmla="*/ 0 h 96012"/>
                  <a:gd name="connsiteX3" fmla="*/ 246602 w 411003"/>
                  <a:gd name="connsiteY3" fmla="*/ 96012 h 96012"/>
                  <a:gd name="connsiteX4" fmla="*/ 328803 w 411003"/>
                  <a:gd name="connsiteY4" fmla="*/ 0 h 96012"/>
                  <a:gd name="connsiteX5" fmla="*/ 411004 w 411003"/>
                  <a:gd name="connsiteY5" fmla="*/ 96012 h 96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1003" h="96012">
                    <a:moveTo>
                      <a:pt x="0" y="0"/>
                    </a:moveTo>
                    <a:cubicBezTo>
                      <a:pt x="41053" y="0"/>
                      <a:pt x="41053" y="96012"/>
                      <a:pt x="82201" y="96012"/>
                    </a:cubicBezTo>
                    <a:cubicBezTo>
                      <a:pt x="123349" y="96012"/>
                      <a:pt x="123349" y="0"/>
                      <a:pt x="164402" y="0"/>
                    </a:cubicBezTo>
                    <a:cubicBezTo>
                      <a:pt x="205454" y="0"/>
                      <a:pt x="205454" y="96012"/>
                      <a:pt x="246602" y="96012"/>
                    </a:cubicBezTo>
                    <a:cubicBezTo>
                      <a:pt x="287750" y="96012"/>
                      <a:pt x="287750" y="0"/>
                      <a:pt x="328803" y="0"/>
                    </a:cubicBezTo>
                    <a:cubicBezTo>
                      <a:pt x="369856" y="0"/>
                      <a:pt x="369951" y="96012"/>
                      <a:pt x="411004" y="96012"/>
                    </a:cubicBezTo>
                  </a:path>
                </a:pathLst>
              </a:custGeom>
              <a:noFill/>
              <a:ln w="50800" cap="flat">
                <a:solidFill>
                  <a:srgbClr val="049FD9">
                    <a:lumMod val="40000"/>
                    <a:lumOff val="60000"/>
                  </a:srgb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</p:grpSp>
        <p:grpSp>
          <p:nvGrpSpPr>
            <p:cNvPr id="913" name="Group 912">
              <a:extLst>
                <a:ext uri="{FF2B5EF4-FFF2-40B4-BE49-F238E27FC236}">
                  <a16:creationId xmlns:a16="http://schemas.microsoft.com/office/drawing/2014/main" id="{2A06C08E-A482-A949-06D0-E444AFBE7A5D}"/>
                </a:ext>
              </a:extLst>
            </p:cNvPr>
            <p:cNvGrpSpPr/>
            <p:nvPr/>
          </p:nvGrpSpPr>
          <p:grpSpPr>
            <a:xfrm rot="7794892">
              <a:off x="6407297" y="829252"/>
              <a:ext cx="239370" cy="1447460"/>
              <a:chOff x="3024955" y="3841868"/>
              <a:chExt cx="78900" cy="304723"/>
            </a:xfrm>
          </p:grpSpPr>
          <p:sp>
            <p:nvSpPr>
              <p:cNvPr id="932" name="Graphic 16">
                <a:extLst>
                  <a:ext uri="{FF2B5EF4-FFF2-40B4-BE49-F238E27FC236}">
                    <a16:creationId xmlns:a16="http://schemas.microsoft.com/office/drawing/2014/main" id="{AFF9FB30-619D-F512-2283-3F96A7C0F86E}"/>
                  </a:ext>
                </a:extLst>
              </p:cNvPr>
              <p:cNvSpPr/>
              <p:nvPr/>
            </p:nvSpPr>
            <p:spPr>
              <a:xfrm rot="4426359">
                <a:off x="2919586" y="3962321"/>
                <a:ext cx="304588" cy="63951"/>
              </a:xfrm>
              <a:custGeom>
                <a:avLst/>
                <a:gdLst>
                  <a:gd name="connsiteX0" fmla="*/ 0 w 411003"/>
                  <a:gd name="connsiteY0" fmla="*/ 0 h 96012"/>
                  <a:gd name="connsiteX1" fmla="*/ 82201 w 411003"/>
                  <a:gd name="connsiteY1" fmla="*/ 96012 h 96012"/>
                  <a:gd name="connsiteX2" fmla="*/ 164402 w 411003"/>
                  <a:gd name="connsiteY2" fmla="*/ 0 h 96012"/>
                  <a:gd name="connsiteX3" fmla="*/ 246602 w 411003"/>
                  <a:gd name="connsiteY3" fmla="*/ 96012 h 96012"/>
                  <a:gd name="connsiteX4" fmla="*/ 328803 w 411003"/>
                  <a:gd name="connsiteY4" fmla="*/ 0 h 96012"/>
                  <a:gd name="connsiteX5" fmla="*/ 411004 w 411003"/>
                  <a:gd name="connsiteY5" fmla="*/ 96012 h 96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1003" h="96012">
                    <a:moveTo>
                      <a:pt x="0" y="0"/>
                    </a:moveTo>
                    <a:cubicBezTo>
                      <a:pt x="41053" y="0"/>
                      <a:pt x="41053" y="96012"/>
                      <a:pt x="82201" y="96012"/>
                    </a:cubicBezTo>
                    <a:cubicBezTo>
                      <a:pt x="123349" y="96012"/>
                      <a:pt x="123349" y="0"/>
                      <a:pt x="164402" y="0"/>
                    </a:cubicBezTo>
                    <a:cubicBezTo>
                      <a:pt x="205454" y="0"/>
                      <a:pt x="205454" y="96012"/>
                      <a:pt x="246602" y="96012"/>
                    </a:cubicBezTo>
                    <a:cubicBezTo>
                      <a:pt x="287750" y="96012"/>
                      <a:pt x="287750" y="0"/>
                      <a:pt x="328803" y="0"/>
                    </a:cubicBezTo>
                    <a:cubicBezTo>
                      <a:pt x="369856" y="0"/>
                      <a:pt x="369951" y="96012"/>
                      <a:pt x="411004" y="96012"/>
                    </a:cubicBezTo>
                  </a:path>
                </a:pathLst>
              </a:custGeom>
              <a:noFill/>
              <a:ln w="50800" cap="flat">
                <a:solidFill>
                  <a:srgbClr val="0066AE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  <p:sp>
            <p:nvSpPr>
              <p:cNvPr id="933" name="Graphic 16">
                <a:extLst>
                  <a:ext uri="{FF2B5EF4-FFF2-40B4-BE49-F238E27FC236}">
                    <a16:creationId xmlns:a16="http://schemas.microsoft.com/office/drawing/2014/main" id="{D24AC42B-7443-47BC-5497-8F5D03464170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4426359">
                <a:off x="2904637" y="3962186"/>
                <a:ext cx="304588" cy="63951"/>
              </a:xfrm>
              <a:custGeom>
                <a:avLst/>
                <a:gdLst>
                  <a:gd name="connsiteX0" fmla="*/ 0 w 411003"/>
                  <a:gd name="connsiteY0" fmla="*/ 0 h 96012"/>
                  <a:gd name="connsiteX1" fmla="*/ 82201 w 411003"/>
                  <a:gd name="connsiteY1" fmla="*/ 96012 h 96012"/>
                  <a:gd name="connsiteX2" fmla="*/ 164402 w 411003"/>
                  <a:gd name="connsiteY2" fmla="*/ 0 h 96012"/>
                  <a:gd name="connsiteX3" fmla="*/ 246602 w 411003"/>
                  <a:gd name="connsiteY3" fmla="*/ 96012 h 96012"/>
                  <a:gd name="connsiteX4" fmla="*/ 328803 w 411003"/>
                  <a:gd name="connsiteY4" fmla="*/ 0 h 96012"/>
                  <a:gd name="connsiteX5" fmla="*/ 411004 w 411003"/>
                  <a:gd name="connsiteY5" fmla="*/ 96012 h 96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1003" h="96012">
                    <a:moveTo>
                      <a:pt x="0" y="0"/>
                    </a:moveTo>
                    <a:cubicBezTo>
                      <a:pt x="41053" y="0"/>
                      <a:pt x="41053" y="96012"/>
                      <a:pt x="82201" y="96012"/>
                    </a:cubicBezTo>
                    <a:cubicBezTo>
                      <a:pt x="123349" y="96012"/>
                      <a:pt x="123349" y="0"/>
                      <a:pt x="164402" y="0"/>
                    </a:cubicBezTo>
                    <a:cubicBezTo>
                      <a:pt x="205454" y="0"/>
                      <a:pt x="205454" y="96012"/>
                      <a:pt x="246602" y="96012"/>
                    </a:cubicBezTo>
                    <a:cubicBezTo>
                      <a:pt x="287750" y="96012"/>
                      <a:pt x="287750" y="0"/>
                      <a:pt x="328803" y="0"/>
                    </a:cubicBezTo>
                    <a:cubicBezTo>
                      <a:pt x="369856" y="0"/>
                      <a:pt x="369951" y="96012"/>
                      <a:pt x="411004" y="96012"/>
                    </a:cubicBezTo>
                  </a:path>
                </a:pathLst>
              </a:custGeom>
              <a:noFill/>
              <a:ln w="50800" cap="flat">
                <a:solidFill>
                  <a:srgbClr val="049FD9">
                    <a:lumMod val="40000"/>
                    <a:lumOff val="60000"/>
                  </a:srgb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</p:grpSp>
        <p:sp>
          <p:nvSpPr>
            <p:cNvPr id="914" name="Oval 913">
              <a:extLst>
                <a:ext uri="{FF2B5EF4-FFF2-40B4-BE49-F238E27FC236}">
                  <a16:creationId xmlns:a16="http://schemas.microsoft.com/office/drawing/2014/main" id="{0062B4BF-45AC-74DD-554C-0C9DD8F51B61}"/>
                </a:ext>
              </a:extLst>
            </p:cNvPr>
            <p:cNvSpPr/>
            <p:nvPr/>
          </p:nvSpPr>
          <p:spPr>
            <a:xfrm>
              <a:off x="4377171" y="1117048"/>
              <a:ext cx="64008" cy="109728"/>
            </a:xfrm>
            <a:prstGeom prst="ellipse">
              <a:avLst/>
            </a:prstGeom>
            <a:gradFill flip="none" rotWithShape="1">
              <a:gsLst>
                <a:gs pos="0">
                  <a:srgbClr val="925EB0">
                    <a:lumMod val="0"/>
                    <a:lumOff val="100000"/>
                  </a:srgbClr>
                </a:gs>
                <a:gs pos="26000">
                  <a:srgbClr val="925EB0">
                    <a:lumMod val="0"/>
                    <a:lumOff val="100000"/>
                  </a:srgbClr>
                </a:gs>
                <a:gs pos="100000">
                  <a:srgbClr val="925EB0">
                    <a:lumMod val="100000"/>
                  </a:srgbClr>
                </a:gs>
              </a:gsLst>
              <a:path path="circle">
                <a:fillToRect l="50000" t="-80000" r="50000" b="180000"/>
              </a:path>
              <a:tileRect/>
            </a:gradFill>
            <a:ln w="12700" cap="flat" cmpd="sng" algn="ctr">
              <a:noFill/>
              <a:prstDash val="solid"/>
              <a:miter lim="800000"/>
            </a:ln>
            <a:effectLst>
              <a:outerShdw blurRad="50800" dist="50800" dir="2700000" algn="ctr" rotWithShape="0">
                <a:srgbClr val="000000">
                  <a:alpha val="43137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15" name="Oval 914">
              <a:extLst>
                <a:ext uri="{FF2B5EF4-FFF2-40B4-BE49-F238E27FC236}">
                  <a16:creationId xmlns:a16="http://schemas.microsoft.com/office/drawing/2014/main" id="{6F824358-DDFD-C27A-10AD-0732FA89BF9C}"/>
                </a:ext>
              </a:extLst>
            </p:cNvPr>
            <p:cNvSpPr/>
            <p:nvPr/>
          </p:nvSpPr>
          <p:spPr>
            <a:xfrm>
              <a:off x="4689205" y="1113217"/>
              <a:ext cx="64008" cy="109728"/>
            </a:xfrm>
            <a:prstGeom prst="ellipse">
              <a:avLst/>
            </a:prstGeom>
            <a:gradFill flip="none" rotWithShape="1">
              <a:gsLst>
                <a:gs pos="0">
                  <a:srgbClr val="925EB0">
                    <a:lumMod val="0"/>
                    <a:lumOff val="100000"/>
                  </a:srgbClr>
                </a:gs>
                <a:gs pos="26000">
                  <a:srgbClr val="925EB0">
                    <a:lumMod val="0"/>
                    <a:lumOff val="100000"/>
                  </a:srgbClr>
                </a:gs>
                <a:gs pos="100000">
                  <a:srgbClr val="925EB0">
                    <a:lumMod val="100000"/>
                  </a:srgbClr>
                </a:gs>
              </a:gsLst>
              <a:path path="circle">
                <a:fillToRect l="50000" t="-80000" r="50000" b="180000"/>
              </a:path>
              <a:tileRect/>
            </a:gradFill>
            <a:ln w="12700" cap="flat" cmpd="sng" algn="ctr">
              <a:noFill/>
              <a:prstDash val="solid"/>
              <a:miter lim="800000"/>
            </a:ln>
            <a:effectLst>
              <a:outerShdw blurRad="50800" dist="50800" dir="2700000" algn="ctr" rotWithShape="0">
                <a:srgbClr val="000000">
                  <a:alpha val="43137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16" name="Oval 915">
              <a:extLst>
                <a:ext uri="{FF2B5EF4-FFF2-40B4-BE49-F238E27FC236}">
                  <a16:creationId xmlns:a16="http://schemas.microsoft.com/office/drawing/2014/main" id="{6C8DC6BC-5A36-BE5E-BE52-E74B1455A7A7}"/>
                </a:ext>
              </a:extLst>
            </p:cNvPr>
            <p:cNvSpPr/>
            <p:nvPr/>
          </p:nvSpPr>
          <p:spPr>
            <a:xfrm>
              <a:off x="6296121" y="2175480"/>
              <a:ext cx="64008" cy="109728"/>
            </a:xfrm>
            <a:prstGeom prst="ellipse">
              <a:avLst/>
            </a:prstGeom>
            <a:gradFill flip="none" rotWithShape="1">
              <a:gsLst>
                <a:gs pos="0">
                  <a:srgbClr val="925EB0">
                    <a:lumMod val="0"/>
                    <a:lumOff val="100000"/>
                  </a:srgbClr>
                </a:gs>
                <a:gs pos="26000">
                  <a:srgbClr val="925EB0">
                    <a:lumMod val="0"/>
                    <a:lumOff val="100000"/>
                  </a:srgbClr>
                </a:gs>
                <a:gs pos="100000">
                  <a:srgbClr val="925EB0">
                    <a:lumMod val="100000"/>
                  </a:srgbClr>
                </a:gs>
              </a:gsLst>
              <a:path path="circle">
                <a:fillToRect l="50000" t="-80000" r="50000" b="180000"/>
              </a:path>
              <a:tileRect/>
            </a:gradFill>
            <a:ln w="12700" cap="flat" cmpd="sng" algn="ctr">
              <a:noFill/>
              <a:prstDash val="solid"/>
              <a:miter lim="800000"/>
            </a:ln>
            <a:effectLst>
              <a:outerShdw blurRad="50800" dist="50800" dir="2700000" algn="ctr" rotWithShape="0">
                <a:srgbClr val="000000">
                  <a:alpha val="43137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17" name="Oval 916">
              <a:extLst>
                <a:ext uri="{FF2B5EF4-FFF2-40B4-BE49-F238E27FC236}">
                  <a16:creationId xmlns:a16="http://schemas.microsoft.com/office/drawing/2014/main" id="{C8224639-E048-66E9-3DEB-78E576B07421}"/>
                </a:ext>
              </a:extLst>
            </p:cNvPr>
            <p:cNvSpPr/>
            <p:nvPr/>
          </p:nvSpPr>
          <p:spPr>
            <a:xfrm>
              <a:off x="7113467" y="1793443"/>
              <a:ext cx="64008" cy="109728"/>
            </a:xfrm>
            <a:prstGeom prst="ellipse">
              <a:avLst/>
            </a:prstGeom>
            <a:gradFill flip="none" rotWithShape="1">
              <a:gsLst>
                <a:gs pos="0">
                  <a:srgbClr val="925EB0">
                    <a:lumMod val="0"/>
                    <a:lumOff val="100000"/>
                  </a:srgbClr>
                </a:gs>
                <a:gs pos="26000">
                  <a:srgbClr val="925EB0">
                    <a:lumMod val="0"/>
                    <a:lumOff val="100000"/>
                  </a:srgbClr>
                </a:gs>
                <a:gs pos="100000">
                  <a:srgbClr val="925EB0">
                    <a:lumMod val="100000"/>
                  </a:srgbClr>
                </a:gs>
              </a:gsLst>
              <a:path path="circle">
                <a:fillToRect l="50000" t="-80000" r="50000" b="180000"/>
              </a:path>
              <a:tileRect/>
            </a:gradFill>
            <a:ln w="12700" cap="flat" cmpd="sng" algn="ctr">
              <a:noFill/>
              <a:prstDash val="solid"/>
              <a:miter lim="800000"/>
            </a:ln>
            <a:effectLst>
              <a:outerShdw blurRad="50800" dist="50800" dir="2700000" algn="ctr" rotWithShape="0">
                <a:srgbClr val="000000">
                  <a:alpha val="43137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18" name="Oval 917">
              <a:extLst>
                <a:ext uri="{FF2B5EF4-FFF2-40B4-BE49-F238E27FC236}">
                  <a16:creationId xmlns:a16="http://schemas.microsoft.com/office/drawing/2014/main" id="{2B8AEC1C-E932-AF8A-8781-4677AAC5102A}"/>
                </a:ext>
              </a:extLst>
            </p:cNvPr>
            <p:cNvSpPr/>
            <p:nvPr/>
          </p:nvSpPr>
          <p:spPr>
            <a:xfrm>
              <a:off x="5855262" y="1125996"/>
              <a:ext cx="64008" cy="109728"/>
            </a:xfrm>
            <a:prstGeom prst="ellipse">
              <a:avLst/>
            </a:prstGeom>
            <a:gradFill flip="none" rotWithShape="1">
              <a:gsLst>
                <a:gs pos="0">
                  <a:srgbClr val="925EB0">
                    <a:lumMod val="0"/>
                    <a:lumOff val="100000"/>
                  </a:srgbClr>
                </a:gs>
                <a:gs pos="26000">
                  <a:srgbClr val="925EB0">
                    <a:lumMod val="0"/>
                    <a:lumOff val="100000"/>
                  </a:srgbClr>
                </a:gs>
                <a:gs pos="100000">
                  <a:srgbClr val="925EB0">
                    <a:lumMod val="100000"/>
                  </a:srgbClr>
                </a:gs>
              </a:gsLst>
              <a:path path="circle">
                <a:fillToRect l="50000" t="-80000" r="50000" b="180000"/>
              </a:path>
              <a:tileRect/>
            </a:gradFill>
            <a:ln w="12700" cap="flat" cmpd="sng" algn="ctr">
              <a:noFill/>
              <a:prstDash val="solid"/>
              <a:miter lim="800000"/>
            </a:ln>
            <a:effectLst>
              <a:outerShdw blurRad="50800" dist="50800" dir="2700000" algn="ctr" rotWithShape="0">
                <a:srgbClr val="000000">
                  <a:alpha val="43137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19" name="Oval 918">
              <a:extLst>
                <a:ext uri="{FF2B5EF4-FFF2-40B4-BE49-F238E27FC236}">
                  <a16:creationId xmlns:a16="http://schemas.microsoft.com/office/drawing/2014/main" id="{F7A7F7BA-F872-623E-CF7A-BE35CE0E76AD}"/>
                </a:ext>
              </a:extLst>
            </p:cNvPr>
            <p:cNvSpPr/>
            <p:nvPr/>
          </p:nvSpPr>
          <p:spPr>
            <a:xfrm>
              <a:off x="5939231" y="1127504"/>
              <a:ext cx="64008" cy="109728"/>
            </a:xfrm>
            <a:prstGeom prst="ellipse">
              <a:avLst/>
            </a:prstGeom>
            <a:gradFill flip="none" rotWithShape="1">
              <a:gsLst>
                <a:gs pos="0">
                  <a:srgbClr val="925EB0">
                    <a:lumMod val="0"/>
                    <a:lumOff val="100000"/>
                  </a:srgbClr>
                </a:gs>
                <a:gs pos="26000">
                  <a:srgbClr val="925EB0">
                    <a:lumMod val="0"/>
                    <a:lumOff val="100000"/>
                  </a:srgbClr>
                </a:gs>
                <a:gs pos="100000">
                  <a:srgbClr val="925EB0">
                    <a:lumMod val="100000"/>
                  </a:srgbClr>
                </a:gs>
              </a:gsLst>
              <a:path path="circle">
                <a:fillToRect l="50000" t="-80000" r="50000" b="180000"/>
              </a:path>
              <a:tileRect/>
            </a:gradFill>
            <a:ln w="12700" cap="flat" cmpd="sng" algn="ctr">
              <a:noFill/>
              <a:prstDash val="solid"/>
              <a:miter lim="800000"/>
            </a:ln>
            <a:effectLst>
              <a:outerShdw blurRad="50800" dist="50800" dir="2700000" algn="ctr" rotWithShape="0">
                <a:srgbClr val="000000">
                  <a:alpha val="43137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20" name="Oval 919">
              <a:extLst>
                <a:ext uri="{FF2B5EF4-FFF2-40B4-BE49-F238E27FC236}">
                  <a16:creationId xmlns:a16="http://schemas.microsoft.com/office/drawing/2014/main" id="{1CAED203-3C03-C16D-8E23-81CADE6F8A01}"/>
                </a:ext>
              </a:extLst>
            </p:cNvPr>
            <p:cNvSpPr/>
            <p:nvPr/>
          </p:nvSpPr>
          <p:spPr>
            <a:xfrm>
              <a:off x="7071683" y="1879665"/>
              <a:ext cx="64008" cy="109728"/>
            </a:xfrm>
            <a:prstGeom prst="ellipse">
              <a:avLst/>
            </a:prstGeom>
            <a:gradFill flip="none" rotWithShape="1">
              <a:gsLst>
                <a:gs pos="0">
                  <a:srgbClr val="925EB0">
                    <a:lumMod val="0"/>
                    <a:lumOff val="100000"/>
                  </a:srgbClr>
                </a:gs>
                <a:gs pos="26000">
                  <a:srgbClr val="925EB0">
                    <a:lumMod val="0"/>
                    <a:lumOff val="100000"/>
                  </a:srgbClr>
                </a:gs>
                <a:gs pos="100000">
                  <a:srgbClr val="925EB0">
                    <a:lumMod val="100000"/>
                  </a:srgbClr>
                </a:gs>
              </a:gsLst>
              <a:path path="circle">
                <a:fillToRect l="50000" t="-80000" r="50000" b="180000"/>
              </a:path>
              <a:tileRect/>
            </a:gradFill>
            <a:ln w="12700" cap="flat" cmpd="sng" algn="ctr">
              <a:noFill/>
              <a:prstDash val="solid"/>
              <a:miter lim="800000"/>
            </a:ln>
            <a:effectLst>
              <a:outerShdw blurRad="50800" dist="50800" dir="2700000" algn="ctr" rotWithShape="0">
                <a:srgbClr val="000000">
                  <a:alpha val="43137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21" name="Oval 920">
              <a:extLst>
                <a:ext uri="{FF2B5EF4-FFF2-40B4-BE49-F238E27FC236}">
                  <a16:creationId xmlns:a16="http://schemas.microsoft.com/office/drawing/2014/main" id="{10C5DAEC-FF78-27C2-B601-DBC16B2D9585}"/>
                </a:ext>
              </a:extLst>
            </p:cNvPr>
            <p:cNvSpPr/>
            <p:nvPr/>
          </p:nvSpPr>
          <p:spPr>
            <a:xfrm>
              <a:off x="6862309" y="1988872"/>
              <a:ext cx="64008" cy="109728"/>
            </a:xfrm>
            <a:prstGeom prst="ellipse">
              <a:avLst/>
            </a:prstGeom>
            <a:gradFill flip="none" rotWithShape="1">
              <a:gsLst>
                <a:gs pos="0">
                  <a:srgbClr val="925EB0">
                    <a:lumMod val="0"/>
                    <a:lumOff val="100000"/>
                  </a:srgbClr>
                </a:gs>
                <a:gs pos="26000">
                  <a:srgbClr val="925EB0">
                    <a:lumMod val="0"/>
                    <a:lumOff val="100000"/>
                  </a:srgbClr>
                </a:gs>
                <a:gs pos="100000">
                  <a:srgbClr val="925EB0">
                    <a:lumMod val="100000"/>
                  </a:srgbClr>
                </a:gs>
              </a:gsLst>
              <a:path path="circle">
                <a:fillToRect l="50000" t="-80000" r="50000" b="180000"/>
              </a:path>
              <a:tileRect/>
            </a:gradFill>
            <a:ln w="12700" cap="flat" cmpd="sng" algn="ctr">
              <a:noFill/>
              <a:prstDash val="solid"/>
              <a:miter lim="800000"/>
            </a:ln>
            <a:effectLst>
              <a:outerShdw blurRad="50800" dist="50800" dir="2700000" algn="ctr" rotWithShape="0">
                <a:srgbClr val="000000">
                  <a:alpha val="43137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22" name="Oval 921">
              <a:extLst>
                <a:ext uri="{FF2B5EF4-FFF2-40B4-BE49-F238E27FC236}">
                  <a16:creationId xmlns:a16="http://schemas.microsoft.com/office/drawing/2014/main" id="{F73A77FF-CA1F-4C29-5523-A99470A3302A}"/>
                </a:ext>
              </a:extLst>
            </p:cNvPr>
            <p:cNvSpPr/>
            <p:nvPr/>
          </p:nvSpPr>
          <p:spPr>
            <a:xfrm>
              <a:off x="5764504" y="2258163"/>
              <a:ext cx="64008" cy="109728"/>
            </a:xfrm>
            <a:prstGeom prst="ellipse">
              <a:avLst/>
            </a:prstGeom>
            <a:gradFill flip="none" rotWithShape="1">
              <a:gsLst>
                <a:gs pos="0">
                  <a:srgbClr val="925EB0">
                    <a:lumMod val="0"/>
                    <a:lumOff val="100000"/>
                  </a:srgbClr>
                </a:gs>
                <a:gs pos="26000">
                  <a:srgbClr val="925EB0">
                    <a:lumMod val="0"/>
                    <a:lumOff val="100000"/>
                  </a:srgbClr>
                </a:gs>
                <a:gs pos="100000">
                  <a:srgbClr val="925EB0">
                    <a:lumMod val="100000"/>
                  </a:srgbClr>
                </a:gs>
              </a:gsLst>
              <a:path path="circle">
                <a:fillToRect l="50000" t="-80000" r="50000" b="180000"/>
              </a:path>
              <a:tileRect/>
            </a:gradFill>
            <a:ln w="12700" cap="flat" cmpd="sng" algn="ctr">
              <a:noFill/>
              <a:prstDash val="solid"/>
              <a:miter lim="800000"/>
            </a:ln>
            <a:effectLst>
              <a:outerShdw blurRad="50800" dist="50800" dir="2700000" algn="ctr" rotWithShape="0">
                <a:srgbClr val="000000">
                  <a:alpha val="43137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23" name="Oval 922">
              <a:extLst>
                <a:ext uri="{FF2B5EF4-FFF2-40B4-BE49-F238E27FC236}">
                  <a16:creationId xmlns:a16="http://schemas.microsoft.com/office/drawing/2014/main" id="{0D77BF16-B779-B7A0-69E5-FB3083928E9D}"/>
                </a:ext>
              </a:extLst>
            </p:cNvPr>
            <p:cNvSpPr/>
            <p:nvPr/>
          </p:nvSpPr>
          <p:spPr>
            <a:xfrm>
              <a:off x="4240626" y="1106209"/>
              <a:ext cx="64008" cy="109728"/>
            </a:xfrm>
            <a:prstGeom prst="ellipse">
              <a:avLst/>
            </a:prstGeom>
            <a:gradFill flip="none" rotWithShape="1">
              <a:gsLst>
                <a:gs pos="0">
                  <a:srgbClr val="925EB0">
                    <a:lumMod val="0"/>
                    <a:lumOff val="100000"/>
                  </a:srgbClr>
                </a:gs>
                <a:gs pos="26000">
                  <a:srgbClr val="925EB0">
                    <a:lumMod val="0"/>
                    <a:lumOff val="100000"/>
                  </a:srgbClr>
                </a:gs>
                <a:gs pos="100000">
                  <a:srgbClr val="925EB0">
                    <a:lumMod val="100000"/>
                  </a:srgbClr>
                </a:gs>
              </a:gsLst>
              <a:path path="circle">
                <a:fillToRect l="50000" t="-80000" r="50000" b="180000"/>
              </a:path>
              <a:tileRect/>
            </a:gradFill>
            <a:ln w="12700" cap="flat" cmpd="sng" algn="ctr">
              <a:noFill/>
              <a:prstDash val="solid"/>
              <a:miter lim="800000"/>
            </a:ln>
            <a:effectLst>
              <a:outerShdw blurRad="50800" dist="50800" dir="2700000" algn="ctr" rotWithShape="0">
                <a:srgbClr val="000000">
                  <a:alpha val="43137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cxnSp>
          <p:nvCxnSpPr>
            <p:cNvPr id="924" name="Straight Connector 923">
              <a:extLst>
                <a:ext uri="{FF2B5EF4-FFF2-40B4-BE49-F238E27FC236}">
                  <a16:creationId xmlns:a16="http://schemas.microsoft.com/office/drawing/2014/main" id="{7BEE913A-BEF1-6729-FDC4-A779329CE4D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025081" y="1161073"/>
              <a:ext cx="338331" cy="585735"/>
            </a:xfrm>
            <a:prstGeom prst="line">
              <a:avLst/>
            </a:prstGeom>
            <a:noFill/>
            <a:ln w="19050" cap="flat" cmpd="sng" algn="ctr">
              <a:solidFill>
                <a:srgbClr val="FFFFFF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grpSp>
          <p:nvGrpSpPr>
            <p:cNvPr id="925" name="Group 924">
              <a:extLst>
                <a:ext uri="{FF2B5EF4-FFF2-40B4-BE49-F238E27FC236}">
                  <a16:creationId xmlns:a16="http://schemas.microsoft.com/office/drawing/2014/main" id="{FA984F61-4829-D320-C341-A0397BD33630}"/>
                </a:ext>
              </a:extLst>
            </p:cNvPr>
            <p:cNvGrpSpPr/>
            <p:nvPr/>
          </p:nvGrpSpPr>
          <p:grpSpPr>
            <a:xfrm>
              <a:off x="7305399" y="1159721"/>
              <a:ext cx="819540" cy="676023"/>
              <a:chOff x="9119522" y="1175949"/>
              <a:chExt cx="819540" cy="676023"/>
            </a:xfrm>
          </p:grpSpPr>
          <p:sp>
            <p:nvSpPr>
              <p:cNvPr id="927" name="Rectangle 926">
                <a:extLst>
                  <a:ext uri="{FF2B5EF4-FFF2-40B4-BE49-F238E27FC236}">
                    <a16:creationId xmlns:a16="http://schemas.microsoft.com/office/drawing/2014/main" id="{7856F63F-2F75-54C3-6DFC-2AC7D61311FF}"/>
                  </a:ext>
                </a:extLst>
              </p:cNvPr>
              <p:cNvSpPr/>
              <p:nvPr/>
            </p:nvSpPr>
            <p:spPr>
              <a:xfrm>
                <a:off x="9141040" y="1175949"/>
                <a:ext cx="798022" cy="676023"/>
              </a:xfrm>
              <a:prstGeom prst="rect">
                <a:avLst/>
              </a:prstGeom>
              <a:solidFill>
                <a:srgbClr val="EDB48C"/>
              </a:solidFill>
              <a:ln w="12700" cap="flat" cmpd="sng" algn="ctr">
                <a:solidFill>
                  <a:srgbClr val="0066AE">
                    <a:shade val="1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pic>
            <p:nvPicPr>
              <p:cNvPr id="928" name="Picture 927">
                <a:extLst>
                  <a:ext uri="{FF2B5EF4-FFF2-40B4-BE49-F238E27FC236}">
                    <a16:creationId xmlns:a16="http://schemas.microsoft.com/office/drawing/2014/main" id="{274E16B8-F9D2-F2FC-D618-1550A56FB83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l="69414" t="51934"/>
              <a:stretch>
                <a:fillRect/>
              </a:stretch>
            </p:blipFill>
            <p:spPr>
              <a:xfrm>
                <a:off x="9153110" y="1185059"/>
                <a:ext cx="610950" cy="623624"/>
              </a:xfrm>
              <a:prstGeom prst="rect">
                <a:avLst/>
              </a:prstGeom>
            </p:spPr>
          </p:pic>
          <p:sp>
            <p:nvSpPr>
              <p:cNvPr id="929" name="TextBox 928">
                <a:extLst>
                  <a:ext uri="{FF2B5EF4-FFF2-40B4-BE49-F238E27FC236}">
                    <a16:creationId xmlns:a16="http://schemas.microsoft.com/office/drawing/2014/main" id="{C7FEB90F-6BED-952A-2401-DBF08766BB89}"/>
                  </a:ext>
                </a:extLst>
              </p:cNvPr>
              <p:cNvSpPr txBox="1"/>
              <p:nvPr/>
            </p:nvSpPr>
            <p:spPr>
              <a:xfrm>
                <a:off x="9119522" y="1582058"/>
                <a:ext cx="708884" cy="2100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</a:rPr>
                  <a:t>OspA</a:t>
                </a:r>
                <a:endParaRPr kumimoji="0" lang="en-US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  <p:sp>
            <p:nvSpPr>
              <p:cNvPr id="930" name="Oval 929">
                <a:extLst>
                  <a:ext uri="{FF2B5EF4-FFF2-40B4-BE49-F238E27FC236}">
                    <a16:creationId xmlns:a16="http://schemas.microsoft.com/office/drawing/2014/main" id="{35C36960-4158-DBDF-612F-DC17E1E02FAE}"/>
                  </a:ext>
                </a:extLst>
              </p:cNvPr>
              <p:cNvSpPr/>
              <p:nvPr/>
            </p:nvSpPr>
            <p:spPr>
              <a:xfrm>
                <a:off x="9622701" y="1516792"/>
                <a:ext cx="251443" cy="312889"/>
              </a:xfrm>
              <a:prstGeom prst="ellipse">
                <a:avLst/>
              </a:prstGeom>
              <a:gradFill flip="none" rotWithShape="1">
                <a:gsLst>
                  <a:gs pos="0">
                    <a:srgbClr val="925EB0">
                      <a:lumMod val="0"/>
                      <a:lumOff val="100000"/>
                    </a:srgbClr>
                  </a:gs>
                  <a:gs pos="26000">
                    <a:srgbClr val="925EB0">
                      <a:lumMod val="0"/>
                      <a:lumOff val="100000"/>
                    </a:srgbClr>
                  </a:gs>
                  <a:gs pos="100000">
                    <a:srgbClr val="925EB0">
                      <a:lumMod val="100000"/>
                    </a:srgbClr>
                  </a:gs>
                </a:gsLst>
                <a:path path="circle">
                  <a:fillToRect l="50000" t="-80000" r="50000" b="180000"/>
                </a:path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>
                <a:outerShdw blurRad="50800" dist="50800" dir="2700000" algn="ctr" rotWithShape="0">
                  <a:srgbClr val="000000">
                    <a:alpha val="43137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31" name="Oval 930">
                <a:extLst>
                  <a:ext uri="{FF2B5EF4-FFF2-40B4-BE49-F238E27FC236}">
                    <a16:creationId xmlns:a16="http://schemas.microsoft.com/office/drawing/2014/main" id="{CC9E047E-6F47-2F1D-0A02-F93AA76CFD1F}"/>
                  </a:ext>
                </a:extLst>
              </p:cNvPr>
              <p:cNvSpPr/>
              <p:nvPr/>
            </p:nvSpPr>
            <p:spPr>
              <a:xfrm>
                <a:off x="9548626" y="1182451"/>
                <a:ext cx="251443" cy="312889"/>
              </a:xfrm>
              <a:prstGeom prst="ellipse">
                <a:avLst/>
              </a:prstGeom>
              <a:gradFill flip="none" rotWithShape="1">
                <a:gsLst>
                  <a:gs pos="0">
                    <a:srgbClr val="925EB0">
                      <a:lumMod val="0"/>
                      <a:lumOff val="100000"/>
                    </a:srgbClr>
                  </a:gs>
                  <a:gs pos="26000">
                    <a:srgbClr val="925EB0">
                      <a:lumMod val="0"/>
                      <a:lumOff val="100000"/>
                    </a:srgbClr>
                  </a:gs>
                  <a:gs pos="100000">
                    <a:srgbClr val="925EB0">
                      <a:lumMod val="100000"/>
                    </a:srgbClr>
                  </a:gs>
                </a:gsLst>
                <a:path path="circle">
                  <a:fillToRect l="50000" t="-80000" r="50000" b="180000"/>
                </a:path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>
                <a:outerShdw blurRad="50800" dist="50800" dir="2700000" algn="ctr" rotWithShape="0">
                  <a:srgbClr val="000000">
                    <a:alpha val="43137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cxnSp>
          <p:nvCxnSpPr>
            <p:cNvPr id="926" name="Straight Connector 925">
              <a:extLst>
                <a:ext uri="{FF2B5EF4-FFF2-40B4-BE49-F238E27FC236}">
                  <a16:creationId xmlns:a16="http://schemas.microsoft.com/office/drawing/2014/main" id="{8AA49C99-6EF3-92EA-CFE0-BD882E851D35}"/>
                </a:ext>
              </a:extLst>
            </p:cNvPr>
            <p:cNvCxnSpPr>
              <a:cxnSpLocks/>
              <a:stCxn id="920" idx="5"/>
            </p:cNvCxnSpPr>
            <p:nvPr/>
          </p:nvCxnSpPr>
          <p:spPr>
            <a:xfrm flipV="1">
              <a:off x="7126317" y="1850745"/>
              <a:ext cx="615517" cy="122579"/>
            </a:xfrm>
            <a:prstGeom prst="line">
              <a:avLst/>
            </a:prstGeom>
            <a:noFill/>
            <a:ln w="19050" cap="flat" cmpd="sng" algn="ctr">
              <a:solidFill>
                <a:srgbClr val="FFFFFF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938" name="TextBox 937">
            <a:extLst>
              <a:ext uri="{FF2B5EF4-FFF2-40B4-BE49-F238E27FC236}">
                <a16:creationId xmlns:a16="http://schemas.microsoft.com/office/drawing/2014/main" id="{1ED9C759-C6C2-E229-DB3F-C94A63EB694E}"/>
              </a:ext>
            </a:extLst>
          </p:cNvPr>
          <p:cNvSpPr txBox="1"/>
          <p:nvPr/>
        </p:nvSpPr>
        <p:spPr>
          <a:xfrm>
            <a:off x="7250217" y="29592148"/>
            <a:ext cx="2925311" cy="44651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 defTabSz="914400">
              <a:defRPr/>
            </a:pPr>
            <a:r>
              <a:rPr lang="en-US" sz="1200" i="1">
                <a:solidFill>
                  <a:srgbClr val="FFFFFF"/>
                </a:solidFill>
                <a:latin typeface="Arial" panose="020B0604020202020204"/>
              </a:rPr>
              <a:t>Some Borrelia killed</a:t>
            </a:r>
            <a:endParaRPr lang="en-US" sz="1600" i="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939" name="TextBox 938">
            <a:extLst>
              <a:ext uri="{FF2B5EF4-FFF2-40B4-BE49-F238E27FC236}">
                <a16:creationId xmlns:a16="http://schemas.microsoft.com/office/drawing/2014/main" id="{60370C64-C02E-0446-78EA-C1693C087408}"/>
              </a:ext>
            </a:extLst>
          </p:cNvPr>
          <p:cNvSpPr txBox="1"/>
          <p:nvPr/>
        </p:nvSpPr>
        <p:spPr>
          <a:xfrm>
            <a:off x="2024572" y="24844980"/>
            <a:ext cx="4116902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 defTabSz="914400">
              <a:defRPr/>
            </a:pPr>
            <a:r>
              <a:rPr lang="en-US" sz="2000" b="1" i="1">
                <a:solidFill>
                  <a:srgbClr val="000000"/>
                </a:solidFill>
                <a:latin typeface="Arial" panose="020B0604020202020204"/>
              </a:rPr>
              <a:t>Blood Meal</a:t>
            </a:r>
          </a:p>
          <a:p>
            <a:pPr algn="ctr" defTabSz="914400">
              <a:defRPr/>
            </a:pPr>
            <a:r>
              <a:rPr lang="en-US" sz="2000" b="1" i="1">
                <a:solidFill>
                  <a:srgbClr val="000000"/>
                </a:solidFill>
                <a:latin typeface="Arial" panose="020B0604020202020204"/>
              </a:rPr>
              <a:t>No TNX-4800 </a:t>
            </a:r>
            <a:r>
              <a:rPr lang="en-US" sz="2000" b="1" i="1" err="1">
                <a:solidFill>
                  <a:srgbClr val="000000"/>
                </a:solidFill>
                <a:latin typeface="Arial" panose="020B0604020202020204"/>
              </a:rPr>
              <a:t>mAb</a:t>
            </a:r>
            <a:endParaRPr lang="en-US" sz="1600" i="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940" name="TextBox 939">
            <a:extLst>
              <a:ext uri="{FF2B5EF4-FFF2-40B4-BE49-F238E27FC236}">
                <a16:creationId xmlns:a16="http://schemas.microsoft.com/office/drawing/2014/main" id="{F63EF546-76BA-5F60-9713-23820813DCC1}"/>
              </a:ext>
            </a:extLst>
          </p:cNvPr>
          <p:cNvSpPr txBox="1"/>
          <p:nvPr/>
        </p:nvSpPr>
        <p:spPr>
          <a:xfrm>
            <a:off x="9212466" y="24844980"/>
            <a:ext cx="3815206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 defTabSz="914400">
              <a:defRPr/>
            </a:pPr>
            <a:r>
              <a:rPr lang="en-US" sz="2000" b="1" i="1">
                <a:solidFill>
                  <a:srgbClr val="000000"/>
                </a:solidFill>
                <a:latin typeface="Arial" panose="020B0604020202020204"/>
              </a:rPr>
              <a:t>Blood Meal</a:t>
            </a:r>
          </a:p>
          <a:p>
            <a:pPr algn="ctr" defTabSz="914400">
              <a:defRPr/>
            </a:pPr>
            <a:r>
              <a:rPr lang="en-US" sz="2000" b="1" i="1">
                <a:solidFill>
                  <a:srgbClr val="000000"/>
                </a:solidFill>
                <a:latin typeface="Arial" panose="020B0604020202020204"/>
              </a:rPr>
              <a:t>With TNX-4800 </a:t>
            </a:r>
            <a:r>
              <a:rPr lang="en-US" sz="2000" b="1" i="1" err="1">
                <a:solidFill>
                  <a:srgbClr val="000000"/>
                </a:solidFill>
                <a:latin typeface="Arial" panose="020B0604020202020204"/>
              </a:rPr>
              <a:t>mAb</a:t>
            </a:r>
            <a:endParaRPr lang="en-US" sz="1600" i="1">
              <a:solidFill>
                <a:srgbClr val="000000"/>
              </a:solidFill>
              <a:latin typeface="Arial" panose="020B0604020202020204"/>
            </a:endParaRPr>
          </a:p>
        </p:txBody>
      </p:sp>
      <p:grpSp>
        <p:nvGrpSpPr>
          <p:cNvPr id="941" name="Group 940">
            <a:extLst>
              <a:ext uri="{FF2B5EF4-FFF2-40B4-BE49-F238E27FC236}">
                <a16:creationId xmlns:a16="http://schemas.microsoft.com/office/drawing/2014/main" id="{DD820662-FCD4-055B-990A-8A024839D972}"/>
              </a:ext>
            </a:extLst>
          </p:cNvPr>
          <p:cNvGrpSpPr/>
          <p:nvPr/>
        </p:nvGrpSpPr>
        <p:grpSpPr>
          <a:xfrm>
            <a:off x="7626506" y="25766849"/>
            <a:ext cx="6755615" cy="6408291"/>
            <a:chOff x="6053866" y="2726090"/>
            <a:chExt cx="4190881" cy="3975418"/>
          </a:xfrm>
        </p:grpSpPr>
        <p:grpSp>
          <p:nvGrpSpPr>
            <p:cNvPr id="942" name="Group 941">
              <a:extLst>
                <a:ext uri="{FF2B5EF4-FFF2-40B4-BE49-F238E27FC236}">
                  <a16:creationId xmlns:a16="http://schemas.microsoft.com/office/drawing/2014/main" id="{C05685A5-C9B6-0B92-C3C2-0FEB6F85FEA4}"/>
                </a:ext>
              </a:extLst>
            </p:cNvPr>
            <p:cNvGrpSpPr/>
            <p:nvPr/>
          </p:nvGrpSpPr>
          <p:grpSpPr>
            <a:xfrm>
              <a:off x="6053866" y="2726090"/>
              <a:ext cx="4190881" cy="3975418"/>
              <a:chOff x="6002451" y="2726090"/>
              <a:chExt cx="4190881" cy="3975418"/>
            </a:xfrm>
          </p:grpSpPr>
          <p:sp>
            <p:nvSpPr>
              <p:cNvPr id="944" name="Rectangle 943">
                <a:extLst>
                  <a:ext uri="{FF2B5EF4-FFF2-40B4-BE49-F238E27FC236}">
                    <a16:creationId xmlns:a16="http://schemas.microsoft.com/office/drawing/2014/main" id="{0562418A-286F-2AC8-594A-8294383CD304}"/>
                  </a:ext>
                </a:extLst>
              </p:cNvPr>
              <p:cNvSpPr/>
              <p:nvPr/>
            </p:nvSpPr>
            <p:spPr>
              <a:xfrm>
                <a:off x="6033540" y="4050809"/>
                <a:ext cx="4153846" cy="1316736"/>
              </a:xfrm>
              <a:prstGeom prst="rect">
                <a:avLst/>
              </a:prstGeom>
              <a:solidFill>
                <a:srgbClr val="CF5E37"/>
              </a:solidFill>
              <a:ln w="22225" cap="flat" cmpd="sng" algn="ctr">
                <a:solidFill>
                  <a:srgbClr val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45" name="TextBox 944">
                <a:extLst>
                  <a:ext uri="{FF2B5EF4-FFF2-40B4-BE49-F238E27FC236}">
                    <a16:creationId xmlns:a16="http://schemas.microsoft.com/office/drawing/2014/main" id="{46D71A76-319B-2412-7EF2-D3C101FEC156}"/>
                  </a:ext>
                </a:extLst>
              </p:cNvPr>
              <p:cNvSpPr txBox="1"/>
              <p:nvPr/>
            </p:nvSpPr>
            <p:spPr>
              <a:xfrm>
                <a:off x="7891221" y="3259755"/>
                <a:ext cx="1027845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1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/>
                  </a:rPr>
                  <a:t>Migration</a:t>
                </a:r>
                <a:endParaRPr kumimoji="0" lang="en-US" sz="2000" b="0" i="1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  <p:sp>
            <p:nvSpPr>
              <p:cNvPr id="946" name="Rectangle 945">
                <a:extLst>
                  <a:ext uri="{FF2B5EF4-FFF2-40B4-BE49-F238E27FC236}">
                    <a16:creationId xmlns:a16="http://schemas.microsoft.com/office/drawing/2014/main" id="{1C3E0A49-2554-70F8-B610-8AC7F18A91D4}"/>
                  </a:ext>
                </a:extLst>
              </p:cNvPr>
              <p:cNvSpPr/>
              <p:nvPr/>
            </p:nvSpPr>
            <p:spPr>
              <a:xfrm>
                <a:off x="6033540" y="2726090"/>
                <a:ext cx="4153846" cy="1280160"/>
              </a:xfrm>
              <a:prstGeom prst="rect">
                <a:avLst/>
              </a:prstGeom>
              <a:solidFill>
                <a:srgbClr val="BF1E2E"/>
              </a:solidFill>
              <a:ln w="22225" cap="flat" cmpd="sng" algn="ctr">
                <a:solidFill>
                  <a:srgbClr val="0066AE">
                    <a:shade val="1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47" name="Flowchart: Delay 946">
                <a:extLst>
                  <a:ext uri="{FF2B5EF4-FFF2-40B4-BE49-F238E27FC236}">
                    <a16:creationId xmlns:a16="http://schemas.microsoft.com/office/drawing/2014/main" id="{96889470-47FF-C5DD-A884-3522DBABC9DF}"/>
                  </a:ext>
                </a:extLst>
              </p:cNvPr>
              <p:cNvSpPr/>
              <p:nvPr/>
            </p:nvSpPr>
            <p:spPr>
              <a:xfrm>
                <a:off x="6042390" y="4058097"/>
                <a:ext cx="2770569" cy="1292318"/>
              </a:xfrm>
              <a:prstGeom prst="flowChartDelay">
                <a:avLst/>
              </a:prstGeom>
              <a:solidFill>
                <a:srgbClr val="BF1E2E"/>
              </a:solidFill>
              <a:ln w="12700" cap="flat" cmpd="sng" algn="ctr">
                <a:solidFill>
                  <a:srgbClr val="0066AE">
                    <a:shade val="1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48" name="Cloud 947">
                <a:extLst>
                  <a:ext uri="{FF2B5EF4-FFF2-40B4-BE49-F238E27FC236}">
                    <a16:creationId xmlns:a16="http://schemas.microsoft.com/office/drawing/2014/main" id="{BA0BD555-CC01-6EC9-428E-00E8542D498B}"/>
                  </a:ext>
                </a:extLst>
              </p:cNvPr>
              <p:cNvSpPr/>
              <p:nvPr/>
            </p:nvSpPr>
            <p:spPr>
              <a:xfrm rot="4128316">
                <a:off x="7587798" y="4050556"/>
                <a:ext cx="1226254" cy="1313493"/>
              </a:xfrm>
              <a:prstGeom prst="cloud">
                <a:avLst/>
              </a:prstGeom>
              <a:solidFill>
                <a:srgbClr val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49" name="TextBox 948">
                <a:extLst>
                  <a:ext uri="{FF2B5EF4-FFF2-40B4-BE49-F238E27FC236}">
                    <a16:creationId xmlns:a16="http://schemas.microsoft.com/office/drawing/2014/main" id="{282D0182-0474-AC2C-F392-3187304732AD}"/>
                  </a:ext>
                </a:extLst>
              </p:cNvPr>
              <p:cNvSpPr txBox="1"/>
              <p:nvPr/>
            </p:nvSpPr>
            <p:spPr>
              <a:xfrm>
                <a:off x="7392910" y="3611353"/>
                <a:ext cx="2794279" cy="400955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rtlCol="0" anchor="t">
                <a:spAutoFit/>
              </a:bodyPr>
              <a:lstStyle/>
              <a:p>
                <a:pPr marL="0" marR="0" lvl="0" indent="0" algn="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1" i="1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/>
                  </a:rPr>
                  <a:t>Blood meal</a:t>
                </a:r>
              </a:p>
              <a:p>
                <a:pPr marL="0" marR="0" lvl="0" indent="0" algn="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1" u="none" strike="noStrike" kern="0" cap="none" spc="0" normalizeH="0" baseline="0" noProof="0" err="1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/>
                  </a:rPr>
                  <a:t>mAb</a:t>
                </a:r>
                <a:r>
                  <a:rPr kumimoji="0" lang="en-US" sz="1600" b="0" i="1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/>
                  </a:rPr>
                  <a:t> binds OspA, no downregulation </a:t>
                </a:r>
              </a:p>
            </p:txBody>
          </p:sp>
          <p:grpSp>
            <p:nvGrpSpPr>
              <p:cNvPr id="950" name="Group 949">
                <a:extLst>
                  <a:ext uri="{FF2B5EF4-FFF2-40B4-BE49-F238E27FC236}">
                    <a16:creationId xmlns:a16="http://schemas.microsoft.com/office/drawing/2014/main" id="{4BFE5997-182B-606B-8AAC-55AD90BE14A6}"/>
                  </a:ext>
                </a:extLst>
              </p:cNvPr>
              <p:cNvGrpSpPr/>
              <p:nvPr/>
            </p:nvGrpSpPr>
            <p:grpSpPr>
              <a:xfrm rot="5400000">
                <a:off x="7404165" y="2552639"/>
                <a:ext cx="312155" cy="2084381"/>
                <a:chOff x="3024956" y="3841869"/>
                <a:chExt cx="78899" cy="304722"/>
              </a:xfrm>
            </p:grpSpPr>
            <p:sp>
              <p:nvSpPr>
                <p:cNvPr id="1064" name="Graphic 16">
                  <a:extLst>
                    <a:ext uri="{FF2B5EF4-FFF2-40B4-BE49-F238E27FC236}">
                      <a16:creationId xmlns:a16="http://schemas.microsoft.com/office/drawing/2014/main" id="{C6AA173E-69D0-D046-BD00-251542B4C55D}"/>
                    </a:ext>
                  </a:extLst>
                </p:cNvPr>
                <p:cNvSpPr/>
                <p:nvPr/>
              </p:nvSpPr>
              <p:spPr>
                <a:xfrm rot="4426359">
                  <a:off x="2919586" y="3962321"/>
                  <a:ext cx="304588" cy="63951"/>
                </a:xfrm>
                <a:custGeom>
                  <a:avLst/>
                  <a:gdLst>
                    <a:gd name="connsiteX0" fmla="*/ 0 w 411003"/>
                    <a:gd name="connsiteY0" fmla="*/ 0 h 96012"/>
                    <a:gd name="connsiteX1" fmla="*/ 82201 w 411003"/>
                    <a:gd name="connsiteY1" fmla="*/ 96012 h 96012"/>
                    <a:gd name="connsiteX2" fmla="*/ 164402 w 411003"/>
                    <a:gd name="connsiteY2" fmla="*/ 0 h 96012"/>
                    <a:gd name="connsiteX3" fmla="*/ 246602 w 411003"/>
                    <a:gd name="connsiteY3" fmla="*/ 96012 h 96012"/>
                    <a:gd name="connsiteX4" fmla="*/ 328803 w 411003"/>
                    <a:gd name="connsiteY4" fmla="*/ 0 h 96012"/>
                    <a:gd name="connsiteX5" fmla="*/ 411004 w 411003"/>
                    <a:gd name="connsiteY5" fmla="*/ 96012 h 960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11003" h="96012">
                      <a:moveTo>
                        <a:pt x="0" y="0"/>
                      </a:moveTo>
                      <a:cubicBezTo>
                        <a:pt x="41053" y="0"/>
                        <a:pt x="41053" y="96012"/>
                        <a:pt x="82201" y="96012"/>
                      </a:cubicBezTo>
                      <a:cubicBezTo>
                        <a:pt x="123349" y="96012"/>
                        <a:pt x="123349" y="0"/>
                        <a:pt x="164402" y="0"/>
                      </a:cubicBezTo>
                      <a:cubicBezTo>
                        <a:pt x="205454" y="0"/>
                        <a:pt x="205454" y="96012"/>
                        <a:pt x="246602" y="96012"/>
                      </a:cubicBezTo>
                      <a:cubicBezTo>
                        <a:pt x="287750" y="96012"/>
                        <a:pt x="287750" y="0"/>
                        <a:pt x="328803" y="0"/>
                      </a:cubicBezTo>
                      <a:cubicBezTo>
                        <a:pt x="369856" y="0"/>
                        <a:pt x="369951" y="96012"/>
                        <a:pt x="411004" y="96012"/>
                      </a:cubicBezTo>
                    </a:path>
                  </a:pathLst>
                </a:custGeom>
                <a:noFill/>
                <a:ln w="50800" cap="flat">
                  <a:solidFill>
                    <a:srgbClr val="0066AE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</a:endParaRPr>
                </a:p>
              </p:txBody>
            </p:sp>
            <p:sp>
              <p:nvSpPr>
                <p:cNvPr id="1065" name="Graphic 16">
                  <a:extLst>
                    <a:ext uri="{FF2B5EF4-FFF2-40B4-BE49-F238E27FC236}">
                      <a16:creationId xmlns:a16="http://schemas.microsoft.com/office/drawing/2014/main" id="{489A7922-3FED-A10D-149B-B0425920BFA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4426359">
                  <a:off x="2904638" y="3962187"/>
                  <a:ext cx="304588" cy="63951"/>
                </a:xfrm>
                <a:custGeom>
                  <a:avLst/>
                  <a:gdLst>
                    <a:gd name="connsiteX0" fmla="*/ 0 w 411003"/>
                    <a:gd name="connsiteY0" fmla="*/ 0 h 96012"/>
                    <a:gd name="connsiteX1" fmla="*/ 82201 w 411003"/>
                    <a:gd name="connsiteY1" fmla="*/ 96012 h 96012"/>
                    <a:gd name="connsiteX2" fmla="*/ 164402 w 411003"/>
                    <a:gd name="connsiteY2" fmla="*/ 0 h 96012"/>
                    <a:gd name="connsiteX3" fmla="*/ 246602 w 411003"/>
                    <a:gd name="connsiteY3" fmla="*/ 96012 h 96012"/>
                    <a:gd name="connsiteX4" fmla="*/ 328803 w 411003"/>
                    <a:gd name="connsiteY4" fmla="*/ 0 h 96012"/>
                    <a:gd name="connsiteX5" fmla="*/ 411004 w 411003"/>
                    <a:gd name="connsiteY5" fmla="*/ 96012 h 960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11003" h="96012">
                      <a:moveTo>
                        <a:pt x="0" y="0"/>
                      </a:moveTo>
                      <a:cubicBezTo>
                        <a:pt x="41053" y="0"/>
                        <a:pt x="41053" y="96012"/>
                        <a:pt x="82201" y="96012"/>
                      </a:cubicBezTo>
                      <a:cubicBezTo>
                        <a:pt x="123349" y="96012"/>
                        <a:pt x="123349" y="0"/>
                        <a:pt x="164402" y="0"/>
                      </a:cubicBezTo>
                      <a:cubicBezTo>
                        <a:pt x="205454" y="0"/>
                        <a:pt x="205454" y="96012"/>
                        <a:pt x="246602" y="96012"/>
                      </a:cubicBezTo>
                      <a:cubicBezTo>
                        <a:pt x="287750" y="96012"/>
                        <a:pt x="287750" y="0"/>
                        <a:pt x="328803" y="0"/>
                      </a:cubicBezTo>
                      <a:cubicBezTo>
                        <a:pt x="369856" y="0"/>
                        <a:pt x="369951" y="96012"/>
                        <a:pt x="411004" y="96012"/>
                      </a:cubicBezTo>
                    </a:path>
                  </a:pathLst>
                </a:custGeom>
                <a:noFill/>
                <a:ln w="50800" cap="flat">
                  <a:solidFill>
                    <a:srgbClr val="049FD9">
                      <a:lumMod val="40000"/>
                      <a:lumOff val="60000"/>
                    </a:srgb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</a:endParaRPr>
                </a:p>
              </p:txBody>
            </p:sp>
          </p:grpSp>
          <p:grpSp>
            <p:nvGrpSpPr>
              <p:cNvPr id="951" name="Group 950">
                <a:extLst>
                  <a:ext uri="{FF2B5EF4-FFF2-40B4-BE49-F238E27FC236}">
                    <a16:creationId xmlns:a16="http://schemas.microsoft.com/office/drawing/2014/main" id="{5FE2D38F-1530-F9F1-2CB4-AFBB2D76E647}"/>
                  </a:ext>
                </a:extLst>
              </p:cNvPr>
              <p:cNvGrpSpPr/>
              <p:nvPr/>
            </p:nvGrpSpPr>
            <p:grpSpPr>
              <a:xfrm rot="5400000">
                <a:off x="6675525" y="2340981"/>
                <a:ext cx="239379" cy="1447455"/>
                <a:chOff x="3024952" y="3841869"/>
                <a:chExt cx="78903" cy="304722"/>
              </a:xfrm>
            </p:grpSpPr>
            <p:sp>
              <p:nvSpPr>
                <p:cNvPr id="1062" name="Graphic 16">
                  <a:extLst>
                    <a:ext uri="{FF2B5EF4-FFF2-40B4-BE49-F238E27FC236}">
                      <a16:creationId xmlns:a16="http://schemas.microsoft.com/office/drawing/2014/main" id="{999F6567-FC28-4012-028B-960CEF4B25FE}"/>
                    </a:ext>
                  </a:extLst>
                </p:cNvPr>
                <p:cNvSpPr/>
                <p:nvPr/>
              </p:nvSpPr>
              <p:spPr>
                <a:xfrm rot="4426359">
                  <a:off x="2919586" y="3962321"/>
                  <a:ext cx="304588" cy="63951"/>
                </a:xfrm>
                <a:custGeom>
                  <a:avLst/>
                  <a:gdLst>
                    <a:gd name="connsiteX0" fmla="*/ 0 w 411003"/>
                    <a:gd name="connsiteY0" fmla="*/ 0 h 96012"/>
                    <a:gd name="connsiteX1" fmla="*/ 82201 w 411003"/>
                    <a:gd name="connsiteY1" fmla="*/ 96012 h 96012"/>
                    <a:gd name="connsiteX2" fmla="*/ 164402 w 411003"/>
                    <a:gd name="connsiteY2" fmla="*/ 0 h 96012"/>
                    <a:gd name="connsiteX3" fmla="*/ 246602 w 411003"/>
                    <a:gd name="connsiteY3" fmla="*/ 96012 h 96012"/>
                    <a:gd name="connsiteX4" fmla="*/ 328803 w 411003"/>
                    <a:gd name="connsiteY4" fmla="*/ 0 h 96012"/>
                    <a:gd name="connsiteX5" fmla="*/ 411004 w 411003"/>
                    <a:gd name="connsiteY5" fmla="*/ 96012 h 960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11003" h="96012">
                      <a:moveTo>
                        <a:pt x="0" y="0"/>
                      </a:moveTo>
                      <a:cubicBezTo>
                        <a:pt x="41053" y="0"/>
                        <a:pt x="41053" y="96012"/>
                        <a:pt x="82201" y="96012"/>
                      </a:cubicBezTo>
                      <a:cubicBezTo>
                        <a:pt x="123349" y="96012"/>
                        <a:pt x="123349" y="0"/>
                        <a:pt x="164402" y="0"/>
                      </a:cubicBezTo>
                      <a:cubicBezTo>
                        <a:pt x="205454" y="0"/>
                        <a:pt x="205454" y="96012"/>
                        <a:pt x="246602" y="96012"/>
                      </a:cubicBezTo>
                      <a:cubicBezTo>
                        <a:pt x="287750" y="96012"/>
                        <a:pt x="287750" y="0"/>
                        <a:pt x="328803" y="0"/>
                      </a:cubicBezTo>
                      <a:cubicBezTo>
                        <a:pt x="369856" y="0"/>
                        <a:pt x="369951" y="96012"/>
                        <a:pt x="411004" y="96012"/>
                      </a:cubicBezTo>
                    </a:path>
                  </a:pathLst>
                </a:custGeom>
                <a:noFill/>
                <a:ln w="50800" cap="flat">
                  <a:solidFill>
                    <a:srgbClr val="0066AE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</a:endParaRPr>
                </a:p>
              </p:txBody>
            </p:sp>
            <p:sp>
              <p:nvSpPr>
                <p:cNvPr id="1063" name="Graphic 16">
                  <a:extLst>
                    <a:ext uri="{FF2B5EF4-FFF2-40B4-BE49-F238E27FC236}">
                      <a16:creationId xmlns:a16="http://schemas.microsoft.com/office/drawing/2014/main" id="{6797173A-5A66-7D45-253B-7960B69B364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4426359">
                  <a:off x="2904634" y="3962187"/>
                  <a:ext cx="304588" cy="63951"/>
                </a:xfrm>
                <a:custGeom>
                  <a:avLst/>
                  <a:gdLst>
                    <a:gd name="connsiteX0" fmla="*/ 0 w 411003"/>
                    <a:gd name="connsiteY0" fmla="*/ 0 h 96012"/>
                    <a:gd name="connsiteX1" fmla="*/ 82201 w 411003"/>
                    <a:gd name="connsiteY1" fmla="*/ 96012 h 96012"/>
                    <a:gd name="connsiteX2" fmla="*/ 164402 w 411003"/>
                    <a:gd name="connsiteY2" fmla="*/ 0 h 96012"/>
                    <a:gd name="connsiteX3" fmla="*/ 246602 w 411003"/>
                    <a:gd name="connsiteY3" fmla="*/ 96012 h 96012"/>
                    <a:gd name="connsiteX4" fmla="*/ 328803 w 411003"/>
                    <a:gd name="connsiteY4" fmla="*/ 0 h 96012"/>
                    <a:gd name="connsiteX5" fmla="*/ 411004 w 411003"/>
                    <a:gd name="connsiteY5" fmla="*/ 96012 h 960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11003" h="96012">
                      <a:moveTo>
                        <a:pt x="0" y="0"/>
                      </a:moveTo>
                      <a:cubicBezTo>
                        <a:pt x="41053" y="0"/>
                        <a:pt x="41053" y="96012"/>
                        <a:pt x="82201" y="96012"/>
                      </a:cubicBezTo>
                      <a:cubicBezTo>
                        <a:pt x="123349" y="96012"/>
                        <a:pt x="123349" y="0"/>
                        <a:pt x="164402" y="0"/>
                      </a:cubicBezTo>
                      <a:cubicBezTo>
                        <a:pt x="205454" y="0"/>
                        <a:pt x="205454" y="96012"/>
                        <a:pt x="246602" y="96012"/>
                      </a:cubicBezTo>
                      <a:cubicBezTo>
                        <a:pt x="287750" y="96012"/>
                        <a:pt x="287750" y="0"/>
                        <a:pt x="328803" y="0"/>
                      </a:cubicBezTo>
                      <a:cubicBezTo>
                        <a:pt x="369856" y="0"/>
                        <a:pt x="369951" y="96012"/>
                        <a:pt x="411004" y="96012"/>
                      </a:cubicBezTo>
                    </a:path>
                  </a:pathLst>
                </a:custGeom>
                <a:noFill/>
                <a:ln w="50800" cap="flat">
                  <a:solidFill>
                    <a:srgbClr val="049FD9">
                      <a:lumMod val="40000"/>
                      <a:lumOff val="60000"/>
                    </a:srgb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</a:endParaRPr>
                </a:p>
              </p:txBody>
            </p:sp>
          </p:grpSp>
          <p:sp>
            <p:nvSpPr>
              <p:cNvPr id="952" name="Oval 951">
                <a:extLst>
                  <a:ext uri="{FF2B5EF4-FFF2-40B4-BE49-F238E27FC236}">
                    <a16:creationId xmlns:a16="http://schemas.microsoft.com/office/drawing/2014/main" id="{71026AA3-8936-D06E-A622-F53E704193CD}"/>
                  </a:ext>
                </a:extLst>
              </p:cNvPr>
              <p:cNvSpPr/>
              <p:nvPr/>
            </p:nvSpPr>
            <p:spPr>
              <a:xfrm>
                <a:off x="7277954" y="2795380"/>
                <a:ext cx="64008" cy="109728"/>
              </a:xfrm>
              <a:prstGeom prst="ellipse">
                <a:avLst/>
              </a:prstGeom>
              <a:gradFill flip="none" rotWithShape="1">
                <a:gsLst>
                  <a:gs pos="0">
                    <a:srgbClr val="925EB0">
                      <a:lumMod val="0"/>
                      <a:lumOff val="100000"/>
                    </a:srgbClr>
                  </a:gs>
                  <a:gs pos="26000">
                    <a:srgbClr val="925EB0">
                      <a:lumMod val="0"/>
                      <a:lumOff val="100000"/>
                    </a:srgbClr>
                  </a:gs>
                  <a:gs pos="100000">
                    <a:srgbClr val="925EB0">
                      <a:lumMod val="100000"/>
                    </a:srgbClr>
                  </a:gs>
                </a:gsLst>
                <a:path path="circle">
                  <a:fillToRect l="50000" t="-80000" r="50000" b="180000"/>
                </a:path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>
                <a:outerShdw blurRad="50800" dist="50800" dir="2700000" algn="ctr" rotWithShape="0">
                  <a:srgbClr val="000000">
                    <a:alpha val="43137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53" name="Oval 952">
                <a:extLst>
                  <a:ext uri="{FF2B5EF4-FFF2-40B4-BE49-F238E27FC236}">
                    <a16:creationId xmlns:a16="http://schemas.microsoft.com/office/drawing/2014/main" id="{1DDF03FC-0436-C5FC-8010-380FF9FF0A1F}"/>
                  </a:ext>
                </a:extLst>
              </p:cNvPr>
              <p:cNvSpPr/>
              <p:nvPr/>
            </p:nvSpPr>
            <p:spPr>
              <a:xfrm>
                <a:off x="7250819" y="3415640"/>
                <a:ext cx="64008" cy="109728"/>
              </a:xfrm>
              <a:prstGeom prst="ellipse">
                <a:avLst/>
              </a:prstGeom>
              <a:gradFill flip="none" rotWithShape="1">
                <a:gsLst>
                  <a:gs pos="0">
                    <a:srgbClr val="925EB0">
                      <a:lumMod val="0"/>
                      <a:lumOff val="100000"/>
                    </a:srgbClr>
                  </a:gs>
                  <a:gs pos="26000">
                    <a:srgbClr val="925EB0">
                      <a:lumMod val="0"/>
                      <a:lumOff val="100000"/>
                    </a:srgbClr>
                  </a:gs>
                  <a:gs pos="100000">
                    <a:srgbClr val="925EB0">
                      <a:lumMod val="100000"/>
                    </a:srgbClr>
                  </a:gs>
                </a:gsLst>
                <a:path path="circle">
                  <a:fillToRect l="50000" t="-80000" r="50000" b="180000"/>
                </a:path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>
                <a:outerShdw blurRad="50800" dist="50800" dir="2700000" algn="ctr" rotWithShape="0">
                  <a:srgbClr val="000000">
                    <a:alpha val="43137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54" name="Rectangle 953">
                <a:extLst>
                  <a:ext uri="{FF2B5EF4-FFF2-40B4-BE49-F238E27FC236}">
                    <a16:creationId xmlns:a16="http://schemas.microsoft.com/office/drawing/2014/main" id="{F0708613-8233-F55E-41B9-3C4E17843F14}"/>
                  </a:ext>
                </a:extLst>
              </p:cNvPr>
              <p:cNvSpPr/>
              <p:nvPr/>
            </p:nvSpPr>
            <p:spPr>
              <a:xfrm>
                <a:off x="9279923" y="2795270"/>
                <a:ext cx="795528" cy="676656"/>
              </a:xfrm>
              <a:prstGeom prst="rect">
                <a:avLst/>
              </a:prstGeom>
              <a:solidFill>
                <a:srgbClr val="8A0000"/>
              </a:solidFill>
              <a:ln w="12700" cap="flat" cmpd="sng" algn="ctr">
                <a:solidFill>
                  <a:srgbClr val="0066AE">
                    <a:shade val="1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cxnSp>
            <p:nvCxnSpPr>
              <p:cNvPr id="955" name="Straight Connector 954">
                <a:extLst>
                  <a:ext uri="{FF2B5EF4-FFF2-40B4-BE49-F238E27FC236}">
                    <a16:creationId xmlns:a16="http://schemas.microsoft.com/office/drawing/2014/main" id="{1CAB2BCD-B157-FF74-1747-E54EB0E9F896}"/>
                  </a:ext>
                </a:extLst>
              </p:cNvPr>
              <p:cNvCxnSpPr>
                <a:cxnSpLocks/>
                <a:endCxn id="954" idx="2"/>
              </p:cNvCxnSpPr>
              <p:nvPr/>
            </p:nvCxnSpPr>
            <p:spPr>
              <a:xfrm flipV="1">
                <a:off x="7326700" y="3471926"/>
                <a:ext cx="2350987" cy="168195"/>
              </a:xfrm>
              <a:prstGeom prst="line">
                <a:avLst/>
              </a:prstGeom>
              <a:noFill/>
              <a:ln w="19050" cap="flat" cmpd="sng" algn="ctr">
                <a:solidFill>
                  <a:srgbClr val="FFFFFF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956" name="Straight Connector 955">
                <a:extLst>
                  <a:ext uri="{FF2B5EF4-FFF2-40B4-BE49-F238E27FC236}">
                    <a16:creationId xmlns:a16="http://schemas.microsoft.com/office/drawing/2014/main" id="{E6B1D9C6-5947-0CFB-BB37-F6A5A754BBA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249884" y="2803614"/>
                <a:ext cx="2065020" cy="507764"/>
              </a:xfrm>
              <a:prstGeom prst="line">
                <a:avLst/>
              </a:prstGeom>
              <a:noFill/>
              <a:ln w="19050" cap="flat" cmpd="sng" algn="ctr">
                <a:solidFill>
                  <a:srgbClr val="FFFFFF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957" name="Oval 956">
                <a:extLst>
                  <a:ext uri="{FF2B5EF4-FFF2-40B4-BE49-F238E27FC236}">
                    <a16:creationId xmlns:a16="http://schemas.microsoft.com/office/drawing/2014/main" id="{8F2FC1DA-42A8-47F9-D6DE-AE12351599B2}"/>
                  </a:ext>
                </a:extLst>
              </p:cNvPr>
              <p:cNvSpPr/>
              <p:nvPr/>
            </p:nvSpPr>
            <p:spPr>
              <a:xfrm>
                <a:off x="7108398" y="2789837"/>
                <a:ext cx="64008" cy="109728"/>
              </a:xfrm>
              <a:prstGeom prst="ellipse">
                <a:avLst/>
              </a:prstGeom>
              <a:gradFill flip="none" rotWithShape="1">
                <a:gsLst>
                  <a:gs pos="0">
                    <a:srgbClr val="925EB0">
                      <a:lumMod val="0"/>
                      <a:lumOff val="100000"/>
                    </a:srgbClr>
                  </a:gs>
                  <a:gs pos="26000">
                    <a:srgbClr val="925EB0">
                      <a:lumMod val="0"/>
                      <a:lumOff val="100000"/>
                    </a:srgbClr>
                  </a:gs>
                  <a:gs pos="100000">
                    <a:srgbClr val="925EB0">
                      <a:lumMod val="100000"/>
                    </a:srgbClr>
                  </a:gs>
                </a:gsLst>
                <a:path path="circle">
                  <a:fillToRect l="50000" t="-80000" r="50000" b="180000"/>
                </a:path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>
                <a:outerShdw blurRad="50800" dist="50800" dir="2700000" algn="ctr" rotWithShape="0">
                  <a:srgbClr val="000000">
                    <a:alpha val="43137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pic>
            <p:nvPicPr>
              <p:cNvPr id="958" name="Picture 957">
                <a:extLst>
                  <a:ext uri="{FF2B5EF4-FFF2-40B4-BE49-F238E27FC236}">
                    <a16:creationId xmlns:a16="http://schemas.microsoft.com/office/drawing/2014/main" id="{5E628154-5D66-CB7C-ACFF-50FCAAC79AD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 l="29668" t="25237" r="45395" b="38697"/>
              <a:stretch>
                <a:fillRect/>
              </a:stretch>
            </p:blipFill>
            <p:spPr>
              <a:xfrm>
                <a:off x="9379405" y="3120382"/>
                <a:ext cx="686053" cy="342300"/>
              </a:xfrm>
              <a:prstGeom prst="rect">
                <a:avLst/>
              </a:prstGeom>
            </p:spPr>
          </p:pic>
          <p:sp>
            <p:nvSpPr>
              <p:cNvPr id="959" name="Oval 958">
                <a:extLst>
                  <a:ext uri="{FF2B5EF4-FFF2-40B4-BE49-F238E27FC236}">
                    <a16:creationId xmlns:a16="http://schemas.microsoft.com/office/drawing/2014/main" id="{95CCE47D-A331-A627-A2B7-FF24AA74971D}"/>
                  </a:ext>
                </a:extLst>
              </p:cNvPr>
              <p:cNvSpPr/>
              <p:nvPr/>
            </p:nvSpPr>
            <p:spPr>
              <a:xfrm>
                <a:off x="9462030" y="3037983"/>
                <a:ext cx="152101" cy="224284"/>
              </a:xfrm>
              <a:prstGeom prst="ellipse">
                <a:avLst/>
              </a:prstGeom>
              <a:gradFill flip="none" rotWithShape="1">
                <a:gsLst>
                  <a:gs pos="0">
                    <a:srgbClr val="925EB0">
                      <a:lumMod val="0"/>
                      <a:lumOff val="100000"/>
                    </a:srgbClr>
                  </a:gs>
                  <a:gs pos="26000">
                    <a:srgbClr val="925EB0">
                      <a:lumMod val="0"/>
                      <a:lumOff val="100000"/>
                    </a:srgbClr>
                  </a:gs>
                  <a:gs pos="100000">
                    <a:srgbClr val="925EB0">
                      <a:lumMod val="100000"/>
                    </a:srgbClr>
                  </a:gs>
                </a:gsLst>
                <a:path path="circle">
                  <a:fillToRect l="50000" t="-80000" r="50000" b="180000"/>
                </a:path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>
                <a:outerShdw blurRad="50800" dist="50800" dir="2700000" algn="ctr" rotWithShape="0">
                  <a:srgbClr val="000000">
                    <a:alpha val="43137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60" name="Rectangle 959">
                <a:extLst>
                  <a:ext uri="{FF2B5EF4-FFF2-40B4-BE49-F238E27FC236}">
                    <a16:creationId xmlns:a16="http://schemas.microsoft.com/office/drawing/2014/main" id="{42A00794-3D41-356C-C4AE-D239568427F2}"/>
                  </a:ext>
                </a:extLst>
              </p:cNvPr>
              <p:cNvSpPr/>
              <p:nvPr/>
            </p:nvSpPr>
            <p:spPr>
              <a:xfrm>
                <a:off x="6033540" y="5412103"/>
                <a:ext cx="4153846" cy="1280160"/>
              </a:xfrm>
              <a:prstGeom prst="rect">
                <a:avLst/>
              </a:prstGeom>
              <a:solidFill>
                <a:srgbClr val="CF5E37"/>
              </a:solidFill>
              <a:ln w="22225" cap="flat" cmpd="sng" algn="ctr">
                <a:solidFill>
                  <a:srgbClr val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61" name="TextBox 960">
                <a:extLst>
                  <a:ext uri="{FF2B5EF4-FFF2-40B4-BE49-F238E27FC236}">
                    <a16:creationId xmlns:a16="http://schemas.microsoft.com/office/drawing/2014/main" id="{C3A4E58C-8259-AB4A-1426-E754D5C6CD91}"/>
                  </a:ext>
                </a:extLst>
              </p:cNvPr>
              <p:cNvSpPr txBox="1"/>
              <p:nvPr/>
            </p:nvSpPr>
            <p:spPr>
              <a:xfrm>
                <a:off x="8732072" y="6437986"/>
                <a:ext cx="1449832" cy="2482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1" i="1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/>
                  </a:rPr>
                  <a:t>No Transmission</a:t>
                </a:r>
                <a:endParaRPr kumimoji="0" lang="en-US" sz="2400" b="1" i="1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  <p:sp>
            <p:nvSpPr>
              <p:cNvPr id="962" name="Flowchart: Delay 961">
                <a:extLst>
                  <a:ext uri="{FF2B5EF4-FFF2-40B4-BE49-F238E27FC236}">
                    <a16:creationId xmlns:a16="http://schemas.microsoft.com/office/drawing/2014/main" id="{F8A9835A-E389-FB42-8B2D-04191A45C641}"/>
                  </a:ext>
                </a:extLst>
              </p:cNvPr>
              <p:cNvSpPr/>
              <p:nvPr/>
            </p:nvSpPr>
            <p:spPr>
              <a:xfrm rot="16200000">
                <a:off x="6365090" y="6036866"/>
                <a:ext cx="338555" cy="990729"/>
              </a:xfrm>
              <a:prstGeom prst="flowChartDelay">
                <a:avLst/>
              </a:prstGeom>
              <a:solidFill>
                <a:srgbClr val="00000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63" name="Flowchart: Delay 962">
                <a:extLst>
                  <a:ext uri="{FF2B5EF4-FFF2-40B4-BE49-F238E27FC236}">
                    <a16:creationId xmlns:a16="http://schemas.microsoft.com/office/drawing/2014/main" id="{971C4744-3DDE-A18B-302D-311C5F95DC8D}"/>
                  </a:ext>
                </a:extLst>
              </p:cNvPr>
              <p:cNvSpPr/>
              <p:nvPr/>
            </p:nvSpPr>
            <p:spPr>
              <a:xfrm rot="16200000">
                <a:off x="7267921" y="6034554"/>
                <a:ext cx="343176" cy="990731"/>
              </a:xfrm>
              <a:prstGeom prst="flowChartDelay">
                <a:avLst/>
              </a:prstGeom>
              <a:solidFill>
                <a:srgbClr val="00000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64" name="Teardrop 963">
                <a:extLst>
                  <a:ext uri="{FF2B5EF4-FFF2-40B4-BE49-F238E27FC236}">
                    <a16:creationId xmlns:a16="http://schemas.microsoft.com/office/drawing/2014/main" id="{7F99153D-81EB-5A89-35F9-DBDFDD1B2313}"/>
                  </a:ext>
                </a:extLst>
              </p:cNvPr>
              <p:cNvSpPr/>
              <p:nvPr/>
            </p:nvSpPr>
            <p:spPr>
              <a:xfrm rot="8171448">
                <a:off x="6544903" y="5519879"/>
                <a:ext cx="855389" cy="827950"/>
              </a:xfrm>
              <a:prstGeom prst="teardrop">
                <a:avLst>
                  <a:gd name="adj" fmla="val 94005"/>
                </a:avLst>
              </a:prstGeom>
              <a:solidFill>
                <a:srgbClr val="BF1E2E"/>
              </a:solidFill>
              <a:ln w="12700" cap="flat" cmpd="sng" algn="ctr">
                <a:noFill/>
                <a:prstDash val="solid"/>
                <a:miter lim="800000"/>
              </a:ln>
              <a:effectLst>
                <a:outerShdw blurRad="50800" dist="50800" dir="2700000" algn="ctr" rotWithShape="0">
                  <a:srgbClr val="000000">
                    <a:alpha val="43137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65" name="Freeform: Shape 964">
                <a:extLst>
                  <a:ext uri="{FF2B5EF4-FFF2-40B4-BE49-F238E27FC236}">
                    <a16:creationId xmlns:a16="http://schemas.microsoft.com/office/drawing/2014/main" id="{7A8DCD16-2217-8016-B8F3-42D5D35774F8}"/>
                  </a:ext>
                </a:extLst>
              </p:cNvPr>
              <p:cNvSpPr/>
              <p:nvPr/>
            </p:nvSpPr>
            <p:spPr>
              <a:xfrm>
                <a:off x="6953469" y="5417518"/>
                <a:ext cx="944746" cy="1072405"/>
              </a:xfrm>
              <a:custGeom>
                <a:avLst/>
                <a:gdLst>
                  <a:gd name="connsiteX0" fmla="*/ 0 w 887637"/>
                  <a:gd name="connsiteY0" fmla="*/ 963465 h 963465"/>
                  <a:gd name="connsiteX1" fmla="*/ 637850 w 887637"/>
                  <a:gd name="connsiteY1" fmla="*/ 767204 h 963465"/>
                  <a:gd name="connsiteX2" fmla="*/ 887637 w 887637"/>
                  <a:gd name="connsiteY2" fmla="*/ 0 h 963465"/>
                  <a:gd name="connsiteX3" fmla="*/ 521877 w 887637"/>
                  <a:gd name="connsiteY3" fmla="*/ 4460 h 963465"/>
                  <a:gd name="connsiteX4" fmla="*/ 312234 w 887637"/>
                  <a:gd name="connsiteY4" fmla="*/ 713678 h 963465"/>
                  <a:gd name="connsiteX5" fmla="*/ 0 w 887637"/>
                  <a:gd name="connsiteY5" fmla="*/ 963465 h 9634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87637" h="963465">
                    <a:moveTo>
                      <a:pt x="0" y="963465"/>
                    </a:moveTo>
                    <a:lnTo>
                      <a:pt x="637850" y="767204"/>
                    </a:lnTo>
                    <a:lnTo>
                      <a:pt x="887637" y="0"/>
                    </a:lnTo>
                    <a:lnTo>
                      <a:pt x="521877" y="4460"/>
                    </a:lnTo>
                    <a:lnTo>
                      <a:pt x="312234" y="713678"/>
                    </a:lnTo>
                    <a:lnTo>
                      <a:pt x="0" y="963465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 cmpd="sng" algn="ctr">
                <a:noFill/>
                <a:prstDash val="solid"/>
                <a:miter lim="800000"/>
              </a:ln>
              <a:effectLst>
                <a:outerShdw blurRad="50800" dist="50800" dir="2700000" algn="ctr" rotWithShape="0">
                  <a:srgbClr val="000000">
                    <a:alpha val="43137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cxnSp>
            <p:nvCxnSpPr>
              <p:cNvPr id="966" name="Straight Arrow Connector 965">
                <a:extLst>
                  <a:ext uri="{FF2B5EF4-FFF2-40B4-BE49-F238E27FC236}">
                    <a16:creationId xmlns:a16="http://schemas.microsoft.com/office/drawing/2014/main" id="{41B57AC6-0293-5EE5-37E7-DF1A06D5ABBE}"/>
                  </a:ext>
                </a:extLst>
              </p:cNvPr>
              <p:cNvCxnSpPr>
                <a:cxnSpLocks/>
                <a:stCxn id="964" idx="7"/>
              </p:cNvCxnSpPr>
              <p:nvPr/>
            </p:nvCxnSpPr>
            <p:spPr>
              <a:xfrm>
                <a:off x="6951853" y="6493015"/>
                <a:ext cx="0" cy="182690"/>
              </a:xfrm>
              <a:prstGeom prst="straightConnector1">
                <a:avLst/>
              </a:prstGeom>
              <a:noFill/>
              <a:ln w="19050" cap="flat" cmpd="sng" algn="ctr">
                <a:solidFill>
                  <a:srgbClr val="FFFFFF"/>
                </a:solidFill>
                <a:prstDash val="solid"/>
                <a:miter lim="800000"/>
                <a:tailEnd type="triangle"/>
              </a:ln>
              <a:effectLst/>
            </p:spPr>
          </p:cxnSp>
          <p:sp>
            <p:nvSpPr>
              <p:cNvPr id="967" name="TextBox 966">
                <a:extLst>
                  <a:ext uri="{FF2B5EF4-FFF2-40B4-BE49-F238E27FC236}">
                    <a16:creationId xmlns:a16="http://schemas.microsoft.com/office/drawing/2014/main" id="{FCCDD997-05B0-6043-6C5E-D955B64BCC03}"/>
                  </a:ext>
                </a:extLst>
              </p:cNvPr>
              <p:cNvSpPr txBox="1"/>
              <p:nvPr/>
            </p:nvSpPr>
            <p:spPr>
              <a:xfrm>
                <a:off x="6002451" y="6457591"/>
                <a:ext cx="878045" cy="2100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1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/>
                  </a:rPr>
                  <a:t>Mouthpiece</a:t>
                </a:r>
              </a:p>
            </p:txBody>
          </p:sp>
          <p:sp>
            <p:nvSpPr>
              <p:cNvPr id="968" name="Cloud 967">
                <a:extLst>
                  <a:ext uri="{FF2B5EF4-FFF2-40B4-BE49-F238E27FC236}">
                    <a16:creationId xmlns:a16="http://schemas.microsoft.com/office/drawing/2014/main" id="{BBAD5525-70B6-7F60-AC5A-B358A06BABBD}"/>
                  </a:ext>
                </a:extLst>
              </p:cNvPr>
              <p:cNvSpPr/>
              <p:nvPr/>
            </p:nvSpPr>
            <p:spPr>
              <a:xfrm rot="6154770">
                <a:off x="8482955" y="4049405"/>
                <a:ext cx="784721" cy="869752"/>
              </a:xfrm>
              <a:prstGeom prst="cloud">
                <a:avLst/>
              </a:prstGeom>
              <a:solidFill>
                <a:srgbClr val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69" name="TextBox 968">
                <a:extLst>
                  <a:ext uri="{FF2B5EF4-FFF2-40B4-BE49-F238E27FC236}">
                    <a16:creationId xmlns:a16="http://schemas.microsoft.com/office/drawing/2014/main" id="{4AF4117E-BB24-3F1B-AC54-6DC28E7045DC}"/>
                  </a:ext>
                </a:extLst>
              </p:cNvPr>
              <p:cNvSpPr txBox="1"/>
              <p:nvPr/>
            </p:nvSpPr>
            <p:spPr>
              <a:xfrm>
                <a:off x="7741834" y="4910728"/>
                <a:ext cx="1178254" cy="2100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1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</a:rPr>
                  <a:t>Salivary glands</a:t>
                </a:r>
              </a:p>
            </p:txBody>
          </p:sp>
          <p:sp>
            <p:nvSpPr>
              <p:cNvPr id="970" name="Rectangle 969">
                <a:extLst>
                  <a:ext uri="{FF2B5EF4-FFF2-40B4-BE49-F238E27FC236}">
                    <a16:creationId xmlns:a16="http://schemas.microsoft.com/office/drawing/2014/main" id="{532E911A-81B6-7B1F-0DF8-B553059A68B9}"/>
                  </a:ext>
                </a:extLst>
              </p:cNvPr>
              <p:cNvSpPr/>
              <p:nvPr/>
            </p:nvSpPr>
            <p:spPr>
              <a:xfrm>
                <a:off x="6771416" y="5423368"/>
                <a:ext cx="420828" cy="365760"/>
              </a:xfrm>
              <a:prstGeom prst="rect">
                <a:avLst/>
              </a:prstGeom>
              <a:solidFill>
                <a:srgbClr val="BF1E2E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71" name="Cloud 970">
                <a:extLst>
                  <a:ext uri="{FF2B5EF4-FFF2-40B4-BE49-F238E27FC236}">
                    <a16:creationId xmlns:a16="http://schemas.microsoft.com/office/drawing/2014/main" id="{63734321-39CB-427A-850B-671A9719D780}"/>
                  </a:ext>
                </a:extLst>
              </p:cNvPr>
              <p:cNvSpPr/>
              <p:nvPr/>
            </p:nvSpPr>
            <p:spPr>
              <a:xfrm rot="6154770">
                <a:off x="7116199" y="5770271"/>
                <a:ext cx="414776" cy="425156"/>
              </a:xfrm>
              <a:prstGeom prst="cloud">
                <a:avLst/>
              </a:prstGeom>
              <a:solidFill>
                <a:srgbClr val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72" name="TextBox 971">
                <a:extLst>
                  <a:ext uri="{FF2B5EF4-FFF2-40B4-BE49-F238E27FC236}">
                    <a16:creationId xmlns:a16="http://schemas.microsoft.com/office/drawing/2014/main" id="{DA47943E-156B-AA71-78D5-63C676410324}"/>
                  </a:ext>
                </a:extLst>
              </p:cNvPr>
              <p:cNvSpPr txBox="1"/>
              <p:nvPr/>
            </p:nvSpPr>
            <p:spPr>
              <a:xfrm>
                <a:off x="8698773" y="4967489"/>
                <a:ext cx="1494559" cy="400956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rtlCol="0" anchor="t">
                <a:spAutoFit/>
              </a:bodyPr>
              <a:lstStyle/>
              <a:p>
                <a:pPr marL="0" marR="0" lvl="0" indent="0" algn="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1" i="1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/>
                  </a:rPr>
                  <a:t>No Migration</a:t>
                </a:r>
              </a:p>
              <a:p>
                <a:pPr marL="0" marR="0" lvl="0" indent="0" algn="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1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/>
                  </a:rPr>
                  <a:t>No metamorphosis</a:t>
                </a:r>
                <a:endParaRPr kumimoji="0" lang="en-US" sz="2000" b="0" i="1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  <p:sp>
            <p:nvSpPr>
              <p:cNvPr id="973" name="Oval 972">
                <a:extLst>
                  <a:ext uri="{FF2B5EF4-FFF2-40B4-BE49-F238E27FC236}">
                    <a16:creationId xmlns:a16="http://schemas.microsoft.com/office/drawing/2014/main" id="{FCCF59C3-B707-105C-0D66-83DA7B0C0247}"/>
                  </a:ext>
                </a:extLst>
              </p:cNvPr>
              <p:cNvSpPr/>
              <p:nvPr/>
            </p:nvSpPr>
            <p:spPr>
              <a:xfrm>
                <a:off x="6929557" y="3883338"/>
                <a:ext cx="64008" cy="109728"/>
              </a:xfrm>
              <a:prstGeom prst="ellipse">
                <a:avLst/>
              </a:prstGeom>
              <a:gradFill flip="none" rotWithShape="1">
                <a:gsLst>
                  <a:gs pos="0">
                    <a:srgbClr val="925EB0">
                      <a:lumMod val="0"/>
                      <a:lumOff val="100000"/>
                    </a:srgbClr>
                  </a:gs>
                  <a:gs pos="26000">
                    <a:srgbClr val="925EB0">
                      <a:lumMod val="0"/>
                      <a:lumOff val="100000"/>
                    </a:srgbClr>
                  </a:gs>
                  <a:gs pos="100000">
                    <a:srgbClr val="925EB0">
                      <a:lumMod val="100000"/>
                    </a:srgbClr>
                  </a:gs>
                </a:gsLst>
                <a:path path="circle">
                  <a:fillToRect l="50000" t="-80000" r="50000" b="180000"/>
                </a:path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>
                <a:outerShdw blurRad="50800" dist="50800" dir="2700000" algn="ctr" rotWithShape="0">
                  <a:srgbClr val="000000">
                    <a:alpha val="43137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74" name="Oval 973">
                <a:extLst>
                  <a:ext uri="{FF2B5EF4-FFF2-40B4-BE49-F238E27FC236}">
                    <a16:creationId xmlns:a16="http://schemas.microsoft.com/office/drawing/2014/main" id="{633C1A11-73BC-CA7D-00F7-E32C281614CC}"/>
                  </a:ext>
                </a:extLst>
              </p:cNvPr>
              <p:cNvSpPr/>
              <p:nvPr/>
            </p:nvSpPr>
            <p:spPr>
              <a:xfrm>
                <a:off x="8565265" y="3355015"/>
                <a:ext cx="64008" cy="109728"/>
              </a:xfrm>
              <a:prstGeom prst="ellipse">
                <a:avLst/>
              </a:prstGeom>
              <a:gradFill flip="none" rotWithShape="1">
                <a:gsLst>
                  <a:gs pos="0">
                    <a:srgbClr val="925EB0">
                      <a:lumMod val="0"/>
                      <a:lumOff val="100000"/>
                    </a:srgbClr>
                  </a:gs>
                  <a:gs pos="26000">
                    <a:srgbClr val="925EB0">
                      <a:lumMod val="0"/>
                      <a:lumOff val="100000"/>
                    </a:srgbClr>
                  </a:gs>
                  <a:gs pos="100000">
                    <a:srgbClr val="925EB0">
                      <a:lumMod val="100000"/>
                    </a:srgbClr>
                  </a:gs>
                </a:gsLst>
                <a:path path="circle">
                  <a:fillToRect l="50000" t="-80000" r="50000" b="180000"/>
                </a:path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>
                <a:outerShdw blurRad="50800" dist="50800" dir="2700000" algn="ctr" rotWithShape="0">
                  <a:srgbClr val="000000">
                    <a:alpha val="43137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75" name="Oval 974">
                <a:extLst>
                  <a:ext uri="{FF2B5EF4-FFF2-40B4-BE49-F238E27FC236}">
                    <a16:creationId xmlns:a16="http://schemas.microsoft.com/office/drawing/2014/main" id="{98F13595-0695-E3A0-6CBE-83A582B35298}"/>
                  </a:ext>
                </a:extLst>
              </p:cNvPr>
              <p:cNvSpPr/>
              <p:nvPr/>
            </p:nvSpPr>
            <p:spPr>
              <a:xfrm>
                <a:off x="7741834" y="3653482"/>
                <a:ext cx="64008" cy="109728"/>
              </a:xfrm>
              <a:prstGeom prst="ellipse">
                <a:avLst/>
              </a:prstGeom>
              <a:gradFill flip="none" rotWithShape="1">
                <a:gsLst>
                  <a:gs pos="0">
                    <a:srgbClr val="925EB0">
                      <a:lumMod val="0"/>
                      <a:lumOff val="100000"/>
                    </a:srgbClr>
                  </a:gs>
                  <a:gs pos="26000">
                    <a:srgbClr val="925EB0">
                      <a:lumMod val="0"/>
                      <a:lumOff val="100000"/>
                    </a:srgbClr>
                  </a:gs>
                  <a:gs pos="100000">
                    <a:srgbClr val="925EB0">
                      <a:lumMod val="100000"/>
                    </a:srgbClr>
                  </a:gs>
                </a:gsLst>
                <a:path path="circle">
                  <a:fillToRect l="50000" t="-80000" r="50000" b="180000"/>
                </a:path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>
                <a:outerShdw blurRad="50800" dist="50800" dir="2700000" algn="ctr" rotWithShape="0">
                  <a:srgbClr val="000000">
                    <a:alpha val="43137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76" name="Oval 975">
                <a:extLst>
                  <a:ext uri="{FF2B5EF4-FFF2-40B4-BE49-F238E27FC236}">
                    <a16:creationId xmlns:a16="http://schemas.microsoft.com/office/drawing/2014/main" id="{9A0F942F-4C08-CF1D-0545-0239517DAC08}"/>
                  </a:ext>
                </a:extLst>
              </p:cNvPr>
              <p:cNvSpPr/>
              <p:nvPr/>
            </p:nvSpPr>
            <p:spPr>
              <a:xfrm>
                <a:off x="7456585" y="3426182"/>
                <a:ext cx="64008" cy="109728"/>
              </a:xfrm>
              <a:prstGeom prst="ellipse">
                <a:avLst/>
              </a:prstGeom>
              <a:gradFill flip="none" rotWithShape="1">
                <a:gsLst>
                  <a:gs pos="0">
                    <a:srgbClr val="925EB0">
                      <a:lumMod val="0"/>
                      <a:lumOff val="100000"/>
                    </a:srgbClr>
                  </a:gs>
                  <a:gs pos="26000">
                    <a:srgbClr val="925EB0">
                      <a:lumMod val="0"/>
                      <a:lumOff val="100000"/>
                    </a:srgbClr>
                  </a:gs>
                  <a:gs pos="100000">
                    <a:srgbClr val="925EB0">
                      <a:lumMod val="100000"/>
                    </a:srgbClr>
                  </a:gs>
                </a:gsLst>
                <a:path path="circle">
                  <a:fillToRect l="50000" t="-80000" r="50000" b="180000"/>
                </a:path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>
                <a:outerShdw blurRad="50800" dist="50800" dir="2700000" algn="ctr" rotWithShape="0">
                  <a:srgbClr val="000000">
                    <a:alpha val="43137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77" name="Oval 976">
                <a:extLst>
                  <a:ext uri="{FF2B5EF4-FFF2-40B4-BE49-F238E27FC236}">
                    <a16:creationId xmlns:a16="http://schemas.microsoft.com/office/drawing/2014/main" id="{964280C3-159D-DB04-FADE-0C79681603B1}"/>
                  </a:ext>
                </a:extLst>
              </p:cNvPr>
              <p:cNvSpPr/>
              <p:nvPr/>
            </p:nvSpPr>
            <p:spPr>
              <a:xfrm>
                <a:off x="6613956" y="2887865"/>
                <a:ext cx="64008" cy="109728"/>
              </a:xfrm>
              <a:prstGeom prst="ellipse">
                <a:avLst/>
              </a:prstGeom>
              <a:gradFill flip="none" rotWithShape="1">
                <a:gsLst>
                  <a:gs pos="0">
                    <a:srgbClr val="925EB0">
                      <a:lumMod val="0"/>
                      <a:lumOff val="100000"/>
                    </a:srgbClr>
                  </a:gs>
                  <a:gs pos="26000">
                    <a:srgbClr val="925EB0">
                      <a:lumMod val="0"/>
                      <a:lumOff val="100000"/>
                    </a:srgbClr>
                  </a:gs>
                  <a:gs pos="100000">
                    <a:srgbClr val="925EB0">
                      <a:lumMod val="100000"/>
                    </a:srgbClr>
                  </a:gs>
                </a:gsLst>
                <a:path path="circle">
                  <a:fillToRect l="50000" t="-80000" r="50000" b="180000"/>
                </a:path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>
                <a:outerShdw blurRad="50800" dist="50800" dir="2700000" algn="ctr" rotWithShape="0">
                  <a:srgbClr val="000000">
                    <a:alpha val="43137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78" name="Oval 977">
                <a:extLst>
                  <a:ext uri="{FF2B5EF4-FFF2-40B4-BE49-F238E27FC236}">
                    <a16:creationId xmlns:a16="http://schemas.microsoft.com/office/drawing/2014/main" id="{35431471-C726-3AB9-84E3-7521021BADCB}"/>
                  </a:ext>
                </a:extLst>
              </p:cNvPr>
              <p:cNvSpPr/>
              <p:nvPr/>
            </p:nvSpPr>
            <p:spPr>
              <a:xfrm>
                <a:off x="6374543" y="3286728"/>
                <a:ext cx="64008" cy="109728"/>
              </a:xfrm>
              <a:prstGeom prst="ellipse">
                <a:avLst/>
              </a:prstGeom>
              <a:gradFill flip="none" rotWithShape="1">
                <a:gsLst>
                  <a:gs pos="0">
                    <a:srgbClr val="925EB0">
                      <a:lumMod val="0"/>
                      <a:lumOff val="100000"/>
                    </a:srgbClr>
                  </a:gs>
                  <a:gs pos="26000">
                    <a:srgbClr val="925EB0">
                      <a:lumMod val="0"/>
                      <a:lumOff val="100000"/>
                    </a:srgbClr>
                  </a:gs>
                  <a:gs pos="100000">
                    <a:srgbClr val="925EB0">
                      <a:lumMod val="100000"/>
                    </a:srgbClr>
                  </a:gs>
                </a:gsLst>
                <a:path path="circle">
                  <a:fillToRect l="50000" t="-80000" r="50000" b="180000"/>
                </a:path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>
                <a:outerShdw blurRad="50800" dist="50800" dir="2700000" algn="ctr" rotWithShape="0">
                  <a:srgbClr val="000000">
                    <a:alpha val="43137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79" name="Oval 978">
                <a:extLst>
                  <a:ext uri="{FF2B5EF4-FFF2-40B4-BE49-F238E27FC236}">
                    <a16:creationId xmlns:a16="http://schemas.microsoft.com/office/drawing/2014/main" id="{8230C1D7-F76C-FE8D-B322-C66DBF2A9E4D}"/>
                  </a:ext>
                </a:extLst>
              </p:cNvPr>
              <p:cNvSpPr/>
              <p:nvPr/>
            </p:nvSpPr>
            <p:spPr>
              <a:xfrm>
                <a:off x="9836560" y="3086913"/>
                <a:ext cx="152101" cy="224284"/>
              </a:xfrm>
              <a:prstGeom prst="ellipse">
                <a:avLst/>
              </a:prstGeom>
              <a:gradFill flip="none" rotWithShape="1">
                <a:gsLst>
                  <a:gs pos="0">
                    <a:srgbClr val="925EB0">
                      <a:lumMod val="0"/>
                      <a:lumOff val="100000"/>
                    </a:srgbClr>
                  </a:gs>
                  <a:gs pos="26000">
                    <a:srgbClr val="925EB0">
                      <a:lumMod val="0"/>
                      <a:lumOff val="100000"/>
                    </a:srgbClr>
                  </a:gs>
                  <a:gs pos="100000">
                    <a:srgbClr val="925EB0">
                      <a:lumMod val="100000"/>
                    </a:srgbClr>
                  </a:gs>
                </a:gsLst>
                <a:path path="circle">
                  <a:fillToRect l="50000" t="-80000" r="50000" b="180000"/>
                </a:path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>
                <a:outerShdw blurRad="50800" dist="50800" dir="2700000" algn="ctr" rotWithShape="0">
                  <a:srgbClr val="000000">
                    <a:alpha val="43137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grpSp>
            <p:nvGrpSpPr>
              <p:cNvPr id="980" name="Group 979">
                <a:extLst>
                  <a:ext uri="{FF2B5EF4-FFF2-40B4-BE49-F238E27FC236}">
                    <a16:creationId xmlns:a16="http://schemas.microsoft.com/office/drawing/2014/main" id="{B12B52F8-C6C9-28AD-5C5D-1D51EA63BBC9}"/>
                  </a:ext>
                </a:extLst>
              </p:cNvPr>
              <p:cNvGrpSpPr/>
              <p:nvPr/>
            </p:nvGrpSpPr>
            <p:grpSpPr>
              <a:xfrm rot="5400000">
                <a:off x="6791645" y="3707538"/>
                <a:ext cx="239379" cy="1447455"/>
                <a:chOff x="3024952" y="3841869"/>
                <a:chExt cx="78903" cy="304722"/>
              </a:xfrm>
            </p:grpSpPr>
            <p:sp>
              <p:nvSpPr>
                <p:cNvPr id="1060" name="Graphic 16">
                  <a:extLst>
                    <a:ext uri="{FF2B5EF4-FFF2-40B4-BE49-F238E27FC236}">
                      <a16:creationId xmlns:a16="http://schemas.microsoft.com/office/drawing/2014/main" id="{975F6DDC-F5AD-B546-503D-B2128F5743B4}"/>
                    </a:ext>
                  </a:extLst>
                </p:cNvPr>
                <p:cNvSpPr/>
                <p:nvPr/>
              </p:nvSpPr>
              <p:spPr>
                <a:xfrm rot="4426359">
                  <a:off x="2919586" y="3962321"/>
                  <a:ext cx="304588" cy="63951"/>
                </a:xfrm>
                <a:custGeom>
                  <a:avLst/>
                  <a:gdLst>
                    <a:gd name="connsiteX0" fmla="*/ 0 w 411003"/>
                    <a:gd name="connsiteY0" fmla="*/ 0 h 96012"/>
                    <a:gd name="connsiteX1" fmla="*/ 82201 w 411003"/>
                    <a:gd name="connsiteY1" fmla="*/ 96012 h 96012"/>
                    <a:gd name="connsiteX2" fmla="*/ 164402 w 411003"/>
                    <a:gd name="connsiteY2" fmla="*/ 0 h 96012"/>
                    <a:gd name="connsiteX3" fmla="*/ 246602 w 411003"/>
                    <a:gd name="connsiteY3" fmla="*/ 96012 h 96012"/>
                    <a:gd name="connsiteX4" fmla="*/ 328803 w 411003"/>
                    <a:gd name="connsiteY4" fmla="*/ 0 h 96012"/>
                    <a:gd name="connsiteX5" fmla="*/ 411004 w 411003"/>
                    <a:gd name="connsiteY5" fmla="*/ 96012 h 960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11003" h="96012">
                      <a:moveTo>
                        <a:pt x="0" y="0"/>
                      </a:moveTo>
                      <a:cubicBezTo>
                        <a:pt x="41053" y="0"/>
                        <a:pt x="41053" y="96012"/>
                        <a:pt x="82201" y="96012"/>
                      </a:cubicBezTo>
                      <a:cubicBezTo>
                        <a:pt x="123349" y="96012"/>
                        <a:pt x="123349" y="0"/>
                        <a:pt x="164402" y="0"/>
                      </a:cubicBezTo>
                      <a:cubicBezTo>
                        <a:pt x="205454" y="0"/>
                        <a:pt x="205454" y="96012"/>
                        <a:pt x="246602" y="96012"/>
                      </a:cubicBezTo>
                      <a:cubicBezTo>
                        <a:pt x="287750" y="96012"/>
                        <a:pt x="287750" y="0"/>
                        <a:pt x="328803" y="0"/>
                      </a:cubicBezTo>
                      <a:cubicBezTo>
                        <a:pt x="369856" y="0"/>
                        <a:pt x="369951" y="96012"/>
                        <a:pt x="411004" y="96012"/>
                      </a:cubicBezTo>
                    </a:path>
                  </a:pathLst>
                </a:custGeom>
                <a:noFill/>
                <a:ln w="50800" cap="flat">
                  <a:solidFill>
                    <a:srgbClr val="0066AE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</a:endParaRPr>
                </a:p>
              </p:txBody>
            </p:sp>
            <p:sp>
              <p:nvSpPr>
                <p:cNvPr id="1061" name="Graphic 16">
                  <a:extLst>
                    <a:ext uri="{FF2B5EF4-FFF2-40B4-BE49-F238E27FC236}">
                      <a16:creationId xmlns:a16="http://schemas.microsoft.com/office/drawing/2014/main" id="{4717C431-D6B4-44A3-D461-EDF73B3C490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4426359">
                  <a:off x="2904634" y="3962187"/>
                  <a:ext cx="304588" cy="63951"/>
                </a:xfrm>
                <a:custGeom>
                  <a:avLst/>
                  <a:gdLst>
                    <a:gd name="connsiteX0" fmla="*/ 0 w 411003"/>
                    <a:gd name="connsiteY0" fmla="*/ 0 h 96012"/>
                    <a:gd name="connsiteX1" fmla="*/ 82201 w 411003"/>
                    <a:gd name="connsiteY1" fmla="*/ 96012 h 96012"/>
                    <a:gd name="connsiteX2" fmla="*/ 164402 w 411003"/>
                    <a:gd name="connsiteY2" fmla="*/ 0 h 96012"/>
                    <a:gd name="connsiteX3" fmla="*/ 246602 w 411003"/>
                    <a:gd name="connsiteY3" fmla="*/ 96012 h 96012"/>
                    <a:gd name="connsiteX4" fmla="*/ 328803 w 411003"/>
                    <a:gd name="connsiteY4" fmla="*/ 0 h 96012"/>
                    <a:gd name="connsiteX5" fmla="*/ 411004 w 411003"/>
                    <a:gd name="connsiteY5" fmla="*/ 96012 h 960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11003" h="96012">
                      <a:moveTo>
                        <a:pt x="0" y="0"/>
                      </a:moveTo>
                      <a:cubicBezTo>
                        <a:pt x="41053" y="0"/>
                        <a:pt x="41053" y="96012"/>
                        <a:pt x="82201" y="96012"/>
                      </a:cubicBezTo>
                      <a:cubicBezTo>
                        <a:pt x="123349" y="96012"/>
                        <a:pt x="123349" y="0"/>
                        <a:pt x="164402" y="0"/>
                      </a:cubicBezTo>
                      <a:cubicBezTo>
                        <a:pt x="205454" y="0"/>
                        <a:pt x="205454" y="96012"/>
                        <a:pt x="246602" y="96012"/>
                      </a:cubicBezTo>
                      <a:cubicBezTo>
                        <a:pt x="287750" y="96012"/>
                        <a:pt x="287750" y="0"/>
                        <a:pt x="328803" y="0"/>
                      </a:cubicBezTo>
                      <a:cubicBezTo>
                        <a:pt x="369856" y="0"/>
                        <a:pt x="369951" y="96012"/>
                        <a:pt x="411004" y="96012"/>
                      </a:cubicBezTo>
                    </a:path>
                  </a:pathLst>
                </a:custGeom>
                <a:noFill/>
                <a:ln w="50800" cap="flat">
                  <a:solidFill>
                    <a:srgbClr val="049FD9">
                      <a:lumMod val="40000"/>
                      <a:lumOff val="60000"/>
                    </a:srgb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</a:endParaRPr>
                </a:p>
              </p:txBody>
            </p:sp>
          </p:grpSp>
          <p:sp>
            <p:nvSpPr>
              <p:cNvPr id="981" name="Oval 980">
                <a:extLst>
                  <a:ext uri="{FF2B5EF4-FFF2-40B4-BE49-F238E27FC236}">
                    <a16:creationId xmlns:a16="http://schemas.microsoft.com/office/drawing/2014/main" id="{DC009B9E-971D-5C21-A6F7-D28295B2CA2E}"/>
                  </a:ext>
                </a:extLst>
              </p:cNvPr>
              <p:cNvSpPr/>
              <p:nvPr/>
            </p:nvSpPr>
            <p:spPr>
              <a:xfrm>
                <a:off x="7424581" y="4309731"/>
                <a:ext cx="64008" cy="109728"/>
              </a:xfrm>
              <a:prstGeom prst="ellipse">
                <a:avLst/>
              </a:prstGeom>
              <a:gradFill flip="none" rotWithShape="1">
                <a:gsLst>
                  <a:gs pos="0">
                    <a:srgbClr val="925EB0">
                      <a:lumMod val="0"/>
                      <a:lumOff val="100000"/>
                    </a:srgbClr>
                  </a:gs>
                  <a:gs pos="26000">
                    <a:srgbClr val="925EB0">
                      <a:lumMod val="0"/>
                      <a:lumOff val="100000"/>
                    </a:srgbClr>
                  </a:gs>
                  <a:gs pos="100000">
                    <a:srgbClr val="925EB0">
                      <a:lumMod val="100000"/>
                    </a:srgbClr>
                  </a:gs>
                </a:gsLst>
                <a:path path="circle">
                  <a:fillToRect l="50000" t="-80000" r="50000" b="180000"/>
                </a:path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>
                <a:outerShdw blurRad="50800" dist="50800" dir="2700000" algn="ctr" rotWithShape="0">
                  <a:srgbClr val="000000">
                    <a:alpha val="43137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82" name="Oval 981">
                <a:extLst>
                  <a:ext uri="{FF2B5EF4-FFF2-40B4-BE49-F238E27FC236}">
                    <a16:creationId xmlns:a16="http://schemas.microsoft.com/office/drawing/2014/main" id="{3886FE3F-EC28-7973-5046-F9A583E84FA3}"/>
                  </a:ext>
                </a:extLst>
              </p:cNvPr>
              <p:cNvSpPr/>
              <p:nvPr/>
            </p:nvSpPr>
            <p:spPr>
              <a:xfrm>
                <a:off x="7224518" y="4156394"/>
                <a:ext cx="64008" cy="109728"/>
              </a:xfrm>
              <a:prstGeom prst="ellipse">
                <a:avLst/>
              </a:prstGeom>
              <a:gradFill flip="none" rotWithShape="1">
                <a:gsLst>
                  <a:gs pos="0">
                    <a:srgbClr val="925EB0">
                      <a:lumMod val="0"/>
                      <a:lumOff val="100000"/>
                    </a:srgbClr>
                  </a:gs>
                  <a:gs pos="26000">
                    <a:srgbClr val="925EB0">
                      <a:lumMod val="0"/>
                      <a:lumOff val="100000"/>
                    </a:srgbClr>
                  </a:gs>
                  <a:gs pos="100000">
                    <a:srgbClr val="925EB0">
                      <a:lumMod val="100000"/>
                    </a:srgbClr>
                  </a:gs>
                </a:gsLst>
                <a:path path="circle">
                  <a:fillToRect l="50000" t="-80000" r="50000" b="180000"/>
                </a:path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>
                <a:outerShdw blurRad="50800" dist="50800" dir="2700000" algn="ctr" rotWithShape="0">
                  <a:srgbClr val="000000">
                    <a:alpha val="43137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83" name="Oval 982">
                <a:extLst>
                  <a:ext uri="{FF2B5EF4-FFF2-40B4-BE49-F238E27FC236}">
                    <a16:creationId xmlns:a16="http://schemas.microsoft.com/office/drawing/2014/main" id="{20EC915F-730E-0347-7766-958D0BA8DE11}"/>
                  </a:ext>
                </a:extLst>
              </p:cNvPr>
              <p:cNvSpPr/>
              <p:nvPr/>
            </p:nvSpPr>
            <p:spPr>
              <a:xfrm>
                <a:off x="6730076" y="4254422"/>
                <a:ext cx="64008" cy="109728"/>
              </a:xfrm>
              <a:prstGeom prst="ellipse">
                <a:avLst/>
              </a:prstGeom>
              <a:gradFill flip="none" rotWithShape="1">
                <a:gsLst>
                  <a:gs pos="0">
                    <a:srgbClr val="925EB0">
                      <a:lumMod val="0"/>
                      <a:lumOff val="100000"/>
                    </a:srgbClr>
                  </a:gs>
                  <a:gs pos="26000">
                    <a:srgbClr val="925EB0">
                      <a:lumMod val="0"/>
                      <a:lumOff val="100000"/>
                    </a:srgbClr>
                  </a:gs>
                  <a:gs pos="100000">
                    <a:srgbClr val="925EB0">
                      <a:lumMod val="100000"/>
                    </a:srgbClr>
                  </a:gs>
                </a:gsLst>
                <a:path path="circle">
                  <a:fillToRect l="50000" t="-80000" r="50000" b="180000"/>
                </a:path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>
                <a:outerShdw blurRad="50800" dist="50800" dir="2700000" algn="ctr" rotWithShape="0">
                  <a:srgbClr val="000000">
                    <a:alpha val="43137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84" name="Oval 983">
                <a:extLst>
                  <a:ext uri="{FF2B5EF4-FFF2-40B4-BE49-F238E27FC236}">
                    <a16:creationId xmlns:a16="http://schemas.microsoft.com/office/drawing/2014/main" id="{CDAC598F-8AD9-F5A4-9EE9-9BA1DB4ABF46}"/>
                  </a:ext>
                </a:extLst>
              </p:cNvPr>
              <p:cNvSpPr/>
              <p:nvPr/>
            </p:nvSpPr>
            <p:spPr>
              <a:xfrm>
                <a:off x="6490663" y="4653285"/>
                <a:ext cx="64008" cy="109728"/>
              </a:xfrm>
              <a:prstGeom prst="ellipse">
                <a:avLst/>
              </a:prstGeom>
              <a:gradFill flip="none" rotWithShape="1">
                <a:gsLst>
                  <a:gs pos="0">
                    <a:srgbClr val="925EB0">
                      <a:lumMod val="0"/>
                      <a:lumOff val="100000"/>
                    </a:srgbClr>
                  </a:gs>
                  <a:gs pos="26000">
                    <a:srgbClr val="925EB0">
                      <a:lumMod val="0"/>
                      <a:lumOff val="100000"/>
                    </a:srgbClr>
                  </a:gs>
                  <a:gs pos="100000">
                    <a:srgbClr val="925EB0">
                      <a:lumMod val="100000"/>
                    </a:srgbClr>
                  </a:gs>
                </a:gsLst>
                <a:path path="circle">
                  <a:fillToRect l="50000" t="-80000" r="50000" b="180000"/>
                </a:path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>
                <a:outerShdw blurRad="50800" dist="50800" dir="2700000" algn="ctr" rotWithShape="0">
                  <a:srgbClr val="000000">
                    <a:alpha val="43137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grpSp>
            <p:nvGrpSpPr>
              <p:cNvPr id="985" name="Group 984">
                <a:extLst>
                  <a:ext uri="{FF2B5EF4-FFF2-40B4-BE49-F238E27FC236}">
                    <a16:creationId xmlns:a16="http://schemas.microsoft.com/office/drawing/2014/main" id="{585207D1-A298-AB50-75FB-E663D22A1DC4}"/>
                  </a:ext>
                </a:extLst>
              </p:cNvPr>
              <p:cNvGrpSpPr/>
              <p:nvPr/>
            </p:nvGrpSpPr>
            <p:grpSpPr>
              <a:xfrm rot="1574092">
                <a:off x="7214158" y="3309117"/>
                <a:ext cx="107024" cy="106977"/>
                <a:chOff x="8232791" y="1124019"/>
                <a:chExt cx="297880" cy="297742"/>
              </a:xfrm>
              <a:effectLst>
                <a:glow rad="101600">
                  <a:srgbClr val="FFFFFF">
                    <a:alpha val="60000"/>
                  </a:srgbClr>
                </a:glow>
              </a:effectLst>
            </p:grpSpPr>
            <p:sp>
              <p:nvSpPr>
                <p:cNvPr id="1055" name="Freeform: Shape 1054">
                  <a:extLst>
                    <a:ext uri="{FF2B5EF4-FFF2-40B4-BE49-F238E27FC236}">
                      <a16:creationId xmlns:a16="http://schemas.microsoft.com/office/drawing/2014/main" id="{A09B7505-D9E6-B165-1A15-18299A2833D5}"/>
                    </a:ext>
                  </a:extLst>
                </p:cNvPr>
                <p:cNvSpPr/>
                <p:nvPr/>
              </p:nvSpPr>
              <p:spPr>
                <a:xfrm rot="16394494">
                  <a:off x="8445393" y="1182949"/>
                  <a:ext cx="32124" cy="124525"/>
                </a:xfrm>
                <a:custGeom>
                  <a:avLst/>
                  <a:gdLst>
                    <a:gd name="connsiteX0" fmla="*/ 57653 w 156929"/>
                    <a:gd name="connsiteY0" fmla="*/ 44222 h 608319"/>
                    <a:gd name="connsiteX1" fmla="*/ 312 w 156929"/>
                    <a:gd name="connsiteY1" fmla="*/ 552953 h 608319"/>
                    <a:gd name="connsiteX2" fmla="*/ 44222 w 156929"/>
                    <a:gd name="connsiteY2" fmla="*/ 608007 h 608319"/>
                    <a:gd name="connsiteX3" fmla="*/ 99277 w 156929"/>
                    <a:gd name="connsiteY3" fmla="*/ 564097 h 608319"/>
                    <a:gd name="connsiteX4" fmla="*/ 156617 w 156929"/>
                    <a:gd name="connsiteY4" fmla="*/ 55367 h 608319"/>
                    <a:gd name="connsiteX5" fmla="*/ 112707 w 156929"/>
                    <a:gd name="connsiteY5" fmla="*/ 312 h 608319"/>
                    <a:gd name="connsiteX6" fmla="*/ 57653 w 156929"/>
                    <a:gd name="connsiteY6" fmla="*/ 44222 h 608319"/>
                    <a:gd name="connsiteX7" fmla="*/ 57653 w 156929"/>
                    <a:gd name="connsiteY7" fmla="*/ 44222 h 6083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56929" h="608319">
                      <a:moveTo>
                        <a:pt x="57653" y="44222"/>
                      </a:moveTo>
                      <a:lnTo>
                        <a:pt x="312" y="552953"/>
                      </a:lnTo>
                      <a:cubicBezTo>
                        <a:pt x="-2736" y="580289"/>
                        <a:pt x="16886" y="604864"/>
                        <a:pt x="44222" y="608007"/>
                      </a:cubicBezTo>
                      <a:cubicBezTo>
                        <a:pt x="71559" y="611055"/>
                        <a:pt x="96134" y="591434"/>
                        <a:pt x="99277" y="564097"/>
                      </a:cubicBezTo>
                      <a:lnTo>
                        <a:pt x="156617" y="55367"/>
                      </a:lnTo>
                      <a:cubicBezTo>
                        <a:pt x="159665" y="28030"/>
                        <a:pt x="140044" y="3455"/>
                        <a:pt x="112707" y="312"/>
                      </a:cubicBezTo>
                      <a:cubicBezTo>
                        <a:pt x="85370" y="-2736"/>
                        <a:pt x="60796" y="16886"/>
                        <a:pt x="57653" y="44222"/>
                      </a:cubicBezTo>
                      <a:lnTo>
                        <a:pt x="57653" y="44222"/>
                      </a:lnTo>
                      <a:close/>
                    </a:path>
                  </a:pathLst>
                </a:custGeom>
                <a:solidFill>
                  <a:srgbClr val="C1D0E5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</a:endParaRPr>
                </a:p>
              </p:txBody>
            </p:sp>
            <p:grpSp>
              <p:nvGrpSpPr>
                <p:cNvPr id="1056" name="Group 1055">
                  <a:extLst>
                    <a:ext uri="{FF2B5EF4-FFF2-40B4-BE49-F238E27FC236}">
                      <a16:creationId xmlns:a16="http://schemas.microsoft.com/office/drawing/2014/main" id="{FBF40E1B-50AC-CFD5-754D-E0164201DF66}"/>
                    </a:ext>
                  </a:extLst>
                </p:cNvPr>
                <p:cNvGrpSpPr/>
                <p:nvPr/>
              </p:nvGrpSpPr>
              <p:grpSpPr>
                <a:xfrm>
                  <a:off x="8232791" y="1124019"/>
                  <a:ext cx="297880" cy="297742"/>
                  <a:chOff x="8232791" y="1124019"/>
                  <a:chExt cx="297880" cy="297742"/>
                </a:xfrm>
              </p:grpSpPr>
              <p:sp>
                <p:nvSpPr>
                  <p:cNvPr id="1058" name="Freeform: Shape 1057">
                    <a:extLst>
                      <a:ext uri="{FF2B5EF4-FFF2-40B4-BE49-F238E27FC236}">
                        <a16:creationId xmlns:a16="http://schemas.microsoft.com/office/drawing/2014/main" id="{5BBE85E5-9BC9-41C4-DBEB-E4FB687F1C09}"/>
                      </a:ext>
                    </a:extLst>
                  </p:cNvPr>
                  <p:cNvSpPr/>
                  <p:nvPr/>
                </p:nvSpPr>
                <p:spPr>
                  <a:xfrm rot="16394494">
                    <a:off x="8312404" y="1070809"/>
                    <a:ext cx="165057" cy="271477"/>
                  </a:xfrm>
                  <a:custGeom>
                    <a:avLst/>
                    <a:gdLst>
                      <a:gd name="connsiteX0" fmla="*/ 722783 w 806322"/>
                      <a:gd name="connsiteY0" fmla="*/ 13149 h 1326196"/>
                      <a:gd name="connsiteX1" fmla="*/ 88323 w 806322"/>
                      <a:gd name="connsiteY1" fmla="*/ 598365 h 1326196"/>
                      <a:gd name="connsiteX2" fmla="*/ 72607 w 806322"/>
                      <a:gd name="connsiteY2" fmla="*/ 629417 h 1326196"/>
                      <a:gd name="connsiteX3" fmla="*/ 312 w 806322"/>
                      <a:gd name="connsiteY3" fmla="*/ 1270830 h 1326196"/>
                      <a:gd name="connsiteX4" fmla="*/ 44222 w 806322"/>
                      <a:gd name="connsiteY4" fmla="*/ 1325885 h 1326196"/>
                      <a:gd name="connsiteX5" fmla="*/ 99277 w 806322"/>
                      <a:gd name="connsiteY5" fmla="*/ 1281975 h 1326196"/>
                      <a:gd name="connsiteX6" fmla="*/ 169476 w 806322"/>
                      <a:gd name="connsiteY6" fmla="*/ 658944 h 1326196"/>
                      <a:gd name="connsiteX7" fmla="*/ 790316 w 806322"/>
                      <a:gd name="connsiteY7" fmla="*/ 86301 h 1326196"/>
                      <a:gd name="connsiteX8" fmla="*/ 793173 w 806322"/>
                      <a:gd name="connsiteY8" fmla="*/ 16007 h 1326196"/>
                      <a:gd name="connsiteX9" fmla="*/ 722879 w 806322"/>
                      <a:gd name="connsiteY9" fmla="*/ 13149 h 1326196"/>
                      <a:gd name="connsiteX10" fmla="*/ 722879 w 806322"/>
                      <a:gd name="connsiteY10" fmla="*/ 13149 h 13261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806322" h="1326196">
                        <a:moveTo>
                          <a:pt x="722783" y="13149"/>
                        </a:moveTo>
                        <a:lnTo>
                          <a:pt x="88323" y="598365"/>
                        </a:lnTo>
                        <a:cubicBezTo>
                          <a:pt x="79560" y="606462"/>
                          <a:pt x="73940" y="617511"/>
                          <a:pt x="72607" y="629417"/>
                        </a:cubicBezTo>
                        <a:lnTo>
                          <a:pt x="312" y="1270830"/>
                        </a:lnTo>
                        <a:cubicBezTo>
                          <a:pt x="-2736" y="1298167"/>
                          <a:pt x="16886" y="1322742"/>
                          <a:pt x="44222" y="1325885"/>
                        </a:cubicBezTo>
                        <a:cubicBezTo>
                          <a:pt x="71559" y="1328933"/>
                          <a:pt x="96134" y="1309312"/>
                          <a:pt x="99277" y="1281975"/>
                        </a:cubicBezTo>
                        <a:lnTo>
                          <a:pt x="169476" y="658944"/>
                        </a:lnTo>
                        <a:cubicBezTo>
                          <a:pt x="261678" y="573886"/>
                          <a:pt x="790316" y="86301"/>
                          <a:pt x="790316" y="86301"/>
                        </a:cubicBezTo>
                        <a:cubicBezTo>
                          <a:pt x="810509" y="67632"/>
                          <a:pt x="811747" y="36200"/>
                          <a:pt x="793173" y="16007"/>
                        </a:cubicBezTo>
                        <a:cubicBezTo>
                          <a:pt x="774504" y="-4186"/>
                          <a:pt x="743072" y="-5424"/>
                          <a:pt x="722879" y="13149"/>
                        </a:cubicBezTo>
                        <a:lnTo>
                          <a:pt x="722879" y="13149"/>
                        </a:lnTo>
                        <a:close/>
                      </a:path>
                    </a:pathLst>
                  </a:custGeom>
                  <a:solidFill>
                    <a:srgbClr val="44546A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/>
                    </a:endParaRPr>
                  </a:p>
                </p:txBody>
              </p:sp>
              <p:sp>
                <p:nvSpPr>
                  <p:cNvPr id="1059" name="Freeform: Shape 1058">
                    <a:extLst>
                      <a:ext uri="{FF2B5EF4-FFF2-40B4-BE49-F238E27FC236}">
                        <a16:creationId xmlns:a16="http://schemas.microsoft.com/office/drawing/2014/main" id="{473C78F9-A00C-E0D4-03DB-248578412EDD}"/>
                      </a:ext>
                    </a:extLst>
                  </p:cNvPr>
                  <p:cNvSpPr/>
                  <p:nvPr/>
                </p:nvSpPr>
                <p:spPr>
                  <a:xfrm rot="16394494">
                    <a:off x="8163768" y="1208447"/>
                    <a:ext cx="282337" cy="144291"/>
                  </a:xfrm>
                  <a:custGeom>
                    <a:avLst/>
                    <a:gdLst>
                      <a:gd name="connsiteX0" fmla="*/ 1295711 w 1379249"/>
                      <a:gd name="connsiteY0" fmla="*/ 13054 h 704879"/>
                      <a:gd name="connsiteX1" fmla="*/ 674871 w 1379249"/>
                      <a:gd name="connsiteY1" fmla="*/ 585697 h 704879"/>
                      <a:gd name="connsiteX2" fmla="*/ 48221 w 1379249"/>
                      <a:gd name="connsiteY2" fmla="*/ 605319 h 704879"/>
                      <a:gd name="connsiteX3" fmla="*/ 25 w 1379249"/>
                      <a:gd name="connsiteY3" fmla="*/ 656658 h 704879"/>
                      <a:gd name="connsiteX4" fmla="*/ 51364 w 1379249"/>
                      <a:gd name="connsiteY4" fmla="*/ 704855 h 704879"/>
                      <a:gd name="connsiteX5" fmla="*/ 696588 w 1379249"/>
                      <a:gd name="connsiteY5" fmla="*/ 684662 h 704879"/>
                      <a:gd name="connsiteX6" fmla="*/ 728782 w 1379249"/>
                      <a:gd name="connsiteY6" fmla="*/ 671517 h 704879"/>
                      <a:gd name="connsiteX7" fmla="*/ 1363243 w 1379249"/>
                      <a:gd name="connsiteY7" fmla="*/ 86301 h 704879"/>
                      <a:gd name="connsiteX8" fmla="*/ 1366100 w 1379249"/>
                      <a:gd name="connsiteY8" fmla="*/ 16007 h 704879"/>
                      <a:gd name="connsiteX9" fmla="*/ 1295806 w 1379249"/>
                      <a:gd name="connsiteY9" fmla="*/ 13149 h 704879"/>
                      <a:gd name="connsiteX10" fmla="*/ 1295806 w 1379249"/>
                      <a:gd name="connsiteY10" fmla="*/ 13149 h 70487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379249" h="704879">
                        <a:moveTo>
                          <a:pt x="1295711" y="13054"/>
                        </a:moveTo>
                        <a:lnTo>
                          <a:pt x="674871" y="585697"/>
                        </a:lnTo>
                        <a:lnTo>
                          <a:pt x="48221" y="605319"/>
                        </a:lnTo>
                        <a:cubicBezTo>
                          <a:pt x="20789" y="606176"/>
                          <a:pt x="-833" y="629131"/>
                          <a:pt x="25" y="656658"/>
                        </a:cubicBezTo>
                        <a:cubicBezTo>
                          <a:pt x="882" y="684090"/>
                          <a:pt x="23837" y="705712"/>
                          <a:pt x="51364" y="704855"/>
                        </a:cubicBezTo>
                        <a:lnTo>
                          <a:pt x="696588" y="684662"/>
                        </a:lnTo>
                        <a:cubicBezTo>
                          <a:pt x="708589" y="684281"/>
                          <a:pt x="719924" y="679614"/>
                          <a:pt x="728782" y="671517"/>
                        </a:cubicBezTo>
                        <a:lnTo>
                          <a:pt x="1363243" y="86301"/>
                        </a:lnTo>
                        <a:cubicBezTo>
                          <a:pt x="1383436" y="67632"/>
                          <a:pt x="1384674" y="36200"/>
                          <a:pt x="1366100" y="16007"/>
                        </a:cubicBezTo>
                        <a:cubicBezTo>
                          <a:pt x="1347431" y="-4186"/>
                          <a:pt x="1315999" y="-5424"/>
                          <a:pt x="1295806" y="13149"/>
                        </a:cubicBezTo>
                        <a:lnTo>
                          <a:pt x="1295806" y="13149"/>
                        </a:lnTo>
                        <a:close/>
                      </a:path>
                    </a:pathLst>
                  </a:custGeom>
                  <a:solidFill>
                    <a:srgbClr val="44546A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/>
                    </a:endParaRPr>
                  </a:p>
                </p:txBody>
              </p:sp>
            </p:grpSp>
            <p:sp>
              <p:nvSpPr>
                <p:cNvPr id="1057" name="Freeform: Shape 1056">
                  <a:extLst>
                    <a:ext uri="{FF2B5EF4-FFF2-40B4-BE49-F238E27FC236}">
                      <a16:creationId xmlns:a16="http://schemas.microsoft.com/office/drawing/2014/main" id="{57A7A3D3-B2A2-1071-C442-6926717676B9}"/>
                    </a:ext>
                  </a:extLst>
                </p:cNvPr>
                <p:cNvSpPr/>
                <p:nvPr/>
              </p:nvSpPr>
              <p:spPr>
                <a:xfrm rot="16394494">
                  <a:off x="8267456" y="1341512"/>
                  <a:ext cx="125129" cy="23661"/>
                </a:xfrm>
                <a:custGeom>
                  <a:avLst/>
                  <a:gdLst>
                    <a:gd name="connsiteX0" fmla="*/ 559904 w 611268"/>
                    <a:gd name="connsiteY0" fmla="*/ 25 h 115587"/>
                    <a:gd name="connsiteX1" fmla="*/ 48221 w 611268"/>
                    <a:gd name="connsiteY1" fmla="*/ 16027 h 115587"/>
                    <a:gd name="connsiteX2" fmla="*/ 25 w 611268"/>
                    <a:gd name="connsiteY2" fmla="*/ 67366 h 115587"/>
                    <a:gd name="connsiteX3" fmla="*/ 51364 w 611268"/>
                    <a:gd name="connsiteY3" fmla="*/ 115563 h 115587"/>
                    <a:gd name="connsiteX4" fmla="*/ 563047 w 611268"/>
                    <a:gd name="connsiteY4" fmla="*/ 99561 h 115587"/>
                    <a:gd name="connsiteX5" fmla="*/ 611244 w 611268"/>
                    <a:gd name="connsiteY5" fmla="*/ 48221 h 115587"/>
                    <a:gd name="connsiteX6" fmla="*/ 559904 w 611268"/>
                    <a:gd name="connsiteY6" fmla="*/ 25 h 115587"/>
                    <a:gd name="connsiteX7" fmla="*/ 559904 w 611268"/>
                    <a:gd name="connsiteY7" fmla="*/ 25 h 1155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11268" h="115587">
                      <a:moveTo>
                        <a:pt x="559904" y="25"/>
                      </a:moveTo>
                      <a:lnTo>
                        <a:pt x="48221" y="16027"/>
                      </a:lnTo>
                      <a:cubicBezTo>
                        <a:pt x="20789" y="16884"/>
                        <a:pt x="-833" y="39839"/>
                        <a:pt x="25" y="67366"/>
                      </a:cubicBezTo>
                      <a:cubicBezTo>
                        <a:pt x="882" y="94799"/>
                        <a:pt x="23837" y="116420"/>
                        <a:pt x="51364" y="115563"/>
                      </a:cubicBezTo>
                      <a:lnTo>
                        <a:pt x="563047" y="99561"/>
                      </a:lnTo>
                      <a:cubicBezTo>
                        <a:pt x="590479" y="98704"/>
                        <a:pt x="612101" y="75749"/>
                        <a:pt x="611244" y="48221"/>
                      </a:cubicBezTo>
                      <a:cubicBezTo>
                        <a:pt x="610387" y="20789"/>
                        <a:pt x="587431" y="-833"/>
                        <a:pt x="559904" y="25"/>
                      </a:cubicBezTo>
                      <a:lnTo>
                        <a:pt x="559904" y="25"/>
                      </a:lnTo>
                      <a:close/>
                    </a:path>
                  </a:pathLst>
                </a:custGeom>
                <a:solidFill>
                  <a:srgbClr val="C1D0E5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</a:endParaRPr>
                </a:p>
              </p:txBody>
            </p:sp>
          </p:grpSp>
          <p:grpSp>
            <p:nvGrpSpPr>
              <p:cNvPr id="986" name="Group 985">
                <a:extLst>
                  <a:ext uri="{FF2B5EF4-FFF2-40B4-BE49-F238E27FC236}">
                    <a16:creationId xmlns:a16="http://schemas.microsoft.com/office/drawing/2014/main" id="{7E7CC6A8-BC2D-73A3-3710-D7E8280C163D}"/>
                  </a:ext>
                </a:extLst>
              </p:cNvPr>
              <p:cNvGrpSpPr/>
              <p:nvPr/>
            </p:nvGrpSpPr>
            <p:grpSpPr>
              <a:xfrm rot="12783063">
                <a:off x="6364668" y="3394487"/>
                <a:ext cx="107024" cy="106977"/>
                <a:chOff x="8232791" y="1124019"/>
                <a:chExt cx="297880" cy="297742"/>
              </a:xfrm>
              <a:effectLst>
                <a:glow rad="101600">
                  <a:srgbClr val="FFFFFF">
                    <a:alpha val="60000"/>
                  </a:srgbClr>
                </a:glow>
              </a:effectLst>
            </p:grpSpPr>
            <p:sp>
              <p:nvSpPr>
                <p:cNvPr id="1050" name="Freeform: Shape 1049">
                  <a:extLst>
                    <a:ext uri="{FF2B5EF4-FFF2-40B4-BE49-F238E27FC236}">
                      <a16:creationId xmlns:a16="http://schemas.microsoft.com/office/drawing/2014/main" id="{B484D65B-E615-F5B2-25F0-18E47F4F2801}"/>
                    </a:ext>
                  </a:extLst>
                </p:cNvPr>
                <p:cNvSpPr/>
                <p:nvPr/>
              </p:nvSpPr>
              <p:spPr>
                <a:xfrm rot="16394494">
                  <a:off x="8445393" y="1182949"/>
                  <a:ext cx="32124" cy="124525"/>
                </a:xfrm>
                <a:custGeom>
                  <a:avLst/>
                  <a:gdLst>
                    <a:gd name="connsiteX0" fmla="*/ 57653 w 156929"/>
                    <a:gd name="connsiteY0" fmla="*/ 44222 h 608319"/>
                    <a:gd name="connsiteX1" fmla="*/ 312 w 156929"/>
                    <a:gd name="connsiteY1" fmla="*/ 552953 h 608319"/>
                    <a:gd name="connsiteX2" fmla="*/ 44222 w 156929"/>
                    <a:gd name="connsiteY2" fmla="*/ 608007 h 608319"/>
                    <a:gd name="connsiteX3" fmla="*/ 99277 w 156929"/>
                    <a:gd name="connsiteY3" fmla="*/ 564097 h 608319"/>
                    <a:gd name="connsiteX4" fmla="*/ 156617 w 156929"/>
                    <a:gd name="connsiteY4" fmla="*/ 55367 h 608319"/>
                    <a:gd name="connsiteX5" fmla="*/ 112707 w 156929"/>
                    <a:gd name="connsiteY5" fmla="*/ 312 h 608319"/>
                    <a:gd name="connsiteX6" fmla="*/ 57653 w 156929"/>
                    <a:gd name="connsiteY6" fmla="*/ 44222 h 608319"/>
                    <a:gd name="connsiteX7" fmla="*/ 57653 w 156929"/>
                    <a:gd name="connsiteY7" fmla="*/ 44222 h 6083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56929" h="608319">
                      <a:moveTo>
                        <a:pt x="57653" y="44222"/>
                      </a:moveTo>
                      <a:lnTo>
                        <a:pt x="312" y="552953"/>
                      </a:lnTo>
                      <a:cubicBezTo>
                        <a:pt x="-2736" y="580289"/>
                        <a:pt x="16886" y="604864"/>
                        <a:pt x="44222" y="608007"/>
                      </a:cubicBezTo>
                      <a:cubicBezTo>
                        <a:pt x="71559" y="611055"/>
                        <a:pt x="96134" y="591434"/>
                        <a:pt x="99277" y="564097"/>
                      </a:cubicBezTo>
                      <a:lnTo>
                        <a:pt x="156617" y="55367"/>
                      </a:lnTo>
                      <a:cubicBezTo>
                        <a:pt x="159665" y="28030"/>
                        <a:pt x="140044" y="3455"/>
                        <a:pt x="112707" y="312"/>
                      </a:cubicBezTo>
                      <a:cubicBezTo>
                        <a:pt x="85370" y="-2736"/>
                        <a:pt x="60796" y="16886"/>
                        <a:pt x="57653" y="44222"/>
                      </a:cubicBezTo>
                      <a:lnTo>
                        <a:pt x="57653" y="44222"/>
                      </a:lnTo>
                      <a:close/>
                    </a:path>
                  </a:pathLst>
                </a:custGeom>
                <a:solidFill>
                  <a:srgbClr val="C1D0E5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</a:endParaRPr>
                </a:p>
              </p:txBody>
            </p:sp>
            <p:grpSp>
              <p:nvGrpSpPr>
                <p:cNvPr id="1051" name="Group 1050">
                  <a:extLst>
                    <a:ext uri="{FF2B5EF4-FFF2-40B4-BE49-F238E27FC236}">
                      <a16:creationId xmlns:a16="http://schemas.microsoft.com/office/drawing/2014/main" id="{EB0971DE-DB1C-B663-2EC2-7734A11E9883}"/>
                    </a:ext>
                  </a:extLst>
                </p:cNvPr>
                <p:cNvGrpSpPr/>
                <p:nvPr/>
              </p:nvGrpSpPr>
              <p:grpSpPr>
                <a:xfrm>
                  <a:off x="8232791" y="1124019"/>
                  <a:ext cx="297880" cy="297742"/>
                  <a:chOff x="8232791" y="1124019"/>
                  <a:chExt cx="297880" cy="297742"/>
                </a:xfrm>
              </p:grpSpPr>
              <p:sp>
                <p:nvSpPr>
                  <p:cNvPr id="1053" name="Freeform: Shape 1052">
                    <a:extLst>
                      <a:ext uri="{FF2B5EF4-FFF2-40B4-BE49-F238E27FC236}">
                        <a16:creationId xmlns:a16="http://schemas.microsoft.com/office/drawing/2014/main" id="{E3621589-C664-5CAC-C9A8-A3A355E775BA}"/>
                      </a:ext>
                    </a:extLst>
                  </p:cNvPr>
                  <p:cNvSpPr/>
                  <p:nvPr/>
                </p:nvSpPr>
                <p:spPr>
                  <a:xfrm rot="16394494">
                    <a:off x="8312404" y="1070809"/>
                    <a:ext cx="165057" cy="271477"/>
                  </a:xfrm>
                  <a:custGeom>
                    <a:avLst/>
                    <a:gdLst>
                      <a:gd name="connsiteX0" fmla="*/ 722783 w 806322"/>
                      <a:gd name="connsiteY0" fmla="*/ 13149 h 1326196"/>
                      <a:gd name="connsiteX1" fmla="*/ 88323 w 806322"/>
                      <a:gd name="connsiteY1" fmla="*/ 598365 h 1326196"/>
                      <a:gd name="connsiteX2" fmla="*/ 72607 w 806322"/>
                      <a:gd name="connsiteY2" fmla="*/ 629417 h 1326196"/>
                      <a:gd name="connsiteX3" fmla="*/ 312 w 806322"/>
                      <a:gd name="connsiteY3" fmla="*/ 1270830 h 1326196"/>
                      <a:gd name="connsiteX4" fmla="*/ 44222 w 806322"/>
                      <a:gd name="connsiteY4" fmla="*/ 1325885 h 1326196"/>
                      <a:gd name="connsiteX5" fmla="*/ 99277 w 806322"/>
                      <a:gd name="connsiteY5" fmla="*/ 1281975 h 1326196"/>
                      <a:gd name="connsiteX6" fmla="*/ 169476 w 806322"/>
                      <a:gd name="connsiteY6" fmla="*/ 658944 h 1326196"/>
                      <a:gd name="connsiteX7" fmla="*/ 790316 w 806322"/>
                      <a:gd name="connsiteY7" fmla="*/ 86301 h 1326196"/>
                      <a:gd name="connsiteX8" fmla="*/ 793173 w 806322"/>
                      <a:gd name="connsiteY8" fmla="*/ 16007 h 1326196"/>
                      <a:gd name="connsiteX9" fmla="*/ 722879 w 806322"/>
                      <a:gd name="connsiteY9" fmla="*/ 13149 h 1326196"/>
                      <a:gd name="connsiteX10" fmla="*/ 722879 w 806322"/>
                      <a:gd name="connsiteY10" fmla="*/ 13149 h 13261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806322" h="1326196">
                        <a:moveTo>
                          <a:pt x="722783" y="13149"/>
                        </a:moveTo>
                        <a:lnTo>
                          <a:pt x="88323" y="598365"/>
                        </a:lnTo>
                        <a:cubicBezTo>
                          <a:pt x="79560" y="606462"/>
                          <a:pt x="73940" y="617511"/>
                          <a:pt x="72607" y="629417"/>
                        </a:cubicBezTo>
                        <a:lnTo>
                          <a:pt x="312" y="1270830"/>
                        </a:lnTo>
                        <a:cubicBezTo>
                          <a:pt x="-2736" y="1298167"/>
                          <a:pt x="16886" y="1322742"/>
                          <a:pt x="44222" y="1325885"/>
                        </a:cubicBezTo>
                        <a:cubicBezTo>
                          <a:pt x="71559" y="1328933"/>
                          <a:pt x="96134" y="1309312"/>
                          <a:pt x="99277" y="1281975"/>
                        </a:cubicBezTo>
                        <a:lnTo>
                          <a:pt x="169476" y="658944"/>
                        </a:lnTo>
                        <a:cubicBezTo>
                          <a:pt x="261678" y="573886"/>
                          <a:pt x="790316" y="86301"/>
                          <a:pt x="790316" y="86301"/>
                        </a:cubicBezTo>
                        <a:cubicBezTo>
                          <a:pt x="810509" y="67632"/>
                          <a:pt x="811747" y="36200"/>
                          <a:pt x="793173" y="16007"/>
                        </a:cubicBezTo>
                        <a:cubicBezTo>
                          <a:pt x="774504" y="-4186"/>
                          <a:pt x="743072" y="-5424"/>
                          <a:pt x="722879" y="13149"/>
                        </a:cubicBezTo>
                        <a:lnTo>
                          <a:pt x="722879" y="13149"/>
                        </a:lnTo>
                        <a:close/>
                      </a:path>
                    </a:pathLst>
                  </a:custGeom>
                  <a:solidFill>
                    <a:srgbClr val="44546A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/>
                    </a:endParaRPr>
                  </a:p>
                </p:txBody>
              </p:sp>
              <p:sp>
                <p:nvSpPr>
                  <p:cNvPr id="1054" name="Freeform: Shape 1053">
                    <a:extLst>
                      <a:ext uri="{FF2B5EF4-FFF2-40B4-BE49-F238E27FC236}">
                        <a16:creationId xmlns:a16="http://schemas.microsoft.com/office/drawing/2014/main" id="{1EC849E9-A493-B951-0492-CDED9EBAC2FF}"/>
                      </a:ext>
                    </a:extLst>
                  </p:cNvPr>
                  <p:cNvSpPr/>
                  <p:nvPr/>
                </p:nvSpPr>
                <p:spPr>
                  <a:xfrm rot="16394494">
                    <a:off x="8163768" y="1208447"/>
                    <a:ext cx="282337" cy="144291"/>
                  </a:xfrm>
                  <a:custGeom>
                    <a:avLst/>
                    <a:gdLst>
                      <a:gd name="connsiteX0" fmla="*/ 1295711 w 1379249"/>
                      <a:gd name="connsiteY0" fmla="*/ 13054 h 704879"/>
                      <a:gd name="connsiteX1" fmla="*/ 674871 w 1379249"/>
                      <a:gd name="connsiteY1" fmla="*/ 585697 h 704879"/>
                      <a:gd name="connsiteX2" fmla="*/ 48221 w 1379249"/>
                      <a:gd name="connsiteY2" fmla="*/ 605319 h 704879"/>
                      <a:gd name="connsiteX3" fmla="*/ 25 w 1379249"/>
                      <a:gd name="connsiteY3" fmla="*/ 656658 h 704879"/>
                      <a:gd name="connsiteX4" fmla="*/ 51364 w 1379249"/>
                      <a:gd name="connsiteY4" fmla="*/ 704855 h 704879"/>
                      <a:gd name="connsiteX5" fmla="*/ 696588 w 1379249"/>
                      <a:gd name="connsiteY5" fmla="*/ 684662 h 704879"/>
                      <a:gd name="connsiteX6" fmla="*/ 728782 w 1379249"/>
                      <a:gd name="connsiteY6" fmla="*/ 671517 h 704879"/>
                      <a:gd name="connsiteX7" fmla="*/ 1363243 w 1379249"/>
                      <a:gd name="connsiteY7" fmla="*/ 86301 h 704879"/>
                      <a:gd name="connsiteX8" fmla="*/ 1366100 w 1379249"/>
                      <a:gd name="connsiteY8" fmla="*/ 16007 h 704879"/>
                      <a:gd name="connsiteX9" fmla="*/ 1295806 w 1379249"/>
                      <a:gd name="connsiteY9" fmla="*/ 13149 h 704879"/>
                      <a:gd name="connsiteX10" fmla="*/ 1295806 w 1379249"/>
                      <a:gd name="connsiteY10" fmla="*/ 13149 h 70487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379249" h="704879">
                        <a:moveTo>
                          <a:pt x="1295711" y="13054"/>
                        </a:moveTo>
                        <a:lnTo>
                          <a:pt x="674871" y="585697"/>
                        </a:lnTo>
                        <a:lnTo>
                          <a:pt x="48221" y="605319"/>
                        </a:lnTo>
                        <a:cubicBezTo>
                          <a:pt x="20789" y="606176"/>
                          <a:pt x="-833" y="629131"/>
                          <a:pt x="25" y="656658"/>
                        </a:cubicBezTo>
                        <a:cubicBezTo>
                          <a:pt x="882" y="684090"/>
                          <a:pt x="23837" y="705712"/>
                          <a:pt x="51364" y="704855"/>
                        </a:cubicBezTo>
                        <a:lnTo>
                          <a:pt x="696588" y="684662"/>
                        </a:lnTo>
                        <a:cubicBezTo>
                          <a:pt x="708589" y="684281"/>
                          <a:pt x="719924" y="679614"/>
                          <a:pt x="728782" y="671517"/>
                        </a:cubicBezTo>
                        <a:lnTo>
                          <a:pt x="1363243" y="86301"/>
                        </a:lnTo>
                        <a:cubicBezTo>
                          <a:pt x="1383436" y="67632"/>
                          <a:pt x="1384674" y="36200"/>
                          <a:pt x="1366100" y="16007"/>
                        </a:cubicBezTo>
                        <a:cubicBezTo>
                          <a:pt x="1347431" y="-4186"/>
                          <a:pt x="1315999" y="-5424"/>
                          <a:pt x="1295806" y="13149"/>
                        </a:cubicBezTo>
                        <a:lnTo>
                          <a:pt x="1295806" y="13149"/>
                        </a:lnTo>
                        <a:close/>
                      </a:path>
                    </a:pathLst>
                  </a:custGeom>
                  <a:solidFill>
                    <a:srgbClr val="44546A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/>
                    </a:endParaRPr>
                  </a:p>
                </p:txBody>
              </p:sp>
            </p:grpSp>
            <p:sp>
              <p:nvSpPr>
                <p:cNvPr id="1052" name="Freeform: Shape 1051">
                  <a:extLst>
                    <a:ext uri="{FF2B5EF4-FFF2-40B4-BE49-F238E27FC236}">
                      <a16:creationId xmlns:a16="http://schemas.microsoft.com/office/drawing/2014/main" id="{A4501F71-8AE4-3C8C-8103-481403047C6B}"/>
                    </a:ext>
                  </a:extLst>
                </p:cNvPr>
                <p:cNvSpPr/>
                <p:nvPr/>
              </p:nvSpPr>
              <p:spPr>
                <a:xfrm rot="16394494">
                  <a:off x="8267456" y="1341512"/>
                  <a:ext cx="125129" cy="23661"/>
                </a:xfrm>
                <a:custGeom>
                  <a:avLst/>
                  <a:gdLst>
                    <a:gd name="connsiteX0" fmla="*/ 559904 w 611268"/>
                    <a:gd name="connsiteY0" fmla="*/ 25 h 115587"/>
                    <a:gd name="connsiteX1" fmla="*/ 48221 w 611268"/>
                    <a:gd name="connsiteY1" fmla="*/ 16027 h 115587"/>
                    <a:gd name="connsiteX2" fmla="*/ 25 w 611268"/>
                    <a:gd name="connsiteY2" fmla="*/ 67366 h 115587"/>
                    <a:gd name="connsiteX3" fmla="*/ 51364 w 611268"/>
                    <a:gd name="connsiteY3" fmla="*/ 115563 h 115587"/>
                    <a:gd name="connsiteX4" fmla="*/ 563047 w 611268"/>
                    <a:gd name="connsiteY4" fmla="*/ 99561 h 115587"/>
                    <a:gd name="connsiteX5" fmla="*/ 611244 w 611268"/>
                    <a:gd name="connsiteY5" fmla="*/ 48221 h 115587"/>
                    <a:gd name="connsiteX6" fmla="*/ 559904 w 611268"/>
                    <a:gd name="connsiteY6" fmla="*/ 25 h 115587"/>
                    <a:gd name="connsiteX7" fmla="*/ 559904 w 611268"/>
                    <a:gd name="connsiteY7" fmla="*/ 25 h 1155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11268" h="115587">
                      <a:moveTo>
                        <a:pt x="559904" y="25"/>
                      </a:moveTo>
                      <a:lnTo>
                        <a:pt x="48221" y="16027"/>
                      </a:lnTo>
                      <a:cubicBezTo>
                        <a:pt x="20789" y="16884"/>
                        <a:pt x="-833" y="39839"/>
                        <a:pt x="25" y="67366"/>
                      </a:cubicBezTo>
                      <a:cubicBezTo>
                        <a:pt x="882" y="94799"/>
                        <a:pt x="23837" y="116420"/>
                        <a:pt x="51364" y="115563"/>
                      </a:cubicBezTo>
                      <a:lnTo>
                        <a:pt x="563047" y="99561"/>
                      </a:lnTo>
                      <a:cubicBezTo>
                        <a:pt x="590479" y="98704"/>
                        <a:pt x="612101" y="75749"/>
                        <a:pt x="611244" y="48221"/>
                      </a:cubicBezTo>
                      <a:cubicBezTo>
                        <a:pt x="610387" y="20789"/>
                        <a:pt x="587431" y="-833"/>
                        <a:pt x="559904" y="25"/>
                      </a:cubicBezTo>
                      <a:lnTo>
                        <a:pt x="559904" y="25"/>
                      </a:lnTo>
                      <a:close/>
                    </a:path>
                  </a:pathLst>
                </a:custGeom>
                <a:solidFill>
                  <a:srgbClr val="C1D0E5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</a:endParaRPr>
                </a:p>
              </p:txBody>
            </p:sp>
          </p:grpSp>
          <p:grpSp>
            <p:nvGrpSpPr>
              <p:cNvPr id="987" name="Group 986">
                <a:extLst>
                  <a:ext uri="{FF2B5EF4-FFF2-40B4-BE49-F238E27FC236}">
                    <a16:creationId xmlns:a16="http://schemas.microsoft.com/office/drawing/2014/main" id="{07CF780A-2F91-7184-0D05-F8BAE4F7DD52}"/>
                  </a:ext>
                </a:extLst>
              </p:cNvPr>
              <p:cNvGrpSpPr/>
              <p:nvPr/>
            </p:nvGrpSpPr>
            <p:grpSpPr>
              <a:xfrm rot="3741095">
                <a:off x="8562735" y="3250215"/>
                <a:ext cx="107024" cy="106977"/>
                <a:chOff x="8232791" y="1124019"/>
                <a:chExt cx="297880" cy="297742"/>
              </a:xfrm>
              <a:effectLst>
                <a:glow rad="101600">
                  <a:srgbClr val="FFFFFF">
                    <a:alpha val="60000"/>
                  </a:srgbClr>
                </a:glow>
              </a:effectLst>
            </p:grpSpPr>
            <p:sp>
              <p:nvSpPr>
                <p:cNvPr id="1045" name="Freeform: Shape 1044">
                  <a:extLst>
                    <a:ext uri="{FF2B5EF4-FFF2-40B4-BE49-F238E27FC236}">
                      <a16:creationId xmlns:a16="http://schemas.microsoft.com/office/drawing/2014/main" id="{311F8D35-39A1-3BCB-63F5-B9B5A6F0772B}"/>
                    </a:ext>
                  </a:extLst>
                </p:cNvPr>
                <p:cNvSpPr/>
                <p:nvPr/>
              </p:nvSpPr>
              <p:spPr>
                <a:xfrm rot="16394494">
                  <a:off x="8445393" y="1182949"/>
                  <a:ext cx="32124" cy="124525"/>
                </a:xfrm>
                <a:custGeom>
                  <a:avLst/>
                  <a:gdLst>
                    <a:gd name="connsiteX0" fmla="*/ 57653 w 156929"/>
                    <a:gd name="connsiteY0" fmla="*/ 44222 h 608319"/>
                    <a:gd name="connsiteX1" fmla="*/ 312 w 156929"/>
                    <a:gd name="connsiteY1" fmla="*/ 552953 h 608319"/>
                    <a:gd name="connsiteX2" fmla="*/ 44222 w 156929"/>
                    <a:gd name="connsiteY2" fmla="*/ 608007 h 608319"/>
                    <a:gd name="connsiteX3" fmla="*/ 99277 w 156929"/>
                    <a:gd name="connsiteY3" fmla="*/ 564097 h 608319"/>
                    <a:gd name="connsiteX4" fmla="*/ 156617 w 156929"/>
                    <a:gd name="connsiteY4" fmla="*/ 55367 h 608319"/>
                    <a:gd name="connsiteX5" fmla="*/ 112707 w 156929"/>
                    <a:gd name="connsiteY5" fmla="*/ 312 h 608319"/>
                    <a:gd name="connsiteX6" fmla="*/ 57653 w 156929"/>
                    <a:gd name="connsiteY6" fmla="*/ 44222 h 608319"/>
                    <a:gd name="connsiteX7" fmla="*/ 57653 w 156929"/>
                    <a:gd name="connsiteY7" fmla="*/ 44222 h 6083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56929" h="608319">
                      <a:moveTo>
                        <a:pt x="57653" y="44222"/>
                      </a:moveTo>
                      <a:lnTo>
                        <a:pt x="312" y="552953"/>
                      </a:lnTo>
                      <a:cubicBezTo>
                        <a:pt x="-2736" y="580289"/>
                        <a:pt x="16886" y="604864"/>
                        <a:pt x="44222" y="608007"/>
                      </a:cubicBezTo>
                      <a:cubicBezTo>
                        <a:pt x="71559" y="611055"/>
                        <a:pt x="96134" y="591434"/>
                        <a:pt x="99277" y="564097"/>
                      </a:cubicBezTo>
                      <a:lnTo>
                        <a:pt x="156617" y="55367"/>
                      </a:lnTo>
                      <a:cubicBezTo>
                        <a:pt x="159665" y="28030"/>
                        <a:pt x="140044" y="3455"/>
                        <a:pt x="112707" y="312"/>
                      </a:cubicBezTo>
                      <a:cubicBezTo>
                        <a:pt x="85370" y="-2736"/>
                        <a:pt x="60796" y="16886"/>
                        <a:pt x="57653" y="44222"/>
                      </a:cubicBezTo>
                      <a:lnTo>
                        <a:pt x="57653" y="44222"/>
                      </a:lnTo>
                      <a:close/>
                    </a:path>
                  </a:pathLst>
                </a:custGeom>
                <a:solidFill>
                  <a:srgbClr val="C1D0E5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</a:endParaRPr>
                </a:p>
              </p:txBody>
            </p:sp>
            <p:grpSp>
              <p:nvGrpSpPr>
                <p:cNvPr id="1046" name="Group 1045">
                  <a:extLst>
                    <a:ext uri="{FF2B5EF4-FFF2-40B4-BE49-F238E27FC236}">
                      <a16:creationId xmlns:a16="http://schemas.microsoft.com/office/drawing/2014/main" id="{A80E459F-D3C3-D40E-ADC9-5F90762A1937}"/>
                    </a:ext>
                  </a:extLst>
                </p:cNvPr>
                <p:cNvGrpSpPr/>
                <p:nvPr/>
              </p:nvGrpSpPr>
              <p:grpSpPr>
                <a:xfrm>
                  <a:off x="8232791" y="1124019"/>
                  <a:ext cx="297880" cy="297742"/>
                  <a:chOff x="8232791" y="1124019"/>
                  <a:chExt cx="297880" cy="297742"/>
                </a:xfrm>
              </p:grpSpPr>
              <p:sp>
                <p:nvSpPr>
                  <p:cNvPr id="1048" name="Freeform: Shape 1047">
                    <a:extLst>
                      <a:ext uri="{FF2B5EF4-FFF2-40B4-BE49-F238E27FC236}">
                        <a16:creationId xmlns:a16="http://schemas.microsoft.com/office/drawing/2014/main" id="{C45CDBCD-DAE4-480A-BA86-CE7EC5D1C80B}"/>
                      </a:ext>
                    </a:extLst>
                  </p:cNvPr>
                  <p:cNvSpPr/>
                  <p:nvPr/>
                </p:nvSpPr>
                <p:spPr>
                  <a:xfrm rot="16394494">
                    <a:off x="8312404" y="1070809"/>
                    <a:ext cx="165057" cy="271477"/>
                  </a:xfrm>
                  <a:custGeom>
                    <a:avLst/>
                    <a:gdLst>
                      <a:gd name="connsiteX0" fmla="*/ 722783 w 806322"/>
                      <a:gd name="connsiteY0" fmla="*/ 13149 h 1326196"/>
                      <a:gd name="connsiteX1" fmla="*/ 88323 w 806322"/>
                      <a:gd name="connsiteY1" fmla="*/ 598365 h 1326196"/>
                      <a:gd name="connsiteX2" fmla="*/ 72607 w 806322"/>
                      <a:gd name="connsiteY2" fmla="*/ 629417 h 1326196"/>
                      <a:gd name="connsiteX3" fmla="*/ 312 w 806322"/>
                      <a:gd name="connsiteY3" fmla="*/ 1270830 h 1326196"/>
                      <a:gd name="connsiteX4" fmla="*/ 44222 w 806322"/>
                      <a:gd name="connsiteY4" fmla="*/ 1325885 h 1326196"/>
                      <a:gd name="connsiteX5" fmla="*/ 99277 w 806322"/>
                      <a:gd name="connsiteY5" fmla="*/ 1281975 h 1326196"/>
                      <a:gd name="connsiteX6" fmla="*/ 169476 w 806322"/>
                      <a:gd name="connsiteY6" fmla="*/ 658944 h 1326196"/>
                      <a:gd name="connsiteX7" fmla="*/ 790316 w 806322"/>
                      <a:gd name="connsiteY7" fmla="*/ 86301 h 1326196"/>
                      <a:gd name="connsiteX8" fmla="*/ 793173 w 806322"/>
                      <a:gd name="connsiteY8" fmla="*/ 16007 h 1326196"/>
                      <a:gd name="connsiteX9" fmla="*/ 722879 w 806322"/>
                      <a:gd name="connsiteY9" fmla="*/ 13149 h 1326196"/>
                      <a:gd name="connsiteX10" fmla="*/ 722879 w 806322"/>
                      <a:gd name="connsiteY10" fmla="*/ 13149 h 13261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806322" h="1326196">
                        <a:moveTo>
                          <a:pt x="722783" y="13149"/>
                        </a:moveTo>
                        <a:lnTo>
                          <a:pt x="88323" y="598365"/>
                        </a:lnTo>
                        <a:cubicBezTo>
                          <a:pt x="79560" y="606462"/>
                          <a:pt x="73940" y="617511"/>
                          <a:pt x="72607" y="629417"/>
                        </a:cubicBezTo>
                        <a:lnTo>
                          <a:pt x="312" y="1270830"/>
                        </a:lnTo>
                        <a:cubicBezTo>
                          <a:pt x="-2736" y="1298167"/>
                          <a:pt x="16886" y="1322742"/>
                          <a:pt x="44222" y="1325885"/>
                        </a:cubicBezTo>
                        <a:cubicBezTo>
                          <a:pt x="71559" y="1328933"/>
                          <a:pt x="96134" y="1309312"/>
                          <a:pt x="99277" y="1281975"/>
                        </a:cubicBezTo>
                        <a:lnTo>
                          <a:pt x="169476" y="658944"/>
                        </a:lnTo>
                        <a:cubicBezTo>
                          <a:pt x="261678" y="573886"/>
                          <a:pt x="790316" y="86301"/>
                          <a:pt x="790316" y="86301"/>
                        </a:cubicBezTo>
                        <a:cubicBezTo>
                          <a:pt x="810509" y="67632"/>
                          <a:pt x="811747" y="36200"/>
                          <a:pt x="793173" y="16007"/>
                        </a:cubicBezTo>
                        <a:cubicBezTo>
                          <a:pt x="774504" y="-4186"/>
                          <a:pt x="743072" y="-5424"/>
                          <a:pt x="722879" y="13149"/>
                        </a:cubicBezTo>
                        <a:lnTo>
                          <a:pt x="722879" y="13149"/>
                        </a:lnTo>
                        <a:close/>
                      </a:path>
                    </a:pathLst>
                  </a:custGeom>
                  <a:solidFill>
                    <a:srgbClr val="44546A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/>
                    </a:endParaRPr>
                  </a:p>
                </p:txBody>
              </p:sp>
              <p:sp>
                <p:nvSpPr>
                  <p:cNvPr id="1049" name="Freeform: Shape 1048">
                    <a:extLst>
                      <a:ext uri="{FF2B5EF4-FFF2-40B4-BE49-F238E27FC236}">
                        <a16:creationId xmlns:a16="http://schemas.microsoft.com/office/drawing/2014/main" id="{29C5F3F7-903A-8664-748B-225115632781}"/>
                      </a:ext>
                    </a:extLst>
                  </p:cNvPr>
                  <p:cNvSpPr/>
                  <p:nvPr/>
                </p:nvSpPr>
                <p:spPr>
                  <a:xfrm rot="16394494">
                    <a:off x="8163768" y="1208447"/>
                    <a:ext cx="282337" cy="144291"/>
                  </a:xfrm>
                  <a:custGeom>
                    <a:avLst/>
                    <a:gdLst>
                      <a:gd name="connsiteX0" fmla="*/ 1295711 w 1379249"/>
                      <a:gd name="connsiteY0" fmla="*/ 13054 h 704879"/>
                      <a:gd name="connsiteX1" fmla="*/ 674871 w 1379249"/>
                      <a:gd name="connsiteY1" fmla="*/ 585697 h 704879"/>
                      <a:gd name="connsiteX2" fmla="*/ 48221 w 1379249"/>
                      <a:gd name="connsiteY2" fmla="*/ 605319 h 704879"/>
                      <a:gd name="connsiteX3" fmla="*/ 25 w 1379249"/>
                      <a:gd name="connsiteY3" fmla="*/ 656658 h 704879"/>
                      <a:gd name="connsiteX4" fmla="*/ 51364 w 1379249"/>
                      <a:gd name="connsiteY4" fmla="*/ 704855 h 704879"/>
                      <a:gd name="connsiteX5" fmla="*/ 696588 w 1379249"/>
                      <a:gd name="connsiteY5" fmla="*/ 684662 h 704879"/>
                      <a:gd name="connsiteX6" fmla="*/ 728782 w 1379249"/>
                      <a:gd name="connsiteY6" fmla="*/ 671517 h 704879"/>
                      <a:gd name="connsiteX7" fmla="*/ 1363243 w 1379249"/>
                      <a:gd name="connsiteY7" fmla="*/ 86301 h 704879"/>
                      <a:gd name="connsiteX8" fmla="*/ 1366100 w 1379249"/>
                      <a:gd name="connsiteY8" fmla="*/ 16007 h 704879"/>
                      <a:gd name="connsiteX9" fmla="*/ 1295806 w 1379249"/>
                      <a:gd name="connsiteY9" fmla="*/ 13149 h 704879"/>
                      <a:gd name="connsiteX10" fmla="*/ 1295806 w 1379249"/>
                      <a:gd name="connsiteY10" fmla="*/ 13149 h 70487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379249" h="704879">
                        <a:moveTo>
                          <a:pt x="1295711" y="13054"/>
                        </a:moveTo>
                        <a:lnTo>
                          <a:pt x="674871" y="585697"/>
                        </a:lnTo>
                        <a:lnTo>
                          <a:pt x="48221" y="605319"/>
                        </a:lnTo>
                        <a:cubicBezTo>
                          <a:pt x="20789" y="606176"/>
                          <a:pt x="-833" y="629131"/>
                          <a:pt x="25" y="656658"/>
                        </a:cubicBezTo>
                        <a:cubicBezTo>
                          <a:pt x="882" y="684090"/>
                          <a:pt x="23837" y="705712"/>
                          <a:pt x="51364" y="704855"/>
                        </a:cubicBezTo>
                        <a:lnTo>
                          <a:pt x="696588" y="684662"/>
                        </a:lnTo>
                        <a:cubicBezTo>
                          <a:pt x="708589" y="684281"/>
                          <a:pt x="719924" y="679614"/>
                          <a:pt x="728782" y="671517"/>
                        </a:cubicBezTo>
                        <a:lnTo>
                          <a:pt x="1363243" y="86301"/>
                        </a:lnTo>
                        <a:cubicBezTo>
                          <a:pt x="1383436" y="67632"/>
                          <a:pt x="1384674" y="36200"/>
                          <a:pt x="1366100" y="16007"/>
                        </a:cubicBezTo>
                        <a:cubicBezTo>
                          <a:pt x="1347431" y="-4186"/>
                          <a:pt x="1315999" y="-5424"/>
                          <a:pt x="1295806" y="13149"/>
                        </a:cubicBezTo>
                        <a:lnTo>
                          <a:pt x="1295806" y="13149"/>
                        </a:lnTo>
                        <a:close/>
                      </a:path>
                    </a:pathLst>
                  </a:custGeom>
                  <a:solidFill>
                    <a:srgbClr val="44546A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/>
                    </a:endParaRPr>
                  </a:p>
                </p:txBody>
              </p:sp>
            </p:grpSp>
            <p:sp>
              <p:nvSpPr>
                <p:cNvPr id="1047" name="Freeform: Shape 1046">
                  <a:extLst>
                    <a:ext uri="{FF2B5EF4-FFF2-40B4-BE49-F238E27FC236}">
                      <a16:creationId xmlns:a16="http://schemas.microsoft.com/office/drawing/2014/main" id="{AC5CF3E7-0BD7-FAF9-BB33-AA20649CA349}"/>
                    </a:ext>
                  </a:extLst>
                </p:cNvPr>
                <p:cNvSpPr/>
                <p:nvPr/>
              </p:nvSpPr>
              <p:spPr>
                <a:xfrm rot="16394494">
                  <a:off x="8267456" y="1341512"/>
                  <a:ext cx="125129" cy="23661"/>
                </a:xfrm>
                <a:custGeom>
                  <a:avLst/>
                  <a:gdLst>
                    <a:gd name="connsiteX0" fmla="*/ 559904 w 611268"/>
                    <a:gd name="connsiteY0" fmla="*/ 25 h 115587"/>
                    <a:gd name="connsiteX1" fmla="*/ 48221 w 611268"/>
                    <a:gd name="connsiteY1" fmla="*/ 16027 h 115587"/>
                    <a:gd name="connsiteX2" fmla="*/ 25 w 611268"/>
                    <a:gd name="connsiteY2" fmla="*/ 67366 h 115587"/>
                    <a:gd name="connsiteX3" fmla="*/ 51364 w 611268"/>
                    <a:gd name="connsiteY3" fmla="*/ 115563 h 115587"/>
                    <a:gd name="connsiteX4" fmla="*/ 563047 w 611268"/>
                    <a:gd name="connsiteY4" fmla="*/ 99561 h 115587"/>
                    <a:gd name="connsiteX5" fmla="*/ 611244 w 611268"/>
                    <a:gd name="connsiteY5" fmla="*/ 48221 h 115587"/>
                    <a:gd name="connsiteX6" fmla="*/ 559904 w 611268"/>
                    <a:gd name="connsiteY6" fmla="*/ 25 h 115587"/>
                    <a:gd name="connsiteX7" fmla="*/ 559904 w 611268"/>
                    <a:gd name="connsiteY7" fmla="*/ 25 h 1155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11268" h="115587">
                      <a:moveTo>
                        <a:pt x="559904" y="25"/>
                      </a:moveTo>
                      <a:lnTo>
                        <a:pt x="48221" y="16027"/>
                      </a:lnTo>
                      <a:cubicBezTo>
                        <a:pt x="20789" y="16884"/>
                        <a:pt x="-833" y="39839"/>
                        <a:pt x="25" y="67366"/>
                      </a:cubicBezTo>
                      <a:cubicBezTo>
                        <a:pt x="882" y="94799"/>
                        <a:pt x="23837" y="116420"/>
                        <a:pt x="51364" y="115563"/>
                      </a:cubicBezTo>
                      <a:lnTo>
                        <a:pt x="563047" y="99561"/>
                      </a:lnTo>
                      <a:cubicBezTo>
                        <a:pt x="590479" y="98704"/>
                        <a:pt x="612101" y="75749"/>
                        <a:pt x="611244" y="48221"/>
                      </a:cubicBezTo>
                      <a:cubicBezTo>
                        <a:pt x="610387" y="20789"/>
                        <a:pt x="587431" y="-833"/>
                        <a:pt x="559904" y="25"/>
                      </a:cubicBezTo>
                      <a:lnTo>
                        <a:pt x="559904" y="25"/>
                      </a:lnTo>
                      <a:close/>
                    </a:path>
                  </a:pathLst>
                </a:custGeom>
                <a:solidFill>
                  <a:srgbClr val="C1D0E5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</a:endParaRPr>
                </a:p>
              </p:txBody>
            </p:sp>
          </p:grpSp>
          <p:grpSp>
            <p:nvGrpSpPr>
              <p:cNvPr id="988" name="Group 987">
                <a:extLst>
                  <a:ext uri="{FF2B5EF4-FFF2-40B4-BE49-F238E27FC236}">
                    <a16:creationId xmlns:a16="http://schemas.microsoft.com/office/drawing/2014/main" id="{BE8F91A1-8FA0-064F-E3A3-A702C503C1D3}"/>
                  </a:ext>
                </a:extLst>
              </p:cNvPr>
              <p:cNvGrpSpPr/>
              <p:nvPr/>
            </p:nvGrpSpPr>
            <p:grpSpPr>
              <a:xfrm rot="3741095">
                <a:off x="7814607" y="2865644"/>
                <a:ext cx="107024" cy="106977"/>
                <a:chOff x="8232791" y="1124019"/>
                <a:chExt cx="297880" cy="297742"/>
              </a:xfrm>
              <a:effectLst>
                <a:glow rad="101600">
                  <a:srgbClr val="FFFFFF">
                    <a:alpha val="60000"/>
                  </a:srgbClr>
                </a:glow>
              </a:effectLst>
            </p:grpSpPr>
            <p:sp>
              <p:nvSpPr>
                <p:cNvPr id="1040" name="Freeform: Shape 1039">
                  <a:extLst>
                    <a:ext uri="{FF2B5EF4-FFF2-40B4-BE49-F238E27FC236}">
                      <a16:creationId xmlns:a16="http://schemas.microsoft.com/office/drawing/2014/main" id="{F0447B56-F215-5FCA-99CA-714B064C2D0B}"/>
                    </a:ext>
                  </a:extLst>
                </p:cNvPr>
                <p:cNvSpPr/>
                <p:nvPr/>
              </p:nvSpPr>
              <p:spPr>
                <a:xfrm rot="16394494">
                  <a:off x="8445393" y="1182949"/>
                  <a:ext cx="32124" cy="124525"/>
                </a:xfrm>
                <a:custGeom>
                  <a:avLst/>
                  <a:gdLst>
                    <a:gd name="connsiteX0" fmla="*/ 57653 w 156929"/>
                    <a:gd name="connsiteY0" fmla="*/ 44222 h 608319"/>
                    <a:gd name="connsiteX1" fmla="*/ 312 w 156929"/>
                    <a:gd name="connsiteY1" fmla="*/ 552953 h 608319"/>
                    <a:gd name="connsiteX2" fmla="*/ 44222 w 156929"/>
                    <a:gd name="connsiteY2" fmla="*/ 608007 h 608319"/>
                    <a:gd name="connsiteX3" fmla="*/ 99277 w 156929"/>
                    <a:gd name="connsiteY3" fmla="*/ 564097 h 608319"/>
                    <a:gd name="connsiteX4" fmla="*/ 156617 w 156929"/>
                    <a:gd name="connsiteY4" fmla="*/ 55367 h 608319"/>
                    <a:gd name="connsiteX5" fmla="*/ 112707 w 156929"/>
                    <a:gd name="connsiteY5" fmla="*/ 312 h 608319"/>
                    <a:gd name="connsiteX6" fmla="*/ 57653 w 156929"/>
                    <a:gd name="connsiteY6" fmla="*/ 44222 h 608319"/>
                    <a:gd name="connsiteX7" fmla="*/ 57653 w 156929"/>
                    <a:gd name="connsiteY7" fmla="*/ 44222 h 6083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56929" h="608319">
                      <a:moveTo>
                        <a:pt x="57653" y="44222"/>
                      </a:moveTo>
                      <a:lnTo>
                        <a:pt x="312" y="552953"/>
                      </a:lnTo>
                      <a:cubicBezTo>
                        <a:pt x="-2736" y="580289"/>
                        <a:pt x="16886" y="604864"/>
                        <a:pt x="44222" y="608007"/>
                      </a:cubicBezTo>
                      <a:cubicBezTo>
                        <a:pt x="71559" y="611055"/>
                        <a:pt x="96134" y="591434"/>
                        <a:pt x="99277" y="564097"/>
                      </a:cubicBezTo>
                      <a:lnTo>
                        <a:pt x="156617" y="55367"/>
                      </a:lnTo>
                      <a:cubicBezTo>
                        <a:pt x="159665" y="28030"/>
                        <a:pt x="140044" y="3455"/>
                        <a:pt x="112707" y="312"/>
                      </a:cubicBezTo>
                      <a:cubicBezTo>
                        <a:pt x="85370" y="-2736"/>
                        <a:pt x="60796" y="16886"/>
                        <a:pt x="57653" y="44222"/>
                      </a:cubicBezTo>
                      <a:lnTo>
                        <a:pt x="57653" y="44222"/>
                      </a:lnTo>
                      <a:close/>
                    </a:path>
                  </a:pathLst>
                </a:custGeom>
                <a:solidFill>
                  <a:srgbClr val="C1D0E5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</a:endParaRPr>
                </a:p>
              </p:txBody>
            </p:sp>
            <p:grpSp>
              <p:nvGrpSpPr>
                <p:cNvPr id="1041" name="Group 1040">
                  <a:extLst>
                    <a:ext uri="{FF2B5EF4-FFF2-40B4-BE49-F238E27FC236}">
                      <a16:creationId xmlns:a16="http://schemas.microsoft.com/office/drawing/2014/main" id="{7586CECD-0F04-011D-A981-78755B3D20BE}"/>
                    </a:ext>
                  </a:extLst>
                </p:cNvPr>
                <p:cNvGrpSpPr/>
                <p:nvPr/>
              </p:nvGrpSpPr>
              <p:grpSpPr>
                <a:xfrm>
                  <a:off x="8232791" y="1124019"/>
                  <a:ext cx="297880" cy="297742"/>
                  <a:chOff x="8232791" y="1124019"/>
                  <a:chExt cx="297880" cy="297742"/>
                </a:xfrm>
              </p:grpSpPr>
              <p:sp>
                <p:nvSpPr>
                  <p:cNvPr id="1043" name="Freeform: Shape 1042">
                    <a:extLst>
                      <a:ext uri="{FF2B5EF4-FFF2-40B4-BE49-F238E27FC236}">
                        <a16:creationId xmlns:a16="http://schemas.microsoft.com/office/drawing/2014/main" id="{9FBA5576-3ED3-0FD6-9A6A-F807CE377416}"/>
                      </a:ext>
                    </a:extLst>
                  </p:cNvPr>
                  <p:cNvSpPr/>
                  <p:nvPr/>
                </p:nvSpPr>
                <p:spPr>
                  <a:xfrm rot="16394494">
                    <a:off x="8312404" y="1070809"/>
                    <a:ext cx="165057" cy="271477"/>
                  </a:xfrm>
                  <a:custGeom>
                    <a:avLst/>
                    <a:gdLst>
                      <a:gd name="connsiteX0" fmla="*/ 722783 w 806322"/>
                      <a:gd name="connsiteY0" fmla="*/ 13149 h 1326196"/>
                      <a:gd name="connsiteX1" fmla="*/ 88323 w 806322"/>
                      <a:gd name="connsiteY1" fmla="*/ 598365 h 1326196"/>
                      <a:gd name="connsiteX2" fmla="*/ 72607 w 806322"/>
                      <a:gd name="connsiteY2" fmla="*/ 629417 h 1326196"/>
                      <a:gd name="connsiteX3" fmla="*/ 312 w 806322"/>
                      <a:gd name="connsiteY3" fmla="*/ 1270830 h 1326196"/>
                      <a:gd name="connsiteX4" fmla="*/ 44222 w 806322"/>
                      <a:gd name="connsiteY4" fmla="*/ 1325885 h 1326196"/>
                      <a:gd name="connsiteX5" fmla="*/ 99277 w 806322"/>
                      <a:gd name="connsiteY5" fmla="*/ 1281975 h 1326196"/>
                      <a:gd name="connsiteX6" fmla="*/ 169476 w 806322"/>
                      <a:gd name="connsiteY6" fmla="*/ 658944 h 1326196"/>
                      <a:gd name="connsiteX7" fmla="*/ 790316 w 806322"/>
                      <a:gd name="connsiteY7" fmla="*/ 86301 h 1326196"/>
                      <a:gd name="connsiteX8" fmla="*/ 793173 w 806322"/>
                      <a:gd name="connsiteY8" fmla="*/ 16007 h 1326196"/>
                      <a:gd name="connsiteX9" fmla="*/ 722879 w 806322"/>
                      <a:gd name="connsiteY9" fmla="*/ 13149 h 1326196"/>
                      <a:gd name="connsiteX10" fmla="*/ 722879 w 806322"/>
                      <a:gd name="connsiteY10" fmla="*/ 13149 h 13261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806322" h="1326196">
                        <a:moveTo>
                          <a:pt x="722783" y="13149"/>
                        </a:moveTo>
                        <a:lnTo>
                          <a:pt x="88323" y="598365"/>
                        </a:lnTo>
                        <a:cubicBezTo>
                          <a:pt x="79560" y="606462"/>
                          <a:pt x="73940" y="617511"/>
                          <a:pt x="72607" y="629417"/>
                        </a:cubicBezTo>
                        <a:lnTo>
                          <a:pt x="312" y="1270830"/>
                        </a:lnTo>
                        <a:cubicBezTo>
                          <a:pt x="-2736" y="1298167"/>
                          <a:pt x="16886" y="1322742"/>
                          <a:pt x="44222" y="1325885"/>
                        </a:cubicBezTo>
                        <a:cubicBezTo>
                          <a:pt x="71559" y="1328933"/>
                          <a:pt x="96134" y="1309312"/>
                          <a:pt x="99277" y="1281975"/>
                        </a:cubicBezTo>
                        <a:lnTo>
                          <a:pt x="169476" y="658944"/>
                        </a:lnTo>
                        <a:cubicBezTo>
                          <a:pt x="261678" y="573886"/>
                          <a:pt x="790316" y="86301"/>
                          <a:pt x="790316" y="86301"/>
                        </a:cubicBezTo>
                        <a:cubicBezTo>
                          <a:pt x="810509" y="67632"/>
                          <a:pt x="811747" y="36200"/>
                          <a:pt x="793173" y="16007"/>
                        </a:cubicBezTo>
                        <a:cubicBezTo>
                          <a:pt x="774504" y="-4186"/>
                          <a:pt x="743072" y="-5424"/>
                          <a:pt x="722879" y="13149"/>
                        </a:cubicBezTo>
                        <a:lnTo>
                          <a:pt x="722879" y="13149"/>
                        </a:lnTo>
                        <a:close/>
                      </a:path>
                    </a:pathLst>
                  </a:custGeom>
                  <a:solidFill>
                    <a:srgbClr val="44546A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/>
                    </a:endParaRPr>
                  </a:p>
                </p:txBody>
              </p:sp>
              <p:sp>
                <p:nvSpPr>
                  <p:cNvPr id="1044" name="Freeform: Shape 1043">
                    <a:extLst>
                      <a:ext uri="{FF2B5EF4-FFF2-40B4-BE49-F238E27FC236}">
                        <a16:creationId xmlns:a16="http://schemas.microsoft.com/office/drawing/2014/main" id="{D722D7FB-2B85-C44C-8E9E-1478B695BF2E}"/>
                      </a:ext>
                    </a:extLst>
                  </p:cNvPr>
                  <p:cNvSpPr/>
                  <p:nvPr/>
                </p:nvSpPr>
                <p:spPr>
                  <a:xfrm rot="16394494">
                    <a:off x="8163768" y="1208447"/>
                    <a:ext cx="282337" cy="144291"/>
                  </a:xfrm>
                  <a:custGeom>
                    <a:avLst/>
                    <a:gdLst>
                      <a:gd name="connsiteX0" fmla="*/ 1295711 w 1379249"/>
                      <a:gd name="connsiteY0" fmla="*/ 13054 h 704879"/>
                      <a:gd name="connsiteX1" fmla="*/ 674871 w 1379249"/>
                      <a:gd name="connsiteY1" fmla="*/ 585697 h 704879"/>
                      <a:gd name="connsiteX2" fmla="*/ 48221 w 1379249"/>
                      <a:gd name="connsiteY2" fmla="*/ 605319 h 704879"/>
                      <a:gd name="connsiteX3" fmla="*/ 25 w 1379249"/>
                      <a:gd name="connsiteY3" fmla="*/ 656658 h 704879"/>
                      <a:gd name="connsiteX4" fmla="*/ 51364 w 1379249"/>
                      <a:gd name="connsiteY4" fmla="*/ 704855 h 704879"/>
                      <a:gd name="connsiteX5" fmla="*/ 696588 w 1379249"/>
                      <a:gd name="connsiteY5" fmla="*/ 684662 h 704879"/>
                      <a:gd name="connsiteX6" fmla="*/ 728782 w 1379249"/>
                      <a:gd name="connsiteY6" fmla="*/ 671517 h 704879"/>
                      <a:gd name="connsiteX7" fmla="*/ 1363243 w 1379249"/>
                      <a:gd name="connsiteY7" fmla="*/ 86301 h 704879"/>
                      <a:gd name="connsiteX8" fmla="*/ 1366100 w 1379249"/>
                      <a:gd name="connsiteY8" fmla="*/ 16007 h 704879"/>
                      <a:gd name="connsiteX9" fmla="*/ 1295806 w 1379249"/>
                      <a:gd name="connsiteY9" fmla="*/ 13149 h 704879"/>
                      <a:gd name="connsiteX10" fmla="*/ 1295806 w 1379249"/>
                      <a:gd name="connsiteY10" fmla="*/ 13149 h 70487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379249" h="704879">
                        <a:moveTo>
                          <a:pt x="1295711" y="13054"/>
                        </a:moveTo>
                        <a:lnTo>
                          <a:pt x="674871" y="585697"/>
                        </a:lnTo>
                        <a:lnTo>
                          <a:pt x="48221" y="605319"/>
                        </a:lnTo>
                        <a:cubicBezTo>
                          <a:pt x="20789" y="606176"/>
                          <a:pt x="-833" y="629131"/>
                          <a:pt x="25" y="656658"/>
                        </a:cubicBezTo>
                        <a:cubicBezTo>
                          <a:pt x="882" y="684090"/>
                          <a:pt x="23837" y="705712"/>
                          <a:pt x="51364" y="704855"/>
                        </a:cubicBezTo>
                        <a:lnTo>
                          <a:pt x="696588" y="684662"/>
                        </a:lnTo>
                        <a:cubicBezTo>
                          <a:pt x="708589" y="684281"/>
                          <a:pt x="719924" y="679614"/>
                          <a:pt x="728782" y="671517"/>
                        </a:cubicBezTo>
                        <a:lnTo>
                          <a:pt x="1363243" y="86301"/>
                        </a:lnTo>
                        <a:cubicBezTo>
                          <a:pt x="1383436" y="67632"/>
                          <a:pt x="1384674" y="36200"/>
                          <a:pt x="1366100" y="16007"/>
                        </a:cubicBezTo>
                        <a:cubicBezTo>
                          <a:pt x="1347431" y="-4186"/>
                          <a:pt x="1315999" y="-5424"/>
                          <a:pt x="1295806" y="13149"/>
                        </a:cubicBezTo>
                        <a:lnTo>
                          <a:pt x="1295806" y="13149"/>
                        </a:lnTo>
                        <a:close/>
                      </a:path>
                    </a:pathLst>
                  </a:custGeom>
                  <a:solidFill>
                    <a:srgbClr val="44546A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/>
                    </a:endParaRPr>
                  </a:p>
                </p:txBody>
              </p:sp>
            </p:grpSp>
            <p:sp>
              <p:nvSpPr>
                <p:cNvPr id="1042" name="Freeform: Shape 1041">
                  <a:extLst>
                    <a:ext uri="{FF2B5EF4-FFF2-40B4-BE49-F238E27FC236}">
                      <a16:creationId xmlns:a16="http://schemas.microsoft.com/office/drawing/2014/main" id="{76376EE0-8785-DD2D-7CAB-E4A0F3B15C01}"/>
                    </a:ext>
                  </a:extLst>
                </p:cNvPr>
                <p:cNvSpPr/>
                <p:nvPr/>
              </p:nvSpPr>
              <p:spPr>
                <a:xfrm rot="16394494">
                  <a:off x="8267456" y="1341512"/>
                  <a:ext cx="125129" cy="23661"/>
                </a:xfrm>
                <a:custGeom>
                  <a:avLst/>
                  <a:gdLst>
                    <a:gd name="connsiteX0" fmla="*/ 559904 w 611268"/>
                    <a:gd name="connsiteY0" fmla="*/ 25 h 115587"/>
                    <a:gd name="connsiteX1" fmla="*/ 48221 w 611268"/>
                    <a:gd name="connsiteY1" fmla="*/ 16027 h 115587"/>
                    <a:gd name="connsiteX2" fmla="*/ 25 w 611268"/>
                    <a:gd name="connsiteY2" fmla="*/ 67366 h 115587"/>
                    <a:gd name="connsiteX3" fmla="*/ 51364 w 611268"/>
                    <a:gd name="connsiteY3" fmla="*/ 115563 h 115587"/>
                    <a:gd name="connsiteX4" fmla="*/ 563047 w 611268"/>
                    <a:gd name="connsiteY4" fmla="*/ 99561 h 115587"/>
                    <a:gd name="connsiteX5" fmla="*/ 611244 w 611268"/>
                    <a:gd name="connsiteY5" fmla="*/ 48221 h 115587"/>
                    <a:gd name="connsiteX6" fmla="*/ 559904 w 611268"/>
                    <a:gd name="connsiteY6" fmla="*/ 25 h 115587"/>
                    <a:gd name="connsiteX7" fmla="*/ 559904 w 611268"/>
                    <a:gd name="connsiteY7" fmla="*/ 25 h 1155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11268" h="115587">
                      <a:moveTo>
                        <a:pt x="559904" y="25"/>
                      </a:moveTo>
                      <a:lnTo>
                        <a:pt x="48221" y="16027"/>
                      </a:lnTo>
                      <a:cubicBezTo>
                        <a:pt x="20789" y="16884"/>
                        <a:pt x="-833" y="39839"/>
                        <a:pt x="25" y="67366"/>
                      </a:cubicBezTo>
                      <a:cubicBezTo>
                        <a:pt x="882" y="94799"/>
                        <a:pt x="23837" y="116420"/>
                        <a:pt x="51364" y="115563"/>
                      </a:cubicBezTo>
                      <a:lnTo>
                        <a:pt x="563047" y="99561"/>
                      </a:lnTo>
                      <a:cubicBezTo>
                        <a:pt x="590479" y="98704"/>
                        <a:pt x="612101" y="75749"/>
                        <a:pt x="611244" y="48221"/>
                      </a:cubicBezTo>
                      <a:cubicBezTo>
                        <a:pt x="610387" y="20789"/>
                        <a:pt x="587431" y="-833"/>
                        <a:pt x="559904" y="25"/>
                      </a:cubicBezTo>
                      <a:lnTo>
                        <a:pt x="559904" y="25"/>
                      </a:lnTo>
                      <a:close/>
                    </a:path>
                  </a:pathLst>
                </a:custGeom>
                <a:solidFill>
                  <a:srgbClr val="C1D0E5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</a:endParaRPr>
                </a:p>
              </p:txBody>
            </p:sp>
          </p:grpSp>
          <p:grpSp>
            <p:nvGrpSpPr>
              <p:cNvPr id="989" name="Group 988">
                <a:extLst>
                  <a:ext uri="{FF2B5EF4-FFF2-40B4-BE49-F238E27FC236}">
                    <a16:creationId xmlns:a16="http://schemas.microsoft.com/office/drawing/2014/main" id="{B29C0C90-132B-1459-4E3E-DDEAAFD95844}"/>
                  </a:ext>
                </a:extLst>
              </p:cNvPr>
              <p:cNvGrpSpPr/>
              <p:nvPr/>
            </p:nvGrpSpPr>
            <p:grpSpPr>
              <a:xfrm rot="1574092">
                <a:off x="6200260" y="3732677"/>
                <a:ext cx="107024" cy="106977"/>
                <a:chOff x="8232791" y="1124019"/>
                <a:chExt cx="297880" cy="297742"/>
              </a:xfrm>
              <a:effectLst>
                <a:glow rad="101600">
                  <a:srgbClr val="FFFFFF">
                    <a:alpha val="60000"/>
                  </a:srgbClr>
                </a:glow>
              </a:effectLst>
            </p:grpSpPr>
            <p:sp>
              <p:nvSpPr>
                <p:cNvPr id="1035" name="Freeform: Shape 1034">
                  <a:extLst>
                    <a:ext uri="{FF2B5EF4-FFF2-40B4-BE49-F238E27FC236}">
                      <a16:creationId xmlns:a16="http://schemas.microsoft.com/office/drawing/2014/main" id="{5AF04076-BED3-60D5-5C7B-5A0035DEE909}"/>
                    </a:ext>
                  </a:extLst>
                </p:cNvPr>
                <p:cNvSpPr/>
                <p:nvPr/>
              </p:nvSpPr>
              <p:spPr>
                <a:xfrm rot="16394494">
                  <a:off x="8445393" y="1182949"/>
                  <a:ext cx="32124" cy="124525"/>
                </a:xfrm>
                <a:custGeom>
                  <a:avLst/>
                  <a:gdLst>
                    <a:gd name="connsiteX0" fmla="*/ 57653 w 156929"/>
                    <a:gd name="connsiteY0" fmla="*/ 44222 h 608319"/>
                    <a:gd name="connsiteX1" fmla="*/ 312 w 156929"/>
                    <a:gd name="connsiteY1" fmla="*/ 552953 h 608319"/>
                    <a:gd name="connsiteX2" fmla="*/ 44222 w 156929"/>
                    <a:gd name="connsiteY2" fmla="*/ 608007 h 608319"/>
                    <a:gd name="connsiteX3" fmla="*/ 99277 w 156929"/>
                    <a:gd name="connsiteY3" fmla="*/ 564097 h 608319"/>
                    <a:gd name="connsiteX4" fmla="*/ 156617 w 156929"/>
                    <a:gd name="connsiteY4" fmla="*/ 55367 h 608319"/>
                    <a:gd name="connsiteX5" fmla="*/ 112707 w 156929"/>
                    <a:gd name="connsiteY5" fmla="*/ 312 h 608319"/>
                    <a:gd name="connsiteX6" fmla="*/ 57653 w 156929"/>
                    <a:gd name="connsiteY6" fmla="*/ 44222 h 608319"/>
                    <a:gd name="connsiteX7" fmla="*/ 57653 w 156929"/>
                    <a:gd name="connsiteY7" fmla="*/ 44222 h 6083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56929" h="608319">
                      <a:moveTo>
                        <a:pt x="57653" y="44222"/>
                      </a:moveTo>
                      <a:lnTo>
                        <a:pt x="312" y="552953"/>
                      </a:lnTo>
                      <a:cubicBezTo>
                        <a:pt x="-2736" y="580289"/>
                        <a:pt x="16886" y="604864"/>
                        <a:pt x="44222" y="608007"/>
                      </a:cubicBezTo>
                      <a:cubicBezTo>
                        <a:pt x="71559" y="611055"/>
                        <a:pt x="96134" y="591434"/>
                        <a:pt x="99277" y="564097"/>
                      </a:cubicBezTo>
                      <a:lnTo>
                        <a:pt x="156617" y="55367"/>
                      </a:lnTo>
                      <a:cubicBezTo>
                        <a:pt x="159665" y="28030"/>
                        <a:pt x="140044" y="3455"/>
                        <a:pt x="112707" y="312"/>
                      </a:cubicBezTo>
                      <a:cubicBezTo>
                        <a:pt x="85370" y="-2736"/>
                        <a:pt x="60796" y="16886"/>
                        <a:pt x="57653" y="44222"/>
                      </a:cubicBezTo>
                      <a:lnTo>
                        <a:pt x="57653" y="44222"/>
                      </a:lnTo>
                      <a:close/>
                    </a:path>
                  </a:pathLst>
                </a:custGeom>
                <a:solidFill>
                  <a:srgbClr val="C1D0E5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</a:endParaRPr>
                </a:p>
              </p:txBody>
            </p:sp>
            <p:grpSp>
              <p:nvGrpSpPr>
                <p:cNvPr id="1036" name="Group 1035">
                  <a:extLst>
                    <a:ext uri="{FF2B5EF4-FFF2-40B4-BE49-F238E27FC236}">
                      <a16:creationId xmlns:a16="http://schemas.microsoft.com/office/drawing/2014/main" id="{893AF27A-F467-6D57-A0AE-7D4071C3CD6E}"/>
                    </a:ext>
                  </a:extLst>
                </p:cNvPr>
                <p:cNvGrpSpPr/>
                <p:nvPr/>
              </p:nvGrpSpPr>
              <p:grpSpPr>
                <a:xfrm>
                  <a:off x="8232791" y="1124019"/>
                  <a:ext cx="297880" cy="297742"/>
                  <a:chOff x="8232791" y="1124019"/>
                  <a:chExt cx="297880" cy="297742"/>
                </a:xfrm>
              </p:grpSpPr>
              <p:sp>
                <p:nvSpPr>
                  <p:cNvPr id="1038" name="Freeform: Shape 1037">
                    <a:extLst>
                      <a:ext uri="{FF2B5EF4-FFF2-40B4-BE49-F238E27FC236}">
                        <a16:creationId xmlns:a16="http://schemas.microsoft.com/office/drawing/2014/main" id="{6390B7EB-5EDC-38E9-DD89-F7E2EC3B3EB7}"/>
                      </a:ext>
                    </a:extLst>
                  </p:cNvPr>
                  <p:cNvSpPr/>
                  <p:nvPr/>
                </p:nvSpPr>
                <p:spPr>
                  <a:xfrm rot="16394494">
                    <a:off x="8312404" y="1070809"/>
                    <a:ext cx="165057" cy="271477"/>
                  </a:xfrm>
                  <a:custGeom>
                    <a:avLst/>
                    <a:gdLst>
                      <a:gd name="connsiteX0" fmla="*/ 722783 w 806322"/>
                      <a:gd name="connsiteY0" fmla="*/ 13149 h 1326196"/>
                      <a:gd name="connsiteX1" fmla="*/ 88323 w 806322"/>
                      <a:gd name="connsiteY1" fmla="*/ 598365 h 1326196"/>
                      <a:gd name="connsiteX2" fmla="*/ 72607 w 806322"/>
                      <a:gd name="connsiteY2" fmla="*/ 629417 h 1326196"/>
                      <a:gd name="connsiteX3" fmla="*/ 312 w 806322"/>
                      <a:gd name="connsiteY3" fmla="*/ 1270830 h 1326196"/>
                      <a:gd name="connsiteX4" fmla="*/ 44222 w 806322"/>
                      <a:gd name="connsiteY4" fmla="*/ 1325885 h 1326196"/>
                      <a:gd name="connsiteX5" fmla="*/ 99277 w 806322"/>
                      <a:gd name="connsiteY5" fmla="*/ 1281975 h 1326196"/>
                      <a:gd name="connsiteX6" fmla="*/ 169476 w 806322"/>
                      <a:gd name="connsiteY6" fmla="*/ 658944 h 1326196"/>
                      <a:gd name="connsiteX7" fmla="*/ 790316 w 806322"/>
                      <a:gd name="connsiteY7" fmla="*/ 86301 h 1326196"/>
                      <a:gd name="connsiteX8" fmla="*/ 793173 w 806322"/>
                      <a:gd name="connsiteY8" fmla="*/ 16007 h 1326196"/>
                      <a:gd name="connsiteX9" fmla="*/ 722879 w 806322"/>
                      <a:gd name="connsiteY9" fmla="*/ 13149 h 1326196"/>
                      <a:gd name="connsiteX10" fmla="*/ 722879 w 806322"/>
                      <a:gd name="connsiteY10" fmla="*/ 13149 h 13261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806322" h="1326196">
                        <a:moveTo>
                          <a:pt x="722783" y="13149"/>
                        </a:moveTo>
                        <a:lnTo>
                          <a:pt x="88323" y="598365"/>
                        </a:lnTo>
                        <a:cubicBezTo>
                          <a:pt x="79560" y="606462"/>
                          <a:pt x="73940" y="617511"/>
                          <a:pt x="72607" y="629417"/>
                        </a:cubicBezTo>
                        <a:lnTo>
                          <a:pt x="312" y="1270830"/>
                        </a:lnTo>
                        <a:cubicBezTo>
                          <a:pt x="-2736" y="1298167"/>
                          <a:pt x="16886" y="1322742"/>
                          <a:pt x="44222" y="1325885"/>
                        </a:cubicBezTo>
                        <a:cubicBezTo>
                          <a:pt x="71559" y="1328933"/>
                          <a:pt x="96134" y="1309312"/>
                          <a:pt x="99277" y="1281975"/>
                        </a:cubicBezTo>
                        <a:lnTo>
                          <a:pt x="169476" y="658944"/>
                        </a:lnTo>
                        <a:cubicBezTo>
                          <a:pt x="261678" y="573886"/>
                          <a:pt x="790316" y="86301"/>
                          <a:pt x="790316" y="86301"/>
                        </a:cubicBezTo>
                        <a:cubicBezTo>
                          <a:pt x="810509" y="67632"/>
                          <a:pt x="811747" y="36200"/>
                          <a:pt x="793173" y="16007"/>
                        </a:cubicBezTo>
                        <a:cubicBezTo>
                          <a:pt x="774504" y="-4186"/>
                          <a:pt x="743072" y="-5424"/>
                          <a:pt x="722879" y="13149"/>
                        </a:cubicBezTo>
                        <a:lnTo>
                          <a:pt x="722879" y="13149"/>
                        </a:lnTo>
                        <a:close/>
                      </a:path>
                    </a:pathLst>
                  </a:custGeom>
                  <a:solidFill>
                    <a:srgbClr val="44546A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/>
                    </a:endParaRPr>
                  </a:p>
                </p:txBody>
              </p:sp>
              <p:sp>
                <p:nvSpPr>
                  <p:cNvPr id="1039" name="Freeform: Shape 1038">
                    <a:extLst>
                      <a:ext uri="{FF2B5EF4-FFF2-40B4-BE49-F238E27FC236}">
                        <a16:creationId xmlns:a16="http://schemas.microsoft.com/office/drawing/2014/main" id="{B1DA707C-FF42-1FED-2D6D-EE40BD8E64E7}"/>
                      </a:ext>
                    </a:extLst>
                  </p:cNvPr>
                  <p:cNvSpPr/>
                  <p:nvPr/>
                </p:nvSpPr>
                <p:spPr>
                  <a:xfrm rot="16394494">
                    <a:off x="8163768" y="1208447"/>
                    <a:ext cx="282337" cy="144291"/>
                  </a:xfrm>
                  <a:custGeom>
                    <a:avLst/>
                    <a:gdLst>
                      <a:gd name="connsiteX0" fmla="*/ 1295711 w 1379249"/>
                      <a:gd name="connsiteY0" fmla="*/ 13054 h 704879"/>
                      <a:gd name="connsiteX1" fmla="*/ 674871 w 1379249"/>
                      <a:gd name="connsiteY1" fmla="*/ 585697 h 704879"/>
                      <a:gd name="connsiteX2" fmla="*/ 48221 w 1379249"/>
                      <a:gd name="connsiteY2" fmla="*/ 605319 h 704879"/>
                      <a:gd name="connsiteX3" fmla="*/ 25 w 1379249"/>
                      <a:gd name="connsiteY3" fmla="*/ 656658 h 704879"/>
                      <a:gd name="connsiteX4" fmla="*/ 51364 w 1379249"/>
                      <a:gd name="connsiteY4" fmla="*/ 704855 h 704879"/>
                      <a:gd name="connsiteX5" fmla="*/ 696588 w 1379249"/>
                      <a:gd name="connsiteY5" fmla="*/ 684662 h 704879"/>
                      <a:gd name="connsiteX6" fmla="*/ 728782 w 1379249"/>
                      <a:gd name="connsiteY6" fmla="*/ 671517 h 704879"/>
                      <a:gd name="connsiteX7" fmla="*/ 1363243 w 1379249"/>
                      <a:gd name="connsiteY7" fmla="*/ 86301 h 704879"/>
                      <a:gd name="connsiteX8" fmla="*/ 1366100 w 1379249"/>
                      <a:gd name="connsiteY8" fmla="*/ 16007 h 704879"/>
                      <a:gd name="connsiteX9" fmla="*/ 1295806 w 1379249"/>
                      <a:gd name="connsiteY9" fmla="*/ 13149 h 704879"/>
                      <a:gd name="connsiteX10" fmla="*/ 1295806 w 1379249"/>
                      <a:gd name="connsiteY10" fmla="*/ 13149 h 70487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379249" h="704879">
                        <a:moveTo>
                          <a:pt x="1295711" y="13054"/>
                        </a:moveTo>
                        <a:lnTo>
                          <a:pt x="674871" y="585697"/>
                        </a:lnTo>
                        <a:lnTo>
                          <a:pt x="48221" y="605319"/>
                        </a:lnTo>
                        <a:cubicBezTo>
                          <a:pt x="20789" y="606176"/>
                          <a:pt x="-833" y="629131"/>
                          <a:pt x="25" y="656658"/>
                        </a:cubicBezTo>
                        <a:cubicBezTo>
                          <a:pt x="882" y="684090"/>
                          <a:pt x="23837" y="705712"/>
                          <a:pt x="51364" y="704855"/>
                        </a:cubicBezTo>
                        <a:lnTo>
                          <a:pt x="696588" y="684662"/>
                        </a:lnTo>
                        <a:cubicBezTo>
                          <a:pt x="708589" y="684281"/>
                          <a:pt x="719924" y="679614"/>
                          <a:pt x="728782" y="671517"/>
                        </a:cubicBezTo>
                        <a:lnTo>
                          <a:pt x="1363243" y="86301"/>
                        </a:lnTo>
                        <a:cubicBezTo>
                          <a:pt x="1383436" y="67632"/>
                          <a:pt x="1384674" y="36200"/>
                          <a:pt x="1366100" y="16007"/>
                        </a:cubicBezTo>
                        <a:cubicBezTo>
                          <a:pt x="1347431" y="-4186"/>
                          <a:pt x="1315999" y="-5424"/>
                          <a:pt x="1295806" y="13149"/>
                        </a:cubicBezTo>
                        <a:lnTo>
                          <a:pt x="1295806" y="13149"/>
                        </a:lnTo>
                        <a:close/>
                      </a:path>
                    </a:pathLst>
                  </a:custGeom>
                  <a:solidFill>
                    <a:srgbClr val="44546A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/>
                    </a:endParaRPr>
                  </a:p>
                </p:txBody>
              </p:sp>
            </p:grpSp>
            <p:sp>
              <p:nvSpPr>
                <p:cNvPr id="1037" name="Freeform: Shape 1036">
                  <a:extLst>
                    <a:ext uri="{FF2B5EF4-FFF2-40B4-BE49-F238E27FC236}">
                      <a16:creationId xmlns:a16="http://schemas.microsoft.com/office/drawing/2014/main" id="{920B0CBF-0248-83CF-AC7A-EF66975879A5}"/>
                    </a:ext>
                  </a:extLst>
                </p:cNvPr>
                <p:cNvSpPr/>
                <p:nvPr/>
              </p:nvSpPr>
              <p:spPr>
                <a:xfrm rot="16394494">
                  <a:off x="8267456" y="1341512"/>
                  <a:ext cx="125129" cy="23661"/>
                </a:xfrm>
                <a:custGeom>
                  <a:avLst/>
                  <a:gdLst>
                    <a:gd name="connsiteX0" fmla="*/ 559904 w 611268"/>
                    <a:gd name="connsiteY0" fmla="*/ 25 h 115587"/>
                    <a:gd name="connsiteX1" fmla="*/ 48221 w 611268"/>
                    <a:gd name="connsiteY1" fmla="*/ 16027 h 115587"/>
                    <a:gd name="connsiteX2" fmla="*/ 25 w 611268"/>
                    <a:gd name="connsiteY2" fmla="*/ 67366 h 115587"/>
                    <a:gd name="connsiteX3" fmla="*/ 51364 w 611268"/>
                    <a:gd name="connsiteY3" fmla="*/ 115563 h 115587"/>
                    <a:gd name="connsiteX4" fmla="*/ 563047 w 611268"/>
                    <a:gd name="connsiteY4" fmla="*/ 99561 h 115587"/>
                    <a:gd name="connsiteX5" fmla="*/ 611244 w 611268"/>
                    <a:gd name="connsiteY5" fmla="*/ 48221 h 115587"/>
                    <a:gd name="connsiteX6" fmla="*/ 559904 w 611268"/>
                    <a:gd name="connsiteY6" fmla="*/ 25 h 115587"/>
                    <a:gd name="connsiteX7" fmla="*/ 559904 w 611268"/>
                    <a:gd name="connsiteY7" fmla="*/ 25 h 1155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11268" h="115587">
                      <a:moveTo>
                        <a:pt x="559904" y="25"/>
                      </a:moveTo>
                      <a:lnTo>
                        <a:pt x="48221" y="16027"/>
                      </a:lnTo>
                      <a:cubicBezTo>
                        <a:pt x="20789" y="16884"/>
                        <a:pt x="-833" y="39839"/>
                        <a:pt x="25" y="67366"/>
                      </a:cubicBezTo>
                      <a:cubicBezTo>
                        <a:pt x="882" y="94799"/>
                        <a:pt x="23837" y="116420"/>
                        <a:pt x="51364" y="115563"/>
                      </a:cubicBezTo>
                      <a:lnTo>
                        <a:pt x="563047" y="99561"/>
                      </a:lnTo>
                      <a:cubicBezTo>
                        <a:pt x="590479" y="98704"/>
                        <a:pt x="612101" y="75749"/>
                        <a:pt x="611244" y="48221"/>
                      </a:cubicBezTo>
                      <a:cubicBezTo>
                        <a:pt x="610387" y="20789"/>
                        <a:pt x="587431" y="-833"/>
                        <a:pt x="559904" y="25"/>
                      </a:cubicBezTo>
                      <a:lnTo>
                        <a:pt x="559904" y="25"/>
                      </a:lnTo>
                      <a:close/>
                    </a:path>
                  </a:pathLst>
                </a:custGeom>
                <a:solidFill>
                  <a:srgbClr val="C1D0E5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</a:endParaRPr>
                </a:p>
              </p:txBody>
            </p:sp>
          </p:grpSp>
          <p:grpSp>
            <p:nvGrpSpPr>
              <p:cNvPr id="990" name="Group 989">
                <a:extLst>
                  <a:ext uri="{FF2B5EF4-FFF2-40B4-BE49-F238E27FC236}">
                    <a16:creationId xmlns:a16="http://schemas.microsoft.com/office/drawing/2014/main" id="{94C3F376-4E30-5D33-E668-2F7E6C6C507E}"/>
                  </a:ext>
                </a:extLst>
              </p:cNvPr>
              <p:cNvGrpSpPr/>
              <p:nvPr/>
            </p:nvGrpSpPr>
            <p:grpSpPr>
              <a:xfrm rot="1574092">
                <a:off x="6571746" y="2795811"/>
                <a:ext cx="107024" cy="106977"/>
                <a:chOff x="8232791" y="1124019"/>
                <a:chExt cx="297880" cy="297742"/>
              </a:xfrm>
              <a:effectLst>
                <a:glow rad="101600">
                  <a:srgbClr val="FFFFFF">
                    <a:alpha val="60000"/>
                  </a:srgbClr>
                </a:glow>
              </a:effectLst>
            </p:grpSpPr>
            <p:sp>
              <p:nvSpPr>
                <p:cNvPr id="1030" name="Freeform: Shape 1029">
                  <a:extLst>
                    <a:ext uri="{FF2B5EF4-FFF2-40B4-BE49-F238E27FC236}">
                      <a16:creationId xmlns:a16="http://schemas.microsoft.com/office/drawing/2014/main" id="{A3540E83-86B7-C8B8-4164-A104E4E84C00}"/>
                    </a:ext>
                  </a:extLst>
                </p:cNvPr>
                <p:cNvSpPr/>
                <p:nvPr/>
              </p:nvSpPr>
              <p:spPr>
                <a:xfrm rot="16394494">
                  <a:off x="8445393" y="1182949"/>
                  <a:ext cx="32124" cy="124525"/>
                </a:xfrm>
                <a:custGeom>
                  <a:avLst/>
                  <a:gdLst>
                    <a:gd name="connsiteX0" fmla="*/ 57653 w 156929"/>
                    <a:gd name="connsiteY0" fmla="*/ 44222 h 608319"/>
                    <a:gd name="connsiteX1" fmla="*/ 312 w 156929"/>
                    <a:gd name="connsiteY1" fmla="*/ 552953 h 608319"/>
                    <a:gd name="connsiteX2" fmla="*/ 44222 w 156929"/>
                    <a:gd name="connsiteY2" fmla="*/ 608007 h 608319"/>
                    <a:gd name="connsiteX3" fmla="*/ 99277 w 156929"/>
                    <a:gd name="connsiteY3" fmla="*/ 564097 h 608319"/>
                    <a:gd name="connsiteX4" fmla="*/ 156617 w 156929"/>
                    <a:gd name="connsiteY4" fmla="*/ 55367 h 608319"/>
                    <a:gd name="connsiteX5" fmla="*/ 112707 w 156929"/>
                    <a:gd name="connsiteY5" fmla="*/ 312 h 608319"/>
                    <a:gd name="connsiteX6" fmla="*/ 57653 w 156929"/>
                    <a:gd name="connsiteY6" fmla="*/ 44222 h 608319"/>
                    <a:gd name="connsiteX7" fmla="*/ 57653 w 156929"/>
                    <a:gd name="connsiteY7" fmla="*/ 44222 h 6083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56929" h="608319">
                      <a:moveTo>
                        <a:pt x="57653" y="44222"/>
                      </a:moveTo>
                      <a:lnTo>
                        <a:pt x="312" y="552953"/>
                      </a:lnTo>
                      <a:cubicBezTo>
                        <a:pt x="-2736" y="580289"/>
                        <a:pt x="16886" y="604864"/>
                        <a:pt x="44222" y="608007"/>
                      </a:cubicBezTo>
                      <a:cubicBezTo>
                        <a:pt x="71559" y="611055"/>
                        <a:pt x="96134" y="591434"/>
                        <a:pt x="99277" y="564097"/>
                      </a:cubicBezTo>
                      <a:lnTo>
                        <a:pt x="156617" y="55367"/>
                      </a:lnTo>
                      <a:cubicBezTo>
                        <a:pt x="159665" y="28030"/>
                        <a:pt x="140044" y="3455"/>
                        <a:pt x="112707" y="312"/>
                      </a:cubicBezTo>
                      <a:cubicBezTo>
                        <a:pt x="85370" y="-2736"/>
                        <a:pt x="60796" y="16886"/>
                        <a:pt x="57653" y="44222"/>
                      </a:cubicBezTo>
                      <a:lnTo>
                        <a:pt x="57653" y="44222"/>
                      </a:lnTo>
                      <a:close/>
                    </a:path>
                  </a:pathLst>
                </a:custGeom>
                <a:solidFill>
                  <a:srgbClr val="C1D0E5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</a:endParaRPr>
                </a:p>
              </p:txBody>
            </p:sp>
            <p:grpSp>
              <p:nvGrpSpPr>
                <p:cNvPr id="1031" name="Group 1030">
                  <a:extLst>
                    <a:ext uri="{FF2B5EF4-FFF2-40B4-BE49-F238E27FC236}">
                      <a16:creationId xmlns:a16="http://schemas.microsoft.com/office/drawing/2014/main" id="{5027743C-06AC-52F3-6B7F-9383EB487D03}"/>
                    </a:ext>
                  </a:extLst>
                </p:cNvPr>
                <p:cNvGrpSpPr/>
                <p:nvPr/>
              </p:nvGrpSpPr>
              <p:grpSpPr>
                <a:xfrm>
                  <a:off x="8232791" y="1124019"/>
                  <a:ext cx="297880" cy="297742"/>
                  <a:chOff x="8232791" y="1124019"/>
                  <a:chExt cx="297880" cy="297742"/>
                </a:xfrm>
              </p:grpSpPr>
              <p:sp>
                <p:nvSpPr>
                  <p:cNvPr id="1033" name="Freeform: Shape 1032">
                    <a:extLst>
                      <a:ext uri="{FF2B5EF4-FFF2-40B4-BE49-F238E27FC236}">
                        <a16:creationId xmlns:a16="http://schemas.microsoft.com/office/drawing/2014/main" id="{11C87FF7-001F-C105-3F0D-79459B4BCEFA}"/>
                      </a:ext>
                    </a:extLst>
                  </p:cNvPr>
                  <p:cNvSpPr/>
                  <p:nvPr/>
                </p:nvSpPr>
                <p:spPr>
                  <a:xfrm rot="16394494">
                    <a:off x="8312404" y="1070809"/>
                    <a:ext cx="165057" cy="271477"/>
                  </a:xfrm>
                  <a:custGeom>
                    <a:avLst/>
                    <a:gdLst>
                      <a:gd name="connsiteX0" fmla="*/ 722783 w 806322"/>
                      <a:gd name="connsiteY0" fmla="*/ 13149 h 1326196"/>
                      <a:gd name="connsiteX1" fmla="*/ 88323 w 806322"/>
                      <a:gd name="connsiteY1" fmla="*/ 598365 h 1326196"/>
                      <a:gd name="connsiteX2" fmla="*/ 72607 w 806322"/>
                      <a:gd name="connsiteY2" fmla="*/ 629417 h 1326196"/>
                      <a:gd name="connsiteX3" fmla="*/ 312 w 806322"/>
                      <a:gd name="connsiteY3" fmla="*/ 1270830 h 1326196"/>
                      <a:gd name="connsiteX4" fmla="*/ 44222 w 806322"/>
                      <a:gd name="connsiteY4" fmla="*/ 1325885 h 1326196"/>
                      <a:gd name="connsiteX5" fmla="*/ 99277 w 806322"/>
                      <a:gd name="connsiteY5" fmla="*/ 1281975 h 1326196"/>
                      <a:gd name="connsiteX6" fmla="*/ 169476 w 806322"/>
                      <a:gd name="connsiteY6" fmla="*/ 658944 h 1326196"/>
                      <a:gd name="connsiteX7" fmla="*/ 790316 w 806322"/>
                      <a:gd name="connsiteY7" fmla="*/ 86301 h 1326196"/>
                      <a:gd name="connsiteX8" fmla="*/ 793173 w 806322"/>
                      <a:gd name="connsiteY8" fmla="*/ 16007 h 1326196"/>
                      <a:gd name="connsiteX9" fmla="*/ 722879 w 806322"/>
                      <a:gd name="connsiteY9" fmla="*/ 13149 h 1326196"/>
                      <a:gd name="connsiteX10" fmla="*/ 722879 w 806322"/>
                      <a:gd name="connsiteY10" fmla="*/ 13149 h 13261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806322" h="1326196">
                        <a:moveTo>
                          <a:pt x="722783" y="13149"/>
                        </a:moveTo>
                        <a:lnTo>
                          <a:pt x="88323" y="598365"/>
                        </a:lnTo>
                        <a:cubicBezTo>
                          <a:pt x="79560" y="606462"/>
                          <a:pt x="73940" y="617511"/>
                          <a:pt x="72607" y="629417"/>
                        </a:cubicBezTo>
                        <a:lnTo>
                          <a:pt x="312" y="1270830"/>
                        </a:lnTo>
                        <a:cubicBezTo>
                          <a:pt x="-2736" y="1298167"/>
                          <a:pt x="16886" y="1322742"/>
                          <a:pt x="44222" y="1325885"/>
                        </a:cubicBezTo>
                        <a:cubicBezTo>
                          <a:pt x="71559" y="1328933"/>
                          <a:pt x="96134" y="1309312"/>
                          <a:pt x="99277" y="1281975"/>
                        </a:cubicBezTo>
                        <a:lnTo>
                          <a:pt x="169476" y="658944"/>
                        </a:lnTo>
                        <a:cubicBezTo>
                          <a:pt x="261678" y="573886"/>
                          <a:pt x="790316" y="86301"/>
                          <a:pt x="790316" y="86301"/>
                        </a:cubicBezTo>
                        <a:cubicBezTo>
                          <a:pt x="810509" y="67632"/>
                          <a:pt x="811747" y="36200"/>
                          <a:pt x="793173" y="16007"/>
                        </a:cubicBezTo>
                        <a:cubicBezTo>
                          <a:pt x="774504" y="-4186"/>
                          <a:pt x="743072" y="-5424"/>
                          <a:pt x="722879" y="13149"/>
                        </a:cubicBezTo>
                        <a:lnTo>
                          <a:pt x="722879" y="13149"/>
                        </a:lnTo>
                        <a:close/>
                      </a:path>
                    </a:pathLst>
                  </a:custGeom>
                  <a:solidFill>
                    <a:srgbClr val="44546A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/>
                    </a:endParaRPr>
                  </a:p>
                </p:txBody>
              </p:sp>
              <p:sp>
                <p:nvSpPr>
                  <p:cNvPr id="1034" name="Freeform: Shape 1033">
                    <a:extLst>
                      <a:ext uri="{FF2B5EF4-FFF2-40B4-BE49-F238E27FC236}">
                        <a16:creationId xmlns:a16="http://schemas.microsoft.com/office/drawing/2014/main" id="{C9601DFB-217B-F835-6E71-8B283A359165}"/>
                      </a:ext>
                    </a:extLst>
                  </p:cNvPr>
                  <p:cNvSpPr/>
                  <p:nvPr/>
                </p:nvSpPr>
                <p:spPr>
                  <a:xfrm rot="16394494">
                    <a:off x="8163768" y="1208447"/>
                    <a:ext cx="282337" cy="144291"/>
                  </a:xfrm>
                  <a:custGeom>
                    <a:avLst/>
                    <a:gdLst>
                      <a:gd name="connsiteX0" fmla="*/ 1295711 w 1379249"/>
                      <a:gd name="connsiteY0" fmla="*/ 13054 h 704879"/>
                      <a:gd name="connsiteX1" fmla="*/ 674871 w 1379249"/>
                      <a:gd name="connsiteY1" fmla="*/ 585697 h 704879"/>
                      <a:gd name="connsiteX2" fmla="*/ 48221 w 1379249"/>
                      <a:gd name="connsiteY2" fmla="*/ 605319 h 704879"/>
                      <a:gd name="connsiteX3" fmla="*/ 25 w 1379249"/>
                      <a:gd name="connsiteY3" fmla="*/ 656658 h 704879"/>
                      <a:gd name="connsiteX4" fmla="*/ 51364 w 1379249"/>
                      <a:gd name="connsiteY4" fmla="*/ 704855 h 704879"/>
                      <a:gd name="connsiteX5" fmla="*/ 696588 w 1379249"/>
                      <a:gd name="connsiteY5" fmla="*/ 684662 h 704879"/>
                      <a:gd name="connsiteX6" fmla="*/ 728782 w 1379249"/>
                      <a:gd name="connsiteY6" fmla="*/ 671517 h 704879"/>
                      <a:gd name="connsiteX7" fmla="*/ 1363243 w 1379249"/>
                      <a:gd name="connsiteY7" fmla="*/ 86301 h 704879"/>
                      <a:gd name="connsiteX8" fmla="*/ 1366100 w 1379249"/>
                      <a:gd name="connsiteY8" fmla="*/ 16007 h 704879"/>
                      <a:gd name="connsiteX9" fmla="*/ 1295806 w 1379249"/>
                      <a:gd name="connsiteY9" fmla="*/ 13149 h 704879"/>
                      <a:gd name="connsiteX10" fmla="*/ 1295806 w 1379249"/>
                      <a:gd name="connsiteY10" fmla="*/ 13149 h 70487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379249" h="704879">
                        <a:moveTo>
                          <a:pt x="1295711" y="13054"/>
                        </a:moveTo>
                        <a:lnTo>
                          <a:pt x="674871" y="585697"/>
                        </a:lnTo>
                        <a:lnTo>
                          <a:pt x="48221" y="605319"/>
                        </a:lnTo>
                        <a:cubicBezTo>
                          <a:pt x="20789" y="606176"/>
                          <a:pt x="-833" y="629131"/>
                          <a:pt x="25" y="656658"/>
                        </a:cubicBezTo>
                        <a:cubicBezTo>
                          <a:pt x="882" y="684090"/>
                          <a:pt x="23837" y="705712"/>
                          <a:pt x="51364" y="704855"/>
                        </a:cubicBezTo>
                        <a:lnTo>
                          <a:pt x="696588" y="684662"/>
                        </a:lnTo>
                        <a:cubicBezTo>
                          <a:pt x="708589" y="684281"/>
                          <a:pt x="719924" y="679614"/>
                          <a:pt x="728782" y="671517"/>
                        </a:cubicBezTo>
                        <a:lnTo>
                          <a:pt x="1363243" y="86301"/>
                        </a:lnTo>
                        <a:cubicBezTo>
                          <a:pt x="1383436" y="67632"/>
                          <a:pt x="1384674" y="36200"/>
                          <a:pt x="1366100" y="16007"/>
                        </a:cubicBezTo>
                        <a:cubicBezTo>
                          <a:pt x="1347431" y="-4186"/>
                          <a:pt x="1315999" y="-5424"/>
                          <a:pt x="1295806" y="13149"/>
                        </a:cubicBezTo>
                        <a:lnTo>
                          <a:pt x="1295806" y="13149"/>
                        </a:lnTo>
                        <a:close/>
                      </a:path>
                    </a:pathLst>
                  </a:custGeom>
                  <a:solidFill>
                    <a:srgbClr val="44546A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/>
                    </a:endParaRPr>
                  </a:p>
                </p:txBody>
              </p:sp>
            </p:grpSp>
            <p:sp>
              <p:nvSpPr>
                <p:cNvPr id="1032" name="Freeform: Shape 1031">
                  <a:extLst>
                    <a:ext uri="{FF2B5EF4-FFF2-40B4-BE49-F238E27FC236}">
                      <a16:creationId xmlns:a16="http://schemas.microsoft.com/office/drawing/2014/main" id="{3BF7A5AF-9D20-2B35-2A9E-63DBA0F2BF8E}"/>
                    </a:ext>
                  </a:extLst>
                </p:cNvPr>
                <p:cNvSpPr/>
                <p:nvPr/>
              </p:nvSpPr>
              <p:spPr>
                <a:xfrm rot="16394494">
                  <a:off x="8267456" y="1341512"/>
                  <a:ext cx="125129" cy="23661"/>
                </a:xfrm>
                <a:custGeom>
                  <a:avLst/>
                  <a:gdLst>
                    <a:gd name="connsiteX0" fmla="*/ 559904 w 611268"/>
                    <a:gd name="connsiteY0" fmla="*/ 25 h 115587"/>
                    <a:gd name="connsiteX1" fmla="*/ 48221 w 611268"/>
                    <a:gd name="connsiteY1" fmla="*/ 16027 h 115587"/>
                    <a:gd name="connsiteX2" fmla="*/ 25 w 611268"/>
                    <a:gd name="connsiteY2" fmla="*/ 67366 h 115587"/>
                    <a:gd name="connsiteX3" fmla="*/ 51364 w 611268"/>
                    <a:gd name="connsiteY3" fmla="*/ 115563 h 115587"/>
                    <a:gd name="connsiteX4" fmla="*/ 563047 w 611268"/>
                    <a:gd name="connsiteY4" fmla="*/ 99561 h 115587"/>
                    <a:gd name="connsiteX5" fmla="*/ 611244 w 611268"/>
                    <a:gd name="connsiteY5" fmla="*/ 48221 h 115587"/>
                    <a:gd name="connsiteX6" fmla="*/ 559904 w 611268"/>
                    <a:gd name="connsiteY6" fmla="*/ 25 h 115587"/>
                    <a:gd name="connsiteX7" fmla="*/ 559904 w 611268"/>
                    <a:gd name="connsiteY7" fmla="*/ 25 h 1155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11268" h="115587">
                      <a:moveTo>
                        <a:pt x="559904" y="25"/>
                      </a:moveTo>
                      <a:lnTo>
                        <a:pt x="48221" y="16027"/>
                      </a:lnTo>
                      <a:cubicBezTo>
                        <a:pt x="20789" y="16884"/>
                        <a:pt x="-833" y="39839"/>
                        <a:pt x="25" y="67366"/>
                      </a:cubicBezTo>
                      <a:cubicBezTo>
                        <a:pt x="882" y="94799"/>
                        <a:pt x="23837" y="116420"/>
                        <a:pt x="51364" y="115563"/>
                      </a:cubicBezTo>
                      <a:lnTo>
                        <a:pt x="563047" y="99561"/>
                      </a:lnTo>
                      <a:cubicBezTo>
                        <a:pt x="590479" y="98704"/>
                        <a:pt x="612101" y="75749"/>
                        <a:pt x="611244" y="48221"/>
                      </a:cubicBezTo>
                      <a:cubicBezTo>
                        <a:pt x="610387" y="20789"/>
                        <a:pt x="587431" y="-833"/>
                        <a:pt x="559904" y="25"/>
                      </a:cubicBezTo>
                      <a:lnTo>
                        <a:pt x="559904" y="25"/>
                      </a:lnTo>
                      <a:close/>
                    </a:path>
                  </a:pathLst>
                </a:custGeom>
                <a:solidFill>
                  <a:srgbClr val="C1D0E5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</a:endParaRPr>
                </a:p>
              </p:txBody>
            </p:sp>
          </p:grpSp>
          <p:grpSp>
            <p:nvGrpSpPr>
              <p:cNvPr id="991" name="Group 990">
                <a:extLst>
                  <a:ext uri="{FF2B5EF4-FFF2-40B4-BE49-F238E27FC236}">
                    <a16:creationId xmlns:a16="http://schemas.microsoft.com/office/drawing/2014/main" id="{3891E4CB-E3DB-31B0-998F-DBD9FAB404D2}"/>
                  </a:ext>
                </a:extLst>
              </p:cNvPr>
              <p:cNvGrpSpPr/>
              <p:nvPr/>
            </p:nvGrpSpPr>
            <p:grpSpPr>
              <a:xfrm rot="1574092">
                <a:off x="6696089" y="4153420"/>
                <a:ext cx="107024" cy="106977"/>
                <a:chOff x="8232791" y="1124019"/>
                <a:chExt cx="297880" cy="297742"/>
              </a:xfrm>
              <a:effectLst>
                <a:glow rad="101600">
                  <a:srgbClr val="FFFFFF">
                    <a:alpha val="60000"/>
                  </a:srgbClr>
                </a:glow>
              </a:effectLst>
            </p:grpSpPr>
            <p:sp>
              <p:nvSpPr>
                <p:cNvPr id="1025" name="Freeform: Shape 1024">
                  <a:extLst>
                    <a:ext uri="{FF2B5EF4-FFF2-40B4-BE49-F238E27FC236}">
                      <a16:creationId xmlns:a16="http://schemas.microsoft.com/office/drawing/2014/main" id="{E1CA579F-2199-608B-9975-4B5C09DD22F0}"/>
                    </a:ext>
                  </a:extLst>
                </p:cNvPr>
                <p:cNvSpPr/>
                <p:nvPr/>
              </p:nvSpPr>
              <p:spPr>
                <a:xfrm rot="16394494">
                  <a:off x="8445393" y="1182949"/>
                  <a:ext cx="32124" cy="124525"/>
                </a:xfrm>
                <a:custGeom>
                  <a:avLst/>
                  <a:gdLst>
                    <a:gd name="connsiteX0" fmla="*/ 57653 w 156929"/>
                    <a:gd name="connsiteY0" fmla="*/ 44222 h 608319"/>
                    <a:gd name="connsiteX1" fmla="*/ 312 w 156929"/>
                    <a:gd name="connsiteY1" fmla="*/ 552953 h 608319"/>
                    <a:gd name="connsiteX2" fmla="*/ 44222 w 156929"/>
                    <a:gd name="connsiteY2" fmla="*/ 608007 h 608319"/>
                    <a:gd name="connsiteX3" fmla="*/ 99277 w 156929"/>
                    <a:gd name="connsiteY3" fmla="*/ 564097 h 608319"/>
                    <a:gd name="connsiteX4" fmla="*/ 156617 w 156929"/>
                    <a:gd name="connsiteY4" fmla="*/ 55367 h 608319"/>
                    <a:gd name="connsiteX5" fmla="*/ 112707 w 156929"/>
                    <a:gd name="connsiteY5" fmla="*/ 312 h 608319"/>
                    <a:gd name="connsiteX6" fmla="*/ 57653 w 156929"/>
                    <a:gd name="connsiteY6" fmla="*/ 44222 h 608319"/>
                    <a:gd name="connsiteX7" fmla="*/ 57653 w 156929"/>
                    <a:gd name="connsiteY7" fmla="*/ 44222 h 6083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56929" h="608319">
                      <a:moveTo>
                        <a:pt x="57653" y="44222"/>
                      </a:moveTo>
                      <a:lnTo>
                        <a:pt x="312" y="552953"/>
                      </a:lnTo>
                      <a:cubicBezTo>
                        <a:pt x="-2736" y="580289"/>
                        <a:pt x="16886" y="604864"/>
                        <a:pt x="44222" y="608007"/>
                      </a:cubicBezTo>
                      <a:cubicBezTo>
                        <a:pt x="71559" y="611055"/>
                        <a:pt x="96134" y="591434"/>
                        <a:pt x="99277" y="564097"/>
                      </a:cubicBezTo>
                      <a:lnTo>
                        <a:pt x="156617" y="55367"/>
                      </a:lnTo>
                      <a:cubicBezTo>
                        <a:pt x="159665" y="28030"/>
                        <a:pt x="140044" y="3455"/>
                        <a:pt x="112707" y="312"/>
                      </a:cubicBezTo>
                      <a:cubicBezTo>
                        <a:pt x="85370" y="-2736"/>
                        <a:pt x="60796" y="16886"/>
                        <a:pt x="57653" y="44222"/>
                      </a:cubicBezTo>
                      <a:lnTo>
                        <a:pt x="57653" y="44222"/>
                      </a:lnTo>
                      <a:close/>
                    </a:path>
                  </a:pathLst>
                </a:custGeom>
                <a:solidFill>
                  <a:srgbClr val="C1D0E5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</a:endParaRPr>
                </a:p>
              </p:txBody>
            </p:sp>
            <p:grpSp>
              <p:nvGrpSpPr>
                <p:cNvPr id="1026" name="Group 1025">
                  <a:extLst>
                    <a:ext uri="{FF2B5EF4-FFF2-40B4-BE49-F238E27FC236}">
                      <a16:creationId xmlns:a16="http://schemas.microsoft.com/office/drawing/2014/main" id="{97C68C65-1D37-7EE3-34B5-8CA0FAAC40B8}"/>
                    </a:ext>
                  </a:extLst>
                </p:cNvPr>
                <p:cNvGrpSpPr/>
                <p:nvPr/>
              </p:nvGrpSpPr>
              <p:grpSpPr>
                <a:xfrm>
                  <a:off x="8232791" y="1124019"/>
                  <a:ext cx="297880" cy="297742"/>
                  <a:chOff x="8232791" y="1124019"/>
                  <a:chExt cx="297880" cy="297742"/>
                </a:xfrm>
              </p:grpSpPr>
              <p:sp>
                <p:nvSpPr>
                  <p:cNvPr id="1028" name="Freeform: Shape 1027">
                    <a:extLst>
                      <a:ext uri="{FF2B5EF4-FFF2-40B4-BE49-F238E27FC236}">
                        <a16:creationId xmlns:a16="http://schemas.microsoft.com/office/drawing/2014/main" id="{0D37BC1D-56B5-A74A-675C-6996CCA4B18D}"/>
                      </a:ext>
                    </a:extLst>
                  </p:cNvPr>
                  <p:cNvSpPr/>
                  <p:nvPr/>
                </p:nvSpPr>
                <p:spPr>
                  <a:xfrm rot="16394494">
                    <a:off x="8312404" y="1070809"/>
                    <a:ext cx="165057" cy="271477"/>
                  </a:xfrm>
                  <a:custGeom>
                    <a:avLst/>
                    <a:gdLst>
                      <a:gd name="connsiteX0" fmla="*/ 722783 w 806322"/>
                      <a:gd name="connsiteY0" fmla="*/ 13149 h 1326196"/>
                      <a:gd name="connsiteX1" fmla="*/ 88323 w 806322"/>
                      <a:gd name="connsiteY1" fmla="*/ 598365 h 1326196"/>
                      <a:gd name="connsiteX2" fmla="*/ 72607 w 806322"/>
                      <a:gd name="connsiteY2" fmla="*/ 629417 h 1326196"/>
                      <a:gd name="connsiteX3" fmla="*/ 312 w 806322"/>
                      <a:gd name="connsiteY3" fmla="*/ 1270830 h 1326196"/>
                      <a:gd name="connsiteX4" fmla="*/ 44222 w 806322"/>
                      <a:gd name="connsiteY4" fmla="*/ 1325885 h 1326196"/>
                      <a:gd name="connsiteX5" fmla="*/ 99277 w 806322"/>
                      <a:gd name="connsiteY5" fmla="*/ 1281975 h 1326196"/>
                      <a:gd name="connsiteX6" fmla="*/ 169476 w 806322"/>
                      <a:gd name="connsiteY6" fmla="*/ 658944 h 1326196"/>
                      <a:gd name="connsiteX7" fmla="*/ 790316 w 806322"/>
                      <a:gd name="connsiteY7" fmla="*/ 86301 h 1326196"/>
                      <a:gd name="connsiteX8" fmla="*/ 793173 w 806322"/>
                      <a:gd name="connsiteY8" fmla="*/ 16007 h 1326196"/>
                      <a:gd name="connsiteX9" fmla="*/ 722879 w 806322"/>
                      <a:gd name="connsiteY9" fmla="*/ 13149 h 1326196"/>
                      <a:gd name="connsiteX10" fmla="*/ 722879 w 806322"/>
                      <a:gd name="connsiteY10" fmla="*/ 13149 h 13261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806322" h="1326196">
                        <a:moveTo>
                          <a:pt x="722783" y="13149"/>
                        </a:moveTo>
                        <a:lnTo>
                          <a:pt x="88323" y="598365"/>
                        </a:lnTo>
                        <a:cubicBezTo>
                          <a:pt x="79560" y="606462"/>
                          <a:pt x="73940" y="617511"/>
                          <a:pt x="72607" y="629417"/>
                        </a:cubicBezTo>
                        <a:lnTo>
                          <a:pt x="312" y="1270830"/>
                        </a:lnTo>
                        <a:cubicBezTo>
                          <a:pt x="-2736" y="1298167"/>
                          <a:pt x="16886" y="1322742"/>
                          <a:pt x="44222" y="1325885"/>
                        </a:cubicBezTo>
                        <a:cubicBezTo>
                          <a:pt x="71559" y="1328933"/>
                          <a:pt x="96134" y="1309312"/>
                          <a:pt x="99277" y="1281975"/>
                        </a:cubicBezTo>
                        <a:lnTo>
                          <a:pt x="169476" y="658944"/>
                        </a:lnTo>
                        <a:cubicBezTo>
                          <a:pt x="261678" y="573886"/>
                          <a:pt x="790316" y="86301"/>
                          <a:pt x="790316" y="86301"/>
                        </a:cubicBezTo>
                        <a:cubicBezTo>
                          <a:pt x="810509" y="67632"/>
                          <a:pt x="811747" y="36200"/>
                          <a:pt x="793173" y="16007"/>
                        </a:cubicBezTo>
                        <a:cubicBezTo>
                          <a:pt x="774504" y="-4186"/>
                          <a:pt x="743072" y="-5424"/>
                          <a:pt x="722879" y="13149"/>
                        </a:cubicBezTo>
                        <a:lnTo>
                          <a:pt x="722879" y="13149"/>
                        </a:lnTo>
                        <a:close/>
                      </a:path>
                    </a:pathLst>
                  </a:custGeom>
                  <a:solidFill>
                    <a:srgbClr val="44546A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/>
                    </a:endParaRPr>
                  </a:p>
                </p:txBody>
              </p:sp>
              <p:sp>
                <p:nvSpPr>
                  <p:cNvPr id="1029" name="Freeform: Shape 1028">
                    <a:extLst>
                      <a:ext uri="{FF2B5EF4-FFF2-40B4-BE49-F238E27FC236}">
                        <a16:creationId xmlns:a16="http://schemas.microsoft.com/office/drawing/2014/main" id="{2E77BA4A-3B03-7513-5D1E-8B6B195012D7}"/>
                      </a:ext>
                    </a:extLst>
                  </p:cNvPr>
                  <p:cNvSpPr/>
                  <p:nvPr/>
                </p:nvSpPr>
                <p:spPr>
                  <a:xfrm rot="16394494">
                    <a:off x="8163768" y="1208447"/>
                    <a:ext cx="282337" cy="144291"/>
                  </a:xfrm>
                  <a:custGeom>
                    <a:avLst/>
                    <a:gdLst>
                      <a:gd name="connsiteX0" fmla="*/ 1295711 w 1379249"/>
                      <a:gd name="connsiteY0" fmla="*/ 13054 h 704879"/>
                      <a:gd name="connsiteX1" fmla="*/ 674871 w 1379249"/>
                      <a:gd name="connsiteY1" fmla="*/ 585697 h 704879"/>
                      <a:gd name="connsiteX2" fmla="*/ 48221 w 1379249"/>
                      <a:gd name="connsiteY2" fmla="*/ 605319 h 704879"/>
                      <a:gd name="connsiteX3" fmla="*/ 25 w 1379249"/>
                      <a:gd name="connsiteY3" fmla="*/ 656658 h 704879"/>
                      <a:gd name="connsiteX4" fmla="*/ 51364 w 1379249"/>
                      <a:gd name="connsiteY4" fmla="*/ 704855 h 704879"/>
                      <a:gd name="connsiteX5" fmla="*/ 696588 w 1379249"/>
                      <a:gd name="connsiteY5" fmla="*/ 684662 h 704879"/>
                      <a:gd name="connsiteX6" fmla="*/ 728782 w 1379249"/>
                      <a:gd name="connsiteY6" fmla="*/ 671517 h 704879"/>
                      <a:gd name="connsiteX7" fmla="*/ 1363243 w 1379249"/>
                      <a:gd name="connsiteY7" fmla="*/ 86301 h 704879"/>
                      <a:gd name="connsiteX8" fmla="*/ 1366100 w 1379249"/>
                      <a:gd name="connsiteY8" fmla="*/ 16007 h 704879"/>
                      <a:gd name="connsiteX9" fmla="*/ 1295806 w 1379249"/>
                      <a:gd name="connsiteY9" fmla="*/ 13149 h 704879"/>
                      <a:gd name="connsiteX10" fmla="*/ 1295806 w 1379249"/>
                      <a:gd name="connsiteY10" fmla="*/ 13149 h 70487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379249" h="704879">
                        <a:moveTo>
                          <a:pt x="1295711" y="13054"/>
                        </a:moveTo>
                        <a:lnTo>
                          <a:pt x="674871" y="585697"/>
                        </a:lnTo>
                        <a:lnTo>
                          <a:pt x="48221" y="605319"/>
                        </a:lnTo>
                        <a:cubicBezTo>
                          <a:pt x="20789" y="606176"/>
                          <a:pt x="-833" y="629131"/>
                          <a:pt x="25" y="656658"/>
                        </a:cubicBezTo>
                        <a:cubicBezTo>
                          <a:pt x="882" y="684090"/>
                          <a:pt x="23837" y="705712"/>
                          <a:pt x="51364" y="704855"/>
                        </a:cubicBezTo>
                        <a:lnTo>
                          <a:pt x="696588" y="684662"/>
                        </a:lnTo>
                        <a:cubicBezTo>
                          <a:pt x="708589" y="684281"/>
                          <a:pt x="719924" y="679614"/>
                          <a:pt x="728782" y="671517"/>
                        </a:cubicBezTo>
                        <a:lnTo>
                          <a:pt x="1363243" y="86301"/>
                        </a:lnTo>
                        <a:cubicBezTo>
                          <a:pt x="1383436" y="67632"/>
                          <a:pt x="1384674" y="36200"/>
                          <a:pt x="1366100" y="16007"/>
                        </a:cubicBezTo>
                        <a:cubicBezTo>
                          <a:pt x="1347431" y="-4186"/>
                          <a:pt x="1315999" y="-5424"/>
                          <a:pt x="1295806" y="13149"/>
                        </a:cubicBezTo>
                        <a:lnTo>
                          <a:pt x="1295806" y="13149"/>
                        </a:lnTo>
                        <a:close/>
                      </a:path>
                    </a:pathLst>
                  </a:custGeom>
                  <a:solidFill>
                    <a:srgbClr val="44546A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/>
                    </a:endParaRPr>
                  </a:p>
                </p:txBody>
              </p:sp>
            </p:grpSp>
            <p:sp>
              <p:nvSpPr>
                <p:cNvPr id="1027" name="Freeform: Shape 1026">
                  <a:extLst>
                    <a:ext uri="{FF2B5EF4-FFF2-40B4-BE49-F238E27FC236}">
                      <a16:creationId xmlns:a16="http://schemas.microsoft.com/office/drawing/2014/main" id="{34F74DB0-7899-27C8-0EB6-C3F2CFCCE5A9}"/>
                    </a:ext>
                  </a:extLst>
                </p:cNvPr>
                <p:cNvSpPr/>
                <p:nvPr/>
              </p:nvSpPr>
              <p:spPr>
                <a:xfrm rot="16394494">
                  <a:off x="8267456" y="1341512"/>
                  <a:ext cx="125129" cy="23661"/>
                </a:xfrm>
                <a:custGeom>
                  <a:avLst/>
                  <a:gdLst>
                    <a:gd name="connsiteX0" fmla="*/ 559904 w 611268"/>
                    <a:gd name="connsiteY0" fmla="*/ 25 h 115587"/>
                    <a:gd name="connsiteX1" fmla="*/ 48221 w 611268"/>
                    <a:gd name="connsiteY1" fmla="*/ 16027 h 115587"/>
                    <a:gd name="connsiteX2" fmla="*/ 25 w 611268"/>
                    <a:gd name="connsiteY2" fmla="*/ 67366 h 115587"/>
                    <a:gd name="connsiteX3" fmla="*/ 51364 w 611268"/>
                    <a:gd name="connsiteY3" fmla="*/ 115563 h 115587"/>
                    <a:gd name="connsiteX4" fmla="*/ 563047 w 611268"/>
                    <a:gd name="connsiteY4" fmla="*/ 99561 h 115587"/>
                    <a:gd name="connsiteX5" fmla="*/ 611244 w 611268"/>
                    <a:gd name="connsiteY5" fmla="*/ 48221 h 115587"/>
                    <a:gd name="connsiteX6" fmla="*/ 559904 w 611268"/>
                    <a:gd name="connsiteY6" fmla="*/ 25 h 115587"/>
                    <a:gd name="connsiteX7" fmla="*/ 559904 w 611268"/>
                    <a:gd name="connsiteY7" fmla="*/ 25 h 1155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11268" h="115587">
                      <a:moveTo>
                        <a:pt x="559904" y="25"/>
                      </a:moveTo>
                      <a:lnTo>
                        <a:pt x="48221" y="16027"/>
                      </a:lnTo>
                      <a:cubicBezTo>
                        <a:pt x="20789" y="16884"/>
                        <a:pt x="-833" y="39839"/>
                        <a:pt x="25" y="67366"/>
                      </a:cubicBezTo>
                      <a:cubicBezTo>
                        <a:pt x="882" y="94799"/>
                        <a:pt x="23837" y="116420"/>
                        <a:pt x="51364" y="115563"/>
                      </a:cubicBezTo>
                      <a:lnTo>
                        <a:pt x="563047" y="99561"/>
                      </a:lnTo>
                      <a:cubicBezTo>
                        <a:pt x="590479" y="98704"/>
                        <a:pt x="612101" y="75749"/>
                        <a:pt x="611244" y="48221"/>
                      </a:cubicBezTo>
                      <a:cubicBezTo>
                        <a:pt x="610387" y="20789"/>
                        <a:pt x="587431" y="-833"/>
                        <a:pt x="559904" y="25"/>
                      </a:cubicBezTo>
                      <a:lnTo>
                        <a:pt x="559904" y="25"/>
                      </a:lnTo>
                      <a:close/>
                    </a:path>
                  </a:pathLst>
                </a:custGeom>
                <a:solidFill>
                  <a:srgbClr val="C1D0E5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</a:endParaRPr>
                </a:p>
              </p:txBody>
            </p:sp>
          </p:grpSp>
          <p:grpSp>
            <p:nvGrpSpPr>
              <p:cNvPr id="992" name="Group 991">
                <a:extLst>
                  <a:ext uri="{FF2B5EF4-FFF2-40B4-BE49-F238E27FC236}">
                    <a16:creationId xmlns:a16="http://schemas.microsoft.com/office/drawing/2014/main" id="{4B3BD444-0B6E-1CB9-623D-4299F621ACC0}"/>
                  </a:ext>
                </a:extLst>
              </p:cNvPr>
              <p:cNvGrpSpPr/>
              <p:nvPr/>
            </p:nvGrpSpPr>
            <p:grpSpPr>
              <a:xfrm rot="12783063">
                <a:off x="6469283" y="4756382"/>
                <a:ext cx="107024" cy="106977"/>
                <a:chOff x="8232791" y="1124019"/>
                <a:chExt cx="297880" cy="297742"/>
              </a:xfrm>
              <a:effectLst>
                <a:glow rad="101600">
                  <a:srgbClr val="FFFFFF">
                    <a:alpha val="60000"/>
                  </a:srgbClr>
                </a:glow>
              </a:effectLst>
            </p:grpSpPr>
            <p:sp>
              <p:nvSpPr>
                <p:cNvPr id="1020" name="Freeform: Shape 1019">
                  <a:extLst>
                    <a:ext uri="{FF2B5EF4-FFF2-40B4-BE49-F238E27FC236}">
                      <a16:creationId xmlns:a16="http://schemas.microsoft.com/office/drawing/2014/main" id="{CC1FE9F9-0EE1-E074-6C2B-73564105BBC1}"/>
                    </a:ext>
                  </a:extLst>
                </p:cNvPr>
                <p:cNvSpPr/>
                <p:nvPr/>
              </p:nvSpPr>
              <p:spPr>
                <a:xfrm rot="16394494">
                  <a:off x="8445393" y="1182949"/>
                  <a:ext cx="32124" cy="124525"/>
                </a:xfrm>
                <a:custGeom>
                  <a:avLst/>
                  <a:gdLst>
                    <a:gd name="connsiteX0" fmla="*/ 57653 w 156929"/>
                    <a:gd name="connsiteY0" fmla="*/ 44222 h 608319"/>
                    <a:gd name="connsiteX1" fmla="*/ 312 w 156929"/>
                    <a:gd name="connsiteY1" fmla="*/ 552953 h 608319"/>
                    <a:gd name="connsiteX2" fmla="*/ 44222 w 156929"/>
                    <a:gd name="connsiteY2" fmla="*/ 608007 h 608319"/>
                    <a:gd name="connsiteX3" fmla="*/ 99277 w 156929"/>
                    <a:gd name="connsiteY3" fmla="*/ 564097 h 608319"/>
                    <a:gd name="connsiteX4" fmla="*/ 156617 w 156929"/>
                    <a:gd name="connsiteY4" fmla="*/ 55367 h 608319"/>
                    <a:gd name="connsiteX5" fmla="*/ 112707 w 156929"/>
                    <a:gd name="connsiteY5" fmla="*/ 312 h 608319"/>
                    <a:gd name="connsiteX6" fmla="*/ 57653 w 156929"/>
                    <a:gd name="connsiteY6" fmla="*/ 44222 h 608319"/>
                    <a:gd name="connsiteX7" fmla="*/ 57653 w 156929"/>
                    <a:gd name="connsiteY7" fmla="*/ 44222 h 6083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56929" h="608319">
                      <a:moveTo>
                        <a:pt x="57653" y="44222"/>
                      </a:moveTo>
                      <a:lnTo>
                        <a:pt x="312" y="552953"/>
                      </a:lnTo>
                      <a:cubicBezTo>
                        <a:pt x="-2736" y="580289"/>
                        <a:pt x="16886" y="604864"/>
                        <a:pt x="44222" y="608007"/>
                      </a:cubicBezTo>
                      <a:cubicBezTo>
                        <a:pt x="71559" y="611055"/>
                        <a:pt x="96134" y="591434"/>
                        <a:pt x="99277" y="564097"/>
                      </a:cubicBezTo>
                      <a:lnTo>
                        <a:pt x="156617" y="55367"/>
                      </a:lnTo>
                      <a:cubicBezTo>
                        <a:pt x="159665" y="28030"/>
                        <a:pt x="140044" y="3455"/>
                        <a:pt x="112707" y="312"/>
                      </a:cubicBezTo>
                      <a:cubicBezTo>
                        <a:pt x="85370" y="-2736"/>
                        <a:pt x="60796" y="16886"/>
                        <a:pt x="57653" y="44222"/>
                      </a:cubicBezTo>
                      <a:lnTo>
                        <a:pt x="57653" y="44222"/>
                      </a:lnTo>
                      <a:close/>
                    </a:path>
                  </a:pathLst>
                </a:custGeom>
                <a:solidFill>
                  <a:srgbClr val="C1D0E5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</a:endParaRPr>
                </a:p>
              </p:txBody>
            </p:sp>
            <p:grpSp>
              <p:nvGrpSpPr>
                <p:cNvPr id="1021" name="Group 1020">
                  <a:extLst>
                    <a:ext uri="{FF2B5EF4-FFF2-40B4-BE49-F238E27FC236}">
                      <a16:creationId xmlns:a16="http://schemas.microsoft.com/office/drawing/2014/main" id="{8E347137-AC94-33CF-6A7E-40DC4E91987F}"/>
                    </a:ext>
                  </a:extLst>
                </p:cNvPr>
                <p:cNvGrpSpPr/>
                <p:nvPr/>
              </p:nvGrpSpPr>
              <p:grpSpPr>
                <a:xfrm>
                  <a:off x="8232791" y="1124019"/>
                  <a:ext cx="297880" cy="297742"/>
                  <a:chOff x="8232791" y="1124019"/>
                  <a:chExt cx="297880" cy="297742"/>
                </a:xfrm>
              </p:grpSpPr>
              <p:sp>
                <p:nvSpPr>
                  <p:cNvPr id="1023" name="Freeform: Shape 1022">
                    <a:extLst>
                      <a:ext uri="{FF2B5EF4-FFF2-40B4-BE49-F238E27FC236}">
                        <a16:creationId xmlns:a16="http://schemas.microsoft.com/office/drawing/2014/main" id="{1E13E7FD-080A-B905-BE15-01AE509EFB62}"/>
                      </a:ext>
                    </a:extLst>
                  </p:cNvPr>
                  <p:cNvSpPr/>
                  <p:nvPr/>
                </p:nvSpPr>
                <p:spPr>
                  <a:xfrm rot="16394494">
                    <a:off x="8312404" y="1070809"/>
                    <a:ext cx="165057" cy="271477"/>
                  </a:xfrm>
                  <a:custGeom>
                    <a:avLst/>
                    <a:gdLst>
                      <a:gd name="connsiteX0" fmla="*/ 722783 w 806322"/>
                      <a:gd name="connsiteY0" fmla="*/ 13149 h 1326196"/>
                      <a:gd name="connsiteX1" fmla="*/ 88323 w 806322"/>
                      <a:gd name="connsiteY1" fmla="*/ 598365 h 1326196"/>
                      <a:gd name="connsiteX2" fmla="*/ 72607 w 806322"/>
                      <a:gd name="connsiteY2" fmla="*/ 629417 h 1326196"/>
                      <a:gd name="connsiteX3" fmla="*/ 312 w 806322"/>
                      <a:gd name="connsiteY3" fmla="*/ 1270830 h 1326196"/>
                      <a:gd name="connsiteX4" fmla="*/ 44222 w 806322"/>
                      <a:gd name="connsiteY4" fmla="*/ 1325885 h 1326196"/>
                      <a:gd name="connsiteX5" fmla="*/ 99277 w 806322"/>
                      <a:gd name="connsiteY5" fmla="*/ 1281975 h 1326196"/>
                      <a:gd name="connsiteX6" fmla="*/ 169476 w 806322"/>
                      <a:gd name="connsiteY6" fmla="*/ 658944 h 1326196"/>
                      <a:gd name="connsiteX7" fmla="*/ 790316 w 806322"/>
                      <a:gd name="connsiteY7" fmla="*/ 86301 h 1326196"/>
                      <a:gd name="connsiteX8" fmla="*/ 793173 w 806322"/>
                      <a:gd name="connsiteY8" fmla="*/ 16007 h 1326196"/>
                      <a:gd name="connsiteX9" fmla="*/ 722879 w 806322"/>
                      <a:gd name="connsiteY9" fmla="*/ 13149 h 1326196"/>
                      <a:gd name="connsiteX10" fmla="*/ 722879 w 806322"/>
                      <a:gd name="connsiteY10" fmla="*/ 13149 h 13261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806322" h="1326196">
                        <a:moveTo>
                          <a:pt x="722783" y="13149"/>
                        </a:moveTo>
                        <a:lnTo>
                          <a:pt x="88323" y="598365"/>
                        </a:lnTo>
                        <a:cubicBezTo>
                          <a:pt x="79560" y="606462"/>
                          <a:pt x="73940" y="617511"/>
                          <a:pt x="72607" y="629417"/>
                        </a:cubicBezTo>
                        <a:lnTo>
                          <a:pt x="312" y="1270830"/>
                        </a:lnTo>
                        <a:cubicBezTo>
                          <a:pt x="-2736" y="1298167"/>
                          <a:pt x="16886" y="1322742"/>
                          <a:pt x="44222" y="1325885"/>
                        </a:cubicBezTo>
                        <a:cubicBezTo>
                          <a:pt x="71559" y="1328933"/>
                          <a:pt x="96134" y="1309312"/>
                          <a:pt x="99277" y="1281975"/>
                        </a:cubicBezTo>
                        <a:lnTo>
                          <a:pt x="169476" y="658944"/>
                        </a:lnTo>
                        <a:cubicBezTo>
                          <a:pt x="261678" y="573886"/>
                          <a:pt x="790316" y="86301"/>
                          <a:pt x="790316" y="86301"/>
                        </a:cubicBezTo>
                        <a:cubicBezTo>
                          <a:pt x="810509" y="67632"/>
                          <a:pt x="811747" y="36200"/>
                          <a:pt x="793173" y="16007"/>
                        </a:cubicBezTo>
                        <a:cubicBezTo>
                          <a:pt x="774504" y="-4186"/>
                          <a:pt x="743072" y="-5424"/>
                          <a:pt x="722879" y="13149"/>
                        </a:cubicBezTo>
                        <a:lnTo>
                          <a:pt x="722879" y="13149"/>
                        </a:lnTo>
                        <a:close/>
                      </a:path>
                    </a:pathLst>
                  </a:custGeom>
                  <a:solidFill>
                    <a:srgbClr val="44546A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/>
                    </a:endParaRPr>
                  </a:p>
                </p:txBody>
              </p:sp>
              <p:sp>
                <p:nvSpPr>
                  <p:cNvPr id="1024" name="Freeform: Shape 1023">
                    <a:extLst>
                      <a:ext uri="{FF2B5EF4-FFF2-40B4-BE49-F238E27FC236}">
                        <a16:creationId xmlns:a16="http://schemas.microsoft.com/office/drawing/2014/main" id="{05B05711-8926-C821-7F48-1914E0A12AAF}"/>
                      </a:ext>
                    </a:extLst>
                  </p:cNvPr>
                  <p:cNvSpPr/>
                  <p:nvPr/>
                </p:nvSpPr>
                <p:spPr>
                  <a:xfrm rot="16394494">
                    <a:off x="8163768" y="1208447"/>
                    <a:ext cx="282337" cy="144291"/>
                  </a:xfrm>
                  <a:custGeom>
                    <a:avLst/>
                    <a:gdLst>
                      <a:gd name="connsiteX0" fmla="*/ 1295711 w 1379249"/>
                      <a:gd name="connsiteY0" fmla="*/ 13054 h 704879"/>
                      <a:gd name="connsiteX1" fmla="*/ 674871 w 1379249"/>
                      <a:gd name="connsiteY1" fmla="*/ 585697 h 704879"/>
                      <a:gd name="connsiteX2" fmla="*/ 48221 w 1379249"/>
                      <a:gd name="connsiteY2" fmla="*/ 605319 h 704879"/>
                      <a:gd name="connsiteX3" fmla="*/ 25 w 1379249"/>
                      <a:gd name="connsiteY3" fmla="*/ 656658 h 704879"/>
                      <a:gd name="connsiteX4" fmla="*/ 51364 w 1379249"/>
                      <a:gd name="connsiteY4" fmla="*/ 704855 h 704879"/>
                      <a:gd name="connsiteX5" fmla="*/ 696588 w 1379249"/>
                      <a:gd name="connsiteY5" fmla="*/ 684662 h 704879"/>
                      <a:gd name="connsiteX6" fmla="*/ 728782 w 1379249"/>
                      <a:gd name="connsiteY6" fmla="*/ 671517 h 704879"/>
                      <a:gd name="connsiteX7" fmla="*/ 1363243 w 1379249"/>
                      <a:gd name="connsiteY7" fmla="*/ 86301 h 704879"/>
                      <a:gd name="connsiteX8" fmla="*/ 1366100 w 1379249"/>
                      <a:gd name="connsiteY8" fmla="*/ 16007 h 704879"/>
                      <a:gd name="connsiteX9" fmla="*/ 1295806 w 1379249"/>
                      <a:gd name="connsiteY9" fmla="*/ 13149 h 704879"/>
                      <a:gd name="connsiteX10" fmla="*/ 1295806 w 1379249"/>
                      <a:gd name="connsiteY10" fmla="*/ 13149 h 70487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379249" h="704879">
                        <a:moveTo>
                          <a:pt x="1295711" y="13054"/>
                        </a:moveTo>
                        <a:lnTo>
                          <a:pt x="674871" y="585697"/>
                        </a:lnTo>
                        <a:lnTo>
                          <a:pt x="48221" y="605319"/>
                        </a:lnTo>
                        <a:cubicBezTo>
                          <a:pt x="20789" y="606176"/>
                          <a:pt x="-833" y="629131"/>
                          <a:pt x="25" y="656658"/>
                        </a:cubicBezTo>
                        <a:cubicBezTo>
                          <a:pt x="882" y="684090"/>
                          <a:pt x="23837" y="705712"/>
                          <a:pt x="51364" y="704855"/>
                        </a:cubicBezTo>
                        <a:lnTo>
                          <a:pt x="696588" y="684662"/>
                        </a:lnTo>
                        <a:cubicBezTo>
                          <a:pt x="708589" y="684281"/>
                          <a:pt x="719924" y="679614"/>
                          <a:pt x="728782" y="671517"/>
                        </a:cubicBezTo>
                        <a:lnTo>
                          <a:pt x="1363243" y="86301"/>
                        </a:lnTo>
                        <a:cubicBezTo>
                          <a:pt x="1383436" y="67632"/>
                          <a:pt x="1384674" y="36200"/>
                          <a:pt x="1366100" y="16007"/>
                        </a:cubicBezTo>
                        <a:cubicBezTo>
                          <a:pt x="1347431" y="-4186"/>
                          <a:pt x="1315999" y="-5424"/>
                          <a:pt x="1295806" y="13149"/>
                        </a:cubicBezTo>
                        <a:lnTo>
                          <a:pt x="1295806" y="13149"/>
                        </a:lnTo>
                        <a:close/>
                      </a:path>
                    </a:pathLst>
                  </a:custGeom>
                  <a:solidFill>
                    <a:srgbClr val="44546A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/>
                    </a:endParaRPr>
                  </a:p>
                </p:txBody>
              </p:sp>
            </p:grpSp>
            <p:sp>
              <p:nvSpPr>
                <p:cNvPr id="1022" name="Freeform: Shape 1021">
                  <a:extLst>
                    <a:ext uri="{FF2B5EF4-FFF2-40B4-BE49-F238E27FC236}">
                      <a16:creationId xmlns:a16="http://schemas.microsoft.com/office/drawing/2014/main" id="{A8BE6018-09E6-907F-6C2A-C553865FE64E}"/>
                    </a:ext>
                  </a:extLst>
                </p:cNvPr>
                <p:cNvSpPr/>
                <p:nvPr/>
              </p:nvSpPr>
              <p:spPr>
                <a:xfrm rot="16394494">
                  <a:off x="8267456" y="1341512"/>
                  <a:ext cx="125129" cy="23661"/>
                </a:xfrm>
                <a:custGeom>
                  <a:avLst/>
                  <a:gdLst>
                    <a:gd name="connsiteX0" fmla="*/ 559904 w 611268"/>
                    <a:gd name="connsiteY0" fmla="*/ 25 h 115587"/>
                    <a:gd name="connsiteX1" fmla="*/ 48221 w 611268"/>
                    <a:gd name="connsiteY1" fmla="*/ 16027 h 115587"/>
                    <a:gd name="connsiteX2" fmla="*/ 25 w 611268"/>
                    <a:gd name="connsiteY2" fmla="*/ 67366 h 115587"/>
                    <a:gd name="connsiteX3" fmla="*/ 51364 w 611268"/>
                    <a:gd name="connsiteY3" fmla="*/ 115563 h 115587"/>
                    <a:gd name="connsiteX4" fmla="*/ 563047 w 611268"/>
                    <a:gd name="connsiteY4" fmla="*/ 99561 h 115587"/>
                    <a:gd name="connsiteX5" fmla="*/ 611244 w 611268"/>
                    <a:gd name="connsiteY5" fmla="*/ 48221 h 115587"/>
                    <a:gd name="connsiteX6" fmla="*/ 559904 w 611268"/>
                    <a:gd name="connsiteY6" fmla="*/ 25 h 115587"/>
                    <a:gd name="connsiteX7" fmla="*/ 559904 w 611268"/>
                    <a:gd name="connsiteY7" fmla="*/ 25 h 1155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11268" h="115587">
                      <a:moveTo>
                        <a:pt x="559904" y="25"/>
                      </a:moveTo>
                      <a:lnTo>
                        <a:pt x="48221" y="16027"/>
                      </a:lnTo>
                      <a:cubicBezTo>
                        <a:pt x="20789" y="16884"/>
                        <a:pt x="-833" y="39839"/>
                        <a:pt x="25" y="67366"/>
                      </a:cubicBezTo>
                      <a:cubicBezTo>
                        <a:pt x="882" y="94799"/>
                        <a:pt x="23837" y="116420"/>
                        <a:pt x="51364" y="115563"/>
                      </a:cubicBezTo>
                      <a:lnTo>
                        <a:pt x="563047" y="99561"/>
                      </a:lnTo>
                      <a:cubicBezTo>
                        <a:pt x="590479" y="98704"/>
                        <a:pt x="612101" y="75749"/>
                        <a:pt x="611244" y="48221"/>
                      </a:cubicBezTo>
                      <a:cubicBezTo>
                        <a:pt x="610387" y="20789"/>
                        <a:pt x="587431" y="-833"/>
                        <a:pt x="559904" y="25"/>
                      </a:cubicBezTo>
                      <a:lnTo>
                        <a:pt x="559904" y="25"/>
                      </a:lnTo>
                      <a:close/>
                    </a:path>
                  </a:pathLst>
                </a:custGeom>
                <a:solidFill>
                  <a:srgbClr val="C1D0E5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</a:endParaRPr>
                </a:p>
              </p:txBody>
            </p:sp>
          </p:grpSp>
          <p:grpSp>
            <p:nvGrpSpPr>
              <p:cNvPr id="993" name="Group 992">
                <a:extLst>
                  <a:ext uri="{FF2B5EF4-FFF2-40B4-BE49-F238E27FC236}">
                    <a16:creationId xmlns:a16="http://schemas.microsoft.com/office/drawing/2014/main" id="{C757412D-AF1E-6F6E-6C88-4C22FD88D2D7}"/>
                  </a:ext>
                </a:extLst>
              </p:cNvPr>
              <p:cNvGrpSpPr/>
              <p:nvPr/>
            </p:nvGrpSpPr>
            <p:grpSpPr>
              <a:xfrm rot="5863188">
                <a:off x="6754384" y="4315376"/>
                <a:ext cx="234275" cy="1308595"/>
                <a:chOff x="3019670" y="3837641"/>
                <a:chExt cx="84185" cy="308950"/>
              </a:xfrm>
            </p:grpSpPr>
            <p:sp>
              <p:nvSpPr>
                <p:cNvPr id="1018" name="Graphic 16">
                  <a:extLst>
                    <a:ext uri="{FF2B5EF4-FFF2-40B4-BE49-F238E27FC236}">
                      <a16:creationId xmlns:a16="http://schemas.microsoft.com/office/drawing/2014/main" id="{A6573642-CA69-D383-322A-72393DA3CD15}"/>
                    </a:ext>
                  </a:extLst>
                </p:cNvPr>
                <p:cNvSpPr/>
                <p:nvPr/>
              </p:nvSpPr>
              <p:spPr>
                <a:xfrm rot="4426359">
                  <a:off x="2919586" y="3962321"/>
                  <a:ext cx="304588" cy="63951"/>
                </a:xfrm>
                <a:custGeom>
                  <a:avLst/>
                  <a:gdLst>
                    <a:gd name="connsiteX0" fmla="*/ 0 w 411003"/>
                    <a:gd name="connsiteY0" fmla="*/ 0 h 96012"/>
                    <a:gd name="connsiteX1" fmla="*/ 82201 w 411003"/>
                    <a:gd name="connsiteY1" fmla="*/ 96012 h 96012"/>
                    <a:gd name="connsiteX2" fmla="*/ 164402 w 411003"/>
                    <a:gd name="connsiteY2" fmla="*/ 0 h 96012"/>
                    <a:gd name="connsiteX3" fmla="*/ 246602 w 411003"/>
                    <a:gd name="connsiteY3" fmla="*/ 96012 h 96012"/>
                    <a:gd name="connsiteX4" fmla="*/ 328803 w 411003"/>
                    <a:gd name="connsiteY4" fmla="*/ 0 h 96012"/>
                    <a:gd name="connsiteX5" fmla="*/ 411004 w 411003"/>
                    <a:gd name="connsiteY5" fmla="*/ 96012 h 960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11003" h="96012">
                      <a:moveTo>
                        <a:pt x="0" y="0"/>
                      </a:moveTo>
                      <a:cubicBezTo>
                        <a:pt x="41053" y="0"/>
                        <a:pt x="41053" y="96012"/>
                        <a:pt x="82201" y="96012"/>
                      </a:cubicBezTo>
                      <a:cubicBezTo>
                        <a:pt x="123349" y="96012"/>
                        <a:pt x="123349" y="0"/>
                        <a:pt x="164402" y="0"/>
                      </a:cubicBezTo>
                      <a:cubicBezTo>
                        <a:pt x="205454" y="0"/>
                        <a:pt x="205454" y="96012"/>
                        <a:pt x="246602" y="96012"/>
                      </a:cubicBezTo>
                      <a:cubicBezTo>
                        <a:pt x="287750" y="96012"/>
                        <a:pt x="287750" y="0"/>
                        <a:pt x="328803" y="0"/>
                      </a:cubicBezTo>
                      <a:cubicBezTo>
                        <a:pt x="369856" y="0"/>
                        <a:pt x="369951" y="96012"/>
                        <a:pt x="411004" y="96012"/>
                      </a:cubicBezTo>
                    </a:path>
                  </a:pathLst>
                </a:custGeom>
                <a:noFill/>
                <a:ln w="38100" cap="flat">
                  <a:solidFill>
                    <a:srgbClr val="0066AE"/>
                  </a:solidFill>
                  <a:prstDash val="sysDot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</a:endParaRPr>
                </a:p>
              </p:txBody>
            </p:sp>
            <p:sp>
              <p:nvSpPr>
                <p:cNvPr id="1019" name="Graphic 16">
                  <a:extLst>
                    <a:ext uri="{FF2B5EF4-FFF2-40B4-BE49-F238E27FC236}">
                      <a16:creationId xmlns:a16="http://schemas.microsoft.com/office/drawing/2014/main" id="{E820BAB0-AB17-D8CA-77E7-B2379E39BB6A}"/>
                    </a:ext>
                  </a:extLst>
                </p:cNvPr>
                <p:cNvSpPr/>
                <p:nvPr/>
              </p:nvSpPr>
              <p:spPr>
                <a:xfrm rot="4426359">
                  <a:off x="2899352" y="3957959"/>
                  <a:ext cx="304588" cy="63951"/>
                </a:xfrm>
                <a:custGeom>
                  <a:avLst/>
                  <a:gdLst>
                    <a:gd name="connsiteX0" fmla="*/ 0 w 411003"/>
                    <a:gd name="connsiteY0" fmla="*/ 0 h 96012"/>
                    <a:gd name="connsiteX1" fmla="*/ 82201 w 411003"/>
                    <a:gd name="connsiteY1" fmla="*/ 96012 h 96012"/>
                    <a:gd name="connsiteX2" fmla="*/ 164402 w 411003"/>
                    <a:gd name="connsiteY2" fmla="*/ 0 h 96012"/>
                    <a:gd name="connsiteX3" fmla="*/ 246602 w 411003"/>
                    <a:gd name="connsiteY3" fmla="*/ 96012 h 96012"/>
                    <a:gd name="connsiteX4" fmla="*/ 328803 w 411003"/>
                    <a:gd name="connsiteY4" fmla="*/ 0 h 96012"/>
                    <a:gd name="connsiteX5" fmla="*/ 411004 w 411003"/>
                    <a:gd name="connsiteY5" fmla="*/ 96012 h 960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11003" h="96012">
                      <a:moveTo>
                        <a:pt x="0" y="0"/>
                      </a:moveTo>
                      <a:cubicBezTo>
                        <a:pt x="41053" y="0"/>
                        <a:pt x="41053" y="96012"/>
                        <a:pt x="82201" y="96012"/>
                      </a:cubicBezTo>
                      <a:cubicBezTo>
                        <a:pt x="123349" y="96012"/>
                        <a:pt x="123349" y="0"/>
                        <a:pt x="164402" y="0"/>
                      </a:cubicBezTo>
                      <a:cubicBezTo>
                        <a:pt x="205454" y="0"/>
                        <a:pt x="205454" y="96012"/>
                        <a:pt x="246602" y="96012"/>
                      </a:cubicBezTo>
                      <a:cubicBezTo>
                        <a:pt x="287750" y="96012"/>
                        <a:pt x="287750" y="0"/>
                        <a:pt x="328803" y="0"/>
                      </a:cubicBezTo>
                      <a:cubicBezTo>
                        <a:pt x="369856" y="0"/>
                        <a:pt x="369951" y="96012"/>
                        <a:pt x="411004" y="96012"/>
                      </a:cubicBezTo>
                    </a:path>
                  </a:pathLst>
                </a:custGeom>
                <a:noFill/>
                <a:ln w="38100" cap="flat">
                  <a:solidFill>
                    <a:srgbClr val="049FD9">
                      <a:lumMod val="40000"/>
                      <a:lumOff val="60000"/>
                    </a:srgbClr>
                  </a:solidFill>
                  <a:prstDash val="sysDot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</a:endParaRPr>
                </a:p>
              </p:txBody>
            </p:sp>
          </p:grpSp>
          <p:grpSp>
            <p:nvGrpSpPr>
              <p:cNvPr id="994" name="Group 993">
                <a:extLst>
                  <a:ext uri="{FF2B5EF4-FFF2-40B4-BE49-F238E27FC236}">
                    <a16:creationId xmlns:a16="http://schemas.microsoft.com/office/drawing/2014/main" id="{999C9F12-45FB-E9A1-9A4D-9D0E01213740}"/>
                  </a:ext>
                </a:extLst>
              </p:cNvPr>
              <p:cNvGrpSpPr/>
              <p:nvPr/>
            </p:nvGrpSpPr>
            <p:grpSpPr>
              <a:xfrm rot="12783063">
                <a:off x="7403080" y="4404437"/>
                <a:ext cx="107024" cy="106977"/>
                <a:chOff x="8232791" y="1124019"/>
                <a:chExt cx="297880" cy="297742"/>
              </a:xfrm>
              <a:effectLst>
                <a:glow rad="101600">
                  <a:srgbClr val="FFFFFF">
                    <a:alpha val="60000"/>
                  </a:srgbClr>
                </a:glow>
              </a:effectLst>
            </p:grpSpPr>
            <p:sp>
              <p:nvSpPr>
                <p:cNvPr id="1013" name="Freeform: Shape 1012">
                  <a:extLst>
                    <a:ext uri="{FF2B5EF4-FFF2-40B4-BE49-F238E27FC236}">
                      <a16:creationId xmlns:a16="http://schemas.microsoft.com/office/drawing/2014/main" id="{B2D78B46-1D67-0E14-226F-9022B53AA4C4}"/>
                    </a:ext>
                  </a:extLst>
                </p:cNvPr>
                <p:cNvSpPr/>
                <p:nvPr/>
              </p:nvSpPr>
              <p:spPr>
                <a:xfrm rot="16394494">
                  <a:off x="8445393" y="1182949"/>
                  <a:ext cx="32124" cy="124525"/>
                </a:xfrm>
                <a:custGeom>
                  <a:avLst/>
                  <a:gdLst>
                    <a:gd name="connsiteX0" fmla="*/ 57653 w 156929"/>
                    <a:gd name="connsiteY0" fmla="*/ 44222 h 608319"/>
                    <a:gd name="connsiteX1" fmla="*/ 312 w 156929"/>
                    <a:gd name="connsiteY1" fmla="*/ 552953 h 608319"/>
                    <a:gd name="connsiteX2" fmla="*/ 44222 w 156929"/>
                    <a:gd name="connsiteY2" fmla="*/ 608007 h 608319"/>
                    <a:gd name="connsiteX3" fmla="*/ 99277 w 156929"/>
                    <a:gd name="connsiteY3" fmla="*/ 564097 h 608319"/>
                    <a:gd name="connsiteX4" fmla="*/ 156617 w 156929"/>
                    <a:gd name="connsiteY4" fmla="*/ 55367 h 608319"/>
                    <a:gd name="connsiteX5" fmla="*/ 112707 w 156929"/>
                    <a:gd name="connsiteY5" fmla="*/ 312 h 608319"/>
                    <a:gd name="connsiteX6" fmla="*/ 57653 w 156929"/>
                    <a:gd name="connsiteY6" fmla="*/ 44222 h 608319"/>
                    <a:gd name="connsiteX7" fmla="*/ 57653 w 156929"/>
                    <a:gd name="connsiteY7" fmla="*/ 44222 h 6083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56929" h="608319">
                      <a:moveTo>
                        <a:pt x="57653" y="44222"/>
                      </a:moveTo>
                      <a:lnTo>
                        <a:pt x="312" y="552953"/>
                      </a:lnTo>
                      <a:cubicBezTo>
                        <a:pt x="-2736" y="580289"/>
                        <a:pt x="16886" y="604864"/>
                        <a:pt x="44222" y="608007"/>
                      </a:cubicBezTo>
                      <a:cubicBezTo>
                        <a:pt x="71559" y="611055"/>
                        <a:pt x="96134" y="591434"/>
                        <a:pt x="99277" y="564097"/>
                      </a:cubicBezTo>
                      <a:lnTo>
                        <a:pt x="156617" y="55367"/>
                      </a:lnTo>
                      <a:cubicBezTo>
                        <a:pt x="159665" y="28030"/>
                        <a:pt x="140044" y="3455"/>
                        <a:pt x="112707" y="312"/>
                      </a:cubicBezTo>
                      <a:cubicBezTo>
                        <a:pt x="85370" y="-2736"/>
                        <a:pt x="60796" y="16886"/>
                        <a:pt x="57653" y="44222"/>
                      </a:cubicBezTo>
                      <a:lnTo>
                        <a:pt x="57653" y="44222"/>
                      </a:lnTo>
                      <a:close/>
                    </a:path>
                  </a:pathLst>
                </a:custGeom>
                <a:solidFill>
                  <a:srgbClr val="C1D0E5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</a:endParaRPr>
                </a:p>
              </p:txBody>
            </p:sp>
            <p:grpSp>
              <p:nvGrpSpPr>
                <p:cNvPr id="1014" name="Group 1013">
                  <a:extLst>
                    <a:ext uri="{FF2B5EF4-FFF2-40B4-BE49-F238E27FC236}">
                      <a16:creationId xmlns:a16="http://schemas.microsoft.com/office/drawing/2014/main" id="{2EB34C77-399D-769A-C0B4-0F19EA69566E}"/>
                    </a:ext>
                  </a:extLst>
                </p:cNvPr>
                <p:cNvGrpSpPr/>
                <p:nvPr/>
              </p:nvGrpSpPr>
              <p:grpSpPr>
                <a:xfrm>
                  <a:off x="8232791" y="1124019"/>
                  <a:ext cx="297880" cy="297742"/>
                  <a:chOff x="8232791" y="1124019"/>
                  <a:chExt cx="297880" cy="297742"/>
                </a:xfrm>
              </p:grpSpPr>
              <p:sp>
                <p:nvSpPr>
                  <p:cNvPr id="1016" name="Freeform: Shape 1015">
                    <a:extLst>
                      <a:ext uri="{FF2B5EF4-FFF2-40B4-BE49-F238E27FC236}">
                        <a16:creationId xmlns:a16="http://schemas.microsoft.com/office/drawing/2014/main" id="{18333993-5493-EA8A-798D-BAC0F4D82BBB}"/>
                      </a:ext>
                    </a:extLst>
                  </p:cNvPr>
                  <p:cNvSpPr/>
                  <p:nvPr/>
                </p:nvSpPr>
                <p:spPr>
                  <a:xfrm rot="16394494">
                    <a:off x="8312404" y="1070809"/>
                    <a:ext cx="165057" cy="271477"/>
                  </a:xfrm>
                  <a:custGeom>
                    <a:avLst/>
                    <a:gdLst>
                      <a:gd name="connsiteX0" fmla="*/ 722783 w 806322"/>
                      <a:gd name="connsiteY0" fmla="*/ 13149 h 1326196"/>
                      <a:gd name="connsiteX1" fmla="*/ 88323 w 806322"/>
                      <a:gd name="connsiteY1" fmla="*/ 598365 h 1326196"/>
                      <a:gd name="connsiteX2" fmla="*/ 72607 w 806322"/>
                      <a:gd name="connsiteY2" fmla="*/ 629417 h 1326196"/>
                      <a:gd name="connsiteX3" fmla="*/ 312 w 806322"/>
                      <a:gd name="connsiteY3" fmla="*/ 1270830 h 1326196"/>
                      <a:gd name="connsiteX4" fmla="*/ 44222 w 806322"/>
                      <a:gd name="connsiteY4" fmla="*/ 1325885 h 1326196"/>
                      <a:gd name="connsiteX5" fmla="*/ 99277 w 806322"/>
                      <a:gd name="connsiteY5" fmla="*/ 1281975 h 1326196"/>
                      <a:gd name="connsiteX6" fmla="*/ 169476 w 806322"/>
                      <a:gd name="connsiteY6" fmla="*/ 658944 h 1326196"/>
                      <a:gd name="connsiteX7" fmla="*/ 790316 w 806322"/>
                      <a:gd name="connsiteY7" fmla="*/ 86301 h 1326196"/>
                      <a:gd name="connsiteX8" fmla="*/ 793173 w 806322"/>
                      <a:gd name="connsiteY8" fmla="*/ 16007 h 1326196"/>
                      <a:gd name="connsiteX9" fmla="*/ 722879 w 806322"/>
                      <a:gd name="connsiteY9" fmla="*/ 13149 h 1326196"/>
                      <a:gd name="connsiteX10" fmla="*/ 722879 w 806322"/>
                      <a:gd name="connsiteY10" fmla="*/ 13149 h 13261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806322" h="1326196">
                        <a:moveTo>
                          <a:pt x="722783" y="13149"/>
                        </a:moveTo>
                        <a:lnTo>
                          <a:pt x="88323" y="598365"/>
                        </a:lnTo>
                        <a:cubicBezTo>
                          <a:pt x="79560" y="606462"/>
                          <a:pt x="73940" y="617511"/>
                          <a:pt x="72607" y="629417"/>
                        </a:cubicBezTo>
                        <a:lnTo>
                          <a:pt x="312" y="1270830"/>
                        </a:lnTo>
                        <a:cubicBezTo>
                          <a:pt x="-2736" y="1298167"/>
                          <a:pt x="16886" y="1322742"/>
                          <a:pt x="44222" y="1325885"/>
                        </a:cubicBezTo>
                        <a:cubicBezTo>
                          <a:pt x="71559" y="1328933"/>
                          <a:pt x="96134" y="1309312"/>
                          <a:pt x="99277" y="1281975"/>
                        </a:cubicBezTo>
                        <a:lnTo>
                          <a:pt x="169476" y="658944"/>
                        </a:lnTo>
                        <a:cubicBezTo>
                          <a:pt x="261678" y="573886"/>
                          <a:pt x="790316" y="86301"/>
                          <a:pt x="790316" y="86301"/>
                        </a:cubicBezTo>
                        <a:cubicBezTo>
                          <a:pt x="810509" y="67632"/>
                          <a:pt x="811747" y="36200"/>
                          <a:pt x="793173" y="16007"/>
                        </a:cubicBezTo>
                        <a:cubicBezTo>
                          <a:pt x="774504" y="-4186"/>
                          <a:pt x="743072" y="-5424"/>
                          <a:pt x="722879" y="13149"/>
                        </a:cubicBezTo>
                        <a:lnTo>
                          <a:pt x="722879" y="13149"/>
                        </a:lnTo>
                        <a:close/>
                      </a:path>
                    </a:pathLst>
                  </a:custGeom>
                  <a:solidFill>
                    <a:srgbClr val="44546A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/>
                    </a:endParaRPr>
                  </a:p>
                </p:txBody>
              </p:sp>
              <p:sp>
                <p:nvSpPr>
                  <p:cNvPr id="1017" name="Freeform: Shape 1016">
                    <a:extLst>
                      <a:ext uri="{FF2B5EF4-FFF2-40B4-BE49-F238E27FC236}">
                        <a16:creationId xmlns:a16="http://schemas.microsoft.com/office/drawing/2014/main" id="{D5563FAF-7442-EC33-967B-E77DE47AF204}"/>
                      </a:ext>
                    </a:extLst>
                  </p:cNvPr>
                  <p:cNvSpPr/>
                  <p:nvPr/>
                </p:nvSpPr>
                <p:spPr>
                  <a:xfrm rot="16394494">
                    <a:off x="8163768" y="1208447"/>
                    <a:ext cx="282337" cy="144291"/>
                  </a:xfrm>
                  <a:custGeom>
                    <a:avLst/>
                    <a:gdLst>
                      <a:gd name="connsiteX0" fmla="*/ 1295711 w 1379249"/>
                      <a:gd name="connsiteY0" fmla="*/ 13054 h 704879"/>
                      <a:gd name="connsiteX1" fmla="*/ 674871 w 1379249"/>
                      <a:gd name="connsiteY1" fmla="*/ 585697 h 704879"/>
                      <a:gd name="connsiteX2" fmla="*/ 48221 w 1379249"/>
                      <a:gd name="connsiteY2" fmla="*/ 605319 h 704879"/>
                      <a:gd name="connsiteX3" fmla="*/ 25 w 1379249"/>
                      <a:gd name="connsiteY3" fmla="*/ 656658 h 704879"/>
                      <a:gd name="connsiteX4" fmla="*/ 51364 w 1379249"/>
                      <a:gd name="connsiteY4" fmla="*/ 704855 h 704879"/>
                      <a:gd name="connsiteX5" fmla="*/ 696588 w 1379249"/>
                      <a:gd name="connsiteY5" fmla="*/ 684662 h 704879"/>
                      <a:gd name="connsiteX6" fmla="*/ 728782 w 1379249"/>
                      <a:gd name="connsiteY6" fmla="*/ 671517 h 704879"/>
                      <a:gd name="connsiteX7" fmla="*/ 1363243 w 1379249"/>
                      <a:gd name="connsiteY7" fmla="*/ 86301 h 704879"/>
                      <a:gd name="connsiteX8" fmla="*/ 1366100 w 1379249"/>
                      <a:gd name="connsiteY8" fmla="*/ 16007 h 704879"/>
                      <a:gd name="connsiteX9" fmla="*/ 1295806 w 1379249"/>
                      <a:gd name="connsiteY9" fmla="*/ 13149 h 704879"/>
                      <a:gd name="connsiteX10" fmla="*/ 1295806 w 1379249"/>
                      <a:gd name="connsiteY10" fmla="*/ 13149 h 70487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379249" h="704879">
                        <a:moveTo>
                          <a:pt x="1295711" y="13054"/>
                        </a:moveTo>
                        <a:lnTo>
                          <a:pt x="674871" y="585697"/>
                        </a:lnTo>
                        <a:lnTo>
                          <a:pt x="48221" y="605319"/>
                        </a:lnTo>
                        <a:cubicBezTo>
                          <a:pt x="20789" y="606176"/>
                          <a:pt x="-833" y="629131"/>
                          <a:pt x="25" y="656658"/>
                        </a:cubicBezTo>
                        <a:cubicBezTo>
                          <a:pt x="882" y="684090"/>
                          <a:pt x="23837" y="705712"/>
                          <a:pt x="51364" y="704855"/>
                        </a:cubicBezTo>
                        <a:lnTo>
                          <a:pt x="696588" y="684662"/>
                        </a:lnTo>
                        <a:cubicBezTo>
                          <a:pt x="708589" y="684281"/>
                          <a:pt x="719924" y="679614"/>
                          <a:pt x="728782" y="671517"/>
                        </a:cubicBezTo>
                        <a:lnTo>
                          <a:pt x="1363243" y="86301"/>
                        </a:lnTo>
                        <a:cubicBezTo>
                          <a:pt x="1383436" y="67632"/>
                          <a:pt x="1384674" y="36200"/>
                          <a:pt x="1366100" y="16007"/>
                        </a:cubicBezTo>
                        <a:cubicBezTo>
                          <a:pt x="1347431" y="-4186"/>
                          <a:pt x="1315999" y="-5424"/>
                          <a:pt x="1295806" y="13149"/>
                        </a:cubicBezTo>
                        <a:lnTo>
                          <a:pt x="1295806" y="13149"/>
                        </a:lnTo>
                        <a:close/>
                      </a:path>
                    </a:pathLst>
                  </a:custGeom>
                  <a:solidFill>
                    <a:srgbClr val="44546A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/>
                    </a:endParaRPr>
                  </a:p>
                </p:txBody>
              </p:sp>
            </p:grpSp>
            <p:sp>
              <p:nvSpPr>
                <p:cNvPr id="1015" name="Freeform: Shape 1014">
                  <a:extLst>
                    <a:ext uri="{FF2B5EF4-FFF2-40B4-BE49-F238E27FC236}">
                      <a16:creationId xmlns:a16="http://schemas.microsoft.com/office/drawing/2014/main" id="{DFBC7806-92E0-73BD-7BAF-C6A1DB3EA816}"/>
                    </a:ext>
                  </a:extLst>
                </p:cNvPr>
                <p:cNvSpPr/>
                <p:nvPr/>
              </p:nvSpPr>
              <p:spPr>
                <a:xfrm rot="16394494">
                  <a:off x="8267456" y="1341512"/>
                  <a:ext cx="125129" cy="23661"/>
                </a:xfrm>
                <a:custGeom>
                  <a:avLst/>
                  <a:gdLst>
                    <a:gd name="connsiteX0" fmla="*/ 559904 w 611268"/>
                    <a:gd name="connsiteY0" fmla="*/ 25 h 115587"/>
                    <a:gd name="connsiteX1" fmla="*/ 48221 w 611268"/>
                    <a:gd name="connsiteY1" fmla="*/ 16027 h 115587"/>
                    <a:gd name="connsiteX2" fmla="*/ 25 w 611268"/>
                    <a:gd name="connsiteY2" fmla="*/ 67366 h 115587"/>
                    <a:gd name="connsiteX3" fmla="*/ 51364 w 611268"/>
                    <a:gd name="connsiteY3" fmla="*/ 115563 h 115587"/>
                    <a:gd name="connsiteX4" fmla="*/ 563047 w 611268"/>
                    <a:gd name="connsiteY4" fmla="*/ 99561 h 115587"/>
                    <a:gd name="connsiteX5" fmla="*/ 611244 w 611268"/>
                    <a:gd name="connsiteY5" fmla="*/ 48221 h 115587"/>
                    <a:gd name="connsiteX6" fmla="*/ 559904 w 611268"/>
                    <a:gd name="connsiteY6" fmla="*/ 25 h 115587"/>
                    <a:gd name="connsiteX7" fmla="*/ 559904 w 611268"/>
                    <a:gd name="connsiteY7" fmla="*/ 25 h 1155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11268" h="115587">
                      <a:moveTo>
                        <a:pt x="559904" y="25"/>
                      </a:moveTo>
                      <a:lnTo>
                        <a:pt x="48221" y="16027"/>
                      </a:lnTo>
                      <a:cubicBezTo>
                        <a:pt x="20789" y="16884"/>
                        <a:pt x="-833" y="39839"/>
                        <a:pt x="25" y="67366"/>
                      </a:cubicBezTo>
                      <a:cubicBezTo>
                        <a:pt x="882" y="94799"/>
                        <a:pt x="23837" y="116420"/>
                        <a:pt x="51364" y="115563"/>
                      </a:cubicBezTo>
                      <a:lnTo>
                        <a:pt x="563047" y="99561"/>
                      </a:lnTo>
                      <a:cubicBezTo>
                        <a:pt x="590479" y="98704"/>
                        <a:pt x="612101" y="75749"/>
                        <a:pt x="611244" y="48221"/>
                      </a:cubicBezTo>
                      <a:cubicBezTo>
                        <a:pt x="610387" y="20789"/>
                        <a:pt x="587431" y="-833"/>
                        <a:pt x="559904" y="25"/>
                      </a:cubicBezTo>
                      <a:lnTo>
                        <a:pt x="559904" y="25"/>
                      </a:lnTo>
                      <a:close/>
                    </a:path>
                  </a:pathLst>
                </a:custGeom>
                <a:solidFill>
                  <a:srgbClr val="C1D0E5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</a:endParaRPr>
                </a:p>
              </p:txBody>
            </p:sp>
          </p:grpSp>
          <p:grpSp>
            <p:nvGrpSpPr>
              <p:cNvPr id="995" name="Group 994">
                <a:extLst>
                  <a:ext uri="{FF2B5EF4-FFF2-40B4-BE49-F238E27FC236}">
                    <a16:creationId xmlns:a16="http://schemas.microsoft.com/office/drawing/2014/main" id="{2CC13A40-AED6-09B5-A482-1F15B4FED120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1574092">
                <a:off x="9413347" y="2877286"/>
                <a:ext cx="220363" cy="220257"/>
                <a:chOff x="8232791" y="1124019"/>
                <a:chExt cx="297880" cy="297742"/>
              </a:xfrm>
              <a:effectLst>
                <a:glow rad="101600">
                  <a:srgbClr val="FFFFFF">
                    <a:alpha val="60000"/>
                  </a:srgbClr>
                </a:glow>
              </a:effectLst>
            </p:grpSpPr>
            <p:sp>
              <p:nvSpPr>
                <p:cNvPr id="1008" name="Freeform: Shape 1007">
                  <a:extLst>
                    <a:ext uri="{FF2B5EF4-FFF2-40B4-BE49-F238E27FC236}">
                      <a16:creationId xmlns:a16="http://schemas.microsoft.com/office/drawing/2014/main" id="{33087887-A275-A689-1573-1F801208C208}"/>
                    </a:ext>
                  </a:extLst>
                </p:cNvPr>
                <p:cNvSpPr/>
                <p:nvPr/>
              </p:nvSpPr>
              <p:spPr>
                <a:xfrm rot="16394494">
                  <a:off x="8445393" y="1182949"/>
                  <a:ext cx="32124" cy="124525"/>
                </a:xfrm>
                <a:custGeom>
                  <a:avLst/>
                  <a:gdLst>
                    <a:gd name="connsiteX0" fmla="*/ 57653 w 156929"/>
                    <a:gd name="connsiteY0" fmla="*/ 44222 h 608319"/>
                    <a:gd name="connsiteX1" fmla="*/ 312 w 156929"/>
                    <a:gd name="connsiteY1" fmla="*/ 552953 h 608319"/>
                    <a:gd name="connsiteX2" fmla="*/ 44222 w 156929"/>
                    <a:gd name="connsiteY2" fmla="*/ 608007 h 608319"/>
                    <a:gd name="connsiteX3" fmla="*/ 99277 w 156929"/>
                    <a:gd name="connsiteY3" fmla="*/ 564097 h 608319"/>
                    <a:gd name="connsiteX4" fmla="*/ 156617 w 156929"/>
                    <a:gd name="connsiteY4" fmla="*/ 55367 h 608319"/>
                    <a:gd name="connsiteX5" fmla="*/ 112707 w 156929"/>
                    <a:gd name="connsiteY5" fmla="*/ 312 h 608319"/>
                    <a:gd name="connsiteX6" fmla="*/ 57653 w 156929"/>
                    <a:gd name="connsiteY6" fmla="*/ 44222 h 608319"/>
                    <a:gd name="connsiteX7" fmla="*/ 57653 w 156929"/>
                    <a:gd name="connsiteY7" fmla="*/ 44222 h 6083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56929" h="608319">
                      <a:moveTo>
                        <a:pt x="57653" y="44222"/>
                      </a:moveTo>
                      <a:lnTo>
                        <a:pt x="312" y="552953"/>
                      </a:lnTo>
                      <a:cubicBezTo>
                        <a:pt x="-2736" y="580289"/>
                        <a:pt x="16886" y="604864"/>
                        <a:pt x="44222" y="608007"/>
                      </a:cubicBezTo>
                      <a:cubicBezTo>
                        <a:pt x="71559" y="611055"/>
                        <a:pt x="96134" y="591434"/>
                        <a:pt x="99277" y="564097"/>
                      </a:cubicBezTo>
                      <a:lnTo>
                        <a:pt x="156617" y="55367"/>
                      </a:lnTo>
                      <a:cubicBezTo>
                        <a:pt x="159665" y="28030"/>
                        <a:pt x="140044" y="3455"/>
                        <a:pt x="112707" y="312"/>
                      </a:cubicBezTo>
                      <a:cubicBezTo>
                        <a:pt x="85370" y="-2736"/>
                        <a:pt x="60796" y="16886"/>
                        <a:pt x="57653" y="44222"/>
                      </a:cubicBezTo>
                      <a:lnTo>
                        <a:pt x="57653" y="44222"/>
                      </a:lnTo>
                      <a:close/>
                    </a:path>
                  </a:pathLst>
                </a:custGeom>
                <a:solidFill>
                  <a:srgbClr val="C1D0E5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</a:endParaRPr>
                </a:p>
              </p:txBody>
            </p:sp>
            <p:grpSp>
              <p:nvGrpSpPr>
                <p:cNvPr id="1009" name="Group 1008">
                  <a:extLst>
                    <a:ext uri="{FF2B5EF4-FFF2-40B4-BE49-F238E27FC236}">
                      <a16:creationId xmlns:a16="http://schemas.microsoft.com/office/drawing/2014/main" id="{CF704C60-0B67-7575-144C-1AD985507925}"/>
                    </a:ext>
                  </a:extLst>
                </p:cNvPr>
                <p:cNvGrpSpPr/>
                <p:nvPr/>
              </p:nvGrpSpPr>
              <p:grpSpPr>
                <a:xfrm>
                  <a:off x="8232791" y="1124019"/>
                  <a:ext cx="297880" cy="297742"/>
                  <a:chOff x="8232791" y="1124019"/>
                  <a:chExt cx="297880" cy="297742"/>
                </a:xfrm>
              </p:grpSpPr>
              <p:sp>
                <p:nvSpPr>
                  <p:cNvPr id="1011" name="Freeform: Shape 1010">
                    <a:extLst>
                      <a:ext uri="{FF2B5EF4-FFF2-40B4-BE49-F238E27FC236}">
                        <a16:creationId xmlns:a16="http://schemas.microsoft.com/office/drawing/2014/main" id="{0180702C-B69B-0DC4-E175-C509C94ECB3D}"/>
                      </a:ext>
                    </a:extLst>
                  </p:cNvPr>
                  <p:cNvSpPr/>
                  <p:nvPr/>
                </p:nvSpPr>
                <p:spPr>
                  <a:xfrm rot="16394494">
                    <a:off x="8312404" y="1070809"/>
                    <a:ext cx="165057" cy="271477"/>
                  </a:xfrm>
                  <a:custGeom>
                    <a:avLst/>
                    <a:gdLst>
                      <a:gd name="connsiteX0" fmla="*/ 722783 w 806322"/>
                      <a:gd name="connsiteY0" fmla="*/ 13149 h 1326196"/>
                      <a:gd name="connsiteX1" fmla="*/ 88323 w 806322"/>
                      <a:gd name="connsiteY1" fmla="*/ 598365 h 1326196"/>
                      <a:gd name="connsiteX2" fmla="*/ 72607 w 806322"/>
                      <a:gd name="connsiteY2" fmla="*/ 629417 h 1326196"/>
                      <a:gd name="connsiteX3" fmla="*/ 312 w 806322"/>
                      <a:gd name="connsiteY3" fmla="*/ 1270830 h 1326196"/>
                      <a:gd name="connsiteX4" fmla="*/ 44222 w 806322"/>
                      <a:gd name="connsiteY4" fmla="*/ 1325885 h 1326196"/>
                      <a:gd name="connsiteX5" fmla="*/ 99277 w 806322"/>
                      <a:gd name="connsiteY5" fmla="*/ 1281975 h 1326196"/>
                      <a:gd name="connsiteX6" fmla="*/ 169476 w 806322"/>
                      <a:gd name="connsiteY6" fmla="*/ 658944 h 1326196"/>
                      <a:gd name="connsiteX7" fmla="*/ 790316 w 806322"/>
                      <a:gd name="connsiteY7" fmla="*/ 86301 h 1326196"/>
                      <a:gd name="connsiteX8" fmla="*/ 793173 w 806322"/>
                      <a:gd name="connsiteY8" fmla="*/ 16007 h 1326196"/>
                      <a:gd name="connsiteX9" fmla="*/ 722879 w 806322"/>
                      <a:gd name="connsiteY9" fmla="*/ 13149 h 1326196"/>
                      <a:gd name="connsiteX10" fmla="*/ 722879 w 806322"/>
                      <a:gd name="connsiteY10" fmla="*/ 13149 h 13261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806322" h="1326196">
                        <a:moveTo>
                          <a:pt x="722783" y="13149"/>
                        </a:moveTo>
                        <a:lnTo>
                          <a:pt x="88323" y="598365"/>
                        </a:lnTo>
                        <a:cubicBezTo>
                          <a:pt x="79560" y="606462"/>
                          <a:pt x="73940" y="617511"/>
                          <a:pt x="72607" y="629417"/>
                        </a:cubicBezTo>
                        <a:lnTo>
                          <a:pt x="312" y="1270830"/>
                        </a:lnTo>
                        <a:cubicBezTo>
                          <a:pt x="-2736" y="1298167"/>
                          <a:pt x="16886" y="1322742"/>
                          <a:pt x="44222" y="1325885"/>
                        </a:cubicBezTo>
                        <a:cubicBezTo>
                          <a:pt x="71559" y="1328933"/>
                          <a:pt x="96134" y="1309312"/>
                          <a:pt x="99277" y="1281975"/>
                        </a:cubicBezTo>
                        <a:lnTo>
                          <a:pt x="169476" y="658944"/>
                        </a:lnTo>
                        <a:cubicBezTo>
                          <a:pt x="261678" y="573886"/>
                          <a:pt x="790316" y="86301"/>
                          <a:pt x="790316" y="86301"/>
                        </a:cubicBezTo>
                        <a:cubicBezTo>
                          <a:pt x="810509" y="67632"/>
                          <a:pt x="811747" y="36200"/>
                          <a:pt x="793173" y="16007"/>
                        </a:cubicBezTo>
                        <a:cubicBezTo>
                          <a:pt x="774504" y="-4186"/>
                          <a:pt x="743072" y="-5424"/>
                          <a:pt x="722879" y="13149"/>
                        </a:cubicBezTo>
                        <a:lnTo>
                          <a:pt x="722879" y="13149"/>
                        </a:lnTo>
                        <a:close/>
                      </a:path>
                    </a:pathLst>
                  </a:custGeom>
                  <a:solidFill>
                    <a:srgbClr val="44546A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/>
                    </a:endParaRPr>
                  </a:p>
                </p:txBody>
              </p:sp>
              <p:sp>
                <p:nvSpPr>
                  <p:cNvPr id="1012" name="Freeform: Shape 1011">
                    <a:extLst>
                      <a:ext uri="{FF2B5EF4-FFF2-40B4-BE49-F238E27FC236}">
                        <a16:creationId xmlns:a16="http://schemas.microsoft.com/office/drawing/2014/main" id="{5A8AE2EC-B6C3-12C1-A56C-A303B4050DB7}"/>
                      </a:ext>
                    </a:extLst>
                  </p:cNvPr>
                  <p:cNvSpPr/>
                  <p:nvPr/>
                </p:nvSpPr>
                <p:spPr>
                  <a:xfrm rot="16394494">
                    <a:off x="8163768" y="1208447"/>
                    <a:ext cx="282337" cy="144291"/>
                  </a:xfrm>
                  <a:custGeom>
                    <a:avLst/>
                    <a:gdLst>
                      <a:gd name="connsiteX0" fmla="*/ 1295711 w 1379249"/>
                      <a:gd name="connsiteY0" fmla="*/ 13054 h 704879"/>
                      <a:gd name="connsiteX1" fmla="*/ 674871 w 1379249"/>
                      <a:gd name="connsiteY1" fmla="*/ 585697 h 704879"/>
                      <a:gd name="connsiteX2" fmla="*/ 48221 w 1379249"/>
                      <a:gd name="connsiteY2" fmla="*/ 605319 h 704879"/>
                      <a:gd name="connsiteX3" fmla="*/ 25 w 1379249"/>
                      <a:gd name="connsiteY3" fmla="*/ 656658 h 704879"/>
                      <a:gd name="connsiteX4" fmla="*/ 51364 w 1379249"/>
                      <a:gd name="connsiteY4" fmla="*/ 704855 h 704879"/>
                      <a:gd name="connsiteX5" fmla="*/ 696588 w 1379249"/>
                      <a:gd name="connsiteY5" fmla="*/ 684662 h 704879"/>
                      <a:gd name="connsiteX6" fmla="*/ 728782 w 1379249"/>
                      <a:gd name="connsiteY6" fmla="*/ 671517 h 704879"/>
                      <a:gd name="connsiteX7" fmla="*/ 1363243 w 1379249"/>
                      <a:gd name="connsiteY7" fmla="*/ 86301 h 704879"/>
                      <a:gd name="connsiteX8" fmla="*/ 1366100 w 1379249"/>
                      <a:gd name="connsiteY8" fmla="*/ 16007 h 704879"/>
                      <a:gd name="connsiteX9" fmla="*/ 1295806 w 1379249"/>
                      <a:gd name="connsiteY9" fmla="*/ 13149 h 704879"/>
                      <a:gd name="connsiteX10" fmla="*/ 1295806 w 1379249"/>
                      <a:gd name="connsiteY10" fmla="*/ 13149 h 70487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379249" h="704879">
                        <a:moveTo>
                          <a:pt x="1295711" y="13054"/>
                        </a:moveTo>
                        <a:lnTo>
                          <a:pt x="674871" y="585697"/>
                        </a:lnTo>
                        <a:lnTo>
                          <a:pt x="48221" y="605319"/>
                        </a:lnTo>
                        <a:cubicBezTo>
                          <a:pt x="20789" y="606176"/>
                          <a:pt x="-833" y="629131"/>
                          <a:pt x="25" y="656658"/>
                        </a:cubicBezTo>
                        <a:cubicBezTo>
                          <a:pt x="882" y="684090"/>
                          <a:pt x="23837" y="705712"/>
                          <a:pt x="51364" y="704855"/>
                        </a:cubicBezTo>
                        <a:lnTo>
                          <a:pt x="696588" y="684662"/>
                        </a:lnTo>
                        <a:cubicBezTo>
                          <a:pt x="708589" y="684281"/>
                          <a:pt x="719924" y="679614"/>
                          <a:pt x="728782" y="671517"/>
                        </a:cubicBezTo>
                        <a:lnTo>
                          <a:pt x="1363243" y="86301"/>
                        </a:lnTo>
                        <a:cubicBezTo>
                          <a:pt x="1383436" y="67632"/>
                          <a:pt x="1384674" y="36200"/>
                          <a:pt x="1366100" y="16007"/>
                        </a:cubicBezTo>
                        <a:cubicBezTo>
                          <a:pt x="1347431" y="-4186"/>
                          <a:pt x="1315999" y="-5424"/>
                          <a:pt x="1295806" y="13149"/>
                        </a:cubicBezTo>
                        <a:lnTo>
                          <a:pt x="1295806" y="13149"/>
                        </a:lnTo>
                        <a:close/>
                      </a:path>
                    </a:pathLst>
                  </a:custGeom>
                  <a:solidFill>
                    <a:srgbClr val="44546A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/>
                    </a:endParaRPr>
                  </a:p>
                </p:txBody>
              </p:sp>
            </p:grpSp>
            <p:sp>
              <p:nvSpPr>
                <p:cNvPr id="1010" name="Freeform: Shape 1009">
                  <a:extLst>
                    <a:ext uri="{FF2B5EF4-FFF2-40B4-BE49-F238E27FC236}">
                      <a16:creationId xmlns:a16="http://schemas.microsoft.com/office/drawing/2014/main" id="{0E9BC3F5-7FFF-82BF-C3C7-EB7A7DCEDE9F}"/>
                    </a:ext>
                  </a:extLst>
                </p:cNvPr>
                <p:cNvSpPr/>
                <p:nvPr/>
              </p:nvSpPr>
              <p:spPr>
                <a:xfrm rot="16394494">
                  <a:off x="8267456" y="1341512"/>
                  <a:ext cx="125129" cy="23661"/>
                </a:xfrm>
                <a:custGeom>
                  <a:avLst/>
                  <a:gdLst>
                    <a:gd name="connsiteX0" fmla="*/ 559904 w 611268"/>
                    <a:gd name="connsiteY0" fmla="*/ 25 h 115587"/>
                    <a:gd name="connsiteX1" fmla="*/ 48221 w 611268"/>
                    <a:gd name="connsiteY1" fmla="*/ 16027 h 115587"/>
                    <a:gd name="connsiteX2" fmla="*/ 25 w 611268"/>
                    <a:gd name="connsiteY2" fmla="*/ 67366 h 115587"/>
                    <a:gd name="connsiteX3" fmla="*/ 51364 w 611268"/>
                    <a:gd name="connsiteY3" fmla="*/ 115563 h 115587"/>
                    <a:gd name="connsiteX4" fmla="*/ 563047 w 611268"/>
                    <a:gd name="connsiteY4" fmla="*/ 99561 h 115587"/>
                    <a:gd name="connsiteX5" fmla="*/ 611244 w 611268"/>
                    <a:gd name="connsiteY5" fmla="*/ 48221 h 115587"/>
                    <a:gd name="connsiteX6" fmla="*/ 559904 w 611268"/>
                    <a:gd name="connsiteY6" fmla="*/ 25 h 115587"/>
                    <a:gd name="connsiteX7" fmla="*/ 559904 w 611268"/>
                    <a:gd name="connsiteY7" fmla="*/ 25 h 1155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11268" h="115587">
                      <a:moveTo>
                        <a:pt x="559904" y="25"/>
                      </a:moveTo>
                      <a:lnTo>
                        <a:pt x="48221" y="16027"/>
                      </a:lnTo>
                      <a:cubicBezTo>
                        <a:pt x="20789" y="16884"/>
                        <a:pt x="-833" y="39839"/>
                        <a:pt x="25" y="67366"/>
                      </a:cubicBezTo>
                      <a:cubicBezTo>
                        <a:pt x="882" y="94799"/>
                        <a:pt x="23837" y="116420"/>
                        <a:pt x="51364" y="115563"/>
                      </a:cubicBezTo>
                      <a:lnTo>
                        <a:pt x="563047" y="99561"/>
                      </a:lnTo>
                      <a:cubicBezTo>
                        <a:pt x="590479" y="98704"/>
                        <a:pt x="612101" y="75749"/>
                        <a:pt x="611244" y="48221"/>
                      </a:cubicBezTo>
                      <a:cubicBezTo>
                        <a:pt x="610387" y="20789"/>
                        <a:pt x="587431" y="-833"/>
                        <a:pt x="559904" y="25"/>
                      </a:cubicBezTo>
                      <a:lnTo>
                        <a:pt x="559904" y="25"/>
                      </a:lnTo>
                      <a:close/>
                    </a:path>
                  </a:pathLst>
                </a:custGeom>
                <a:solidFill>
                  <a:srgbClr val="C1D0E5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</a:endParaRPr>
                </a:p>
              </p:txBody>
            </p:sp>
          </p:grpSp>
          <p:grpSp>
            <p:nvGrpSpPr>
              <p:cNvPr id="996" name="Group 995">
                <a:extLst>
                  <a:ext uri="{FF2B5EF4-FFF2-40B4-BE49-F238E27FC236}">
                    <a16:creationId xmlns:a16="http://schemas.microsoft.com/office/drawing/2014/main" id="{216CBF7D-BBBE-68FF-BE6A-B7AD58353A09}"/>
                  </a:ext>
                </a:extLst>
              </p:cNvPr>
              <p:cNvGrpSpPr/>
              <p:nvPr/>
            </p:nvGrpSpPr>
            <p:grpSpPr>
              <a:xfrm rot="3003675">
                <a:off x="7457985" y="3341601"/>
                <a:ext cx="107024" cy="106977"/>
                <a:chOff x="8232791" y="1124019"/>
                <a:chExt cx="297880" cy="297742"/>
              </a:xfrm>
              <a:effectLst>
                <a:glow rad="101600">
                  <a:srgbClr val="FFFFFF">
                    <a:alpha val="60000"/>
                  </a:srgbClr>
                </a:glow>
              </a:effectLst>
            </p:grpSpPr>
            <p:sp>
              <p:nvSpPr>
                <p:cNvPr id="1003" name="Freeform: Shape 1002">
                  <a:extLst>
                    <a:ext uri="{FF2B5EF4-FFF2-40B4-BE49-F238E27FC236}">
                      <a16:creationId xmlns:a16="http://schemas.microsoft.com/office/drawing/2014/main" id="{A9D458E1-5DE7-578B-2743-40D94A184E2D}"/>
                    </a:ext>
                  </a:extLst>
                </p:cNvPr>
                <p:cNvSpPr/>
                <p:nvPr/>
              </p:nvSpPr>
              <p:spPr>
                <a:xfrm rot="16394494">
                  <a:off x="8445393" y="1182949"/>
                  <a:ext cx="32124" cy="124525"/>
                </a:xfrm>
                <a:custGeom>
                  <a:avLst/>
                  <a:gdLst>
                    <a:gd name="connsiteX0" fmla="*/ 57653 w 156929"/>
                    <a:gd name="connsiteY0" fmla="*/ 44222 h 608319"/>
                    <a:gd name="connsiteX1" fmla="*/ 312 w 156929"/>
                    <a:gd name="connsiteY1" fmla="*/ 552953 h 608319"/>
                    <a:gd name="connsiteX2" fmla="*/ 44222 w 156929"/>
                    <a:gd name="connsiteY2" fmla="*/ 608007 h 608319"/>
                    <a:gd name="connsiteX3" fmla="*/ 99277 w 156929"/>
                    <a:gd name="connsiteY3" fmla="*/ 564097 h 608319"/>
                    <a:gd name="connsiteX4" fmla="*/ 156617 w 156929"/>
                    <a:gd name="connsiteY4" fmla="*/ 55367 h 608319"/>
                    <a:gd name="connsiteX5" fmla="*/ 112707 w 156929"/>
                    <a:gd name="connsiteY5" fmla="*/ 312 h 608319"/>
                    <a:gd name="connsiteX6" fmla="*/ 57653 w 156929"/>
                    <a:gd name="connsiteY6" fmla="*/ 44222 h 608319"/>
                    <a:gd name="connsiteX7" fmla="*/ 57653 w 156929"/>
                    <a:gd name="connsiteY7" fmla="*/ 44222 h 6083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56929" h="608319">
                      <a:moveTo>
                        <a:pt x="57653" y="44222"/>
                      </a:moveTo>
                      <a:lnTo>
                        <a:pt x="312" y="552953"/>
                      </a:lnTo>
                      <a:cubicBezTo>
                        <a:pt x="-2736" y="580289"/>
                        <a:pt x="16886" y="604864"/>
                        <a:pt x="44222" y="608007"/>
                      </a:cubicBezTo>
                      <a:cubicBezTo>
                        <a:pt x="71559" y="611055"/>
                        <a:pt x="96134" y="591434"/>
                        <a:pt x="99277" y="564097"/>
                      </a:cubicBezTo>
                      <a:lnTo>
                        <a:pt x="156617" y="55367"/>
                      </a:lnTo>
                      <a:cubicBezTo>
                        <a:pt x="159665" y="28030"/>
                        <a:pt x="140044" y="3455"/>
                        <a:pt x="112707" y="312"/>
                      </a:cubicBezTo>
                      <a:cubicBezTo>
                        <a:pt x="85370" y="-2736"/>
                        <a:pt x="60796" y="16886"/>
                        <a:pt x="57653" y="44222"/>
                      </a:cubicBezTo>
                      <a:lnTo>
                        <a:pt x="57653" y="44222"/>
                      </a:lnTo>
                      <a:close/>
                    </a:path>
                  </a:pathLst>
                </a:custGeom>
                <a:solidFill>
                  <a:srgbClr val="C1D0E5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</a:endParaRPr>
                </a:p>
              </p:txBody>
            </p:sp>
            <p:grpSp>
              <p:nvGrpSpPr>
                <p:cNvPr id="1004" name="Group 1003">
                  <a:extLst>
                    <a:ext uri="{FF2B5EF4-FFF2-40B4-BE49-F238E27FC236}">
                      <a16:creationId xmlns:a16="http://schemas.microsoft.com/office/drawing/2014/main" id="{070B94FE-3567-0508-317B-392B8A0EDB5F}"/>
                    </a:ext>
                  </a:extLst>
                </p:cNvPr>
                <p:cNvGrpSpPr/>
                <p:nvPr/>
              </p:nvGrpSpPr>
              <p:grpSpPr>
                <a:xfrm>
                  <a:off x="8232791" y="1124019"/>
                  <a:ext cx="297880" cy="297742"/>
                  <a:chOff x="8232791" y="1124019"/>
                  <a:chExt cx="297880" cy="297742"/>
                </a:xfrm>
              </p:grpSpPr>
              <p:sp>
                <p:nvSpPr>
                  <p:cNvPr id="1006" name="Freeform: Shape 1005">
                    <a:extLst>
                      <a:ext uri="{FF2B5EF4-FFF2-40B4-BE49-F238E27FC236}">
                        <a16:creationId xmlns:a16="http://schemas.microsoft.com/office/drawing/2014/main" id="{4CAE26E9-7486-B033-AC13-E5D991C67AB4}"/>
                      </a:ext>
                    </a:extLst>
                  </p:cNvPr>
                  <p:cNvSpPr/>
                  <p:nvPr/>
                </p:nvSpPr>
                <p:spPr>
                  <a:xfrm rot="16394494">
                    <a:off x="8312404" y="1070809"/>
                    <a:ext cx="165057" cy="271477"/>
                  </a:xfrm>
                  <a:custGeom>
                    <a:avLst/>
                    <a:gdLst>
                      <a:gd name="connsiteX0" fmla="*/ 722783 w 806322"/>
                      <a:gd name="connsiteY0" fmla="*/ 13149 h 1326196"/>
                      <a:gd name="connsiteX1" fmla="*/ 88323 w 806322"/>
                      <a:gd name="connsiteY1" fmla="*/ 598365 h 1326196"/>
                      <a:gd name="connsiteX2" fmla="*/ 72607 w 806322"/>
                      <a:gd name="connsiteY2" fmla="*/ 629417 h 1326196"/>
                      <a:gd name="connsiteX3" fmla="*/ 312 w 806322"/>
                      <a:gd name="connsiteY3" fmla="*/ 1270830 h 1326196"/>
                      <a:gd name="connsiteX4" fmla="*/ 44222 w 806322"/>
                      <a:gd name="connsiteY4" fmla="*/ 1325885 h 1326196"/>
                      <a:gd name="connsiteX5" fmla="*/ 99277 w 806322"/>
                      <a:gd name="connsiteY5" fmla="*/ 1281975 h 1326196"/>
                      <a:gd name="connsiteX6" fmla="*/ 169476 w 806322"/>
                      <a:gd name="connsiteY6" fmla="*/ 658944 h 1326196"/>
                      <a:gd name="connsiteX7" fmla="*/ 790316 w 806322"/>
                      <a:gd name="connsiteY7" fmla="*/ 86301 h 1326196"/>
                      <a:gd name="connsiteX8" fmla="*/ 793173 w 806322"/>
                      <a:gd name="connsiteY8" fmla="*/ 16007 h 1326196"/>
                      <a:gd name="connsiteX9" fmla="*/ 722879 w 806322"/>
                      <a:gd name="connsiteY9" fmla="*/ 13149 h 1326196"/>
                      <a:gd name="connsiteX10" fmla="*/ 722879 w 806322"/>
                      <a:gd name="connsiteY10" fmla="*/ 13149 h 13261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806322" h="1326196">
                        <a:moveTo>
                          <a:pt x="722783" y="13149"/>
                        </a:moveTo>
                        <a:lnTo>
                          <a:pt x="88323" y="598365"/>
                        </a:lnTo>
                        <a:cubicBezTo>
                          <a:pt x="79560" y="606462"/>
                          <a:pt x="73940" y="617511"/>
                          <a:pt x="72607" y="629417"/>
                        </a:cubicBezTo>
                        <a:lnTo>
                          <a:pt x="312" y="1270830"/>
                        </a:lnTo>
                        <a:cubicBezTo>
                          <a:pt x="-2736" y="1298167"/>
                          <a:pt x="16886" y="1322742"/>
                          <a:pt x="44222" y="1325885"/>
                        </a:cubicBezTo>
                        <a:cubicBezTo>
                          <a:pt x="71559" y="1328933"/>
                          <a:pt x="96134" y="1309312"/>
                          <a:pt x="99277" y="1281975"/>
                        </a:cubicBezTo>
                        <a:lnTo>
                          <a:pt x="169476" y="658944"/>
                        </a:lnTo>
                        <a:cubicBezTo>
                          <a:pt x="261678" y="573886"/>
                          <a:pt x="790316" y="86301"/>
                          <a:pt x="790316" y="86301"/>
                        </a:cubicBezTo>
                        <a:cubicBezTo>
                          <a:pt x="810509" y="67632"/>
                          <a:pt x="811747" y="36200"/>
                          <a:pt x="793173" y="16007"/>
                        </a:cubicBezTo>
                        <a:cubicBezTo>
                          <a:pt x="774504" y="-4186"/>
                          <a:pt x="743072" y="-5424"/>
                          <a:pt x="722879" y="13149"/>
                        </a:cubicBezTo>
                        <a:lnTo>
                          <a:pt x="722879" y="13149"/>
                        </a:lnTo>
                        <a:close/>
                      </a:path>
                    </a:pathLst>
                  </a:custGeom>
                  <a:solidFill>
                    <a:srgbClr val="44546A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/>
                    </a:endParaRPr>
                  </a:p>
                </p:txBody>
              </p:sp>
              <p:sp>
                <p:nvSpPr>
                  <p:cNvPr id="1007" name="Freeform: Shape 1006">
                    <a:extLst>
                      <a:ext uri="{FF2B5EF4-FFF2-40B4-BE49-F238E27FC236}">
                        <a16:creationId xmlns:a16="http://schemas.microsoft.com/office/drawing/2014/main" id="{4B0104D7-049B-D9D1-96C7-0FF4E95B297A}"/>
                      </a:ext>
                    </a:extLst>
                  </p:cNvPr>
                  <p:cNvSpPr/>
                  <p:nvPr/>
                </p:nvSpPr>
                <p:spPr>
                  <a:xfrm rot="16394494">
                    <a:off x="8163768" y="1208447"/>
                    <a:ext cx="282337" cy="144291"/>
                  </a:xfrm>
                  <a:custGeom>
                    <a:avLst/>
                    <a:gdLst>
                      <a:gd name="connsiteX0" fmla="*/ 1295711 w 1379249"/>
                      <a:gd name="connsiteY0" fmla="*/ 13054 h 704879"/>
                      <a:gd name="connsiteX1" fmla="*/ 674871 w 1379249"/>
                      <a:gd name="connsiteY1" fmla="*/ 585697 h 704879"/>
                      <a:gd name="connsiteX2" fmla="*/ 48221 w 1379249"/>
                      <a:gd name="connsiteY2" fmla="*/ 605319 h 704879"/>
                      <a:gd name="connsiteX3" fmla="*/ 25 w 1379249"/>
                      <a:gd name="connsiteY3" fmla="*/ 656658 h 704879"/>
                      <a:gd name="connsiteX4" fmla="*/ 51364 w 1379249"/>
                      <a:gd name="connsiteY4" fmla="*/ 704855 h 704879"/>
                      <a:gd name="connsiteX5" fmla="*/ 696588 w 1379249"/>
                      <a:gd name="connsiteY5" fmla="*/ 684662 h 704879"/>
                      <a:gd name="connsiteX6" fmla="*/ 728782 w 1379249"/>
                      <a:gd name="connsiteY6" fmla="*/ 671517 h 704879"/>
                      <a:gd name="connsiteX7" fmla="*/ 1363243 w 1379249"/>
                      <a:gd name="connsiteY7" fmla="*/ 86301 h 704879"/>
                      <a:gd name="connsiteX8" fmla="*/ 1366100 w 1379249"/>
                      <a:gd name="connsiteY8" fmla="*/ 16007 h 704879"/>
                      <a:gd name="connsiteX9" fmla="*/ 1295806 w 1379249"/>
                      <a:gd name="connsiteY9" fmla="*/ 13149 h 704879"/>
                      <a:gd name="connsiteX10" fmla="*/ 1295806 w 1379249"/>
                      <a:gd name="connsiteY10" fmla="*/ 13149 h 70487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379249" h="704879">
                        <a:moveTo>
                          <a:pt x="1295711" y="13054"/>
                        </a:moveTo>
                        <a:lnTo>
                          <a:pt x="674871" y="585697"/>
                        </a:lnTo>
                        <a:lnTo>
                          <a:pt x="48221" y="605319"/>
                        </a:lnTo>
                        <a:cubicBezTo>
                          <a:pt x="20789" y="606176"/>
                          <a:pt x="-833" y="629131"/>
                          <a:pt x="25" y="656658"/>
                        </a:cubicBezTo>
                        <a:cubicBezTo>
                          <a:pt x="882" y="684090"/>
                          <a:pt x="23837" y="705712"/>
                          <a:pt x="51364" y="704855"/>
                        </a:cubicBezTo>
                        <a:lnTo>
                          <a:pt x="696588" y="684662"/>
                        </a:lnTo>
                        <a:cubicBezTo>
                          <a:pt x="708589" y="684281"/>
                          <a:pt x="719924" y="679614"/>
                          <a:pt x="728782" y="671517"/>
                        </a:cubicBezTo>
                        <a:lnTo>
                          <a:pt x="1363243" y="86301"/>
                        </a:lnTo>
                        <a:cubicBezTo>
                          <a:pt x="1383436" y="67632"/>
                          <a:pt x="1384674" y="36200"/>
                          <a:pt x="1366100" y="16007"/>
                        </a:cubicBezTo>
                        <a:cubicBezTo>
                          <a:pt x="1347431" y="-4186"/>
                          <a:pt x="1315999" y="-5424"/>
                          <a:pt x="1295806" y="13149"/>
                        </a:cubicBezTo>
                        <a:lnTo>
                          <a:pt x="1295806" y="13149"/>
                        </a:lnTo>
                        <a:close/>
                      </a:path>
                    </a:pathLst>
                  </a:custGeom>
                  <a:solidFill>
                    <a:srgbClr val="44546A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/>
                    </a:endParaRPr>
                  </a:p>
                </p:txBody>
              </p:sp>
            </p:grpSp>
            <p:sp>
              <p:nvSpPr>
                <p:cNvPr id="1005" name="Freeform: Shape 1004">
                  <a:extLst>
                    <a:ext uri="{FF2B5EF4-FFF2-40B4-BE49-F238E27FC236}">
                      <a16:creationId xmlns:a16="http://schemas.microsoft.com/office/drawing/2014/main" id="{D4BC9E98-6740-8756-3E11-9A43BCB03225}"/>
                    </a:ext>
                  </a:extLst>
                </p:cNvPr>
                <p:cNvSpPr/>
                <p:nvPr/>
              </p:nvSpPr>
              <p:spPr>
                <a:xfrm rot="16394494">
                  <a:off x="8267456" y="1341512"/>
                  <a:ext cx="125129" cy="23661"/>
                </a:xfrm>
                <a:custGeom>
                  <a:avLst/>
                  <a:gdLst>
                    <a:gd name="connsiteX0" fmla="*/ 559904 w 611268"/>
                    <a:gd name="connsiteY0" fmla="*/ 25 h 115587"/>
                    <a:gd name="connsiteX1" fmla="*/ 48221 w 611268"/>
                    <a:gd name="connsiteY1" fmla="*/ 16027 h 115587"/>
                    <a:gd name="connsiteX2" fmla="*/ 25 w 611268"/>
                    <a:gd name="connsiteY2" fmla="*/ 67366 h 115587"/>
                    <a:gd name="connsiteX3" fmla="*/ 51364 w 611268"/>
                    <a:gd name="connsiteY3" fmla="*/ 115563 h 115587"/>
                    <a:gd name="connsiteX4" fmla="*/ 563047 w 611268"/>
                    <a:gd name="connsiteY4" fmla="*/ 99561 h 115587"/>
                    <a:gd name="connsiteX5" fmla="*/ 611244 w 611268"/>
                    <a:gd name="connsiteY5" fmla="*/ 48221 h 115587"/>
                    <a:gd name="connsiteX6" fmla="*/ 559904 w 611268"/>
                    <a:gd name="connsiteY6" fmla="*/ 25 h 115587"/>
                    <a:gd name="connsiteX7" fmla="*/ 559904 w 611268"/>
                    <a:gd name="connsiteY7" fmla="*/ 25 h 1155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11268" h="115587">
                      <a:moveTo>
                        <a:pt x="559904" y="25"/>
                      </a:moveTo>
                      <a:lnTo>
                        <a:pt x="48221" y="16027"/>
                      </a:lnTo>
                      <a:cubicBezTo>
                        <a:pt x="20789" y="16884"/>
                        <a:pt x="-833" y="39839"/>
                        <a:pt x="25" y="67366"/>
                      </a:cubicBezTo>
                      <a:cubicBezTo>
                        <a:pt x="882" y="94799"/>
                        <a:pt x="23837" y="116420"/>
                        <a:pt x="51364" y="115563"/>
                      </a:cubicBezTo>
                      <a:lnTo>
                        <a:pt x="563047" y="99561"/>
                      </a:lnTo>
                      <a:cubicBezTo>
                        <a:pt x="590479" y="98704"/>
                        <a:pt x="612101" y="75749"/>
                        <a:pt x="611244" y="48221"/>
                      </a:cubicBezTo>
                      <a:cubicBezTo>
                        <a:pt x="610387" y="20789"/>
                        <a:pt x="587431" y="-833"/>
                        <a:pt x="559904" y="25"/>
                      </a:cubicBezTo>
                      <a:lnTo>
                        <a:pt x="559904" y="25"/>
                      </a:lnTo>
                      <a:close/>
                    </a:path>
                  </a:pathLst>
                </a:custGeom>
                <a:solidFill>
                  <a:srgbClr val="C1D0E5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</a:endParaRPr>
                </a:p>
              </p:txBody>
            </p:sp>
          </p:grpSp>
          <p:grpSp>
            <p:nvGrpSpPr>
              <p:cNvPr id="997" name="Group 996">
                <a:extLst>
                  <a:ext uri="{FF2B5EF4-FFF2-40B4-BE49-F238E27FC236}">
                    <a16:creationId xmlns:a16="http://schemas.microsoft.com/office/drawing/2014/main" id="{FFA7BF02-8BBC-83EF-8B03-25C58043AED4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3003675">
                <a:off x="9822012" y="2910955"/>
                <a:ext cx="219559" cy="219460"/>
                <a:chOff x="8232791" y="1124019"/>
                <a:chExt cx="297880" cy="297742"/>
              </a:xfrm>
              <a:effectLst>
                <a:glow rad="101600">
                  <a:srgbClr val="FFFFFF">
                    <a:alpha val="60000"/>
                  </a:srgbClr>
                </a:glow>
              </a:effectLst>
            </p:grpSpPr>
            <p:sp>
              <p:nvSpPr>
                <p:cNvPr id="998" name="Freeform: Shape 997">
                  <a:extLst>
                    <a:ext uri="{FF2B5EF4-FFF2-40B4-BE49-F238E27FC236}">
                      <a16:creationId xmlns:a16="http://schemas.microsoft.com/office/drawing/2014/main" id="{D5A77675-6D5D-3A75-2AE9-59D1E2AC9B3D}"/>
                    </a:ext>
                  </a:extLst>
                </p:cNvPr>
                <p:cNvSpPr/>
                <p:nvPr/>
              </p:nvSpPr>
              <p:spPr>
                <a:xfrm rot="16394494">
                  <a:off x="8445393" y="1182949"/>
                  <a:ext cx="32124" cy="124525"/>
                </a:xfrm>
                <a:custGeom>
                  <a:avLst/>
                  <a:gdLst>
                    <a:gd name="connsiteX0" fmla="*/ 57653 w 156929"/>
                    <a:gd name="connsiteY0" fmla="*/ 44222 h 608319"/>
                    <a:gd name="connsiteX1" fmla="*/ 312 w 156929"/>
                    <a:gd name="connsiteY1" fmla="*/ 552953 h 608319"/>
                    <a:gd name="connsiteX2" fmla="*/ 44222 w 156929"/>
                    <a:gd name="connsiteY2" fmla="*/ 608007 h 608319"/>
                    <a:gd name="connsiteX3" fmla="*/ 99277 w 156929"/>
                    <a:gd name="connsiteY3" fmla="*/ 564097 h 608319"/>
                    <a:gd name="connsiteX4" fmla="*/ 156617 w 156929"/>
                    <a:gd name="connsiteY4" fmla="*/ 55367 h 608319"/>
                    <a:gd name="connsiteX5" fmla="*/ 112707 w 156929"/>
                    <a:gd name="connsiteY5" fmla="*/ 312 h 608319"/>
                    <a:gd name="connsiteX6" fmla="*/ 57653 w 156929"/>
                    <a:gd name="connsiteY6" fmla="*/ 44222 h 608319"/>
                    <a:gd name="connsiteX7" fmla="*/ 57653 w 156929"/>
                    <a:gd name="connsiteY7" fmla="*/ 44222 h 6083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56929" h="608319">
                      <a:moveTo>
                        <a:pt x="57653" y="44222"/>
                      </a:moveTo>
                      <a:lnTo>
                        <a:pt x="312" y="552953"/>
                      </a:lnTo>
                      <a:cubicBezTo>
                        <a:pt x="-2736" y="580289"/>
                        <a:pt x="16886" y="604864"/>
                        <a:pt x="44222" y="608007"/>
                      </a:cubicBezTo>
                      <a:cubicBezTo>
                        <a:pt x="71559" y="611055"/>
                        <a:pt x="96134" y="591434"/>
                        <a:pt x="99277" y="564097"/>
                      </a:cubicBezTo>
                      <a:lnTo>
                        <a:pt x="156617" y="55367"/>
                      </a:lnTo>
                      <a:cubicBezTo>
                        <a:pt x="159665" y="28030"/>
                        <a:pt x="140044" y="3455"/>
                        <a:pt x="112707" y="312"/>
                      </a:cubicBezTo>
                      <a:cubicBezTo>
                        <a:pt x="85370" y="-2736"/>
                        <a:pt x="60796" y="16886"/>
                        <a:pt x="57653" y="44222"/>
                      </a:cubicBezTo>
                      <a:lnTo>
                        <a:pt x="57653" y="44222"/>
                      </a:lnTo>
                      <a:close/>
                    </a:path>
                  </a:pathLst>
                </a:custGeom>
                <a:solidFill>
                  <a:srgbClr val="C1D0E5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</a:endParaRPr>
                </a:p>
              </p:txBody>
            </p:sp>
            <p:grpSp>
              <p:nvGrpSpPr>
                <p:cNvPr id="999" name="Group 998">
                  <a:extLst>
                    <a:ext uri="{FF2B5EF4-FFF2-40B4-BE49-F238E27FC236}">
                      <a16:creationId xmlns:a16="http://schemas.microsoft.com/office/drawing/2014/main" id="{561366D0-1019-18E8-9531-18E92ABA504A}"/>
                    </a:ext>
                  </a:extLst>
                </p:cNvPr>
                <p:cNvGrpSpPr/>
                <p:nvPr/>
              </p:nvGrpSpPr>
              <p:grpSpPr>
                <a:xfrm>
                  <a:off x="8232791" y="1124019"/>
                  <a:ext cx="297880" cy="297742"/>
                  <a:chOff x="8232791" y="1124019"/>
                  <a:chExt cx="297880" cy="297742"/>
                </a:xfrm>
              </p:grpSpPr>
              <p:sp>
                <p:nvSpPr>
                  <p:cNvPr id="1001" name="Freeform: Shape 1000">
                    <a:extLst>
                      <a:ext uri="{FF2B5EF4-FFF2-40B4-BE49-F238E27FC236}">
                        <a16:creationId xmlns:a16="http://schemas.microsoft.com/office/drawing/2014/main" id="{2BE4C53C-2815-B199-DDAD-A17BDB038BA6}"/>
                      </a:ext>
                    </a:extLst>
                  </p:cNvPr>
                  <p:cNvSpPr/>
                  <p:nvPr/>
                </p:nvSpPr>
                <p:spPr>
                  <a:xfrm rot="16394494">
                    <a:off x="8312404" y="1070809"/>
                    <a:ext cx="165057" cy="271477"/>
                  </a:xfrm>
                  <a:custGeom>
                    <a:avLst/>
                    <a:gdLst>
                      <a:gd name="connsiteX0" fmla="*/ 722783 w 806322"/>
                      <a:gd name="connsiteY0" fmla="*/ 13149 h 1326196"/>
                      <a:gd name="connsiteX1" fmla="*/ 88323 w 806322"/>
                      <a:gd name="connsiteY1" fmla="*/ 598365 h 1326196"/>
                      <a:gd name="connsiteX2" fmla="*/ 72607 w 806322"/>
                      <a:gd name="connsiteY2" fmla="*/ 629417 h 1326196"/>
                      <a:gd name="connsiteX3" fmla="*/ 312 w 806322"/>
                      <a:gd name="connsiteY3" fmla="*/ 1270830 h 1326196"/>
                      <a:gd name="connsiteX4" fmla="*/ 44222 w 806322"/>
                      <a:gd name="connsiteY4" fmla="*/ 1325885 h 1326196"/>
                      <a:gd name="connsiteX5" fmla="*/ 99277 w 806322"/>
                      <a:gd name="connsiteY5" fmla="*/ 1281975 h 1326196"/>
                      <a:gd name="connsiteX6" fmla="*/ 169476 w 806322"/>
                      <a:gd name="connsiteY6" fmla="*/ 658944 h 1326196"/>
                      <a:gd name="connsiteX7" fmla="*/ 790316 w 806322"/>
                      <a:gd name="connsiteY7" fmla="*/ 86301 h 1326196"/>
                      <a:gd name="connsiteX8" fmla="*/ 793173 w 806322"/>
                      <a:gd name="connsiteY8" fmla="*/ 16007 h 1326196"/>
                      <a:gd name="connsiteX9" fmla="*/ 722879 w 806322"/>
                      <a:gd name="connsiteY9" fmla="*/ 13149 h 1326196"/>
                      <a:gd name="connsiteX10" fmla="*/ 722879 w 806322"/>
                      <a:gd name="connsiteY10" fmla="*/ 13149 h 13261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806322" h="1326196">
                        <a:moveTo>
                          <a:pt x="722783" y="13149"/>
                        </a:moveTo>
                        <a:lnTo>
                          <a:pt x="88323" y="598365"/>
                        </a:lnTo>
                        <a:cubicBezTo>
                          <a:pt x="79560" y="606462"/>
                          <a:pt x="73940" y="617511"/>
                          <a:pt x="72607" y="629417"/>
                        </a:cubicBezTo>
                        <a:lnTo>
                          <a:pt x="312" y="1270830"/>
                        </a:lnTo>
                        <a:cubicBezTo>
                          <a:pt x="-2736" y="1298167"/>
                          <a:pt x="16886" y="1322742"/>
                          <a:pt x="44222" y="1325885"/>
                        </a:cubicBezTo>
                        <a:cubicBezTo>
                          <a:pt x="71559" y="1328933"/>
                          <a:pt x="96134" y="1309312"/>
                          <a:pt x="99277" y="1281975"/>
                        </a:cubicBezTo>
                        <a:lnTo>
                          <a:pt x="169476" y="658944"/>
                        </a:lnTo>
                        <a:cubicBezTo>
                          <a:pt x="261678" y="573886"/>
                          <a:pt x="790316" y="86301"/>
                          <a:pt x="790316" y="86301"/>
                        </a:cubicBezTo>
                        <a:cubicBezTo>
                          <a:pt x="810509" y="67632"/>
                          <a:pt x="811747" y="36200"/>
                          <a:pt x="793173" y="16007"/>
                        </a:cubicBezTo>
                        <a:cubicBezTo>
                          <a:pt x="774504" y="-4186"/>
                          <a:pt x="743072" y="-5424"/>
                          <a:pt x="722879" y="13149"/>
                        </a:cubicBezTo>
                        <a:lnTo>
                          <a:pt x="722879" y="13149"/>
                        </a:lnTo>
                        <a:close/>
                      </a:path>
                    </a:pathLst>
                  </a:custGeom>
                  <a:solidFill>
                    <a:srgbClr val="44546A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/>
                    </a:endParaRPr>
                  </a:p>
                </p:txBody>
              </p:sp>
              <p:sp>
                <p:nvSpPr>
                  <p:cNvPr id="1002" name="Freeform: Shape 1001">
                    <a:extLst>
                      <a:ext uri="{FF2B5EF4-FFF2-40B4-BE49-F238E27FC236}">
                        <a16:creationId xmlns:a16="http://schemas.microsoft.com/office/drawing/2014/main" id="{ECEA263A-2377-B8D7-7866-FB401AE90EDE}"/>
                      </a:ext>
                    </a:extLst>
                  </p:cNvPr>
                  <p:cNvSpPr/>
                  <p:nvPr/>
                </p:nvSpPr>
                <p:spPr>
                  <a:xfrm rot="16394494">
                    <a:off x="8163768" y="1208447"/>
                    <a:ext cx="282337" cy="144291"/>
                  </a:xfrm>
                  <a:custGeom>
                    <a:avLst/>
                    <a:gdLst>
                      <a:gd name="connsiteX0" fmla="*/ 1295711 w 1379249"/>
                      <a:gd name="connsiteY0" fmla="*/ 13054 h 704879"/>
                      <a:gd name="connsiteX1" fmla="*/ 674871 w 1379249"/>
                      <a:gd name="connsiteY1" fmla="*/ 585697 h 704879"/>
                      <a:gd name="connsiteX2" fmla="*/ 48221 w 1379249"/>
                      <a:gd name="connsiteY2" fmla="*/ 605319 h 704879"/>
                      <a:gd name="connsiteX3" fmla="*/ 25 w 1379249"/>
                      <a:gd name="connsiteY3" fmla="*/ 656658 h 704879"/>
                      <a:gd name="connsiteX4" fmla="*/ 51364 w 1379249"/>
                      <a:gd name="connsiteY4" fmla="*/ 704855 h 704879"/>
                      <a:gd name="connsiteX5" fmla="*/ 696588 w 1379249"/>
                      <a:gd name="connsiteY5" fmla="*/ 684662 h 704879"/>
                      <a:gd name="connsiteX6" fmla="*/ 728782 w 1379249"/>
                      <a:gd name="connsiteY6" fmla="*/ 671517 h 704879"/>
                      <a:gd name="connsiteX7" fmla="*/ 1363243 w 1379249"/>
                      <a:gd name="connsiteY7" fmla="*/ 86301 h 704879"/>
                      <a:gd name="connsiteX8" fmla="*/ 1366100 w 1379249"/>
                      <a:gd name="connsiteY8" fmla="*/ 16007 h 704879"/>
                      <a:gd name="connsiteX9" fmla="*/ 1295806 w 1379249"/>
                      <a:gd name="connsiteY9" fmla="*/ 13149 h 704879"/>
                      <a:gd name="connsiteX10" fmla="*/ 1295806 w 1379249"/>
                      <a:gd name="connsiteY10" fmla="*/ 13149 h 70487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379249" h="704879">
                        <a:moveTo>
                          <a:pt x="1295711" y="13054"/>
                        </a:moveTo>
                        <a:lnTo>
                          <a:pt x="674871" y="585697"/>
                        </a:lnTo>
                        <a:lnTo>
                          <a:pt x="48221" y="605319"/>
                        </a:lnTo>
                        <a:cubicBezTo>
                          <a:pt x="20789" y="606176"/>
                          <a:pt x="-833" y="629131"/>
                          <a:pt x="25" y="656658"/>
                        </a:cubicBezTo>
                        <a:cubicBezTo>
                          <a:pt x="882" y="684090"/>
                          <a:pt x="23837" y="705712"/>
                          <a:pt x="51364" y="704855"/>
                        </a:cubicBezTo>
                        <a:lnTo>
                          <a:pt x="696588" y="684662"/>
                        </a:lnTo>
                        <a:cubicBezTo>
                          <a:pt x="708589" y="684281"/>
                          <a:pt x="719924" y="679614"/>
                          <a:pt x="728782" y="671517"/>
                        </a:cubicBezTo>
                        <a:lnTo>
                          <a:pt x="1363243" y="86301"/>
                        </a:lnTo>
                        <a:cubicBezTo>
                          <a:pt x="1383436" y="67632"/>
                          <a:pt x="1384674" y="36200"/>
                          <a:pt x="1366100" y="16007"/>
                        </a:cubicBezTo>
                        <a:cubicBezTo>
                          <a:pt x="1347431" y="-4186"/>
                          <a:pt x="1315999" y="-5424"/>
                          <a:pt x="1295806" y="13149"/>
                        </a:cubicBezTo>
                        <a:lnTo>
                          <a:pt x="1295806" y="13149"/>
                        </a:lnTo>
                        <a:close/>
                      </a:path>
                    </a:pathLst>
                  </a:custGeom>
                  <a:solidFill>
                    <a:srgbClr val="44546A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/>
                    </a:endParaRPr>
                  </a:p>
                </p:txBody>
              </p:sp>
            </p:grpSp>
            <p:sp>
              <p:nvSpPr>
                <p:cNvPr id="1000" name="Freeform: Shape 999">
                  <a:extLst>
                    <a:ext uri="{FF2B5EF4-FFF2-40B4-BE49-F238E27FC236}">
                      <a16:creationId xmlns:a16="http://schemas.microsoft.com/office/drawing/2014/main" id="{A7320C6B-CDD2-9DD4-3A7C-E44C527F29B9}"/>
                    </a:ext>
                  </a:extLst>
                </p:cNvPr>
                <p:cNvSpPr/>
                <p:nvPr/>
              </p:nvSpPr>
              <p:spPr>
                <a:xfrm rot="16394494">
                  <a:off x="8267456" y="1341512"/>
                  <a:ext cx="125129" cy="23661"/>
                </a:xfrm>
                <a:custGeom>
                  <a:avLst/>
                  <a:gdLst>
                    <a:gd name="connsiteX0" fmla="*/ 559904 w 611268"/>
                    <a:gd name="connsiteY0" fmla="*/ 25 h 115587"/>
                    <a:gd name="connsiteX1" fmla="*/ 48221 w 611268"/>
                    <a:gd name="connsiteY1" fmla="*/ 16027 h 115587"/>
                    <a:gd name="connsiteX2" fmla="*/ 25 w 611268"/>
                    <a:gd name="connsiteY2" fmla="*/ 67366 h 115587"/>
                    <a:gd name="connsiteX3" fmla="*/ 51364 w 611268"/>
                    <a:gd name="connsiteY3" fmla="*/ 115563 h 115587"/>
                    <a:gd name="connsiteX4" fmla="*/ 563047 w 611268"/>
                    <a:gd name="connsiteY4" fmla="*/ 99561 h 115587"/>
                    <a:gd name="connsiteX5" fmla="*/ 611244 w 611268"/>
                    <a:gd name="connsiteY5" fmla="*/ 48221 h 115587"/>
                    <a:gd name="connsiteX6" fmla="*/ 559904 w 611268"/>
                    <a:gd name="connsiteY6" fmla="*/ 25 h 115587"/>
                    <a:gd name="connsiteX7" fmla="*/ 559904 w 611268"/>
                    <a:gd name="connsiteY7" fmla="*/ 25 h 1155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11268" h="115587">
                      <a:moveTo>
                        <a:pt x="559904" y="25"/>
                      </a:moveTo>
                      <a:lnTo>
                        <a:pt x="48221" y="16027"/>
                      </a:lnTo>
                      <a:cubicBezTo>
                        <a:pt x="20789" y="16884"/>
                        <a:pt x="-833" y="39839"/>
                        <a:pt x="25" y="67366"/>
                      </a:cubicBezTo>
                      <a:cubicBezTo>
                        <a:pt x="882" y="94799"/>
                        <a:pt x="23837" y="116420"/>
                        <a:pt x="51364" y="115563"/>
                      </a:cubicBezTo>
                      <a:lnTo>
                        <a:pt x="563047" y="99561"/>
                      </a:lnTo>
                      <a:cubicBezTo>
                        <a:pt x="590479" y="98704"/>
                        <a:pt x="612101" y="75749"/>
                        <a:pt x="611244" y="48221"/>
                      </a:cubicBezTo>
                      <a:cubicBezTo>
                        <a:pt x="610387" y="20789"/>
                        <a:pt x="587431" y="-833"/>
                        <a:pt x="559904" y="25"/>
                      </a:cubicBezTo>
                      <a:lnTo>
                        <a:pt x="559904" y="25"/>
                      </a:lnTo>
                      <a:close/>
                    </a:path>
                  </a:pathLst>
                </a:custGeom>
                <a:solidFill>
                  <a:srgbClr val="C1D0E5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</a:endParaRPr>
                </a:p>
              </p:txBody>
            </p:sp>
          </p:grpSp>
        </p:grpSp>
        <p:sp>
          <p:nvSpPr>
            <p:cNvPr id="943" name="TextBox 942">
              <a:extLst>
                <a:ext uri="{FF2B5EF4-FFF2-40B4-BE49-F238E27FC236}">
                  <a16:creationId xmlns:a16="http://schemas.microsoft.com/office/drawing/2014/main" id="{6821F7B2-9957-27E3-9939-1E1D7B0CD301}"/>
                </a:ext>
              </a:extLst>
            </p:cNvPr>
            <p:cNvSpPr txBox="1"/>
            <p:nvPr/>
          </p:nvSpPr>
          <p:spPr>
            <a:xfrm>
              <a:off x="6215069" y="5099135"/>
              <a:ext cx="1814732" cy="210024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1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</a:rPr>
                <a:t>Some Borrelia killed</a:t>
              </a:r>
              <a:endParaRPr kumimoji="0" lang="en-US" sz="2000" b="0" i="1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</p:grpSp>
      <p:grpSp>
        <p:nvGrpSpPr>
          <p:cNvPr id="1066" name="Group 1065">
            <a:extLst>
              <a:ext uri="{FF2B5EF4-FFF2-40B4-BE49-F238E27FC236}">
                <a16:creationId xmlns:a16="http://schemas.microsoft.com/office/drawing/2014/main" id="{8397BEE3-33EC-C115-53D7-89850C0BA5EE}"/>
              </a:ext>
            </a:extLst>
          </p:cNvPr>
          <p:cNvGrpSpPr/>
          <p:nvPr/>
        </p:nvGrpSpPr>
        <p:grpSpPr>
          <a:xfrm>
            <a:off x="750430" y="25764262"/>
            <a:ext cx="6745714" cy="6408291"/>
            <a:chOff x="1788256" y="2724485"/>
            <a:chExt cx="4184739" cy="3975418"/>
          </a:xfrm>
        </p:grpSpPr>
        <p:grpSp>
          <p:nvGrpSpPr>
            <p:cNvPr id="1067" name="Group 1066">
              <a:extLst>
                <a:ext uri="{FF2B5EF4-FFF2-40B4-BE49-F238E27FC236}">
                  <a16:creationId xmlns:a16="http://schemas.microsoft.com/office/drawing/2014/main" id="{1BC9EDDA-42F1-FA0C-CCDB-BDBA87CF1337}"/>
                </a:ext>
              </a:extLst>
            </p:cNvPr>
            <p:cNvGrpSpPr/>
            <p:nvPr/>
          </p:nvGrpSpPr>
          <p:grpSpPr>
            <a:xfrm>
              <a:off x="1788256" y="2724485"/>
              <a:ext cx="4184739" cy="3975418"/>
              <a:chOff x="1736841" y="2724485"/>
              <a:chExt cx="4184739" cy="3975418"/>
            </a:xfrm>
          </p:grpSpPr>
          <p:sp>
            <p:nvSpPr>
              <p:cNvPr id="1069" name="Rectangle 1068">
                <a:extLst>
                  <a:ext uri="{FF2B5EF4-FFF2-40B4-BE49-F238E27FC236}">
                    <a16:creationId xmlns:a16="http://schemas.microsoft.com/office/drawing/2014/main" id="{59304489-CCE4-1FA2-2E13-08353E1FE9EA}"/>
                  </a:ext>
                </a:extLst>
              </p:cNvPr>
              <p:cNvSpPr/>
              <p:nvPr/>
            </p:nvSpPr>
            <p:spPr>
              <a:xfrm>
                <a:off x="1762872" y="4049204"/>
                <a:ext cx="4153846" cy="1316736"/>
              </a:xfrm>
              <a:prstGeom prst="rect">
                <a:avLst/>
              </a:prstGeom>
              <a:solidFill>
                <a:srgbClr val="CF5E37"/>
              </a:solidFill>
              <a:ln w="22225" cap="flat" cmpd="sng" algn="ctr">
                <a:solidFill>
                  <a:srgbClr val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70" name="TextBox 1069">
                <a:extLst>
                  <a:ext uri="{FF2B5EF4-FFF2-40B4-BE49-F238E27FC236}">
                    <a16:creationId xmlns:a16="http://schemas.microsoft.com/office/drawing/2014/main" id="{72147B65-5EC9-151C-3E98-2F0F55EFBB50}"/>
                  </a:ext>
                </a:extLst>
              </p:cNvPr>
              <p:cNvSpPr txBox="1"/>
              <p:nvPr/>
            </p:nvSpPr>
            <p:spPr>
              <a:xfrm>
                <a:off x="3625611" y="3258150"/>
                <a:ext cx="1027845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1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/>
                  </a:rPr>
                  <a:t>Migration</a:t>
                </a:r>
                <a:endParaRPr kumimoji="0" lang="en-US" sz="2000" b="0" i="1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  <p:sp>
            <p:nvSpPr>
              <p:cNvPr id="1071" name="Rectangle 1070">
                <a:extLst>
                  <a:ext uri="{FF2B5EF4-FFF2-40B4-BE49-F238E27FC236}">
                    <a16:creationId xmlns:a16="http://schemas.microsoft.com/office/drawing/2014/main" id="{38986345-1252-FCC3-BE61-59F154300116}"/>
                  </a:ext>
                </a:extLst>
              </p:cNvPr>
              <p:cNvSpPr/>
              <p:nvPr/>
            </p:nvSpPr>
            <p:spPr>
              <a:xfrm>
                <a:off x="1762872" y="2724485"/>
                <a:ext cx="4153846" cy="1280160"/>
              </a:xfrm>
              <a:prstGeom prst="rect">
                <a:avLst/>
              </a:prstGeom>
              <a:solidFill>
                <a:srgbClr val="BF1E2E"/>
              </a:solidFill>
              <a:ln w="22225" cap="flat" cmpd="sng" algn="ctr">
                <a:solidFill>
                  <a:srgbClr val="0066AE">
                    <a:shade val="1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72" name="Flowchart: Delay 1071">
                <a:extLst>
                  <a:ext uri="{FF2B5EF4-FFF2-40B4-BE49-F238E27FC236}">
                    <a16:creationId xmlns:a16="http://schemas.microsoft.com/office/drawing/2014/main" id="{4241AAFA-E18D-7455-7264-122737C24B79}"/>
                  </a:ext>
                </a:extLst>
              </p:cNvPr>
              <p:cNvSpPr/>
              <p:nvPr/>
            </p:nvSpPr>
            <p:spPr>
              <a:xfrm>
                <a:off x="1767155" y="4056492"/>
                <a:ext cx="2770569" cy="1292318"/>
              </a:xfrm>
              <a:prstGeom prst="flowChartDelay">
                <a:avLst/>
              </a:prstGeom>
              <a:solidFill>
                <a:srgbClr val="BF1E2E"/>
              </a:solidFill>
              <a:ln w="12700" cap="flat" cmpd="sng" algn="ctr">
                <a:solidFill>
                  <a:srgbClr val="0066AE">
                    <a:shade val="1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73" name="Cloud 1072">
                <a:extLst>
                  <a:ext uri="{FF2B5EF4-FFF2-40B4-BE49-F238E27FC236}">
                    <a16:creationId xmlns:a16="http://schemas.microsoft.com/office/drawing/2014/main" id="{A22471A2-3962-60BD-5CC6-B5A11801C6E7}"/>
                  </a:ext>
                </a:extLst>
              </p:cNvPr>
              <p:cNvSpPr/>
              <p:nvPr/>
            </p:nvSpPr>
            <p:spPr>
              <a:xfrm rot="4128316">
                <a:off x="3322188" y="4091815"/>
                <a:ext cx="1226254" cy="1313493"/>
              </a:xfrm>
              <a:prstGeom prst="cloud">
                <a:avLst/>
              </a:prstGeom>
              <a:solidFill>
                <a:srgbClr val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grpSp>
            <p:nvGrpSpPr>
              <p:cNvPr id="1074" name="Group 1073">
                <a:extLst>
                  <a:ext uri="{FF2B5EF4-FFF2-40B4-BE49-F238E27FC236}">
                    <a16:creationId xmlns:a16="http://schemas.microsoft.com/office/drawing/2014/main" id="{E1179B70-B204-3438-2974-4A39E78217C9}"/>
                  </a:ext>
                </a:extLst>
              </p:cNvPr>
              <p:cNvGrpSpPr/>
              <p:nvPr/>
            </p:nvGrpSpPr>
            <p:grpSpPr>
              <a:xfrm rot="18482793">
                <a:off x="3742829" y="3972788"/>
                <a:ext cx="167191" cy="1035040"/>
                <a:chOff x="3019670" y="3837641"/>
                <a:chExt cx="84185" cy="308950"/>
              </a:xfrm>
            </p:grpSpPr>
            <p:sp>
              <p:nvSpPr>
                <p:cNvPr id="1138" name="Graphic 16">
                  <a:extLst>
                    <a:ext uri="{FF2B5EF4-FFF2-40B4-BE49-F238E27FC236}">
                      <a16:creationId xmlns:a16="http://schemas.microsoft.com/office/drawing/2014/main" id="{B3E84EC8-7A0C-7F24-34A2-9A3E55CC4812}"/>
                    </a:ext>
                  </a:extLst>
                </p:cNvPr>
                <p:cNvSpPr/>
                <p:nvPr/>
              </p:nvSpPr>
              <p:spPr>
                <a:xfrm rot="4426359">
                  <a:off x="2919586" y="3962321"/>
                  <a:ext cx="304588" cy="63951"/>
                </a:xfrm>
                <a:custGeom>
                  <a:avLst/>
                  <a:gdLst>
                    <a:gd name="connsiteX0" fmla="*/ 0 w 411003"/>
                    <a:gd name="connsiteY0" fmla="*/ 0 h 96012"/>
                    <a:gd name="connsiteX1" fmla="*/ 82201 w 411003"/>
                    <a:gd name="connsiteY1" fmla="*/ 96012 h 96012"/>
                    <a:gd name="connsiteX2" fmla="*/ 164402 w 411003"/>
                    <a:gd name="connsiteY2" fmla="*/ 0 h 96012"/>
                    <a:gd name="connsiteX3" fmla="*/ 246602 w 411003"/>
                    <a:gd name="connsiteY3" fmla="*/ 96012 h 96012"/>
                    <a:gd name="connsiteX4" fmla="*/ 328803 w 411003"/>
                    <a:gd name="connsiteY4" fmla="*/ 0 h 96012"/>
                    <a:gd name="connsiteX5" fmla="*/ 411004 w 411003"/>
                    <a:gd name="connsiteY5" fmla="*/ 96012 h 960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11003" h="96012">
                      <a:moveTo>
                        <a:pt x="0" y="0"/>
                      </a:moveTo>
                      <a:cubicBezTo>
                        <a:pt x="41053" y="0"/>
                        <a:pt x="41053" y="96012"/>
                        <a:pt x="82201" y="96012"/>
                      </a:cubicBezTo>
                      <a:cubicBezTo>
                        <a:pt x="123349" y="96012"/>
                        <a:pt x="123349" y="0"/>
                        <a:pt x="164402" y="0"/>
                      </a:cubicBezTo>
                      <a:cubicBezTo>
                        <a:pt x="205454" y="0"/>
                        <a:pt x="205454" y="96012"/>
                        <a:pt x="246602" y="96012"/>
                      </a:cubicBezTo>
                      <a:cubicBezTo>
                        <a:pt x="287750" y="96012"/>
                        <a:pt x="287750" y="0"/>
                        <a:pt x="328803" y="0"/>
                      </a:cubicBezTo>
                      <a:cubicBezTo>
                        <a:pt x="369856" y="0"/>
                        <a:pt x="369951" y="96012"/>
                        <a:pt x="411004" y="96012"/>
                      </a:cubicBezTo>
                    </a:path>
                  </a:pathLst>
                </a:custGeom>
                <a:noFill/>
                <a:ln w="50800" cap="flat">
                  <a:solidFill>
                    <a:srgbClr val="C0000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</a:endParaRPr>
                </a:p>
              </p:txBody>
            </p:sp>
            <p:sp>
              <p:nvSpPr>
                <p:cNvPr id="1139" name="Graphic 16">
                  <a:extLst>
                    <a:ext uri="{FF2B5EF4-FFF2-40B4-BE49-F238E27FC236}">
                      <a16:creationId xmlns:a16="http://schemas.microsoft.com/office/drawing/2014/main" id="{75124B5C-E444-BBC9-EB35-71F6E1B25C6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4426359">
                  <a:off x="2899352" y="3957959"/>
                  <a:ext cx="304588" cy="63951"/>
                </a:xfrm>
                <a:custGeom>
                  <a:avLst/>
                  <a:gdLst>
                    <a:gd name="connsiteX0" fmla="*/ 0 w 411003"/>
                    <a:gd name="connsiteY0" fmla="*/ 0 h 96012"/>
                    <a:gd name="connsiteX1" fmla="*/ 82201 w 411003"/>
                    <a:gd name="connsiteY1" fmla="*/ 96012 h 96012"/>
                    <a:gd name="connsiteX2" fmla="*/ 164402 w 411003"/>
                    <a:gd name="connsiteY2" fmla="*/ 0 h 96012"/>
                    <a:gd name="connsiteX3" fmla="*/ 246602 w 411003"/>
                    <a:gd name="connsiteY3" fmla="*/ 96012 h 96012"/>
                    <a:gd name="connsiteX4" fmla="*/ 328803 w 411003"/>
                    <a:gd name="connsiteY4" fmla="*/ 0 h 96012"/>
                    <a:gd name="connsiteX5" fmla="*/ 411004 w 411003"/>
                    <a:gd name="connsiteY5" fmla="*/ 96012 h 960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11003" h="96012">
                      <a:moveTo>
                        <a:pt x="0" y="0"/>
                      </a:moveTo>
                      <a:cubicBezTo>
                        <a:pt x="41053" y="0"/>
                        <a:pt x="41053" y="96012"/>
                        <a:pt x="82201" y="96012"/>
                      </a:cubicBezTo>
                      <a:cubicBezTo>
                        <a:pt x="123349" y="96012"/>
                        <a:pt x="123349" y="0"/>
                        <a:pt x="164402" y="0"/>
                      </a:cubicBezTo>
                      <a:cubicBezTo>
                        <a:pt x="205454" y="0"/>
                        <a:pt x="205454" y="96012"/>
                        <a:pt x="246602" y="96012"/>
                      </a:cubicBezTo>
                      <a:cubicBezTo>
                        <a:pt x="287750" y="96012"/>
                        <a:pt x="287750" y="0"/>
                        <a:pt x="328803" y="0"/>
                      </a:cubicBezTo>
                      <a:cubicBezTo>
                        <a:pt x="369856" y="0"/>
                        <a:pt x="369951" y="96012"/>
                        <a:pt x="411004" y="96012"/>
                      </a:cubicBezTo>
                    </a:path>
                  </a:pathLst>
                </a:custGeom>
                <a:noFill/>
                <a:ln w="50800" cap="flat">
                  <a:solidFill>
                    <a:srgbClr val="FF8989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</a:endParaRPr>
                </a:p>
              </p:txBody>
            </p:sp>
          </p:grpSp>
          <p:grpSp>
            <p:nvGrpSpPr>
              <p:cNvPr id="1075" name="Group 1074">
                <a:extLst>
                  <a:ext uri="{FF2B5EF4-FFF2-40B4-BE49-F238E27FC236}">
                    <a16:creationId xmlns:a16="http://schemas.microsoft.com/office/drawing/2014/main" id="{50FABF6C-5182-0E17-8140-667FE12C2B35}"/>
                  </a:ext>
                </a:extLst>
              </p:cNvPr>
              <p:cNvGrpSpPr/>
              <p:nvPr/>
            </p:nvGrpSpPr>
            <p:grpSpPr>
              <a:xfrm rot="18651266">
                <a:off x="2488680" y="4054061"/>
                <a:ext cx="215196" cy="1257879"/>
                <a:chOff x="3019670" y="3837641"/>
                <a:chExt cx="84185" cy="308950"/>
              </a:xfrm>
            </p:grpSpPr>
            <p:sp>
              <p:nvSpPr>
                <p:cNvPr id="1136" name="Graphic 16">
                  <a:extLst>
                    <a:ext uri="{FF2B5EF4-FFF2-40B4-BE49-F238E27FC236}">
                      <a16:creationId xmlns:a16="http://schemas.microsoft.com/office/drawing/2014/main" id="{C98743F2-DB1B-F952-FFC5-3592309BD96E}"/>
                    </a:ext>
                  </a:extLst>
                </p:cNvPr>
                <p:cNvSpPr/>
                <p:nvPr/>
              </p:nvSpPr>
              <p:spPr>
                <a:xfrm rot="4426359">
                  <a:off x="2919586" y="3962321"/>
                  <a:ext cx="304588" cy="63951"/>
                </a:xfrm>
                <a:custGeom>
                  <a:avLst/>
                  <a:gdLst>
                    <a:gd name="connsiteX0" fmla="*/ 0 w 411003"/>
                    <a:gd name="connsiteY0" fmla="*/ 0 h 96012"/>
                    <a:gd name="connsiteX1" fmla="*/ 82201 w 411003"/>
                    <a:gd name="connsiteY1" fmla="*/ 96012 h 96012"/>
                    <a:gd name="connsiteX2" fmla="*/ 164402 w 411003"/>
                    <a:gd name="connsiteY2" fmla="*/ 0 h 96012"/>
                    <a:gd name="connsiteX3" fmla="*/ 246602 w 411003"/>
                    <a:gd name="connsiteY3" fmla="*/ 96012 h 96012"/>
                    <a:gd name="connsiteX4" fmla="*/ 328803 w 411003"/>
                    <a:gd name="connsiteY4" fmla="*/ 0 h 96012"/>
                    <a:gd name="connsiteX5" fmla="*/ 411004 w 411003"/>
                    <a:gd name="connsiteY5" fmla="*/ 96012 h 960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11003" h="96012">
                      <a:moveTo>
                        <a:pt x="0" y="0"/>
                      </a:moveTo>
                      <a:cubicBezTo>
                        <a:pt x="41053" y="0"/>
                        <a:pt x="41053" y="96012"/>
                        <a:pt x="82201" y="96012"/>
                      </a:cubicBezTo>
                      <a:cubicBezTo>
                        <a:pt x="123349" y="96012"/>
                        <a:pt x="123349" y="0"/>
                        <a:pt x="164402" y="0"/>
                      </a:cubicBezTo>
                      <a:cubicBezTo>
                        <a:pt x="205454" y="0"/>
                        <a:pt x="205454" y="96012"/>
                        <a:pt x="246602" y="96012"/>
                      </a:cubicBezTo>
                      <a:cubicBezTo>
                        <a:pt x="287750" y="96012"/>
                        <a:pt x="287750" y="0"/>
                        <a:pt x="328803" y="0"/>
                      </a:cubicBezTo>
                      <a:cubicBezTo>
                        <a:pt x="369856" y="0"/>
                        <a:pt x="369951" y="96012"/>
                        <a:pt x="411004" y="96012"/>
                      </a:cubicBezTo>
                    </a:path>
                  </a:pathLst>
                </a:custGeom>
                <a:noFill/>
                <a:ln w="50800" cap="flat">
                  <a:solidFill>
                    <a:srgbClr val="0066AE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</a:endParaRPr>
                </a:p>
              </p:txBody>
            </p:sp>
            <p:sp>
              <p:nvSpPr>
                <p:cNvPr id="1137" name="Graphic 16">
                  <a:extLst>
                    <a:ext uri="{FF2B5EF4-FFF2-40B4-BE49-F238E27FC236}">
                      <a16:creationId xmlns:a16="http://schemas.microsoft.com/office/drawing/2014/main" id="{F40DF642-980A-5037-3AD7-BE83E980EE3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4426359">
                  <a:off x="2899352" y="3957959"/>
                  <a:ext cx="304588" cy="63951"/>
                </a:xfrm>
                <a:custGeom>
                  <a:avLst/>
                  <a:gdLst>
                    <a:gd name="connsiteX0" fmla="*/ 0 w 411003"/>
                    <a:gd name="connsiteY0" fmla="*/ 0 h 96012"/>
                    <a:gd name="connsiteX1" fmla="*/ 82201 w 411003"/>
                    <a:gd name="connsiteY1" fmla="*/ 96012 h 96012"/>
                    <a:gd name="connsiteX2" fmla="*/ 164402 w 411003"/>
                    <a:gd name="connsiteY2" fmla="*/ 0 h 96012"/>
                    <a:gd name="connsiteX3" fmla="*/ 246602 w 411003"/>
                    <a:gd name="connsiteY3" fmla="*/ 96012 h 96012"/>
                    <a:gd name="connsiteX4" fmla="*/ 328803 w 411003"/>
                    <a:gd name="connsiteY4" fmla="*/ 0 h 96012"/>
                    <a:gd name="connsiteX5" fmla="*/ 411004 w 411003"/>
                    <a:gd name="connsiteY5" fmla="*/ 96012 h 960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11003" h="96012">
                      <a:moveTo>
                        <a:pt x="0" y="0"/>
                      </a:moveTo>
                      <a:cubicBezTo>
                        <a:pt x="41053" y="0"/>
                        <a:pt x="41053" y="96012"/>
                        <a:pt x="82201" y="96012"/>
                      </a:cubicBezTo>
                      <a:cubicBezTo>
                        <a:pt x="123349" y="96012"/>
                        <a:pt x="123349" y="0"/>
                        <a:pt x="164402" y="0"/>
                      </a:cubicBezTo>
                      <a:cubicBezTo>
                        <a:pt x="205454" y="0"/>
                        <a:pt x="205454" y="96012"/>
                        <a:pt x="246602" y="96012"/>
                      </a:cubicBezTo>
                      <a:cubicBezTo>
                        <a:pt x="287750" y="96012"/>
                        <a:pt x="287750" y="0"/>
                        <a:pt x="328803" y="0"/>
                      </a:cubicBezTo>
                      <a:cubicBezTo>
                        <a:pt x="369856" y="0"/>
                        <a:pt x="369951" y="96012"/>
                        <a:pt x="411004" y="96012"/>
                      </a:cubicBezTo>
                    </a:path>
                  </a:pathLst>
                </a:custGeom>
                <a:noFill/>
                <a:ln w="50800" cap="flat">
                  <a:solidFill>
                    <a:srgbClr val="049FD9">
                      <a:lumMod val="40000"/>
                      <a:lumOff val="60000"/>
                    </a:srgb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</a:endParaRPr>
                </a:p>
              </p:txBody>
            </p:sp>
          </p:grpSp>
          <p:sp>
            <p:nvSpPr>
              <p:cNvPr id="1076" name="TextBox 1075">
                <a:extLst>
                  <a:ext uri="{FF2B5EF4-FFF2-40B4-BE49-F238E27FC236}">
                    <a16:creationId xmlns:a16="http://schemas.microsoft.com/office/drawing/2014/main" id="{2BAA8DDB-B091-CFEC-DDE6-B70550617B07}"/>
                  </a:ext>
                </a:extLst>
              </p:cNvPr>
              <p:cNvSpPr txBox="1"/>
              <p:nvPr/>
            </p:nvSpPr>
            <p:spPr>
              <a:xfrm>
                <a:off x="3504865" y="3593624"/>
                <a:ext cx="2416715" cy="400955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rtlCol="0" anchor="t">
                <a:spAutoFit/>
              </a:bodyPr>
              <a:lstStyle/>
              <a:p>
                <a:pPr marL="0" marR="0" lvl="0" indent="0" algn="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1" i="1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/>
                  </a:rPr>
                  <a:t>Blood meal</a:t>
                </a:r>
              </a:p>
              <a:p>
                <a:pPr marL="0" marR="0" lvl="0" indent="0" algn="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1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/>
                  </a:rPr>
                  <a:t> Iron-dependent OspA downregulation</a:t>
                </a:r>
              </a:p>
            </p:txBody>
          </p:sp>
          <p:grpSp>
            <p:nvGrpSpPr>
              <p:cNvPr id="1077" name="Group 1076">
                <a:extLst>
                  <a:ext uri="{FF2B5EF4-FFF2-40B4-BE49-F238E27FC236}">
                    <a16:creationId xmlns:a16="http://schemas.microsoft.com/office/drawing/2014/main" id="{CD8723DE-C884-5B62-5645-442300763D96}"/>
                  </a:ext>
                </a:extLst>
              </p:cNvPr>
              <p:cNvGrpSpPr/>
              <p:nvPr/>
            </p:nvGrpSpPr>
            <p:grpSpPr>
              <a:xfrm rot="5400000">
                <a:off x="3138555" y="2551034"/>
                <a:ext cx="312155" cy="2084381"/>
                <a:chOff x="3024956" y="3841869"/>
                <a:chExt cx="78899" cy="304722"/>
              </a:xfrm>
            </p:grpSpPr>
            <p:sp>
              <p:nvSpPr>
                <p:cNvPr id="1134" name="Graphic 16">
                  <a:extLst>
                    <a:ext uri="{FF2B5EF4-FFF2-40B4-BE49-F238E27FC236}">
                      <a16:creationId xmlns:a16="http://schemas.microsoft.com/office/drawing/2014/main" id="{FCD5EED8-8D42-94E1-A1F2-435D3FFC66EA}"/>
                    </a:ext>
                  </a:extLst>
                </p:cNvPr>
                <p:cNvSpPr/>
                <p:nvPr/>
              </p:nvSpPr>
              <p:spPr>
                <a:xfrm rot="4426359">
                  <a:off x="2919586" y="3962321"/>
                  <a:ext cx="304588" cy="63951"/>
                </a:xfrm>
                <a:custGeom>
                  <a:avLst/>
                  <a:gdLst>
                    <a:gd name="connsiteX0" fmla="*/ 0 w 411003"/>
                    <a:gd name="connsiteY0" fmla="*/ 0 h 96012"/>
                    <a:gd name="connsiteX1" fmla="*/ 82201 w 411003"/>
                    <a:gd name="connsiteY1" fmla="*/ 96012 h 96012"/>
                    <a:gd name="connsiteX2" fmla="*/ 164402 w 411003"/>
                    <a:gd name="connsiteY2" fmla="*/ 0 h 96012"/>
                    <a:gd name="connsiteX3" fmla="*/ 246602 w 411003"/>
                    <a:gd name="connsiteY3" fmla="*/ 96012 h 96012"/>
                    <a:gd name="connsiteX4" fmla="*/ 328803 w 411003"/>
                    <a:gd name="connsiteY4" fmla="*/ 0 h 96012"/>
                    <a:gd name="connsiteX5" fmla="*/ 411004 w 411003"/>
                    <a:gd name="connsiteY5" fmla="*/ 96012 h 960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11003" h="96012">
                      <a:moveTo>
                        <a:pt x="0" y="0"/>
                      </a:moveTo>
                      <a:cubicBezTo>
                        <a:pt x="41053" y="0"/>
                        <a:pt x="41053" y="96012"/>
                        <a:pt x="82201" y="96012"/>
                      </a:cubicBezTo>
                      <a:cubicBezTo>
                        <a:pt x="123349" y="96012"/>
                        <a:pt x="123349" y="0"/>
                        <a:pt x="164402" y="0"/>
                      </a:cubicBezTo>
                      <a:cubicBezTo>
                        <a:pt x="205454" y="0"/>
                        <a:pt x="205454" y="96012"/>
                        <a:pt x="246602" y="96012"/>
                      </a:cubicBezTo>
                      <a:cubicBezTo>
                        <a:pt x="287750" y="96012"/>
                        <a:pt x="287750" y="0"/>
                        <a:pt x="328803" y="0"/>
                      </a:cubicBezTo>
                      <a:cubicBezTo>
                        <a:pt x="369856" y="0"/>
                        <a:pt x="369951" y="96012"/>
                        <a:pt x="411004" y="96012"/>
                      </a:cubicBezTo>
                    </a:path>
                  </a:pathLst>
                </a:custGeom>
                <a:noFill/>
                <a:ln w="50800" cap="flat">
                  <a:solidFill>
                    <a:srgbClr val="0066AE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</a:endParaRPr>
                </a:p>
              </p:txBody>
            </p:sp>
            <p:sp>
              <p:nvSpPr>
                <p:cNvPr id="1135" name="Graphic 16">
                  <a:extLst>
                    <a:ext uri="{FF2B5EF4-FFF2-40B4-BE49-F238E27FC236}">
                      <a16:creationId xmlns:a16="http://schemas.microsoft.com/office/drawing/2014/main" id="{FADEE134-0946-FBB2-C50A-234118A367B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4426359">
                  <a:off x="2904638" y="3962187"/>
                  <a:ext cx="304588" cy="63951"/>
                </a:xfrm>
                <a:custGeom>
                  <a:avLst/>
                  <a:gdLst>
                    <a:gd name="connsiteX0" fmla="*/ 0 w 411003"/>
                    <a:gd name="connsiteY0" fmla="*/ 0 h 96012"/>
                    <a:gd name="connsiteX1" fmla="*/ 82201 w 411003"/>
                    <a:gd name="connsiteY1" fmla="*/ 96012 h 96012"/>
                    <a:gd name="connsiteX2" fmla="*/ 164402 w 411003"/>
                    <a:gd name="connsiteY2" fmla="*/ 0 h 96012"/>
                    <a:gd name="connsiteX3" fmla="*/ 246602 w 411003"/>
                    <a:gd name="connsiteY3" fmla="*/ 96012 h 96012"/>
                    <a:gd name="connsiteX4" fmla="*/ 328803 w 411003"/>
                    <a:gd name="connsiteY4" fmla="*/ 0 h 96012"/>
                    <a:gd name="connsiteX5" fmla="*/ 411004 w 411003"/>
                    <a:gd name="connsiteY5" fmla="*/ 96012 h 960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11003" h="96012">
                      <a:moveTo>
                        <a:pt x="0" y="0"/>
                      </a:moveTo>
                      <a:cubicBezTo>
                        <a:pt x="41053" y="0"/>
                        <a:pt x="41053" y="96012"/>
                        <a:pt x="82201" y="96012"/>
                      </a:cubicBezTo>
                      <a:cubicBezTo>
                        <a:pt x="123349" y="96012"/>
                        <a:pt x="123349" y="0"/>
                        <a:pt x="164402" y="0"/>
                      </a:cubicBezTo>
                      <a:cubicBezTo>
                        <a:pt x="205454" y="0"/>
                        <a:pt x="205454" y="96012"/>
                        <a:pt x="246602" y="96012"/>
                      </a:cubicBezTo>
                      <a:cubicBezTo>
                        <a:pt x="287750" y="96012"/>
                        <a:pt x="287750" y="0"/>
                        <a:pt x="328803" y="0"/>
                      </a:cubicBezTo>
                      <a:cubicBezTo>
                        <a:pt x="369856" y="0"/>
                        <a:pt x="369951" y="96012"/>
                        <a:pt x="411004" y="96012"/>
                      </a:cubicBezTo>
                    </a:path>
                  </a:pathLst>
                </a:custGeom>
                <a:noFill/>
                <a:ln w="50800" cap="flat">
                  <a:solidFill>
                    <a:srgbClr val="049FD9">
                      <a:lumMod val="40000"/>
                      <a:lumOff val="60000"/>
                    </a:srgb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</a:endParaRPr>
                </a:p>
              </p:txBody>
            </p:sp>
          </p:grpSp>
          <p:grpSp>
            <p:nvGrpSpPr>
              <p:cNvPr id="1078" name="Group 1077">
                <a:extLst>
                  <a:ext uri="{FF2B5EF4-FFF2-40B4-BE49-F238E27FC236}">
                    <a16:creationId xmlns:a16="http://schemas.microsoft.com/office/drawing/2014/main" id="{9ACDF01D-1FEF-6BDE-1015-6980551BDBE2}"/>
                  </a:ext>
                </a:extLst>
              </p:cNvPr>
              <p:cNvGrpSpPr/>
              <p:nvPr/>
            </p:nvGrpSpPr>
            <p:grpSpPr>
              <a:xfrm rot="5400000">
                <a:off x="2400389" y="2310798"/>
                <a:ext cx="239379" cy="1447455"/>
                <a:chOff x="3024952" y="3841869"/>
                <a:chExt cx="78903" cy="304722"/>
              </a:xfrm>
            </p:grpSpPr>
            <p:sp>
              <p:nvSpPr>
                <p:cNvPr id="1132" name="Graphic 16">
                  <a:extLst>
                    <a:ext uri="{FF2B5EF4-FFF2-40B4-BE49-F238E27FC236}">
                      <a16:creationId xmlns:a16="http://schemas.microsoft.com/office/drawing/2014/main" id="{3AB320E5-2C56-3610-FB7B-BFC96D02A65B}"/>
                    </a:ext>
                  </a:extLst>
                </p:cNvPr>
                <p:cNvSpPr/>
                <p:nvPr/>
              </p:nvSpPr>
              <p:spPr>
                <a:xfrm rot="4426359">
                  <a:off x="2919586" y="3962321"/>
                  <a:ext cx="304588" cy="63951"/>
                </a:xfrm>
                <a:custGeom>
                  <a:avLst/>
                  <a:gdLst>
                    <a:gd name="connsiteX0" fmla="*/ 0 w 411003"/>
                    <a:gd name="connsiteY0" fmla="*/ 0 h 96012"/>
                    <a:gd name="connsiteX1" fmla="*/ 82201 w 411003"/>
                    <a:gd name="connsiteY1" fmla="*/ 96012 h 96012"/>
                    <a:gd name="connsiteX2" fmla="*/ 164402 w 411003"/>
                    <a:gd name="connsiteY2" fmla="*/ 0 h 96012"/>
                    <a:gd name="connsiteX3" fmla="*/ 246602 w 411003"/>
                    <a:gd name="connsiteY3" fmla="*/ 96012 h 96012"/>
                    <a:gd name="connsiteX4" fmla="*/ 328803 w 411003"/>
                    <a:gd name="connsiteY4" fmla="*/ 0 h 96012"/>
                    <a:gd name="connsiteX5" fmla="*/ 411004 w 411003"/>
                    <a:gd name="connsiteY5" fmla="*/ 96012 h 960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11003" h="96012">
                      <a:moveTo>
                        <a:pt x="0" y="0"/>
                      </a:moveTo>
                      <a:cubicBezTo>
                        <a:pt x="41053" y="0"/>
                        <a:pt x="41053" y="96012"/>
                        <a:pt x="82201" y="96012"/>
                      </a:cubicBezTo>
                      <a:cubicBezTo>
                        <a:pt x="123349" y="96012"/>
                        <a:pt x="123349" y="0"/>
                        <a:pt x="164402" y="0"/>
                      </a:cubicBezTo>
                      <a:cubicBezTo>
                        <a:pt x="205454" y="0"/>
                        <a:pt x="205454" y="96012"/>
                        <a:pt x="246602" y="96012"/>
                      </a:cubicBezTo>
                      <a:cubicBezTo>
                        <a:pt x="287750" y="96012"/>
                        <a:pt x="287750" y="0"/>
                        <a:pt x="328803" y="0"/>
                      </a:cubicBezTo>
                      <a:cubicBezTo>
                        <a:pt x="369856" y="0"/>
                        <a:pt x="369951" y="96012"/>
                        <a:pt x="411004" y="96012"/>
                      </a:cubicBezTo>
                    </a:path>
                  </a:pathLst>
                </a:custGeom>
                <a:noFill/>
                <a:ln w="50800" cap="flat">
                  <a:solidFill>
                    <a:srgbClr val="0066AE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</a:endParaRPr>
                </a:p>
              </p:txBody>
            </p:sp>
            <p:sp>
              <p:nvSpPr>
                <p:cNvPr id="1133" name="Graphic 16">
                  <a:extLst>
                    <a:ext uri="{FF2B5EF4-FFF2-40B4-BE49-F238E27FC236}">
                      <a16:creationId xmlns:a16="http://schemas.microsoft.com/office/drawing/2014/main" id="{59007E3C-3606-40C5-8140-CFE1F834984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4426359">
                  <a:off x="2904634" y="3962187"/>
                  <a:ext cx="304588" cy="63951"/>
                </a:xfrm>
                <a:custGeom>
                  <a:avLst/>
                  <a:gdLst>
                    <a:gd name="connsiteX0" fmla="*/ 0 w 411003"/>
                    <a:gd name="connsiteY0" fmla="*/ 0 h 96012"/>
                    <a:gd name="connsiteX1" fmla="*/ 82201 w 411003"/>
                    <a:gd name="connsiteY1" fmla="*/ 96012 h 96012"/>
                    <a:gd name="connsiteX2" fmla="*/ 164402 w 411003"/>
                    <a:gd name="connsiteY2" fmla="*/ 0 h 96012"/>
                    <a:gd name="connsiteX3" fmla="*/ 246602 w 411003"/>
                    <a:gd name="connsiteY3" fmla="*/ 96012 h 96012"/>
                    <a:gd name="connsiteX4" fmla="*/ 328803 w 411003"/>
                    <a:gd name="connsiteY4" fmla="*/ 0 h 96012"/>
                    <a:gd name="connsiteX5" fmla="*/ 411004 w 411003"/>
                    <a:gd name="connsiteY5" fmla="*/ 96012 h 960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11003" h="96012">
                      <a:moveTo>
                        <a:pt x="0" y="0"/>
                      </a:moveTo>
                      <a:cubicBezTo>
                        <a:pt x="41053" y="0"/>
                        <a:pt x="41053" y="96012"/>
                        <a:pt x="82201" y="96012"/>
                      </a:cubicBezTo>
                      <a:cubicBezTo>
                        <a:pt x="123349" y="96012"/>
                        <a:pt x="123349" y="0"/>
                        <a:pt x="164402" y="0"/>
                      </a:cubicBezTo>
                      <a:cubicBezTo>
                        <a:pt x="205454" y="0"/>
                        <a:pt x="205454" y="96012"/>
                        <a:pt x="246602" y="96012"/>
                      </a:cubicBezTo>
                      <a:cubicBezTo>
                        <a:pt x="287750" y="96012"/>
                        <a:pt x="287750" y="0"/>
                        <a:pt x="328803" y="0"/>
                      </a:cubicBezTo>
                      <a:cubicBezTo>
                        <a:pt x="369856" y="0"/>
                        <a:pt x="369951" y="96012"/>
                        <a:pt x="411004" y="96012"/>
                      </a:cubicBezTo>
                    </a:path>
                  </a:pathLst>
                </a:custGeom>
                <a:noFill/>
                <a:ln w="50800" cap="flat">
                  <a:solidFill>
                    <a:srgbClr val="049FD9">
                      <a:lumMod val="40000"/>
                      <a:lumOff val="60000"/>
                    </a:srgb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</a:endParaRPr>
                </a:p>
              </p:txBody>
            </p:sp>
          </p:grpSp>
          <p:sp>
            <p:nvSpPr>
              <p:cNvPr id="1079" name="Oval 1078">
                <a:extLst>
                  <a:ext uri="{FF2B5EF4-FFF2-40B4-BE49-F238E27FC236}">
                    <a16:creationId xmlns:a16="http://schemas.microsoft.com/office/drawing/2014/main" id="{7F30340E-326B-FEF3-14C3-769A67840810}"/>
                  </a:ext>
                </a:extLst>
              </p:cNvPr>
              <p:cNvSpPr/>
              <p:nvPr/>
            </p:nvSpPr>
            <p:spPr>
              <a:xfrm>
                <a:off x="3002818" y="2765197"/>
                <a:ext cx="64008" cy="109728"/>
              </a:xfrm>
              <a:prstGeom prst="ellipse">
                <a:avLst/>
              </a:prstGeom>
              <a:gradFill flip="none" rotWithShape="1">
                <a:gsLst>
                  <a:gs pos="0">
                    <a:srgbClr val="925EB0">
                      <a:lumMod val="0"/>
                      <a:lumOff val="100000"/>
                    </a:srgbClr>
                  </a:gs>
                  <a:gs pos="26000">
                    <a:srgbClr val="925EB0">
                      <a:lumMod val="0"/>
                      <a:lumOff val="100000"/>
                    </a:srgbClr>
                  </a:gs>
                  <a:gs pos="100000">
                    <a:srgbClr val="925EB0">
                      <a:lumMod val="100000"/>
                    </a:srgbClr>
                  </a:gs>
                </a:gsLst>
                <a:path path="circle">
                  <a:fillToRect l="50000" t="-80000" r="50000" b="180000"/>
                </a:path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>
                <a:outerShdw blurRad="50800" dist="50800" dir="2700000" algn="ctr" rotWithShape="0">
                  <a:srgbClr val="000000">
                    <a:alpha val="43137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80" name="Oval 1079">
                <a:extLst>
                  <a:ext uri="{FF2B5EF4-FFF2-40B4-BE49-F238E27FC236}">
                    <a16:creationId xmlns:a16="http://schemas.microsoft.com/office/drawing/2014/main" id="{1F4CE3FB-1625-3CAA-C406-47A8D6D46C20}"/>
                  </a:ext>
                </a:extLst>
              </p:cNvPr>
              <p:cNvSpPr/>
              <p:nvPr/>
            </p:nvSpPr>
            <p:spPr>
              <a:xfrm>
                <a:off x="3626724" y="3261857"/>
                <a:ext cx="45744" cy="47839"/>
              </a:xfrm>
              <a:prstGeom prst="ellipse">
                <a:avLst/>
              </a:prstGeom>
              <a:gradFill flip="none" rotWithShape="1">
                <a:gsLst>
                  <a:gs pos="0">
                    <a:srgbClr val="925EB0">
                      <a:lumMod val="0"/>
                      <a:lumOff val="100000"/>
                    </a:srgbClr>
                  </a:gs>
                  <a:gs pos="26000">
                    <a:srgbClr val="925EB0">
                      <a:lumMod val="0"/>
                      <a:lumOff val="100000"/>
                    </a:srgbClr>
                  </a:gs>
                  <a:gs pos="100000">
                    <a:srgbClr val="925EB0">
                      <a:lumMod val="100000"/>
                    </a:srgbClr>
                  </a:gs>
                </a:gsLst>
                <a:path path="circle">
                  <a:fillToRect l="50000" t="-80000" r="50000" b="180000"/>
                </a:path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>
                <a:outerShdw blurRad="50800" dist="50800" dir="2700000" algn="ctr" rotWithShape="0">
                  <a:srgbClr val="000000">
                    <a:alpha val="43137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81" name="Oval 1080">
                <a:extLst>
                  <a:ext uri="{FF2B5EF4-FFF2-40B4-BE49-F238E27FC236}">
                    <a16:creationId xmlns:a16="http://schemas.microsoft.com/office/drawing/2014/main" id="{5DC83777-1732-7699-36E2-B4D405E08517}"/>
                  </a:ext>
                </a:extLst>
              </p:cNvPr>
              <p:cNvSpPr/>
              <p:nvPr/>
            </p:nvSpPr>
            <p:spPr>
              <a:xfrm>
                <a:off x="3570721" y="3414272"/>
                <a:ext cx="73741" cy="67429"/>
              </a:xfrm>
              <a:prstGeom prst="ellipse">
                <a:avLst/>
              </a:prstGeom>
              <a:gradFill flip="none" rotWithShape="1">
                <a:gsLst>
                  <a:gs pos="0">
                    <a:srgbClr val="925EB0">
                      <a:lumMod val="0"/>
                      <a:lumOff val="100000"/>
                    </a:srgbClr>
                  </a:gs>
                  <a:gs pos="26000">
                    <a:srgbClr val="925EB0">
                      <a:lumMod val="0"/>
                      <a:lumOff val="100000"/>
                    </a:srgbClr>
                  </a:gs>
                  <a:gs pos="100000">
                    <a:srgbClr val="925EB0">
                      <a:lumMod val="100000"/>
                    </a:srgbClr>
                  </a:gs>
                </a:gsLst>
                <a:path path="circle">
                  <a:fillToRect l="50000" t="-80000" r="50000" b="180000"/>
                </a:path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>
                <a:outerShdw blurRad="50800" dist="50800" dir="2700000" algn="ctr" rotWithShape="0">
                  <a:srgbClr val="000000">
                    <a:alpha val="43137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82" name="Oval 1081">
                <a:extLst>
                  <a:ext uri="{FF2B5EF4-FFF2-40B4-BE49-F238E27FC236}">
                    <a16:creationId xmlns:a16="http://schemas.microsoft.com/office/drawing/2014/main" id="{DE5CE395-1CCC-E56C-EBE4-9B84FA5677E2}"/>
                  </a:ext>
                </a:extLst>
              </p:cNvPr>
              <p:cNvSpPr/>
              <p:nvPr/>
            </p:nvSpPr>
            <p:spPr>
              <a:xfrm>
                <a:off x="2985209" y="3414035"/>
                <a:ext cx="64008" cy="109728"/>
              </a:xfrm>
              <a:prstGeom prst="ellipse">
                <a:avLst/>
              </a:prstGeom>
              <a:gradFill flip="none" rotWithShape="1">
                <a:gsLst>
                  <a:gs pos="0">
                    <a:srgbClr val="925EB0">
                      <a:lumMod val="0"/>
                      <a:lumOff val="100000"/>
                    </a:srgbClr>
                  </a:gs>
                  <a:gs pos="26000">
                    <a:srgbClr val="925EB0">
                      <a:lumMod val="0"/>
                      <a:lumOff val="100000"/>
                    </a:srgbClr>
                  </a:gs>
                  <a:gs pos="100000">
                    <a:srgbClr val="925EB0">
                      <a:lumMod val="100000"/>
                    </a:srgbClr>
                  </a:gs>
                </a:gsLst>
                <a:path path="circle">
                  <a:fillToRect l="50000" t="-80000" r="50000" b="180000"/>
                </a:path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>
                <a:outerShdw blurRad="50800" dist="50800" dir="2700000" algn="ctr" rotWithShape="0">
                  <a:srgbClr val="000000">
                    <a:alpha val="43137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83" name="Oval 1082">
                <a:extLst>
                  <a:ext uri="{FF2B5EF4-FFF2-40B4-BE49-F238E27FC236}">
                    <a16:creationId xmlns:a16="http://schemas.microsoft.com/office/drawing/2014/main" id="{2A49A224-8A8A-5C73-F9E1-659317ECE2D0}"/>
                  </a:ext>
                </a:extLst>
              </p:cNvPr>
              <p:cNvSpPr/>
              <p:nvPr/>
            </p:nvSpPr>
            <p:spPr>
              <a:xfrm>
                <a:off x="3229505" y="3474474"/>
                <a:ext cx="67484" cy="45719"/>
              </a:xfrm>
              <a:prstGeom prst="ellipse">
                <a:avLst/>
              </a:prstGeom>
              <a:gradFill flip="none" rotWithShape="1">
                <a:gsLst>
                  <a:gs pos="0">
                    <a:srgbClr val="925EB0">
                      <a:lumMod val="0"/>
                      <a:lumOff val="100000"/>
                    </a:srgbClr>
                  </a:gs>
                  <a:gs pos="26000">
                    <a:srgbClr val="925EB0">
                      <a:lumMod val="0"/>
                      <a:lumOff val="100000"/>
                    </a:srgbClr>
                  </a:gs>
                  <a:gs pos="100000">
                    <a:srgbClr val="925EB0">
                      <a:lumMod val="100000"/>
                    </a:srgbClr>
                  </a:gs>
                </a:gsLst>
                <a:path path="circle">
                  <a:fillToRect l="50000" t="-80000" r="50000" b="180000"/>
                </a:path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>
                <a:outerShdw blurRad="50800" dist="50800" dir="2700000" algn="ctr" rotWithShape="0">
                  <a:srgbClr val="000000">
                    <a:alpha val="43137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84" name="Rectangle 1083">
                <a:extLst>
                  <a:ext uri="{FF2B5EF4-FFF2-40B4-BE49-F238E27FC236}">
                    <a16:creationId xmlns:a16="http://schemas.microsoft.com/office/drawing/2014/main" id="{5366DA6E-B715-14E3-9182-EA0F031694CA}"/>
                  </a:ext>
                </a:extLst>
              </p:cNvPr>
              <p:cNvSpPr/>
              <p:nvPr/>
            </p:nvSpPr>
            <p:spPr>
              <a:xfrm>
                <a:off x="5014313" y="2793665"/>
                <a:ext cx="795528" cy="676656"/>
              </a:xfrm>
              <a:prstGeom prst="rect">
                <a:avLst/>
              </a:prstGeom>
              <a:solidFill>
                <a:srgbClr val="8A0000"/>
              </a:solidFill>
              <a:ln w="12700" cap="flat" cmpd="sng" algn="ctr">
                <a:solidFill>
                  <a:srgbClr val="0066AE">
                    <a:shade val="1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cxnSp>
            <p:nvCxnSpPr>
              <p:cNvPr id="1085" name="Straight Connector 1084">
                <a:extLst>
                  <a:ext uri="{FF2B5EF4-FFF2-40B4-BE49-F238E27FC236}">
                    <a16:creationId xmlns:a16="http://schemas.microsoft.com/office/drawing/2014/main" id="{7EEEC3F2-8BEE-03FE-FE5C-C8A480F4AEA0}"/>
                  </a:ext>
                </a:extLst>
              </p:cNvPr>
              <p:cNvCxnSpPr>
                <a:cxnSpLocks/>
                <a:endCxn id="1084" idx="2"/>
              </p:cNvCxnSpPr>
              <p:nvPr/>
            </p:nvCxnSpPr>
            <p:spPr>
              <a:xfrm flipV="1">
                <a:off x="3061090" y="3470321"/>
                <a:ext cx="2350987" cy="168195"/>
              </a:xfrm>
              <a:prstGeom prst="line">
                <a:avLst/>
              </a:prstGeom>
              <a:noFill/>
              <a:ln w="19050" cap="flat" cmpd="sng" algn="ctr">
                <a:solidFill>
                  <a:srgbClr val="FFFFFF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086" name="Straight Connector 1085">
                <a:extLst>
                  <a:ext uri="{FF2B5EF4-FFF2-40B4-BE49-F238E27FC236}">
                    <a16:creationId xmlns:a16="http://schemas.microsoft.com/office/drawing/2014/main" id="{7E4ADF8F-8E45-1348-5777-61B25850B54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038858" y="2802009"/>
                <a:ext cx="2010436" cy="617236"/>
              </a:xfrm>
              <a:prstGeom prst="line">
                <a:avLst/>
              </a:prstGeom>
              <a:noFill/>
              <a:ln w="19050" cap="flat" cmpd="sng" algn="ctr">
                <a:solidFill>
                  <a:srgbClr val="FFFFFF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1087" name="Oval 1086">
                <a:extLst>
                  <a:ext uri="{FF2B5EF4-FFF2-40B4-BE49-F238E27FC236}">
                    <a16:creationId xmlns:a16="http://schemas.microsoft.com/office/drawing/2014/main" id="{74CDCFDE-BB6F-721D-F618-027DCF990A90}"/>
                  </a:ext>
                </a:extLst>
              </p:cNvPr>
              <p:cNvSpPr/>
              <p:nvPr/>
            </p:nvSpPr>
            <p:spPr>
              <a:xfrm>
                <a:off x="2833262" y="2759654"/>
                <a:ext cx="64008" cy="109728"/>
              </a:xfrm>
              <a:prstGeom prst="ellipse">
                <a:avLst/>
              </a:prstGeom>
              <a:gradFill flip="none" rotWithShape="1">
                <a:gsLst>
                  <a:gs pos="0">
                    <a:srgbClr val="925EB0">
                      <a:lumMod val="0"/>
                      <a:lumOff val="100000"/>
                    </a:srgbClr>
                  </a:gs>
                  <a:gs pos="26000">
                    <a:srgbClr val="925EB0">
                      <a:lumMod val="0"/>
                      <a:lumOff val="100000"/>
                    </a:srgbClr>
                  </a:gs>
                  <a:gs pos="100000">
                    <a:srgbClr val="925EB0">
                      <a:lumMod val="100000"/>
                    </a:srgbClr>
                  </a:gs>
                </a:gsLst>
                <a:path path="circle">
                  <a:fillToRect l="50000" t="-80000" r="50000" b="180000"/>
                </a:path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>
                <a:outerShdw blurRad="50800" dist="50800" dir="2700000" algn="ctr" rotWithShape="0">
                  <a:srgbClr val="000000">
                    <a:alpha val="43137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88" name="Oval 1087">
                <a:extLst>
                  <a:ext uri="{FF2B5EF4-FFF2-40B4-BE49-F238E27FC236}">
                    <a16:creationId xmlns:a16="http://schemas.microsoft.com/office/drawing/2014/main" id="{85E65352-6C31-0AAE-3996-EB722C9F47DB}"/>
                  </a:ext>
                </a:extLst>
              </p:cNvPr>
              <p:cNvSpPr/>
              <p:nvPr/>
            </p:nvSpPr>
            <p:spPr>
              <a:xfrm>
                <a:off x="3369571" y="3346437"/>
                <a:ext cx="73741" cy="67429"/>
              </a:xfrm>
              <a:prstGeom prst="ellipse">
                <a:avLst/>
              </a:prstGeom>
              <a:gradFill flip="none" rotWithShape="1">
                <a:gsLst>
                  <a:gs pos="0">
                    <a:srgbClr val="925EB0">
                      <a:lumMod val="0"/>
                      <a:lumOff val="100000"/>
                    </a:srgbClr>
                  </a:gs>
                  <a:gs pos="26000">
                    <a:srgbClr val="925EB0">
                      <a:lumMod val="0"/>
                      <a:lumOff val="100000"/>
                    </a:srgbClr>
                  </a:gs>
                  <a:gs pos="100000">
                    <a:srgbClr val="925EB0">
                      <a:lumMod val="100000"/>
                    </a:srgbClr>
                  </a:gs>
                </a:gsLst>
                <a:path path="circle">
                  <a:fillToRect l="50000" t="-80000" r="50000" b="180000"/>
                </a:path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>
                <a:outerShdw blurRad="50800" dist="50800" dir="2700000" algn="ctr" rotWithShape="0">
                  <a:srgbClr val="000000">
                    <a:alpha val="43137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pic>
            <p:nvPicPr>
              <p:cNvPr id="1089" name="Picture 1088">
                <a:extLst>
                  <a:ext uri="{FF2B5EF4-FFF2-40B4-BE49-F238E27FC236}">
                    <a16:creationId xmlns:a16="http://schemas.microsoft.com/office/drawing/2014/main" id="{B7DDF6D5-6547-21B9-AF3C-1E5C4AB20D3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 l="26659" t="25237" r="45395"/>
              <a:stretch>
                <a:fillRect/>
              </a:stretch>
            </p:blipFill>
            <p:spPr>
              <a:xfrm>
                <a:off x="5024084" y="2800900"/>
                <a:ext cx="768818" cy="709563"/>
              </a:xfrm>
              <a:prstGeom prst="rect">
                <a:avLst/>
              </a:prstGeom>
            </p:spPr>
          </p:pic>
          <p:sp>
            <p:nvSpPr>
              <p:cNvPr id="1090" name="Oval 1089">
                <a:extLst>
                  <a:ext uri="{FF2B5EF4-FFF2-40B4-BE49-F238E27FC236}">
                    <a16:creationId xmlns:a16="http://schemas.microsoft.com/office/drawing/2014/main" id="{5B9FA1E7-8E0C-9E0C-E33A-F97D56FB8CA7}"/>
                  </a:ext>
                </a:extLst>
              </p:cNvPr>
              <p:cNvSpPr/>
              <p:nvPr/>
            </p:nvSpPr>
            <p:spPr>
              <a:xfrm>
                <a:off x="5180840" y="2802009"/>
                <a:ext cx="152101" cy="224284"/>
              </a:xfrm>
              <a:prstGeom prst="ellipse">
                <a:avLst/>
              </a:prstGeom>
              <a:gradFill flip="none" rotWithShape="1">
                <a:gsLst>
                  <a:gs pos="0">
                    <a:srgbClr val="925EB0">
                      <a:lumMod val="0"/>
                      <a:lumOff val="100000"/>
                    </a:srgbClr>
                  </a:gs>
                  <a:gs pos="26000">
                    <a:srgbClr val="925EB0">
                      <a:lumMod val="0"/>
                      <a:lumOff val="100000"/>
                    </a:srgbClr>
                  </a:gs>
                  <a:gs pos="100000">
                    <a:srgbClr val="925EB0">
                      <a:lumMod val="100000"/>
                    </a:srgbClr>
                  </a:gs>
                </a:gsLst>
                <a:path path="circle">
                  <a:fillToRect l="50000" t="-80000" r="50000" b="180000"/>
                </a:path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>
                <a:outerShdw blurRad="50800" dist="50800" dir="2700000" algn="ctr" rotWithShape="0">
                  <a:srgbClr val="000000">
                    <a:alpha val="43137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cxnSp>
            <p:nvCxnSpPr>
              <p:cNvPr id="1095" name="Straight Arrow Connector 1094">
                <a:extLst>
                  <a:ext uri="{FF2B5EF4-FFF2-40B4-BE49-F238E27FC236}">
                    <a16:creationId xmlns:a16="http://schemas.microsoft.com/office/drawing/2014/main" id="{CD1ED98E-E733-E67F-2068-D55FE4AE8FF4}"/>
                  </a:ext>
                </a:extLst>
              </p:cNvPr>
              <p:cNvCxnSpPr/>
              <p:nvPr/>
            </p:nvCxnSpPr>
            <p:spPr>
              <a:xfrm>
                <a:off x="2943451" y="4636813"/>
                <a:ext cx="807202" cy="0"/>
              </a:xfrm>
              <a:prstGeom prst="straightConnector1">
                <a:avLst/>
              </a:prstGeom>
              <a:noFill/>
              <a:ln w="19050" cap="flat" cmpd="sng" algn="ctr">
                <a:solidFill>
                  <a:srgbClr val="0066AE"/>
                </a:solidFill>
                <a:prstDash val="solid"/>
                <a:miter lim="800000"/>
                <a:tailEnd type="triangle"/>
              </a:ln>
              <a:effectLst/>
            </p:spPr>
          </p:cxnSp>
          <p:sp>
            <p:nvSpPr>
              <p:cNvPr id="1096" name="Rectangle 1095">
                <a:extLst>
                  <a:ext uri="{FF2B5EF4-FFF2-40B4-BE49-F238E27FC236}">
                    <a16:creationId xmlns:a16="http://schemas.microsoft.com/office/drawing/2014/main" id="{B6389A02-D3DC-5F81-1E03-745BBCB3F3F9}"/>
                  </a:ext>
                </a:extLst>
              </p:cNvPr>
              <p:cNvSpPr/>
              <p:nvPr/>
            </p:nvSpPr>
            <p:spPr>
              <a:xfrm>
                <a:off x="1762872" y="5410498"/>
                <a:ext cx="4153846" cy="1280160"/>
              </a:xfrm>
              <a:prstGeom prst="rect">
                <a:avLst/>
              </a:prstGeom>
              <a:solidFill>
                <a:srgbClr val="CF5E37"/>
              </a:solidFill>
              <a:ln w="22225" cap="flat" cmpd="sng" algn="ctr">
                <a:solidFill>
                  <a:srgbClr val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97" name="Flowchart: Delay 1096">
                <a:extLst>
                  <a:ext uri="{FF2B5EF4-FFF2-40B4-BE49-F238E27FC236}">
                    <a16:creationId xmlns:a16="http://schemas.microsoft.com/office/drawing/2014/main" id="{CB5FAEC0-684C-2AC3-7A30-0E4915FCFF70}"/>
                  </a:ext>
                </a:extLst>
              </p:cNvPr>
              <p:cNvSpPr/>
              <p:nvPr/>
            </p:nvSpPr>
            <p:spPr>
              <a:xfrm rot="16200000">
                <a:off x="2099480" y="6035261"/>
                <a:ext cx="338555" cy="990729"/>
              </a:xfrm>
              <a:prstGeom prst="flowChartDelay">
                <a:avLst/>
              </a:prstGeom>
              <a:solidFill>
                <a:srgbClr val="00000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98" name="Flowchart: Delay 1097">
                <a:extLst>
                  <a:ext uri="{FF2B5EF4-FFF2-40B4-BE49-F238E27FC236}">
                    <a16:creationId xmlns:a16="http://schemas.microsoft.com/office/drawing/2014/main" id="{7D9C1B46-4F87-1999-481D-7E1B8209B6A9}"/>
                  </a:ext>
                </a:extLst>
              </p:cNvPr>
              <p:cNvSpPr/>
              <p:nvPr/>
            </p:nvSpPr>
            <p:spPr>
              <a:xfrm rot="16200000">
                <a:off x="3002311" y="6032949"/>
                <a:ext cx="343176" cy="990731"/>
              </a:xfrm>
              <a:prstGeom prst="flowChartDelay">
                <a:avLst/>
              </a:prstGeom>
              <a:solidFill>
                <a:srgbClr val="00000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99" name="Teardrop 1098">
                <a:extLst>
                  <a:ext uri="{FF2B5EF4-FFF2-40B4-BE49-F238E27FC236}">
                    <a16:creationId xmlns:a16="http://schemas.microsoft.com/office/drawing/2014/main" id="{A8434851-C7A1-FF09-5D69-DAC5CBC0025F}"/>
                  </a:ext>
                </a:extLst>
              </p:cNvPr>
              <p:cNvSpPr/>
              <p:nvPr/>
            </p:nvSpPr>
            <p:spPr>
              <a:xfrm rot="8171448">
                <a:off x="2279293" y="5518274"/>
                <a:ext cx="855389" cy="827950"/>
              </a:xfrm>
              <a:prstGeom prst="teardrop">
                <a:avLst>
                  <a:gd name="adj" fmla="val 94005"/>
                </a:avLst>
              </a:prstGeom>
              <a:solidFill>
                <a:srgbClr val="BF1E2E"/>
              </a:solidFill>
              <a:ln w="12700" cap="flat" cmpd="sng" algn="ctr">
                <a:noFill/>
                <a:prstDash val="solid"/>
                <a:miter lim="800000"/>
              </a:ln>
              <a:effectLst>
                <a:outerShdw blurRad="50800" dist="50800" dir="2700000" algn="ctr" rotWithShape="0">
                  <a:srgbClr val="000000">
                    <a:alpha val="43137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00" name="Freeform: Shape 1099">
                <a:extLst>
                  <a:ext uri="{FF2B5EF4-FFF2-40B4-BE49-F238E27FC236}">
                    <a16:creationId xmlns:a16="http://schemas.microsoft.com/office/drawing/2014/main" id="{3A745A41-7D3E-37CC-E7F3-FDF1D783EDE7}"/>
                  </a:ext>
                </a:extLst>
              </p:cNvPr>
              <p:cNvSpPr/>
              <p:nvPr/>
            </p:nvSpPr>
            <p:spPr>
              <a:xfrm>
                <a:off x="2687859" y="5415913"/>
                <a:ext cx="944746" cy="1072405"/>
              </a:xfrm>
              <a:custGeom>
                <a:avLst/>
                <a:gdLst>
                  <a:gd name="connsiteX0" fmla="*/ 0 w 887637"/>
                  <a:gd name="connsiteY0" fmla="*/ 963465 h 963465"/>
                  <a:gd name="connsiteX1" fmla="*/ 637850 w 887637"/>
                  <a:gd name="connsiteY1" fmla="*/ 767204 h 963465"/>
                  <a:gd name="connsiteX2" fmla="*/ 887637 w 887637"/>
                  <a:gd name="connsiteY2" fmla="*/ 0 h 963465"/>
                  <a:gd name="connsiteX3" fmla="*/ 521877 w 887637"/>
                  <a:gd name="connsiteY3" fmla="*/ 4460 h 963465"/>
                  <a:gd name="connsiteX4" fmla="*/ 312234 w 887637"/>
                  <a:gd name="connsiteY4" fmla="*/ 713678 h 963465"/>
                  <a:gd name="connsiteX5" fmla="*/ 0 w 887637"/>
                  <a:gd name="connsiteY5" fmla="*/ 963465 h 9634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87637" h="963465">
                    <a:moveTo>
                      <a:pt x="0" y="963465"/>
                    </a:moveTo>
                    <a:lnTo>
                      <a:pt x="637850" y="767204"/>
                    </a:lnTo>
                    <a:lnTo>
                      <a:pt x="887637" y="0"/>
                    </a:lnTo>
                    <a:lnTo>
                      <a:pt x="521877" y="4460"/>
                    </a:lnTo>
                    <a:lnTo>
                      <a:pt x="312234" y="713678"/>
                    </a:lnTo>
                    <a:lnTo>
                      <a:pt x="0" y="963465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 cmpd="sng" algn="ctr">
                <a:noFill/>
                <a:prstDash val="solid"/>
                <a:miter lim="800000"/>
              </a:ln>
              <a:effectLst>
                <a:outerShdw blurRad="50800" dist="50800" dir="2700000" algn="ctr" rotWithShape="0">
                  <a:srgbClr val="000000">
                    <a:alpha val="43137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cxnSp>
            <p:nvCxnSpPr>
              <p:cNvPr id="1101" name="Straight Arrow Connector 1100">
                <a:extLst>
                  <a:ext uri="{FF2B5EF4-FFF2-40B4-BE49-F238E27FC236}">
                    <a16:creationId xmlns:a16="http://schemas.microsoft.com/office/drawing/2014/main" id="{9D0207FB-32AD-990B-3D18-B2CE87C16430}"/>
                  </a:ext>
                </a:extLst>
              </p:cNvPr>
              <p:cNvCxnSpPr>
                <a:cxnSpLocks/>
                <a:stCxn id="1099" idx="7"/>
              </p:cNvCxnSpPr>
              <p:nvPr/>
            </p:nvCxnSpPr>
            <p:spPr>
              <a:xfrm>
                <a:off x="2686243" y="6491410"/>
                <a:ext cx="0" cy="182690"/>
              </a:xfrm>
              <a:prstGeom prst="straightConnector1">
                <a:avLst/>
              </a:prstGeom>
              <a:noFill/>
              <a:ln w="19050" cap="flat" cmpd="sng" algn="ctr">
                <a:solidFill>
                  <a:srgbClr val="FFFFFF"/>
                </a:solidFill>
                <a:prstDash val="solid"/>
                <a:miter lim="800000"/>
                <a:tailEnd type="triangle"/>
              </a:ln>
              <a:effectLst/>
            </p:spPr>
          </p:cxnSp>
          <p:cxnSp>
            <p:nvCxnSpPr>
              <p:cNvPr id="1102" name="Straight Arrow Connector 1101">
                <a:extLst>
                  <a:ext uri="{FF2B5EF4-FFF2-40B4-BE49-F238E27FC236}">
                    <a16:creationId xmlns:a16="http://schemas.microsoft.com/office/drawing/2014/main" id="{05D41451-2475-4D44-40DD-4E2E6B1A3D0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892747" y="6229952"/>
                <a:ext cx="267485" cy="147030"/>
              </a:xfrm>
              <a:prstGeom prst="straightConnector1">
                <a:avLst/>
              </a:prstGeom>
              <a:noFill/>
              <a:ln w="19050" cap="flat" cmpd="sng" algn="ctr">
                <a:solidFill>
                  <a:srgbClr val="0066AE"/>
                </a:solidFill>
                <a:prstDash val="solid"/>
                <a:miter lim="800000"/>
                <a:tailEnd type="triangle"/>
              </a:ln>
              <a:effectLst/>
            </p:spPr>
          </p:cxnSp>
          <p:sp>
            <p:nvSpPr>
              <p:cNvPr id="1103" name="TextBox 1102">
                <a:extLst>
                  <a:ext uri="{FF2B5EF4-FFF2-40B4-BE49-F238E27FC236}">
                    <a16:creationId xmlns:a16="http://schemas.microsoft.com/office/drawing/2014/main" id="{7DFEDEB1-15CF-E925-6E5E-4767D821C8E3}"/>
                  </a:ext>
                </a:extLst>
              </p:cNvPr>
              <p:cNvSpPr txBox="1"/>
              <p:nvPr/>
            </p:nvSpPr>
            <p:spPr>
              <a:xfrm>
                <a:off x="1736841" y="6455986"/>
                <a:ext cx="878045" cy="2100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1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/>
                  </a:rPr>
                  <a:t>Mouthpiece</a:t>
                </a:r>
              </a:p>
            </p:txBody>
          </p:sp>
          <p:sp>
            <p:nvSpPr>
              <p:cNvPr id="1104" name="Cloud 1103">
                <a:extLst>
                  <a:ext uri="{FF2B5EF4-FFF2-40B4-BE49-F238E27FC236}">
                    <a16:creationId xmlns:a16="http://schemas.microsoft.com/office/drawing/2014/main" id="{9FC97439-BEC1-BF9D-9F8A-19EAB2F1CA2A}"/>
                  </a:ext>
                </a:extLst>
              </p:cNvPr>
              <p:cNvSpPr/>
              <p:nvPr/>
            </p:nvSpPr>
            <p:spPr>
              <a:xfrm rot="6154770">
                <a:off x="4318458" y="4083834"/>
                <a:ext cx="846482" cy="869752"/>
              </a:xfrm>
              <a:prstGeom prst="cloud">
                <a:avLst/>
              </a:prstGeom>
              <a:solidFill>
                <a:srgbClr val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grpSp>
            <p:nvGrpSpPr>
              <p:cNvPr id="1105" name="Group 1104">
                <a:extLst>
                  <a:ext uri="{FF2B5EF4-FFF2-40B4-BE49-F238E27FC236}">
                    <a16:creationId xmlns:a16="http://schemas.microsoft.com/office/drawing/2014/main" id="{05D7C061-173A-72D6-00EA-7B6774EFE941}"/>
                  </a:ext>
                </a:extLst>
              </p:cNvPr>
              <p:cNvGrpSpPr/>
              <p:nvPr/>
            </p:nvGrpSpPr>
            <p:grpSpPr>
              <a:xfrm rot="193086">
                <a:off x="4672824" y="4152917"/>
                <a:ext cx="186210" cy="772658"/>
                <a:chOff x="3019670" y="3837641"/>
                <a:chExt cx="84185" cy="308950"/>
              </a:xfrm>
            </p:grpSpPr>
            <p:sp>
              <p:nvSpPr>
                <p:cNvPr id="1130" name="Graphic 16">
                  <a:extLst>
                    <a:ext uri="{FF2B5EF4-FFF2-40B4-BE49-F238E27FC236}">
                      <a16:creationId xmlns:a16="http://schemas.microsoft.com/office/drawing/2014/main" id="{D25E9CF3-59D6-DBB7-0F99-ED58365EC010}"/>
                    </a:ext>
                  </a:extLst>
                </p:cNvPr>
                <p:cNvSpPr/>
                <p:nvPr/>
              </p:nvSpPr>
              <p:spPr>
                <a:xfrm rot="4426359">
                  <a:off x="2919586" y="3962321"/>
                  <a:ext cx="304588" cy="63951"/>
                </a:xfrm>
                <a:custGeom>
                  <a:avLst/>
                  <a:gdLst>
                    <a:gd name="connsiteX0" fmla="*/ 0 w 411003"/>
                    <a:gd name="connsiteY0" fmla="*/ 0 h 96012"/>
                    <a:gd name="connsiteX1" fmla="*/ 82201 w 411003"/>
                    <a:gd name="connsiteY1" fmla="*/ 96012 h 96012"/>
                    <a:gd name="connsiteX2" fmla="*/ 164402 w 411003"/>
                    <a:gd name="connsiteY2" fmla="*/ 0 h 96012"/>
                    <a:gd name="connsiteX3" fmla="*/ 246602 w 411003"/>
                    <a:gd name="connsiteY3" fmla="*/ 96012 h 96012"/>
                    <a:gd name="connsiteX4" fmla="*/ 328803 w 411003"/>
                    <a:gd name="connsiteY4" fmla="*/ 0 h 96012"/>
                    <a:gd name="connsiteX5" fmla="*/ 411004 w 411003"/>
                    <a:gd name="connsiteY5" fmla="*/ 96012 h 960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11003" h="96012">
                      <a:moveTo>
                        <a:pt x="0" y="0"/>
                      </a:moveTo>
                      <a:cubicBezTo>
                        <a:pt x="41053" y="0"/>
                        <a:pt x="41053" y="96012"/>
                        <a:pt x="82201" y="96012"/>
                      </a:cubicBezTo>
                      <a:cubicBezTo>
                        <a:pt x="123349" y="96012"/>
                        <a:pt x="123349" y="0"/>
                        <a:pt x="164402" y="0"/>
                      </a:cubicBezTo>
                      <a:cubicBezTo>
                        <a:pt x="205454" y="0"/>
                        <a:pt x="205454" y="96012"/>
                        <a:pt x="246602" y="96012"/>
                      </a:cubicBezTo>
                      <a:cubicBezTo>
                        <a:pt x="287750" y="96012"/>
                        <a:pt x="287750" y="0"/>
                        <a:pt x="328803" y="0"/>
                      </a:cubicBezTo>
                      <a:cubicBezTo>
                        <a:pt x="369856" y="0"/>
                        <a:pt x="369951" y="96012"/>
                        <a:pt x="411004" y="96012"/>
                      </a:cubicBezTo>
                    </a:path>
                  </a:pathLst>
                </a:custGeom>
                <a:noFill/>
                <a:ln w="50800" cap="flat">
                  <a:solidFill>
                    <a:srgbClr val="C0000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</a:endParaRPr>
                </a:p>
              </p:txBody>
            </p:sp>
            <p:sp>
              <p:nvSpPr>
                <p:cNvPr id="1131" name="Graphic 16">
                  <a:extLst>
                    <a:ext uri="{FF2B5EF4-FFF2-40B4-BE49-F238E27FC236}">
                      <a16:creationId xmlns:a16="http://schemas.microsoft.com/office/drawing/2014/main" id="{50022478-4D00-9FCD-F8AE-7CCDFD2AF46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4426359">
                  <a:off x="2899352" y="3957959"/>
                  <a:ext cx="304588" cy="63951"/>
                </a:xfrm>
                <a:custGeom>
                  <a:avLst/>
                  <a:gdLst>
                    <a:gd name="connsiteX0" fmla="*/ 0 w 411003"/>
                    <a:gd name="connsiteY0" fmla="*/ 0 h 96012"/>
                    <a:gd name="connsiteX1" fmla="*/ 82201 w 411003"/>
                    <a:gd name="connsiteY1" fmla="*/ 96012 h 96012"/>
                    <a:gd name="connsiteX2" fmla="*/ 164402 w 411003"/>
                    <a:gd name="connsiteY2" fmla="*/ 0 h 96012"/>
                    <a:gd name="connsiteX3" fmla="*/ 246602 w 411003"/>
                    <a:gd name="connsiteY3" fmla="*/ 96012 h 96012"/>
                    <a:gd name="connsiteX4" fmla="*/ 328803 w 411003"/>
                    <a:gd name="connsiteY4" fmla="*/ 0 h 96012"/>
                    <a:gd name="connsiteX5" fmla="*/ 411004 w 411003"/>
                    <a:gd name="connsiteY5" fmla="*/ 96012 h 960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11003" h="96012">
                      <a:moveTo>
                        <a:pt x="0" y="0"/>
                      </a:moveTo>
                      <a:cubicBezTo>
                        <a:pt x="41053" y="0"/>
                        <a:pt x="41053" y="96012"/>
                        <a:pt x="82201" y="96012"/>
                      </a:cubicBezTo>
                      <a:cubicBezTo>
                        <a:pt x="123349" y="96012"/>
                        <a:pt x="123349" y="0"/>
                        <a:pt x="164402" y="0"/>
                      </a:cubicBezTo>
                      <a:cubicBezTo>
                        <a:pt x="205454" y="0"/>
                        <a:pt x="205454" y="96012"/>
                        <a:pt x="246602" y="96012"/>
                      </a:cubicBezTo>
                      <a:cubicBezTo>
                        <a:pt x="287750" y="96012"/>
                        <a:pt x="287750" y="0"/>
                        <a:pt x="328803" y="0"/>
                      </a:cubicBezTo>
                      <a:cubicBezTo>
                        <a:pt x="369856" y="0"/>
                        <a:pt x="369951" y="96012"/>
                        <a:pt x="411004" y="96012"/>
                      </a:cubicBezTo>
                    </a:path>
                  </a:pathLst>
                </a:custGeom>
                <a:noFill/>
                <a:ln w="50800" cap="flat">
                  <a:solidFill>
                    <a:srgbClr val="FF8989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</a:endParaRPr>
                </a:p>
              </p:txBody>
            </p:sp>
          </p:grpSp>
          <p:sp>
            <p:nvSpPr>
              <p:cNvPr id="1106" name="TextBox 1105">
                <a:extLst>
                  <a:ext uri="{FF2B5EF4-FFF2-40B4-BE49-F238E27FC236}">
                    <a16:creationId xmlns:a16="http://schemas.microsoft.com/office/drawing/2014/main" id="{71A846AC-5A93-59B3-BD5D-8FA619DEAA62}"/>
                  </a:ext>
                </a:extLst>
              </p:cNvPr>
              <p:cNvSpPr txBox="1"/>
              <p:nvPr/>
            </p:nvSpPr>
            <p:spPr>
              <a:xfrm>
                <a:off x="3476224" y="4909123"/>
                <a:ext cx="1178254" cy="2100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1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</a:rPr>
                  <a:t>Salivary glands</a:t>
                </a:r>
                <a:endParaRPr kumimoji="0" lang="en-US" sz="20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  <p:sp>
            <p:nvSpPr>
              <p:cNvPr id="1107" name="Rectangle 1106">
                <a:extLst>
                  <a:ext uri="{FF2B5EF4-FFF2-40B4-BE49-F238E27FC236}">
                    <a16:creationId xmlns:a16="http://schemas.microsoft.com/office/drawing/2014/main" id="{63D21FE3-8DBD-2417-7A90-9E1FAAF756BA}"/>
                  </a:ext>
                </a:extLst>
              </p:cNvPr>
              <p:cNvSpPr/>
              <p:nvPr/>
            </p:nvSpPr>
            <p:spPr>
              <a:xfrm>
                <a:off x="2505806" y="5421763"/>
                <a:ext cx="420828" cy="365760"/>
              </a:xfrm>
              <a:prstGeom prst="rect">
                <a:avLst/>
              </a:prstGeom>
              <a:solidFill>
                <a:srgbClr val="BF1E2E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08" name="Cloud 1107">
                <a:extLst>
                  <a:ext uri="{FF2B5EF4-FFF2-40B4-BE49-F238E27FC236}">
                    <a16:creationId xmlns:a16="http://schemas.microsoft.com/office/drawing/2014/main" id="{D363608A-4E08-5074-770F-D7049AA70C21}"/>
                  </a:ext>
                </a:extLst>
              </p:cNvPr>
              <p:cNvSpPr/>
              <p:nvPr/>
            </p:nvSpPr>
            <p:spPr>
              <a:xfrm rot="6154770">
                <a:off x="2850589" y="5768666"/>
                <a:ext cx="414776" cy="425156"/>
              </a:xfrm>
              <a:prstGeom prst="cloud">
                <a:avLst/>
              </a:prstGeom>
              <a:solidFill>
                <a:srgbClr val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cxnSp>
            <p:nvCxnSpPr>
              <p:cNvPr id="1109" name="Straight Connector 1108">
                <a:extLst>
                  <a:ext uri="{FF2B5EF4-FFF2-40B4-BE49-F238E27FC236}">
                    <a16:creationId xmlns:a16="http://schemas.microsoft.com/office/drawing/2014/main" id="{4489D912-CD7C-50D1-52D7-58B4A6F8187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759645" y="4107337"/>
                <a:ext cx="338331" cy="585735"/>
              </a:xfrm>
              <a:prstGeom prst="line">
                <a:avLst/>
              </a:prstGeom>
              <a:noFill/>
              <a:ln w="19050" cap="flat" cmpd="sng" algn="ctr">
                <a:solidFill>
                  <a:srgbClr val="049FD9">
                    <a:lumMod val="40000"/>
                    <a:lumOff val="60000"/>
                  </a:srgbClr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</p:spPr>
          </p:cxnSp>
          <p:grpSp>
            <p:nvGrpSpPr>
              <p:cNvPr id="1110" name="Group 1109">
                <a:extLst>
                  <a:ext uri="{FF2B5EF4-FFF2-40B4-BE49-F238E27FC236}">
                    <a16:creationId xmlns:a16="http://schemas.microsoft.com/office/drawing/2014/main" id="{64ECBB3B-F42F-3490-E887-BC7DFB1A9A2E}"/>
                  </a:ext>
                </a:extLst>
              </p:cNvPr>
              <p:cNvGrpSpPr/>
              <p:nvPr/>
            </p:nvGrpSpPr>
            <p:grpSpPr>
              <a:xfrm>
                <a:off x="4838251" y="4105985"/>
                <a:ext cx="1021252" cy="829672"/>
                <a:chOff x="8917810" y="1175949"/>
                <a:chExt cx="1021252" cy="829672"/>
              </a:xfrm>
            </p:grpSpPr>
            <p:sp>
              <p:nvSpPr>
                <p:cNvPr id="1127" name="Rectangle 1126">
                  <a:extLst>
                    <a:ext uri="{FF2B5EF4-FFF2-40B4-BE49-F238E27FC236}">
                      <a16:creationId xmlns:a16="http://schemas.microsoft.com/office/drawing/2014/main" id="{82B0FDB9-9421-DD0A-BF67-A12EB303D9A3}"/>
                    </a:ext>
                  </a:extLst>
                </p:cNvPr>
                <p:cNvSpPr/>
                <p:nvPr/>
              </p:nvSpPr>
              <p:spPr>
                <a:xfrm>
                  <a:off x="9141040" y="1175949"/>
                  <a:ext cx="798022" cy="676023"/>
                </a:xfrm>
                <a:prstGeom prst="rect">
                  <a:avLst/>
                </a:prstGeom>
                <a:solidFill>
                  <a:srgbClr val="EDB48C"/>
                </a:solidFill>
                <a:ln w="12700" cap="flat" cmpd="sng" algn="ctr">
                  <a:solidFill>
                    <a:srgbClr val="0066AE">
                      <a:shade val="15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128" name="TextBox 1127">
                  <a:extLst>
                    <a:ext uri="{FF2B5EF4-FFF2-40B4-BE49-F238E27FC236}">
                      <a16:creationId xmlns:a16="http://schemas.microsoft.com/office/drawing/2014/main" id="{3BC3086A-0A94-017D-7DD0-F464433C0D03}"/>
                    </a:ext>
                  </a:extLst>
                </p:cNvPr>
                <p:cNvSpPr txBox="1"/>
                <p:nvPr/>
              </p:nvSpPr>
              <p:spPr>
                <a:xfrm>
                  <a:off x="9092510" y="1582058"/>
                  <a:ext cx="708884" cy="261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1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/>
                    </a:rPr>
                    <a:t>OspC</a:t>
                  </a:r>
                </a:p>
              </p:txBody>
            </p:sp>
            <p:cxnSp>
              <p:nvCxnSpPr>
                <p:cNvPr id="1129" name="Straight Connector 1128">
                  <a:extLst>
                    <a:ext uri="{FF2B5EF4-FFF2-40B4-BE49-F238E27FC236}">
                      <a16:creationId xmlns:a16="http://schemas.microsoft.com/office/drawing/2014/main" id="{EC5349E3-CF92-9DEA-1809-D6510C1590AF}"/>
                    </a:ext>
                  </a:extLst>
                </p:cNvPr>
                <p:cNvCxnSpPr>
                  <a:cxnSpLocks/>
                  <a:endCxn id="1127" idx="2"/>
                </p:cNvCxnSpPr>
                <p:nvPr/>
              </p:nvCxnSpPr>
              <p:spPr>
                <a:xfrm flipV="1">
                  <a:off x="8917810" y="1851972"/>
                  <a:ext cx="622241" cy="153649"/>
                </a:xfrm>
                <a:prstGeom prst="line">
                  <a:avLst/>
                </a:prstGeom>
                <a:noFill/>
                <a:ln w="19050" cap="flat" cmpd="sng" algn="ctr">
                  <a:solidFill>
                    <a:srgbClr val="049FD9">
                      <a:lumMod val="40000"/>
                      <a:lumOff val="60000"/>
                    </a:srgbClr>
                  </a:solidFill>
                  <a:prstDash val="dash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sp>
            <p:nvSpPr>
              <p:cNvPr id="1111" name="TextBox 1110">
                <a:extLst>
                  <a:ext uri="{FF2B5EF4-FFF2-40B4-BE49-F238E27FC236}">
                    <a16:creationId xmlns:a16="http://schemas.microsoft.com/office/drawing/2014/main" id="{E409A433-6A8B-FAD6-B743-7FFB46CD0F2A}"/>
                  </a:ext>
                </a:extLst>
              </p:cNvPr>
              <p:cNvSpPr txBox="1"/>
              <p:nvPr/>
            </p:nvSpPr>
            <p:spPr>
              <a:xfrm>
                <a:off x="4722095" y="4961580"/>
                <a:ext cx="1194480" cy="400955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rtlCol="0" anchor="t">
                <a:spAutoFit/>
              </a:bodyPr>
              <a:lstStyle/>
              <a:p>
                <a:pPr marL="0" marR="0" lvl="0" indent="0" algn="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1" i="1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/>
                  </a:rPr>
                  <a:t>Migration</a:t>
                </a:r>
              </a:p>
              <a:p>
                <a:pPr marL="0" marR="0" lvl="0" indent="0" algn="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1" u="none" strike="noStrike" kern="0" cap="none" spc="0" normalizeH="0" baseline="0" noProof="0" err="1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/>
                  </a:rPr>
                  <a:t>OspC</a:t>
                </a:r>
                <a:r>
                  <a:rPr kumimoji="0" lang="en-US" sz="1600" b="0" i="1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/>
                  </a:rPr>
                  <a:t> upregulation</a:t>
                </a:r>
              </a:p>
            </p:txBody>
          </p:sp>
          <p:sp>
            <p:nvSpPr>
              <p:cNvPr id="1112" name="Oval 1111">
                <a:extLst>
                  <a:ext uri="{FF2B5EF4-FFF2-40B4-BE49-F238E27FC236}">
                    <a16:creationId xmlns:a16="http://schemas.microsoft.com/office/drawing/2014/main" id="{FD2DD595-AC97-AFA3-37E6-FB19F5989F71}"/>
                  </a:ext>
                </a:extLst>
              </p:cNvPr>
              <p:cNvSpPr/>
              <p:nvPr/>
            </p:nvSpPr>
            <p:spPr>
              <a:xfrm>
                <a:off x="4879639" y="4706641"/>
                <a:ext cx="64008" cy="109728"/>
              </a:xfrm>
              <a:prstGeom prst="ellipse">
                <a:avLst/>
              </a:prstGeom>
              <a:gradFill flip="none" rotWithShape="1">
                <a:gsLst>
                  <a:gs pos="0">
                    <a:srgbClr val="925EB0">
                      <a:lumMod val="0"/>
                      <a:lumOff val="100000"/>
                    </a:srgbClr>
                  </a:gs>
                  <a:gs pos="26000">
                    <a:srgbClr val="925EB0">
                      <a:lumMod val="0"/>
                      <a:lumOff val="100000"/>
                    </a:srgbClr>
                  </a:gs>
                  <a:gs pos="100000">
                    <a:srgbClr val="005587"/>
                  </a:gs>
                </a:gsLst>
                <a:path path="circle">
                  <a:fillToRect l="50000" t="-80000" r="50000" b="180000"/>
                </a:path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>
                <a:outerShdw blurRad="50800" dist="50800" dir="2700000" algn="ctr" rotWithShape="0">
                  <a:srgbClr val="000000">
                    <a:alpha val="43137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13" name="Oval 1112">
                <a:extLst>
                  <a:ext uri="{FF2B5EF4-FFF2-40B4-BE49-F238E27FC236}">
                    <a16:creationId xmlns:a16="http://schemas.microsoft.com/office/drawing/2014/main" id="{0FB3D0EB-C803-9411-64C4-B5FC471A14F4}"/>
                  </a:ext>
                </a:extLst>
              </p:cNvPr>
              <p:cNvSpPr/>
              <p:nvPr/>
            </p:nvSpPr>
            <p:spPr>
              <a:xfrm>
                <a:off x="4777536" y="4829035"/>
                <a:ext cx="64008" cy="109728"/>
              </a:xfrm>
              <a:prstGeom prst="ellipse">
                <a:avLst/>
              </a:prstGeom>
              <a:gradFill flip="none" rotWithShape="1">
                <a:gsLst>
                  <a:gs pos="0">
                    <a:srgbClr val="925EB0">
                      <a:lumMod val="0"/>
                      <a:lumOff val="100000"/>
                    </a:srgbClr>
                  </a:gs>
                  <a:gs pos="26000">
                    <a:srgbClr val="925EB0">
                      <a:lumMod val="0"/>
                      <a:lumOff val="100000"/>
                    </a:srgbClr>
                  </a:gs>
                  <a:gs pos="100000">
                    <a:srgbClr val="005587"/>
                  </a:gs>
                </a:gsLst>
                <a:path path="circle">
                  <a:fillToRect l="50000" t="-80000" r="50000" b="180000"/>
                </a:path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>
                <a:outerShdw blurRad="50800" dist="50800" dir="2700000" algn="ctr" rotWithShape="0">
                  <a:srgbClr val="000000">
                    <a:alpha val="43137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14" name="Oval 1113">
                <a:extLst>
                  <a:ext uri="{FF2B5EF4-FFF2-40B4-BE49-F238E27FC236}">
                    <a16:creationId xmlns:a16="http://schemas.microsoft.com/office/drawing/2014/main" id="{98127D9C-AA90-4624-F094-55266132B31C}"/>
                  </a:ext>
                </a:extLst>
              </p:cNvPr>
              <p:cNvSpPr/>
              <p:nvPr/>
            </p:nvSpPr>
            <p:spPr>
              <a:xfrm>
                <a:off x="4597207" y="4216970"/>
                <a:ext cx="64008" cy="109728"/>
              </a:xfrm>
              <a:prstGeom prst="ellipse">
                <a:avLst/>
              </a:prstGeom>
              <a:gradFill flip="none" rotWithShape="1">
                <a:gsLst>
                  <a:gs pos="0">
                    <a:srgbClr val="925EB0">
                      <a:lumMod val="0"/>
                      <a:lumOff val="100000"/>
                    </a:srgbClr>
                  </a:gs>
                  <a:gs pos="26000">
                    <a:srgbClr val="925EB0">
                      <a:lumMod val="0"/>
                      <a:lumOff val="100000"/>
                    </a:srgbClr>
                  </a:gs>
                  <a:gs pos="100000">
                    <a:srgbClr val="005587"/>
                  </a:gs>
                </a:gsLst>
                <a:path path="circle">
                  <a:fillToRect l="50000" t="-80000" r="50000" b="180000"/>
                </a:path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>
                <a:outerShdw blurRad="50800" dist="50800" dir="2700000" algn="ctr" rotWithShape="0">
                  <a:srgbClr val="000000">
                    <a:alpha val="43137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grpSp>
            <p:nvGrpSpPr>
              <p:cNvPr id="1115" name="Group 1114">
                <a:extLst>
                  <a:ext uri="{FF2B5EF4-FFF2-40B4-BE49-F238E27FC236}">
                    <a16:creationId xmlns:a16="http://schemas.microsoft.com/office/drawing/2014/main" id="{ECA59A4E-2247-6ADA-6E65-05CA1D84F284}"/>
                  </a:ext>
                </a:extLst>
              </p:cNvPr>
              <p:cNvGrpSpPr/>
              <p:nvPr/>
            </p:nvGrpSpPr>
            <p:grpSpPr>
              <a:xfrm rot="2197228">
                <a:off x="3206169" y="5724434"/>
                <a:ext cx="74982" cy="226445"/>
                <a:chOff x="3019670" y="3837641"/>
                <a:chExt cx="84185" cy="308950"/>
              </a:xfrm>
            </p:grpSpPr>
            <p:sp>
              <p:nvSpPr>
                <p:cNvPr id="1125" name="Graphic 16">
                  <a:extLst>
                    <a:ext uri="{FF2B5EF4-FFF2-40B4-BE49-F238E27FC236}">
                      <a16:creationId xmlns:a16="http://schemas.microsoft.com/office/drawing/2014/main" id="{3647F465-967D-4A0A-FE66-98E234E379AF}"/>
                    </a:ext>
                  </a:extLst>
                </p:cNvPr>
                <p:cNvSpPr/>
                <p:nvPr/>
              </p:nvSpPr>
              <p:spPr>
                <a:xfrm rot="4426359">
                  <a:off x="2919586" y="3962321"/>
                  <a:ext cx="304588" cy="63951"/>
                </a:xfrm>
                <a:custGeom>
                  <a:avLst/>
                  <a:gdLst>
                    <a:gd name="connsiteX0" fmla="*/ 0 w 411003"/>
                    <a:gd name="connsiteY0" fmla="*/ 0 h 96012"/>
                    <a:gd name="connsiteX1" fmla="*/ 82201 w 411003"/>
                    <a:gd name="connsiteY1" fmla="*/ 96012 h 96012"/>
                    <a:gd name="connsiteX2" fmla="*/ 164402 w 411003"/>
                    <a:gd name="connsiteY2" fmla="*/ 0 h 96012"/>
                    <a:gd name="connsiteX3" fmla="*/ 246602 w 411003"/>
                    <a:gd name="connsiteY3" fmla="*/ 96012 h 96012"/>
                    <a:gd name="connsiteX4" fmla="*/ 328803 w 411003"/>
                    <a:gd name="connsiteY4" fmla="*/ 0 h 96012"/>
                    <a:gd name="connsiteX5" fmla="*/ 411004 w 411003"/>
                    <a:gd name="connsiteY5" fmla="*/ 96012 h 960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11003" h="96012">
                      <a:moveTo>
                        <a:pt x="0" y="0"/>
                      </a:moveTo>
                      <a:cubicBezTo>
                        <a:pt x="41053" y="0"/>
                        <a:pt x="41053" y="96012"/>
                        <a:pt x="82201" y="96012"/>
                      </a:cubicBezTo>
                      <a:cubicBezTo>
                        <a:pt x="123349" y="96012"/>
                        <a:pt x="123349" y="0"/>
                        <a:pt x="164402" y="0"/>
                      </a:cubicBezTo>
                      <a:cubicBezTo>
                        <a:pt x="205454" y="0"/>
                        <a:pt x="205454" y="96012"/>
                        <a:pt x="246602" y="96012"/>
                      </a:cubicBezTo>
                      <a:cubicBezTo>
                        <a:pt x="287750" y="96012"/>
                        <a:pt x="287750" y="0"/>
                        <a:pt x="328803" y="0"/>
                      </a:cubicBezTo>
                      <a:cubicBezTo>
                        <a:pt x="369856" y="0"/>
                        <a:pt x="369951" y="96012"/>
                        <a:pt x="411004" y="96012"/>
                      </a:cubicBezTo>
                    </a:path>
                  </a:pathLst>
                </a:custGeom>
                <a:noFill/>
                <a:ln w="19050" cap="flat">
                  <a:solidFill>
                    <a:srgbClr val="C0000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</a:endParaRPr>
                </a:p>
              </p:txBody>
            </p:sp>
            <p:sp>
              <p:nvSpPr>
                <p:cNvPr id="1126" name="Graphic 16">
                  <a:extLst>
                    <a:ext uri="{FF2B5EF4-FFF2-40B4-BE49-F238E27FC236}">
                      <a16:creationId xmlns:a16="http://schemas.microsoft.com/office/drawing/2014/main" id="{4D8A3DD2-628F-1CF1-65CF-D13C141316D4}"/>
                    </a:ext>
                  </a:extLst>
                </p:cNvPr>
                <p:cNvSpPr/>
                <p:nvPr/>
              </p:nvSpPr>
              <p:spPr>
                <a:xfrm rot="4426359">
                  <a:off x="2899352" y="3957959"/>
                  <a:ext cx="304588" cy="63951"/>
                </a:xfrm>
                <a:custGeom>
                  <a:avLst/>
                  <a:gdLst>
                    <a:gd name="connsiteX0" fmla="*/ 0 w 411003"/>
                    <a:gd name="connsiteY0" fmla="*/ 0 h 96012"/>
                    <a:gd name="connsiteX1" fmla="*/ 82201 w 411003"/>
                    <a:gd name="connsiteY1" fmla="*/ 96012 h 96012"/>
                    <a:gd name="connsiteX2" fmla="*/ 164402 w 411003"/>
                    <a:gd name="connsiteY2" fmla="*/ 0 h 96012"/>
                    <a:gd name="connsiteX3" fmla="*/ 246602 w 411003"/>
                    <a:gd name="connsiteY3" fmla="*/ 96012 h 96012"/>
                    <a:gd name="connsiteX4" fmla="*/ 328803 w 411003"/>
                    <a:gd name="connsiteY4" fmla="*/ 0 h 96012"/>
                    <a:gd name="connsiteX5" fmla="*/ 411004 w 411003"/>
                    <a:gd name="connsiteY5" fmla="*/ 96012 h 960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11003" h="96012">
                      <a:moveTo>
                        <a:pt x="0" y="0"/>
                      </a:moveTo>
                      <a:cubicBezTo>
                        <a:pt x="41053" y="0"/>
                        <a:pt x="41053" y="96012"/>
                        <a:pt x="82201" y="96012"/>
                      </a:cubicBezTo>
                      <a:cubicBezTo>
                        <a:pt x="123349" y="96012"/>
                        <a:pt x="123349" y="0"/>
                        <a:pt x="164402" y="0"/>
                      </a:cubicBezTo>
                      <a:cubicBezTo>
                        <a:pt x="205454" y="0"/>
                        <a:pt x="205454" y="96012"/>
                        <a:pt x="246602" y="96012"/>
                      </a:cubicBezTo>
                      <a:cubicBezTo>
                        <a:pt x="287750" y="96012"/>
                        <a:pt x="287750" y="0"/>
                        <a:pt x="328803" y="0"/>
                      </a:cubicBezTo>
                      <a:cubicBezTo>
                        <a:pt x="369856" y="0"/>
                        <a:pt x="369951" y="96012"/>
                        <a:pt x="411004" y="96012"/>
                      </a:cubicBezTo>
                    </a:path>
                  </a:pathLst>
                </a:custGeom>
                <a:noFill/>
                <a:ln w="19050" cap="flat">
                  <a:solidFill>
                    <a:srgbClr val="FF8989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</a:endParaRPr>
                </a:p>
              </p:txBody>
            </p:sp>
          </p:grpSp>
          <p:grpSp>
            <p:nvGrpSpPr>
              <p:cNvPr id="1116" name="Group 1115">
                <a:extLst>
                  <a:ext uri="{FF2B5EF4-FFF2-40B4-BE49-F238E27FC236}">
                    <a16:creationId xmlns:a16="http://schemas.microsoft.com/office/drawing/2014/main" id="{9C6434B3-1CEA-C00F-8DE8-DD3A7BCCB919}"/>
                  </a:ext>
                </a:extLst>
              </p:cNvPr>
              <p:cNvGrpSpPr/>
              <p:nvPr/>
            </p:nvGrpSpPr>
            <p:grpSpPr>
              <a:xfrm rot="21297293">
                <a:off x="3005086" y="5847232"/>
                <a:ext cx="74982" cy="226445"/>
                <a:chOff x="3019670" y="3837641"/>
                <a:chExt cx="84185" cy="308950"/>
              </a:xfrm>
            </p:grpSpPr>
            <p:sp>
              <p:nvSpPr>
                <p:cNvPr id="1123" name="Graphic 16">
                  <a:extLst>
                    <a:ext uri="{FF2B5EF4-FFF2-40B4-BE49-F238E27FC236}">
                      <a16:creationId xmlns:a16="http://schemas.microsoft.com/office/drawing/2014/main" id="{C79850A5-A072-90D5-2817-B79D1DF1265E}"/>
                    </a:ext>
                  </a:extLst>
                </p:cNvPr>
                <p:cNvSpPr/>
                <p:nvPr/>
              </p:nvSpPr>
              <p:spPr>
                <a:xfrm rot="4426359">
                  <a:off x="2919586" y="3962321"/>
                  <a:ext cx="304588" cy="63951"/>
                </a:xfrm>
                <a:custGeom>
                  <a:avLst/>
                  <a:gdLst>
                    <a:gd name="connsiteX0" fmla="*/ 0 w 411003"/>
                    <a:gd name="connsiteY0" fmla="*/ 0 h 96012"/>
                    <a:gd name="connsiteX1" fmla="*/ 82201 w 411003"/>
                    <a:gd name="connsiteY1" fmla="*/ 96012 h 96012"/>
                    <a:gd name="connsiteX2" fmla="*/ 164402 w 411003"/>
                    <a:gd name="connsiteY2" fmla="*/ 0 h 96012"/>
                    <a:gd name="connsiteX3" fmla="*/ 246602 w 411003"/>
                    <a:gd name="connsiteY3" fmla="*/ 96012 h 96012"/>
                    <a:gd name="connsiteX4" fmla="*/ 328803 w 411003"/>
                    <a:gd name="connsiteY4" fmla="*/ 0 h 96012"/>
                    <a:gd name="connsiteX5" fmla="*/ 411004 w 411003"/>
                    <a:gd name="connsiteY5" fmla="*/ 96012 h 960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11003" h="96012">
                      <a:moveTo>
                        <a:pt x="0" y="0"/>
                      </a:moveTo>
                      <a:cubicBezTo>
                        <a:pt x="41053" y="0"/>
                        <a:pt x="41053" y="96012"/>
                        <a:pt x="82201" y="96012"/>
                      </a:cubicBezTo>
                      <a:cubicBezTo>
                        <a:pt x="123349" y="96012"/>
                        <a:pt x="123349" y="0"/>
                        <a:pt x="164402" y="0"/>
                      </a:cubicBezTo>
                      <a:cubicBezTo>
                        <a:pt x="205454" y="0"/>
                        <a:pt x="205454" y="96012"/>
                        <a:pt x="246602" y="96012"/>
                      </a:cubicBezTo>
                      <a:cubicBezTo>
                        <a:pt x="287750" y="96012"/>
                        <a:pt x="287750" y="0"/>
                        <a:pt x="328803" y="0"/>
                      </a:cubicBezTo>
                      <a:cubicBezTo>
                        <a:pt x="369856" y="0"/>
                        <a:pt x="369951" y="96012"/>
                        <a:pt x="411004" y="96012"/>
                      </a:cubicBezTo>
                    </a:path>
                  </a:pathLst>
                </a:custGeom>
                <a:noFill/>
                <a:ln w="19050" cap="flat">
                  <a:solidFill>
                    <a:srgbClr val="C0000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</a:endParaRPr>
                </a:p>
              </p:txBody>
            </p:sp>
            <p:sp>
              <p:nvSpPr>
                <p:cNvPr id="1124" name="Graphic 16">
                  <a:extLst>
                    <a:ext uri="{FF2B5EF4-FFF2-40B4-BE49-F238E27FC236}">
                      <a16:creationId xmlns:a16="http://schemas.microsoft.com/office/drawing/2014/main" id="{07ABC4EA-5CAC-3EC4-5A54-F3274380A447}"/>
                    </a:ext>
                  </a:extLst>
                </p:cNvPr>
                <p:cNvSpPr/>
                <p:nvPr/>
              </p:nvSpPr>
              <p:spPr>
                <a:xfrm rot="4426359">
                  <a:off x="2899352" y="3957959"/>
                  <a:ext cx="304588" cy="63951"/>
                </a:xfrm>
                <a:custGeom>
                  <a:avLst/>
                  <a:gdLst>
                    <a:gd name="connsiteX0" fmla="*/ 0 w 411003"/>
                    <a:gd name="connsiteY0" fmla="*/ 0 h 96012"/>
                    <a:gd name="connsiteX1" fmla="*/ 82201 w 411003"/>
                    <a:gd name="connsiteY1" fmla="*/ 96012 h 96012"/>
                    <a:gd name="connsiteX2" fmla="*/ 164402 w 411003"/>
                    <a:gd name="connsiteY2" fmla="*/ 0 h 96012"/>
                    <a:gd name="connsiteX3" fmla="*/ 246602 w 411003"/>
                    <a:gd name="connsiteY3" fmla="*/ 96012 h 96012"/>
                    <a:gd name="connsiteX4" fmla="*/ 328803 w 411003"/>
                    <a:gd name="connsiteY4" fmla="*/ 0 h 96012"/>
                    <a:gd name="connsiteX5" fmla="*/ 411004 w 411003"/>
                    <a:gd name="connsiteY5" fmla="*/ 96012 h 960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11003" h="96012">
                      <a:moveTo>
                        <a:pt x="0" y="0"/>
                      </a:moveTo>
                      <a:cubicBezTo>
                        <a:pt x="41053" y="0"/>
                        <a:pt x="41053" y="96012"/>
                        <a:pt x="82201" y="96012"/>
                      </a:cubicBezTo>
                      <a:cubicBezTo>
                        <a:pt x="123349" y="96012"/>
                        <a:pt x="123349" y="0"/>
                        <a:pt x="164402" y="0"/>
                      </a:cubicBezTo>
                      <a:cubicBezTo>
                        <a:pt x="205454" y="0"/>
                        <a:pt x="205454" y="96012"/>
                        <a:pt x="246602" y="96012"/>
                      </a:cubicBezTo>
                      <a:cubicBezTo>
                        <a:pt x="287750" y="96012"/>
                        <a:pt x="287750" y="0"/>
                        <a:pt x="328803" y="0"/>
                      </a:cubicBezTo>
                      <a:cubicBezTo>
                        <a:pt x="369856" y="0"/>
                        <a:pt x="369951" y="96012"/>
                        <a:pt x="411004" y="96012"/>
                      </a:cubicBezTo>
                    </a:path>
                  </a:pathLst>
                </a:custGeom>
                <a:noFill/>
                <a:ln w="19050" cap="flat">
                  <a:solidFill>
                    <a:srgbClr val="FF8989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</a:endParaRPr>
                </a:p>
              </p:txBody>
            </p:sp>
          </p:grpSp>
          <p:grpSp>
            <p:nvGrpSpPr>
              <p:cNvPr id="1117" name="Group 1116">
                <a:extLst>
                  <a:ext uri="{FF2B5EF4-FFF2-40B4-BE49-F238E27FC236}">
                    <a16:creationId xmlns:a16="http://schemas.microsoft.com/office/drawing/2014/main" id="{DBDA7B8D-FDAD-0EA4-1D3F-85FB579EE46F}"/>
                  </a:ext>
                </a:extLst>
              </p:cNvPr>
              <p:cNvGrpSpPr/>
              <p:nvPr/>
            </p:nvGrpSpPr>
            <p:grpSpPr>
              <a:xfrm rot="3806556">
                <a:off x="3201530" y="5977702"/>
                <a:ext cx="74982" cy="226445"/>
                <a:chOff x="3019670" y="3837641"/>
                <a:chExt cx="84185" cy="308950"/>
              </a:xfrm>
            </p:grpSpPr>
            <p:sp>
              <p:nvSpPr>
                <p:cNvPr id="1121" name="Graphic 16">
                  <a:extLst>
                    <a:ext uri="{FF2B5EF4-FFF2-40B4-BE49-F238E27FC236}">
                      <a16:creationId xmlns:a16="http://schemas.microsoft.com/office/drawing/2014/main" id="{7899C4DE-5FC4-91C2-E17B-6D8570691E17}"/>
                    </a:ext>
                  </a:extLst>
                </p:cNvPr>
                <p:cNvSpPr/>
                <p:nvPr/>
              </p:nvSpPr>
              <p:spPr>
                <a:xfrm rot="4426359">
                  <a:off x="2919586" y="3962321"/>
                  <a:ext cx="304588" cy="63951"/>
                </a:xfrm>
                <a:custGeom>
                  <a:avLst/>
                  <a:gdLst>
                    <a:gd name="connsiteX0" fmla="*/ 0 w 411003"/>
                    <a:gd name="connsiteY0" fmla="*/ 0 h 96012"/>
                    <a:gd name="connsiteX1" fmla="*/ 82201 w 411003"/>
                    <a:gd name="connsiteY1" fmla="*/ 96012 h 96012"/>
                    <a:gd name="connsiteX2" fmla="*/ 164402 w 411003"/>
                    <a:gd name="connsiteY2" fmla="*/ 0 h 96012"/>
                    <a:gd name="connsiteX3" fmla="*/ 246602 w 411003"/>
                    <a:gd name="connsiteY3" fmla="*/ 96012 h 96012"/>
                    <a:gd name="connsiteX4" fmla="*/ 328803 w 411003"/>
                    <a:gd name="connsiteY4" fmla="*/ 0 h 96012"/>
                    <a:gd name="connsiteX5" fmla="*/ 411004 w 411003"/>
                    <a:gd name="connsiteY5" fmla="*/ 96012 h 960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11003" h="96012">
                      <a:moveTo>
                        <a:pt x="0" y="0"/>
                      </a:moveTo>
                      <a:cubicBezTo>
                        <a:pt x="41053" y="0"/>
                        <a:pt x="41053" y="96012"/>
                        <a:pt x="82201" y="96012"/>
                      </a:cubicBezTo>
                      <a:cubicBezTo>
                        <a:pt x="123349" y="96012"/>
                        <a:pt x="123349" y="0"/>
                        <a:pt x="164402" y="0"/>
                      </a:cubicBezTo>
                      <a:cubicBezTo>
                        <a:pt x="205454" y="0"/>
                        <a:pt x="205454" y="96012"/>
                        <a:pt x="246602" y="96012"/>
                      </a:cubicBezTo>
                      <a:cubicBezTo>
                        <a:pt x="287750" y="96012"/>
                        <a:pt x="287750" y="0"/>
                        <a:pt x="328803" y="0"/>
                      </a:cubicBezTo>
                      <a:cubicBezTo>
                        <a:pt x="369856" y="0"/>
                        <a:pt x="369951" y="96012"/>
                        <a:pt x="411004" y="96012"/>
                      </a:cubicBezTo>
                    </a:path>
                  </a:pathLst>
                </a:custGeom>
                <a:noFill/>
                <a:ln w="19050" cap="flat">
                  <a:solidFill>
                    <a:srgbClr val="C0000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</a:endParaRPr>
                </a:p>
              </p:txBody>
            </p:sp>
            <p:sp>
              <p:nvSpPr>
                <p:cNvPr id="1122" name="Graphic 16">
                  <a:extLst>
                    <a:ext uri="{FF2B5EF4-FFF2-40B4-BE49-F238E27FC236}">
                      <a16:creationId xmlns:a16="http://schemas.microsoft.com/office/drawing/2014/main" id="{8A60D5C4-6C42-8158-C267-417E03F4AC81}"/>
                    </a:ext>
                  </a:extLst>
                </p:cNvPr>
                <p:cNvSpPr/>
                <p:nvPr/>
              </p:nvSpPr>
              <p:spPr>
                <a:xfrm rot="4426359">
                  <a:off x="2899352" y="3957959"/>
                  <a:ext cx="304588" cy="63951"/>
                </a:xfrm>
                <a:custGeom>
                  <a:avLst/>
                  <a:gdLst>
                    <a:gd name="connsiteX0" fmla="*/ 0 w 411003"/>
                    <a:gd name="connsiteY0" fmla="*/ 0 h 96012"/>
                    <a:gd name="connsiteX1" fmla="*/ 82201 w 411003"/>
                    <a:gd name="connsiteY1" fmla="*/ 96012 h 96012"/>
                    <a:gd name="connsiteX2" fmla="*/ 164402 w 411003"/>
                    <a:gd name="connsiteY2" fmla="*/ 0 h 96012"/>
                    <a:gd name="connsiteX3" fmla="*/ 246602 w 411003"/>
                    <a:gd name="connsiteY3" fmla="*/ 96012 h 96012"/>
                    <a:gd name="connsiteX4" fmla="*/ 328803 w 411003"/>
                    <a:gd name="connsiteY4" fmla="*/ 0 h 96012"/>
                    <a:gd name="connsiteX5" fmla="*/ 411004 w 411003"/>
                    <a:gd name="connsiteY5" fmla="*/ 96012 h 960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11003" h="96012">
                      <a:moveTo>
                        <a:pt x="0" y="0"/>
                      </a:moveTo>
                      <a:cubicBezTo>
                        <a:pt x="41053" y="0"/>
                        <a:pt x="41053" y="96012"/>
                        <a:pt x="82201" y="96012"/>
                      </a:cubicBezTo>
                      <a:cubicBezTo>
                        <a:pt x="123349" y="96012"/>
                        <a:pt x="123349" y="0"/>
                        <a:pt x="164402" y="0"/>
                      </a:cubicBezTo>
                      <a:cubicBezTo>
                        <a:pt x="205454" y="0"/>
                        <a:pt x="205454" y="96012"/>
                        <a:pt x="246602" y="96012"/>
                      </a:cubicBezTo>
                      <a:cubicBezTo>
                        <a:pt x="287750" y="96012"/>
                        <a:pt x="287750" y="0"/>
                        <a:pt x="328803" y="0"/>
                      </a:cubicBezTo>
                      <a:cubicBezTo>
                        <a:pt x="369856" y="0"/>
                        <a:pt x="369951" y="96012"/>
                        <a:pt x="411004" y="96012"/>
                      </a:cubicBezTo>
                    </a:path>
                  </a:pathLst>
                </a:custGeom>
                <a:noFill/>
                <a:ln w="19050" cap="flat">
                  <a:solidFill>
                    <a:srgbClr val="FF8989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</a:endParaRPr>
                </a:p>
              </p:txBody>
            </p:sp>
          </p:grpSp>
          <p:pic>
            <p:nvPicPr>
              <p:cNvPr id="1118" name="Picture 1117" descr="The image depicts a simple, red, curling ribbon shape.&#10;&#10;AI-generated content may be incorrect.">
                <a:extLst>
                  <a:ext uri="{FF2B5EF4-FFF2-40B4-BE49-F238E27FC236}">
                    <a16:creationId xmlns:a16="http://schemas.microsoft.com/office/drawing/2014/main" id="{4D9D1C5C-4636-9654-FB0E-BA85E1B7468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058" r="58079"/>
              <a:stretch>
                <a:fillRect/>
              </a:stretch>
            </p:blipFill>
            <p:spPr>
              <a:xfrm>
                <a:off x="5062991" y="4142641"/>
                <a:ext cx="625594" cy="1111145"/>
              </a:xfrm>
              <a:prstGeom prst="rect">
                <a:avLst/>
              </a:prstGeom>
            </p:spPr>
          </p:pic>
          <p:sp>
            <p:nvSpPr>
              <p:cNvPr id="1119" name="Oval 1118">
                <a:extLst>
                  <a:ext uri="{FF2B5EF4-FFF2-40B4-BE49-F238E27FC236}">
                    <a16:creationId xmlns:a16="http://schemas.microsoft.com/office/drawing/2014/main" id="{D53C28DB-D809-ECEC-79D3-B8BE049C61D7}"/>
                  </a:ext>
                </a:extLst>
              </p:cNvPr>
              <p:cNvSpPr/>
              <p:nvPr/>
            </p:nvSpPr>
            <p:spPr>
              <a:xfrm>
                <a:off x="5562117" y="4457937"/>
                <a:ext cx="251443" cy="312889"/>
              </a:xfrm>
              <a:prstGeom prst="ellipse">
                <a:avLst/>
              </a:prstGeom>
              <a:gradFill flip="none" rotWithShape="1">
                <a:gsLst>
                  <a:gs pos="0">
                    <a:srgbClr val="925EB0">
                      <a:lumMod val="0"/>
                      <a:lumOff val="100000"/>
                    </a:srgbClr>
                  </a:gs>
                  <a:gs pos="26000">
                    <a:srgbClr val="925EB0">
                      <a:lumMod val="0"/>
                      <a:lumOff val="100000"/>
                    </a:srgbClr>
                  </a:gs>
                  <a:gs pos="100000">
                    <a:srgbClr val="005587"/>
                  </a:gs>
                </a:gsLst>
                <a:path path="circle">
                  <a:fillToRect l="50000" t="-80000" r="50000" b="180000"/>
                </a:path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>
                <a:outerShdw blurRad="50800" dist="50800" dir="2700000" algn="ctr" rotWithShape="0">
                  <a:srgbClr val="000000">
                    <a:alpha val="43137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20" name="Oval 1119">
                <a:extLst>
                  <a:ext uri="{FF2B5EF4-FFF2-40B4-BE49-F238E27FC236}">
                    <a16:creationId xmlns:a16="http://schemas.microsoft.com/office/drawing/2014/main" id="{B8F805DB-E741-5375-90FD-4E104543447D}"/>
                  </a:ext>
                </a:extLst>
              </p:cNvPr>
              <p:cNvSpPr/>
              <p:nvPr/>
            </p:nvSpPr>
            <p:spPr>
              <a:xfrm>
                <a:off x="5463272" y="4125044"/>
                <a:ext cx="251443" cy="312889"/>
              </a:xfrm>
              <a:prstGeom prst="ellipse">
                <a:avLst/>
              </a:prstGeom>
              <a:gradFill flip="none" rotWithShape="1">
                <a:gsLst>
                  <a:gs pos="0">
                    <a:srgbClr val="925EB0">
                      <a:lumMod val="0"/>
                      <a:lumOff val="100000"/>
                    </a:srgbClr>
                  </a:gs>
                  <a:gs pos="26000">
                    <a:srgbClr val="925EB0">
                      <a:lumMod val="0"/>
                      <a:lumOff val="100000"/>
                    </a:srgbClr>
                  </a:gs>
                  <a:gs pos="100000">
                    <a:srgbClr val="005587"/>
                  </a:gs>
                </a:gsLst>
                <a:path path="circle">
                  <a:fillToRect l="50000" t="-80000" r="50000" b="180000"/>
                </a:path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>
                <a:outerShdw blurRad="50800" dist="50800" dir="2700000" algn="ctr" rotWithShape="0">
                  <a:srgbClr val="000000">
                    <a:alpha val="43137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sp>
          <p:nvSpPr>
            <p:cNvPr id="1068" name="TextBox 1067">
              <a:extLst>
                <a:ext uri="{FF2B5EF4-FFF2-40B4-BE49-F238E27FC236}">
                  <a16:creationId xmlns:a16="http://schemas.microsoft.com/office/drawing/2014/main" id="{65CEDF2D-2B48-9566-82B8-365FAA3D61E5}"/>
                </a:ext>
              </a:extLst>
            </p:cNvPr>
            <p:cNvSpPr txBox="1"/>
            <p:nvPr/>
          </p:nvSpPr>
          <p:spPr>
            <a:xfrm>
              <a:off x="4529768" y="6254602"/>
              <a:ext cx="1427080" cy="4391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1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</a:rPr>
                <a:t>Tick to Human Transmission</a:t>
              </a:r>
              <a:endParaRPr kumimoji="0" lang="en-US" sz="2400" b="1" i="1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</p:grpSp>
      <p:graphicFrame>
        <p:nvGraphicFramePr>
          <p:cNvPr id="40" name="Table 39">
            <a:extLst>
              <a:ext uri="{FF2B5EF4-FFF2-40B4-BE49-F238E27FC236}">
                <a16:creationId xmlns:a16="http://schemas.microsoft.com/office/drawing/2014/main" id="{4887943C-A77A-DEE7-B731-8C19353D72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5706570"/>
              </p:ext>
            </p:extLst>
          </p:nvPr>
        </p:nvGraphicFramePr>
        <p:xfrm>
          <a:off x="22247408" y="26630161"/>
          <a:ext cx="5482486" cy="4869900"/>
        </p:xfrm>
        <a:graphic>
          <a:graphicData uri="http://schemas.openxmlformats.org/drawingml/2006/table">
            <a:tbl>
              <a:tblPr firstRow="1" bandRow="1"/>
              <a:tblGrid>
                <a:gridCol w="1187577">
                  <a:extLst>
                    <a:ext uri="{9D8B030D-6E8A-4147-A177-3AD203B41FA5}">
                      <a16:colId xmlns:a16="http://schemas.microsoft.com/office/drawing/2014/main" val="105346253"/>
                    </a:ext>
                  </a:extLst>
                </a:gridCol>
                <a:gridCol w="2078182">
                  <a:extLst>
                    <a:ext uri="{9D8B030D-6E8A-4147-A177-3AD203B41FA5}">
                      <a16:colId xmlns:a16="http://schemas.microsoft.com/office/drawing/2014/main" val="3328089149"/>
                    </a:ext>
                  </a:extLst>
                </a:gridCol>
                <a:gridCol w="2216727">
                  <a:extLst>
                    <a:ext uri="{9D8B030D-6E8A-4147-A177-3AD203B41FA5}">
                      <a16:colId xmlns:a16="http://schemas.microsoft.com/office/drawing/2014/main" val="450580406"/>
                    </a:ext>
                  </a:extLst>
                </a:gridCol>
              </a:tblGrid>
              <a:tr h="755100">
                <a:tc gridSpan="3">
                  <a:txBody>
                    <a:bodyPr/>
                    <a:lstStyle/>
                    <a:p>
                      <a:pPr algn="l"/>
                      <a:r>
                        <a:rPr lang="en-US" sz="2800" b="1" dirty="0">
                          <a:solidFill>
                            <a:schemeClr val="bg1"/>
                          </a:solidFill>
                        </a:rPr>
                        <a:t>  Table 2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6A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6A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6A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7396816"/>
                  </a:ext>
                </a:extLst>
              </a:tr>
              <a:tr h="755100"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1pPr>
                      <a:lvl2pPr marL="219456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2pPr>
                      <a:lvl3pPr marL="438912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3pPr>
                      <a:lvl4pPr marL="658368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4pPr>
                      <a:lvl5pPr marL="877824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5pPr>
                      <a:lvl6pPr marL="1097280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6pPr>
                      <a:lvl7pPr marL="1316736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7pPr>
                      <a:lvl8pPr marL="1536192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8pPr>
                      <a:lvl9pPr marL="1755648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lang="en-US" sz="2400"/>
                        <a:t>Cohort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6AE"/>
                    </a:solidFill>
                  </a:tcPr>
                </a:tc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1pPr>
                      <a:lvl2pPr marL="219456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2pPr>
                      <a:lvl3pPr marL="438912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3pPr>
                      <a:lvl4pPr marL="658368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4pPr>
                      <a:lvl5pPr marL="877824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5pPr>
                      <a:lvl6pPr marL="1097280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6pPr>
                      <a:lvl7pPr marL="1316736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7pPr>
                      <a:lvl8pPr marL="1536192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8pPr>
                      <a:lvl9pPr marL="1755648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lang="en-US" sz="2400" dirty="0"/>
                        <a:t>No. of Participants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6AE"/>
                    </a:solidFill>
                  </a:tcPr>
                </a:tc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1pPr>
                      <a:lvl2pPr marL="219456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2pPr>
                      <a:lvl3pPr marL="438912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3pPr>
                      <a:lvl4pPr marL="658368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4pPr>
                      <a:lvl5pPr marL="877824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5pPr>
                      <a:lvl6pPr marL="1097280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6pPr>
                      <a:lvl7pPr marL="1316736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7pPr>
                      <a:lvl8pPr marL="1536192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8pPr>
                      <a:lvl9pPr marL="1755648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/>
                      <a:r>
                        <a:rPr lang="en-US" sz="2400" dirty="0"/>
                        <a:t>TNX-4800 Dose </a:t>
                      </a:r>
                      <a:r>
                        <a:rPr lang="en-US" sz="2000" dirty="0"/>
                        <a:t>(mg/kg)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6A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7844796"/>
                  </a:ext>
                </a:extLst>
              </a:tr>
              <a:tr h="755100"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21945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43891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65836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877824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1097280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131673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153619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175564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r>
                        <a:rPr lang="en-US" sz="2400"/>
                        <a:t>1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6A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21945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43891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65836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877824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1097280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131673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153619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175564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r>
                        <a:rPr lang="en-US" sz="2400" dirty="0"/>
                        <a:t>10 TNX-4800</a:t>
                      </a:r>
                    </a:p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2 placebo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6A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21945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43891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65836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877824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1097280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131673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153619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175564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r>
                        <a:rPr lang="en-US" sz="2400"/>
                        <a:t>0.5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6AE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9237014"/>
                  </a:ext>
                </a:extLst>
              </a:tr>
              <a:tr h="755100"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21945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43891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65836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877824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1097280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131673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153619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175564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r>
                        <a:rPr lang="en-US" sz="2400"/>
                        <a:t>2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6A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21945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43891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65836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877824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1097280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131673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153619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175564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8 TNX-4800</a:t>
                      </a:r>
                    </a:p>
                    <a:p>
                      <a:r>
                        <a:rPr lang="en-US" sz="2400" dirty="0"/>
                        <a:t>2 placebo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6A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21945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43891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65836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877824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1097280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131673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153619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175564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r>
                        <a:rPr lang="en-US" sz="2400"/>
                        <a:t>1.5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6AE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8669420"/>
                  </a:ext>
                </a:extLst>
              </a:tr>
              <a:tr h="755100"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21945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43891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65836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877824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1097280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131673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153619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175564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r>
                        <a:rPr lang="en-US" sz="2400"/>
                        <a:t>3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6A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21945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43891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65836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877824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1097280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131673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153619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175564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8 TNX-4800</a:t>
                      </a:r>
                    </a:p>
                    <a:p>
                      <a:r>
                        <a:rPr lang="en-US" sz="2400" dirty="0"/>
                        <a:t>2 placebo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6A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21945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43891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65836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877824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1097280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131673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153619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175564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r>
                        <a:rPr lang="en-US" sz="2400"/>
                        <a:t>5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6AE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9199368"/>
                  </a:ext>
                </a:extLst>
              </a:tr>
              <a:tr h="755100"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21945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43891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65836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877824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1097280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131673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153619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175564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r>
                        <a:rPr lang="en-US" sz="2400"/>
                        <a:t>4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6A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21945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43891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65836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877824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1097280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131673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153619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175564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8 TNX-4800</a:t>
                      </a:r>
                    </a:p>
                    <a:p>
                      <a:r>
                        <a:rPr lang="en-US" sz="2400" dirty="0"/>
                        <a:t>2 placebo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6A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21945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43891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65836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877824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1097280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131673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153619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175564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r>
                        <a:rPr lang="en-US" sz="2400" dirty="0"/>
                        <a:t>10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6AE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8498324"/>
                  </a:ext>
                </a:extLst>
              </a:tr>
            </a:tbl>
          </a:graphicData>
        </a:graphic>
      </p:graphicFrame>
      <p:sp>
        <p:nvSpPr>
          <p:cNvPr id="42" name="TextBox 41">
            <a:extLst>
              <a:ext uri="{FF2B5EF4-FFF2-40B4-BE49-F238E27FC236}">
                <a16:creationId xmlns:a16="http://schemas.microsoft.com/office/drawing/2014/main" id="{439E8C86-5071-B3BA-C698-299BD012A5D1}"/>
              </a:ext>
            </a:extLst>
          </p:cNvPr>
          <p:cNvSpPr txBox="1"/>
          <p:nvPr/>
        </p:nvSpPr>
        <p:spPr>
          <a:xfrm>
            <a:off x="21533379" y="31595404"/>
            <a:ext cx="7221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sz="2400">
                <a:solidFill>
                  <a:srgbClr val="000000"/>
                </a:solidFill>
                <a:latin typeface="Arial" panose="020B0604020202020204"/>
              </a:rPr>
              <a:t>Participants received either placebo or TNX-4800 (2217LS) by subcutaneous (SC) injection</a:t>
            </a:r>
          </a:p>
        </p:txBody>
      </p:sp>
      <p:cxnSp>
        <p:nvCxnSpPr>
          <p:cNvPr id="559" name="Straight Arrow Connector 558">
            <a:extLst>
              <a:ext uri="{FF2B5EF4-FFF2-40B4-BE49-F238E27FC236}">
                <a16:creationId xmlns:a16="http://schemas.microsoft.com/office/drawing/2014/main" id="{757EF229-7EA0-BE10-3E3B-083BD1EEB4E0}"/>
              </a:ext>
            </a:extLst>
          </p:cNvPr>
          <p:cNvCxnSpPr>
            <a:cxnSpLocks/>
          </p:cNvCxnSpPr>
          <p:nvPr/>
        </p:nvCxnSpPr>
        <p:spPr>
          <a:xfrm flipH="1">
            <a:off x="5302156" y="24802248"/>
            <a:ext cx="1073670" cy="842838"/>
          </a:xfrm>
          <a:prstGeom prst="straightConnector1">
            <a:avLst/>
          </a:prstGeom>
          <a:noFill/>
          <a:ln w="28575" cap="flat" cmpd="sng" algn="ctr">
            <a:solidFill>
              <a:srgbClr val="0066AE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563" name="Straight Arrow Connector 562">
            <a:extLst>
              <a:ext uri="{FF2B5EF4-FFF2-40B4-BE49-F238E27FC236}">
                <a16:creationId xmlns:a16="http://schemas.microsoft.com/office/drawing/2014/main" id="{4189FCE1-FBEB-8908-EA55-59AB657C80D0}"/>
              </a:ext>
            </a:extLst>
          </p:cNvPr>
          <p:cNvCxnSpPr>
            <a:cxnSpLocks/>
          </p:cNvCxnSpPr>
          <p:nvPr/>
        </p:nvCxnSpPr>
        <p:spPr>
          <a:xfrm>
            <a:off x="8814093" y="24802248"/>
            <a:ext cx="1069848" cy="832605"/>
          </a:xfrm>
          <a:prstGeom prst="straightConnector1">
            <a:avLst/>
          </a:prstGeom>
          <a:noFill/>
          <a:ln w="28575" cap="flat" cmpd="sng" algn="ctr">
            <a:solidFill>
              <a:srgbClr val="0066AE"/>
            </a:solidFill>
            <a:prstDash val="solid"/>
            <a:miter lim="800000"/>
            <a:tailEnd type="triangle"/>
          </a:ln>
          <a:effectLst/>
        </p:spPr>
      </p:cxnSp>
      <p:pic>
        <p:nvPicPr>
          <p:cNvPr id="1353" name="Picture 1352" descr="The image depicts a modified monoclonal antibody (mAb) with an engineered Fab region and Fc region, designed to enhance C-1q binding and FcRn binding, resulting in an extended half-life.&#10;&#10;AI-generated content may be incorrect.">
            <a:extLst>
              <a:ext uri="{FF2B5EF4-FFF2-40B4-BE49-F238E27FC236}">
                <a16:creationId xmlns:a16="http://schemas.microsoft.com/office/drawing/2014/main" id="{6E088996-7CA7-349B-4F68-820F0ADCB3D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56753" y="19304692"/>
            <a:ext cx="7090655" cy="5916371"/>
          </a:xfrm>
          <a:prstGeom prst="rect">
            <a:avLst/>
          </a:prstGeom>
        </p:spPr>
      </p:pic>
      <p:sp>
        <p:nvSpPr>
          <p:cNvPr id="1356" name="TextBox 1355">
            <a:extLst>
              <a:ext uri="{FF2B5EF4-FFF2-40B4-BE49-F238E27FC236}">
                <a16:creationId xmlns:a16="http://schemas.microsoft.com/office/drawing/2014/main" id="{F4109925-C93F-879E-BFEF-A0B96D46D611}"/>
              </a:ext>
            </a:extLst>
          </p:cNvPr>
          <p:cNvSpPr txBox="1"/>
          <p:nvPr/>
        </p:nvSpPr>
        <p:spPr>
          <a:xfrm>
            <a:off x="22218109" y="19715154"/>
            <a:ext cx="6458673" cy="415498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800" kern="0" dirty="0">
                <a:latin typeface="Arial"/>
                <a:ea typeface="Arial" panose="020B0604020202020204" pitchFamily="34" charset="0"/>
                <a:cs typeface="Arial"/>
              </a:rPr>
              <a:t>TNX-4800 </a:t>
            </a:r>
            <a:r>
              <a:rPr lang="en-US" sz="2800" dirty="0">
                <a:latin typeface="Arial"/>
                <a:cs typeface="Arial"/>
              </a:rPr>
              <a:t>(2217LS)</a:t>
            </a:r>
            <a:r>
              <a:rPr lang="en-US" sz="2800" kern="0" dirty="0">
                <a:latin typeface="Arial"/>
                <a:ea typeface="Arial" panose="020B0604020202020204" pitchFamily="34" charset="0"/>
                <a:cs typeface="Arial"/>
              </a:rPr>
              <a:t> is a long-acting borreliacidal, human monoclonal antibody (</a:t>
            </a:r>
            <a:r>
              <a:rPr lang="en-US" sz="2800" kern="0" dirty="0" err="1">
                <a:latin typeface="Arial"/>
                <a:ea typeface="Arial" panose="020B0604020202020204" pitchFamily="34" charset="0"/>
                <a:cs typeface="Arial"/>
              </a:rPr>
              <a:t>mAb</a:t>
            </a:r>
            <a:r>
              <a:rPr lang="en-US" sz="2800" kern="0" dirty="0">
                <a:latin typeface="Arial"/>
                <a:ea typeface="Arial" panose="020B0604020202020204" pitchFamily="34" charset="0"/>
                <a:cs typeface="Arial"/>
              </a:rPr>
              <a:t>), with an engineered crystallizable fragment (Fc) domain for an extended half-life, that targets protein A (</a:t>
            </a:r>
            <a:r>
              <a:rPr lang="en-US" sz="2800" kern="0" dirty="0" err="1">
                <a:latin typeface="Arial"/>
                <a:ea typeface="Arial" panose="020B0604020202020204" pitchFamily="34" charset="0"/>
                <a:cs typeface="Arial"/>
              </a:rPr>
              <a:t>OspA</a:t>
            </a:r>
            <a:r>
              <a:rPr lang="en-US" sz="2800" kern="0" dirty="0">
                <a:latin typeface="Arial"/>
                <a:ea typeface="Arial" panose="020B0604020202020204" pitchFamily="34" charset="0"/>
                <a:cs typeface="Arial"/>
              </a:rPr>
              <a:t>) of </a:t>
            </a:r>
            <a:r>
              <a:rPr lang="en-US" sz="2800" i="1" kern="0" dirty="0">
                <a:latin typeface="Arial"/>
                <a:ea typeface="Arial" panose="020B0604020202020204" pitchFamily="34" charset="0"/>
                <a:cs typeface="Arial"/>
              </a:rPr>
              <a:t>Borrelia burgdorferi</a:t>
            </a:r>
          </a:p>
          <a:p>
            <a:endParaRPr lang="en-US" sz="3200" i="1" kern="0" dirty="0">
              <a:latin typeface="Aptos" panose="020B00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i="1" kern="0" dirty="0">
              <a:solidFill>
                <a:srgbClr val="FF0000"/>
              </a:solidFill>
              <a:latin typeface="Aptos" panose="020B00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i="1" kern="0" dirty="0">
              <a:solidFill>
                <a:srgbClr val="FF0000"/>
              </a:solidFill>
              <a:latin typeface="Aptos"/>
              <a:ea typeface="Arial" panose="020B0604020202020204" pitchFamily="34" charset="0"/>
              <a:cs typeface="Arial"/>
            </a:endParaRPr>
          </a:p>
        </p:txBody>
      </p:sp>
      <p:graphicFrame>
        <p:nvGraphicFramePr>
          <p:cNvPr id="1435" name="Table 1434">
            <a:extLst>
              <a:ext uri="{FF2B5EF4-FFF2-40B4-BE49-F238E27FC236}">
                <a16:creationId xmlns:a16="http://schemas.microsoft.com/office/drawing/2014/main" id="{9339D3C7-3D4D-D0CF-CD76-8FA15D73BE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9653162"/>
              </p:ext>
            </p:extLst>
          </p:nvPr>
        </p:nvGraphicFramePr>
        <p:xfrm>
          <a:off x="15120877" y="14805161"/>
          <a:ext cx="13632123" cy="2590800"/>
        </p:xfrm>
        <a:graphic>
          <a:graphicData uri="http://schemas.openxmlformats.org/drawingml/2006/table">
            <a:tbl>
              <a:tblPr firstRow="1" bandRow="1"/>
              <a:tblGrid>
                <a:gridCol w="2935605">
                  <a:extLst>
                    <a:ext uri="{9D8B030D-6E8A-4147-A177-3AD203B41FA5}">
                      <a16:colId xmlns:a16="http://schemas.microsoft.com/office/drawing/2014/main" val="3086889494"/>
                    </a:ext>
                  </a:extLst>
                </a:gridCol>
                <a:gridCol w="5348259">
                  <a:extLst>
                    <a:ext uri="{9D8B030D-6E8A-4147-A177-3AD203B41FA5}">
                      <a16:colId xmlns:a16="http://schemas.microsoft.com/office/drawing/2014/main" val="3517199778"/>
                    </a:ext>
                  </a:extLst>
                </a:gridCol>
                <a:gridCol w="5348259">
                  <a:extLst>
                    <a:ext uri="{9D8B030D-6E8A-4147-A177-3AD203B41FA5}">
                      <a16:colId xmlns:a16="http://schemas.microsoft.com/office/drawing/2014/main" val="816322904"/>
                    </a:ext>
                  </a:extLst>
                </a:gridCol>
              </a:tblGrid>
              <a:tr h="370840"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1pPr>
                      <a:lvl2pPr marL="219456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2pPr>
                      <a:lvl3pPr marL="438912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3pPr>
                      <a:lvl4pPr marL="658368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4pPr>
                      <a:lvl5pPr marL="877824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5pPr>
                      <a:lvl6pPr marL="1097280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6pPr>
                      <a:lvl7pPr marL="1316736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7pPr>
                      <a:lvl8pPr marL="1536192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8pPr>
                      <a:lvl9pPr marL="1755648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800" dirty="0">
                          <a:solidFill>
                            <a:schemeClr val="bg1"/>
                          </a:solidFill>
                        </a:rPr>
                        <a:t>Table 1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6AE"/>
                    </a:solidFill>
                  </a:tcPr>
                </a:tc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1pPr>
                      <a:lvl2pPr marL="219456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2pPr>
                      <a:lvl3pPr marL="438912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3pPr>
                      <a:lvl4pPr marL="658368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4pPr>
                      <a:lvl5pPr marL="877824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5pPr>
                      <a:lvl6pPr marL="1097280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6pPr>
                      <a:lvl7pPr marL="1316736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7pPr>
                      <a:lvl8pPr marL="1536192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8pPr>
                      <a:lvl9pPr marL="1755648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>
                          <a:solidFill>
                            <a:schemeClr val="bg1"/>
                          </a:solidFill>
                        </a:rPr>
                        <a:t>Monoclonal Antibody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6AE"/>
                    </a:solidFill>
                  </a:tcPr>
                </a:tc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1pPr>
                      <a:lvl2pPr marL="219456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2pPr>
                      <a:lvl3pPr marL="438912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3pPr>
                      <a:lvl4pPr marL="658368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4pPr>
                      <a:lvl5pPr marL="877824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5pPr>
                      <a:lvl6pPr marL="1097280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6pPr>
                      <a:lvl7pPr marL="1316736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7pPr>
                      <a:lvl8pPr marL="1536192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8pPr>
                      <a:lvl9pPr marL="1755648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>
                          <a:solidFill>
                            <a:schemeClr val="bg1"/>
                          </a:solidFill>
                        </a:rPr>
                        <a:t>Vaccine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6A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0699426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21945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43891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65836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877824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1097280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131673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153619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175564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>
                          <a:solidFill>
                            <a:schemeClr val="bg1"/>
                          </a:solidFill>
                        </a:rPr>
                        <a:t>Immunity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6AE"/>
                    </a:solidFill>
                  </a:tcPr>
                </a:tc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21945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43891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65836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877824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1097280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131673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153619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175564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/>
                        <a:t>Passive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6A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21945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43891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65836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877824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1097280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131673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153619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175564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/>
                        <a:t>Active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6AE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094379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21945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43891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65836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877824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1097280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131673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153619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175564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>
                          <a:solidFill>
                            <a:schemeClr val="bg1"/>
                          </a:solidFill>
                        </a:rPr>
                        <a:t>Dose Number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6AE"/>
                    </a:solidFill>
                  </a:tcPr>
                </a:tc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21945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43891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65836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877824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1097280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131673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153619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175564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/>
                        <a:t>2 doses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6A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21945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43891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65836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877824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1097280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131673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153619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175564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/>
                        <a:t>3 doses + 1 booster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6AE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6726876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21945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43891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65836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877824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1097280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131673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153619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175564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>
                          <a:solidFill>
                            <a:schemeClr val="bg1"/>
                          </a:solidFill>
                        </a:rPr>
                        <a:t>Start Date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6AE"/>
                    </a:solidFill>
                  </a:tcPr>
                </a:tc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21945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43891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65836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877824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1097280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131673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153619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175564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/>
                        <a:t>2 days before tick season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6A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21945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43891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65836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877824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1097280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131673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153619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175564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/>
                        <a:t>1 year before tick season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6AE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5991673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21945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43891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65836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877824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1097280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131673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153619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175564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>
                          <a:solidFill>
                            <a:schemeClr val="bg1"/>
                          </a:solidFill>
                        </a:rPr>
                        <a:t>Protection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6AE"/>
                    </a:solidFill>
                  </a:tcPr>
                </a:tc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21945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43891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65836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877824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1097280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131673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153619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175564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/>
                        <a:t>Immediate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6A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21945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43891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65836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877824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1097280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131673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153619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175564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Delayed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6AE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7847348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671E7EC7-3063-E87E-CC9C-D300E83E9C5B}"/>
              </a:ext>
            </a:extLst>
          </p:cNvPr>
          <p:cNvSpPr txBox="1"/>
          <p:nvPr/>
        </p:nvSpPr>
        <p:spPr>
          <a:xfrm>
            <a:off x="15110514" y="6492981"/>
            <a:ext cx="13565419" cy="778674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indent="-228600">
              <a:buFont typeface="Arial"/>
              <a:buChar char="•"/>
            </a:pPr>
            <a:r>
              <a:rPr lang="en-US" sz="2800" dirty="0">
                <a:latin typeface="Arial"/>
                <a:cs typeface="Arial"/>
              </a:rPr>
              <a:t>Approximately 75% of U.S. military bases are located in states that account for 99% of CDC-reported tickborne illnesses in the US </a:t>
            </a:r>
            <a:r>
              <a:rPr lang="en-US" sz="2800" baseline="30000" dirty="0">
                <a:latin typeface="Arial"/>
                <a:cs typeface="Arial"/>
              </a:rPr>
              <a:t>7,8</a:t>
            </a:r>
          </a:p>
          <a:p>
            <a:pPr marL="228600" indent="-228600">
              <a:buFont typeface="Arial"/>
              <a:buChar char="•"/>
            </a:pPr>
            <a:endParaRPr lang="en-US" sz="2800" dirty="0">
              <a:latin typeface="Arial"/>
              <a:ea typeface="+mn-lt"/>
              <a:cs typeface="Arial"/>
            </a:endParaRPr>
          </a:p>
          <a:p>
            <a:pPr marL="228600" indent="-228600">
              <a:buFont typeface="Arial"/>
              <a:buChar char="•"/>
            </a:pPr>
            <a:r>
              <a:rPr lang="en-US" sz="2800" dirty="0">
                <a:latin typeface="Arial"/>
                <a:ea typeface="+mn-lt"/>
                <a:cs typeface="Arial"/>
              </a:rPr>
              <a:t>Symptoms such as severe cognitive dysfunction, short-term memory loss, and temporary paralysis have impaired elite personnel—including active combat fighter pilots— in their ability to safely perform mission-critical duties safely </a:t>
            </a:r>
            <a:r>
              <a:rPr lang="en-US" sz="2800" baseline="30000" dirty="0">
                <a:latin typeface="Arial"/>
                <a:ea typeface="+mn-lt"/>
                <a:cs typeface="Arial"/>
              </a:rPr>
              <a:t>7</a:t>
            </a:r>
            <a:endParaRPr lang="en-US" sz="2800" baseline="30000" dirty="0">
              <a:latin typeface="Arial"/>
              <a:cs typeface="Arial"/>
            </a:endParaRPr>
          </a:p>
          <a:p>
            <a:pPr marL="228600" indent="-228600">
              <a:buFont typeface="Arial"/>
              <a:buChar char="•"/>
            </a:pPr>
            <a:endParaRPr lang="en-US" sz="2800" dirty="0">
              <a:latin typeface="Arial"/>
              <a:cs typeface="Arial"/>
            </a:endParaRPr>
          </a:p>
          <a:p>
            <a:pPr marL="228600" indent="-228600">
              <a:buFont typeface="Arial"/>
              <a:buChar char="•"/>
            </a:pPr>
            <a:r>
              <a:rPr lang="en-US" sz="2800" dirty="0">
                <a:latin typeface="Arial"/>
                <a:cs typeface="Arial"/>
              </a:rPr>
              <a:t>Up to 20% of infected individuals develop Post-Treatment Lyme Disease Syndrome (PTLDS), resulting in debilitating chronic joint pain and cognitive fatigue that can be impact long-term health for warfighters </a:t>
            </a:r>
            <a:r>
              <a:rPr lang="en-US" sz="2800" baseline="30000" dirty="0">
                <a:latin typeface="Arial"/>
                <a:cs typeface="Arial"/>
              </a:rPr>
              <a:t>7</a:t>
            </a:r>
          </a:p>
          <a:p>
            <a:pPr marL="228600" indent="-228600">
              <a:buFont typeface="Arial"/>
              <a:buChar char="•"/>
            </a:pPr>
            <a:endParaRPr lang="en-US" sz="2800" dirty="0">
              <a:latin typeface="Arial"/>
              <a:ea typeface="+mn-lt"/>
              <a:cs typeface="Arial"/>
            </a:endParaRPr>
          </a:p>
          <a:p>
            <a:pPr marL="228600" indent="-228600">
              <a:buFont typeface="Arial"/>
              <a:buChar char="•"/>
            </a:pPr>
            <a:r>
              <a:rPr lang="en-US" sz="2800" dirty="0">
                <a:latin typeface="Arial"/>
                <a:ea typeface="+mn-lt"/>
                <a:cs typeface="Arial"/>
              </a:rPr>
              <a:t>Standard field prevention protocols, such as permethrin-treated uniforms, frequently fail or wear out during prolonged field training and deployment operations</a:t>
            </a:r>
          </a:p>
          <a:p>
            <a:pPr marL="228600" indent="-228600">
              <a:buFont typeface="Arial"/>
              <a:buChar char="•"/>
            </a:pPr>
            <a:endParaRPr lang="en-US" sz="4000" baseline="30000" dirty="0">
              <a:latin typeface="Arial"/>
              <a:ea typeface="+mn-lt"/>
              <a:cs typeface="Arial"/>
            </a:endParaRPr>
          </a:p>
          <a:p>
            <a:pPr marL="228600" indent="-228600">
              <a:buFont typeface="Arial"/>
              <a:buChar char="•"/>
            </a:pPr>
            <a:r>
              <a:rPr lang="en-US" sz="4000" baseline="30000" dirty="0">
                <a:latin typeface="Arial"/>
                <a:ea typeface="+mn-lt"/>
                <a:cs typeface="Arial"/>
              </a:rPr>
              <a:t>Doxycycline is not recommended by the CDC for prevention and, while effective for treatment, may cause side effects such as photosensitivity in chronic use</a:t>
            </a:r>
          </a:p>
          <a:p>
            <a:pPr marL="228600" indent="-228600">
              <a:buFont typeface="Arial"/>
              <a:buChar char="•"/>
            </a:pPr>
            <a:endParaRPr lang="en-US" sz="2800" dirty="0">
              <a:latin typeface="Arial"/>
              <a:cs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98F96AB-CE21-415B-7DC3-FF5A01F70EA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315132" y="7220618"/>
            <a:ext cx="13098532" cy="69266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F0F8DEC-08F5-1D01-B1F4-F7C93A49430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4040" y="15902150"/>
            <a:ext cx="6257771" cy="4854829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CF0A919-BC28-3BBD-B55C-8E49158659F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15363" y="15971440"/>
            <a:ext cx="5806331" cy="4685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7077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F2B8711B88B154FBFFCDBF67776EF22" ma:contentTypeVersion="19" ma:contentTypeDescription="Create a new document." ma:contentTypeScope="" ma:versionID="a0ea73ea32fae1224fa391063aa99887">
  <xsd:schema xmlns:xsd="http://www.w3.org/2001/XMLSchema" xmlns:xs="http://www.w3.org/2001/XMLSchema" xmlns:p="http://schemas.microsoft.com/office/2006/metadata/properties" xmlns:ns2="cec5eb49-3b6b-4585-baae-0430a698f0ad" xmlns:ns3="eee60685-56e2-4559-ae27-ae4380b1efdf" targetNamespace="http://schemas.microsoft.com/office/2006/metadata/properties" ma:root="true" ma:fieldsID="2bc27d59f2a2387d322266f593b8ec0c" ns2:_="" ns3:_="">
    <xsd:import namespace="cec5eb49-3b6b-4585-baae-0430a698f0ad"/>
    <xsd:import namespace="eee60685-56e2-4559-ae27-ae4380b1efd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ec5eb49-3b6b-4585-baae-0430a698f0a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9403c23a-13db-4134-8e0e-20fa264a382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e60685-56e2-4559-ae27-ae4380b1efdf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61c93d87-32a0-4cd2-affe-e7c0de198fd5}" ma:internalName="TaxCatchAll" ma:showField="CatchAllData" ma:web="eee60685-56e2-4559-ae27-ae4380b1efd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ec5eb49-3b6b-4585-baae-0430a698f0ad">
      <Terms xmlns="http://schemas.microsoft.com/office/infopath/2007/PartnerControls"/>
    </lcf76f155ced4ddcb4097134ff3c332f>
    <TaxCatchAll xmlns="eee60685-56e2-4559-ae27-ae4380b1efdf" xsi:nil="true"/>
  </documentManagement>
</p:properties>
</file>

<file path=customXml/itemProps1.xml><?xml version="1.0" encoding="utf-8"?>
<ds:datastoreItem xmlns:ds="http://schemas.openxmlformats.org/officeDocument/2006/customXml" ds:itemID="{F29991BA-3E02-4F3D-8E25-76C1E16AA2E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C4D37A7-592E-47B2-8EF8-5AB93397815B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cec5eb49-3b6b-4585-baae-0430a698f0ad"/>
    <ds:schemaRef ds:uri="eee60685-56e2-4559-ae27-ae4380b1efdf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5503B32-EB4C-4EEE-B505-C5EC01C913F4}">
  <ds:schemaRefs>
    <ds:schemaRef ds:uri="http://schemas.microsoft.com/office/2006/metadata/properties"/>
    <ds:schemaRef ds:uri="http://www.w3.org/2000/xmlns/"/>
    <ds:schemaRef ds:uri="cec5eb49-3b6b-4585-baae-0430a698f0ad"/>
    <ds:schemaRef ds:uri="http://schemas.microsoft.com/office/infopath/2007/PartnerControls"/>
    <ds:schemaRef ds:uri="eee60685-56e2-4559-ae27-ae4380b1efdf"/>
    <ds:schemaRef ds:uri="http://www.w3.org/2001/XMLSchema-instan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1387</TotalTime>
  <Words>1249</Words>
  <Application>Microsoft Office PowerPoint</Application>
  <PresentationFormat>Custom</PresentationFormat>
  <Paragraphs>121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Arial</vt:lpstr>
      <vt:lpstr>Titillium Web</vt:lpstr>
      <vt:lpstr>Verdana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Jennifer Cho</dc:creator>
  <cp:lastModifiedBy>Zeil Rosenberg</cp:lastModifiedBy>
  <cp:revision>176</cp:revision>
  <dcterms:created xsi:type="dcterms:W3CDTF">2026-03-03T15:31:45Z</dcterms:created>
  <dcterms:modified xsi:type="dcterms:W3CDTF">2026-07-20T16:24:51Z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0x0101009F2B8711B88B154FBFFCDBF67776EF22</vt:lpwstr>
  </property>
  <property fmtid="{D5CDD505-2E9C-101B-9397-08002B2CF9AE}" pid="3" name="MediaServiceImageTags">
    <vt:lpwstr/>
  </property>
</Properties>
</file>