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
  </p:notesMasterIdLst>
  <p:sldIdLst>
    <p:sldId id="266" r:id="rId2"/>
  </p:sldIdLst>
  <p:sldSz cx="43891200" cy="32918400"/>
  <p:notesSz cx="6950075" cy="92360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0368" userDrawn="1">
          <p15:clr>
            <a:srgbClr val="A4A3A4"/>
          </p15:clr>
        </p15:guide>
        <p15:guide id="2" pos="13824"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EB434033-9E74-CB44-DC6C-0EE43DFFDDFB}" name="Fawver, Bradley J CIV DHA WRAIR WEST (USA)" initials="BF" userId="S::bradley.j.fawver.civ@health.mil::b903ac33-0bd0-4ca4-a898-c966a32dc33b" providerId="AD"/>
  <p188:author id="{83E2CE8A-8021-1D49-3DB3-5CC8D3E5F9AC}" name="Mastrosimone, Phillip J CTR DHA WRAIR WEST (USA)" initials="PM" userId="S::phillip.j.mastrosimone.ctr@health.mil::99424840-1c00-4d8e-917b-7e25d4403f47"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42C64"/>
    <a:srgbClr val="F2F2F2"/>
    <a:srgbClr val="58283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CD8CD58-87E1-42C3-9E7D-47EFE69C8626}" v="1" dt="2026-07-02T22:10:03.78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1469" autoAdjust="0"/>
    <p:restoredTop sz="96164"/>
  </p:normalViewPr>
  <p:slideViewPr>
    <p:cSldViewPr snapToGrid="0">
      <p:cViewPr>
        <p:scale>
          <a:sx n="25" d="100"/>
          <a:sy n="25" d="100"/>
        </p:scale>
        <p:origin x="80" y="48"/>
      </p:cViewPr>
      <p:guideLst>
        <p:guide orient="horz" pos="10368"/>
        <p:guide pos="13824"/>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microsoft.com/office/2016/11/relationships/changesInfo" Target="changesInfos/changesInfo1.xml"/><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10" Type="http://schemas.microsoft.com/office/2018/10/relationships/authors" Target="authors.xml"/><Relationship Id="rId4" Type="http://schemas.openxmlformats.org/officeDocument/2006/relationships/presProps" Target="presProps.xml"/><Relationship Id="rId9"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Weinstein, Andrew P CTR DHA WRAIR WEST (USA)" userId="8f3af54e-af6c-4abc-b6bb-89434037669f" providerId="ADAL" clId="{398B2B8C-38B9-4463-A9C2-98B7ECCBF940}"/>
    <pc:docChg chg="modSld">
      <pc:chgData name="Weinstein, Andrew P CTR DHA WRAIR WEST (USA)" userId="8f3af54e-af6c-4abc-b6bb-89434037669f" providerId="ADAL" clId="{398B2B8C-38B9-4463-A9C2-98B7ECCBF940}" dt="2026-07-02T22:10:39.155" v="6" actId="1076"/>
      <pc:docMkLst>
        <pc:docMk/>
      </pc:docMkLst>
      <pc:sldChg chg="addSp modSp mod">
        <pc:chgData name="Weinstein, Andrew P CTR DHA WRAIR WEST (USA)" userId="8f3af54e-af6c-4abc-b6bb-89434037669f" providerId="ADAL" clId="{398B2B8C-38B9-4463-A9C2-98B7ECCBF940}" dt="2026-07-02T22:10:39.155" v="6" actId="1076"/>
        <pc:sldMkLst>
          <pc:docMk/>
          <pc:sldMk cId="0" sldId="266"/>
        </pc:sldMkLst>
        <pc:picChg chg="add mod modCrop">
          <ac:chgData name="Weinstein, Andrew P CTR DHA WRAIR WEST (USA)" userId="8f3af54e-af6c-4abc-b6bb-89434037669f" providerId="ADAL" clId="{398B2B8C-38B9-4463-A9C2-98B7ECCBF940}" dt="2026-07-02T22:10:39.155" v="6" actId="1076"/>
          <ac:picMkLst>
            <pc:docMk/>
            <pc:sldMk cId="0" sldId="266"/>
            <ac:picMk id="6" creationId="{8DE8C765-23AE-BE04-36B2-B2F331EF0109}"/>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Rectangle 2">
            <a:extLst>
              <a:ext uri="{FF2B5EF4-FFF2-40B4-BE49-F238E27FC236}">
                <a16:creationId xmlns:a16="http://schemas.microsoft.com/office/drawing/2014/main" id="{FDF4566E-F046-45D2-8009-F53946788FED}"/>
              </a:ext>
            </a:extLst>
          </p:cNvPr>
          <p:cNvSpPr txBox="1">
            <a:spLocks noGrp="1"/>
          </p:cNvSpPr>
          <p:nvPr>
            <p:ph type="hdr" sz="quarter"/>
          </p:nvPr>
        </p:nvSpPr>
        <p:spPr>
          <a:xfrm>
            <a:off x="0" y="0"/>
            <a:ext cx="2995610" cy="457200"/>
          </a:xfrm>
          <a:prstGeom prst="rect">
            <a:avLst/>
          </a:prstGeom>
          <a:noFill/>
          <a:ln>
            <a:noFill/>
          </a:ln>
        </p:spPr>
        <p:txBody>
          <a:bodyPr vert="horz" wrap="square" lIns="91430" tIns="45720" rIns="91430" bIns="45720" anchor="t" anchorCtr="0" compatLnSpc="1">
            <a:noAutofit/>
          </a:bodyPr>
          <a:lstStyle>
            <a:lvl1pPr marL="0" marR="0" lvl="0" indent="0" algn="l" defTabSz="914400" rtl="0" fontAlgn="auto" hangingPunct="0">
              <a:lnSpc>
                <a:spcPct val="100000"/>
              </a:lnSpc>
              <a:spcBef>
                <a:spcPts val="0"/>
              </a:spcBef>
              <a:spcAft>
                <a:spcPts val="0"/>
              </a:spcAft>
              <a:buNone/>
              <a:tabLst/>
              <a:defRPr lang="en-US" sz="1200" b="0" i="0" u="none" strike="noStrike" kern="1200" cap="none" spc="0" baseline="0">
                <a:solidFill>
                  <a:srgbClr val="000000"/>
                </a:solidFill>
                <a:uFillTx/>
                <a:latin typeface="Times New Roman"/>
              </a:defRPr>
            </a:lvl1pPr>
          </a:lstStyle>
          <a:p>
            <a:pPr lvl="0"/>
            <a:endParaRPr lang="en-US" dirty="0"/>
          </a:p>
        </p:txBody>
      </p:sp>
      <p:sp>
        <p:nvSpPr>
          <p:cNvPr id="3" name="Rectangle 3">
            <a:extLst>
              <a:ext uri="{FF2B5EF4-FFF2-40B4-BE49-F238E27FC236}">
                <a16:creationId xmlns:a16="http://schemas.microsoft.com/office/drawing/2014/main" id="{37ABE5AF-FA65-4665-B971-3D6EC813EEC2}"/>
              </a:ext>
            </a:extLst>
          </p:cNvPr>
          <p:cNvSpPr txBox="1">
            <a:spLocks noGrp="1"/>
          </p:cNvSpPr>
          <p:nvPr>
            <p:ph type="dt" idx="1"/>
          </p:nvPr>
        </p:nvSpPr>
        <p:spPr>
          <a:xfrm>
            <a:off x="3941758" y="0"/>
            <a:ext cx="2997202" cy="457200"/>
          </a:xfrm>
          <a:prstGeom prst="rect">
            <a:avLst/>
          </a:prstGeom>
          <a:noFill/>
          <a:ln>
            <a:noFill/>
          </a:ln>
        </p:spPr>
        <p:txBody>
          <a:bodyPr vert="horz" wrap="square" lIns="91430" tIns="45720" rIns="91430" bIns="45720" anchor="t" anchorCtr="0" compatLnSpc="1">
            <a:noAutofit/>
          </a:bodyPr>
          <a:lstStyle>
            <a:lvl1pPr marL="0" marR="0" lvl="0" indent="0" algn="r" defTabSz="914400" rtl="0" fontAlgn="auto" hangingPunct="0">
              <a:lnSpc>
                <a:spcPct val="100000"/>
              </a:lnSpc>
              <a:spcBef>
                <a:spcPts val="0"/>
              </a:spcBef>
              <a:spcAft>
                <a:spcPts val="0"/>
              </a:spcAft>
              <a:buNone/>
              <a:tabLst/>
              <a:defRPr lang="en-US" sz="1200" b="0" i="0" u="none" strike="noStrike" kern="1200" cap="none" spc="0" baseline="0">
                <a:solidFill>
                  <a:srgbClr val="000000"/>
                </a:solidFill>
                <a:uFillTx/>
                <a:latin typeface="Times New Roman"/>
              </a:defRPr>
            </a:lvl1pPr>
          </a:lstStyle>
          <a:p>
            <a:pPr lvl="0"/>
            <a:endParaRPr lang="en-US" dirty="0"/>
          </a:p>
        </p:txBody>
      </p:sp>
      <p:sp>
        <p:nvSpPr>
          <p:cNvPr id="4" name="Rectangle 4">
            <a:extLst>
              <a:ext uri="{FF2B5EF4-FFF2-40B4-BE49-F238E27FC236}">
                <a16:creationId xmlns:a16="http://schemas.microsoft.com/office/drawing/2014/main" id="{999E4386-8EBB-4CE6-91E4-E8D56312E195}"/>
              </a:ext>
            </a:extLst>
          </p:cNvPr>
          <p:cNvSpPr>
            <a:spLocks noGrp="1" noRot="1" noChangeAspect="1"/>
          </p:cNvSpPr>
          <p:nvPr>
            <p:ph type="sldImg" idx="2"/>
          </p:nvPr>
        </p:nvSpPr>
        <p:spPr>
          <a:xfrm>
            <a:off x="1133471" y="685800"/>
            <a:ext cx="4672017" cy="3503615"/>
          </a:xfrm>
          <a:prstGeom prst="rect">
            <a:avLst/>
          </a:prstGeom>
          <a:noFill/>
          <a:ln w="9528">
            <a:solidFill>
              <a:srgbClr val="000000"/>
            </a:solidFill>
            <a:prstDash val="solid"/>
            <a:miter/>
          </a:ln>
        </p:spPr>
        <p:txBody>
          <a:bodyPr/>
          <a:lstStyle/>
          <a:p>
            <a:endParaRPr lang="en-US" dirty="0"/>
          </a:p>
        </p:txBody>
      </p:sp>
      <p:sp>
        <p:nvSpPr>
          <p:cNvPr id="5" name="Rectangle 5">
            <a:extLst>
              <a:ext uri="{FF2B5EF4-FFF2-40B4-BE49-F238E27FC236}">
                <a16:creationId xmlns:a16="http://schemas.microsoft.com/office/drawing/2014/main" id="{6FF02799-764F-4E91-BCD2-E0930EC82158}"/>
              </a:ext>
            </a:extLst>
          </p:cNvPr>
          <p:cNvSpPr txBox="1">
            <a:spLocks noGrp="1"/>
          </p:cNvSpPr>
          <p:nvPr>
            <p:ph type="body" sz="quarter" idx="3"/>
          </p:nvPr>
        </p:nvSpPr>
        <p:spPr>
          <a:xfrm>
            <a:off x="946147" y="4418015"/>
            <a:ext cx="5046665" cy="4113208"/>
          </a:xfrm>
          <a:prstGeom prst="rect">
            <a:avLst/>
          </a:prstGeom>
          <a:noFill/>
          <a:ln>
            <a:noFill/>
          </a:ln>
        </p:spPr>
        <p:txBody>
          <a:bodyPr vert="horz" wrap="square" lIns="91430" tIns="45720" rIns="91430" bIns="45720" anchor="t" anchorCtr="0" compatLnSpc="1">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Rectangle 6">
            <a:extLst>
              <a:ext uri="{FF2B5EF4-FFF2-40B4-BE49-F238E27FC236}">
                <a16:creationId xmlns:a16="http://schemas.microsoft.com/office/drawing/2014/main" id="{B390A947-E44A-46C7-BA7E-6F165CDF9813}"/>
              </a:ext>
            </a:extLst>
          </p:cNvPr>
          <p:cNvSpPr txBox="1">
            <a:spLocks noGrp="1"/>
          </p:cNvSpPr>
          <p:nvPr>
            <p:ph type="ftr" sz="quarter" idx="4"/>
          </p:nvPr>
        </p:nvSpPr>
        <p:spPr>
          <a:xfrm>
            <a:off x="0" y="8759823"/>
            <a:ext cx="2995610" cy="457200"/>
          </a:xfrm>
          <a:prstGeom prst="rect">
            <a:avLst/>
          </a:prstGeom>
          <a:noFill/>
          <a:ln>
            <a:noFill/>
          </a:ln>
        </p:spPr>
        <p:txBody>
          <a:bodyPr vert="horz" wrap="square" lIns="91430" tIns="45720" rIns="91430" bIns="45720" anchor="b" anchorCtr="0" compatLnSpc="1">
            <a:noAutofit/>
          </a:bodyPr>
          <a:lstStyle>
            <a:lvl1pPr marL="0" marR="0" lvl="0" indent="0" algn="l" defTabSz="914400" rtl="0" fontAlgn="auto" hangingPunct="0">
              <a:lnSpc>
                <a:spcPct val="100000"/>
              </a:lnSpc>
              <a:spcBef>
                <a:spcPts val="0"/>
              </a:spcBef>
              <a:spcAft>
                <a:spcPts val="0"/>
              </a:spcAft>
              <a:buNone/>
              <a:tabLst/>
              <a:defRPr lang="en-US" sz="1200" b="0" i="0" u="none" strike="noStrike" kern="1200" cap="none" spc="0" baseline="0">
                <a:solidFill>
                  <a:srgbClr val="000000"/>
                </a:solidFill>
                <a:uFillTx/>
                <a:latin typeface="Times New Roman"/>
              </a:defRPr>
            </a:lvl1pPr>
          </a:lstStyle>
          <a:p>
            <a:pPr lvl="0"/>
            <a:endParaRPr lang="en-US" dirty="0"/>
          </a:p>
        </p:txBody>
      </p:sp>
      <p:sp>
        <p:nvSpPr>
          <p:cNvPr id="7" name="Rectangle 7">
            <a:extLst>
              <a:ext uri="{FF2B5EF4-FFF2-40B4-BE49-F238E27FC236}">
                <a16:creationId xmlns:a16="http://schemas.microsoft.com/office/drawing/2014/main" id="{1410E559-8CD1-4564-B348-869A96EFB497}"/>
              </a:ext>
            </a:extLst>
          </p:cNvPr>
          <p:cNvSpPr txBox="1">
            <a:spLocks noGrp="1"/>
          </p:cNvSpPr>
          <p:nvPr>
            <p:ph type="sldNum" sz="quarter" idx="5"/>
          </p:nvPr>
        </p:nvSpPr>
        <p:spPr>
          <a:xfrm>
            <a:off x="3941758" y="8759823"/>
            <a:ext cx="2997202" cy="457200"/>
          </a:xfrm>
          <a:prstGeom prst="rect">
            <a:avLst/>
          </a:prstGeom>
          <a:noFill/>
          <a:ln>
            <a:noFill/>
          </a:ln>
        </p:spPr>
        <p:txBody>
          <a:bodyPr vert="horz" wrap="square" lIns="91430" tIns="45720" rIns="91430" bIns="45720" anchor="b" anchorCtr="0" compatLnSpc="1">
            <a:noAutofit/>
          </a:bodyPr>
          <a:lstStyle>
            <a:lvl1pPr marL="0" marR="0" lvl="0" indent="0" algn="r" defTabSz="914400" rtl="0" fontAlgn="auto" hangingPunct="0">
              <a:lnSpc>
                <a:spcPct val="100000"/>
              </a:lnSpc>
              <a:spcBef>
                <a:spcPts val="0"/>
              </a:spcBef>
              <a:spcAft>
                <a:spcPts val="0"/>
              </a:spcAft>
              <a:buNone/>
              <a:tabLst/>
              <a:defRPr lang="en-US" sz="1200" b="0" i="0" u="none" strike="noStrike" kern="1200" cap="none" spc="0" baseline="0">
                <a:solidFill>
                  <a:srgbClr val="000000"/>
                </a:solidFill>
                <a:uFillTx/>
                <a:latin typeface="Times New Roman" pitchFamily="18"/>
                <a:ea typeface="ヒラギノ角ゴ Pro W3"/>
              </a:defRPr>
            </a:lvl1pPr>
          </a:lstStyle>
          <a:p>
            <a:pPr lvl="0"/>
            <a:fld id="{06ECCFD4-BD85-4D09-90A8-2D7DD640411F}" type="slidenum">
              <a:rPr/>
              <a:t>‹#›</a:t>
            </a:fld>
            <a:endParaRPr lang="en-US" dirty="0"/>
          </a:p>
        </p:txBody>
      </p:sp>
    </p:spTree>
    <p:extLst>
      <p:ext uri="{BB962C8B-B14F-4D97-AF65-F5344CB8AC3E}">
        <p14:creationId xmlns:p14="http://schemas.microsoft.com/office/powerpoint/2010/main" val="1194456869"/>
      </p:ext>
    </p:extLst>
  </p:cSld>
  <p:clrMap bg1="lt1" tx1="dk1" bg2="lt2" tx2="dk2" accent1="accent1" accent2="accent2" accent3="accent3" accent4="accent4" accent5="accent5" accent6="accent6" hlink="hlink" folHlink="folHlink"/>
  <p:notesStyle>
    <a:lvl1pPr marL="0" marR="0" lvl="0" indent="0" algn="l" defTabSz="914400" rtl="0" fontAlgn="auto" hangingPunct="0">
      <a:lnSpc>
        <a:spcPct val="100000"/>
      </a:lnSpc>
      <a:spcBef>
        <a:spcPts val="400"/>
      </a:spcBef>
      <a:spcAft>
        <a:spcPts val="0"/>
      </a:spcAft>
      <a:buNone/>
      <a:tabLst/>
      <a:defRPr lang="en-US" sz="1200" b="0" i="0" u="none" strike="noStrike" kern="1200" cap="none" spc="0" baseline="0">
        <a:solidFill>
          <a:srgbClr val="000000"/>
        </a:solidFill>
        <a:uFillTx/>
        <a:latin typeface="Times New Roman"/>
        <a:ea typeface="ヒラギノ角ゴ Pro W3"/>
        <a:cs typeface="ヒラギノ角ゴ Pro W3"/>
      </a:defRPr>
    </a:lvl1pPr>
    <a:lvl2pPr marL="457200" marR="0" lvl="1" indent="0" algn="l" defTabSz="914400" rtl="0" fontAlgn="auto" hangingPunct="0">
      <a:lnSpc>
        <a:spcPct val="100000"/>
      </a:lnSpc>
      <a:spcBef>
        <a:spcPts val="400"/>
      </a:spcBef>
      <a:spcAft>
        <a:spcPts val="0"/>
      </a:spcAft>
      <a:buNone/>
      <a:tabLst/>
      <a:defRPr lang="en-US" sz="1200" b="0" i="0" u="none" strike="noStrike" kern="1200" cap="none" spc="0" baseline="0">
        <a:solidFill>
          <a:srgbClr val="000000"/>
        </a:solidFill>
        <a:uFillTx/>
        <a:latin typeface="Times New Roman"/>
        <a:ea typeface="ヒラギノ角ゴ Pro W3"/>
        <a:cs typeface="ヒラギノ角ゴ Pro W3"/>
      </a:defRPr>
    </a:lvl2pPr>
    <a:lvl3pPr marL="914400" marR="0" lvl="2" indent="0" algn="l" defTabSz="914400" rtl="0" fontAlgn="auto" hangingPunct="0">
      <a:lnSpc>
        <a:spcPct val="100000"/>
      </a:lnSpc>
      <a:spcBef>
        <a:spcPts val="400"/>
      </a:spcBef>
      <a:spcAft>
        <a:spcPts val="0"/>
      </a:spcAft>
      <a:buNone/>
      <a:tabLst/>
      <a:defRPr lang="en-US" sz="1200" b="0" i="0" u="none" strike="noStrike" kern="1200" cap="none" spc="0" baseline="0">
        <a:solidFill>
          <a:srgbClr val="000000"/>
        </a:solidFill>
        <a:uFillTx/>
        <a:latin typeface="Times New Roman"/>
        <a:ea typeface="ヒラギノ角ゴ Pro W3"/>
        <a:cs typeface="ヒラギノ角ゴ Pro W3"/>
      </a:defRPr>
    </a:lvl3pPr>
    <a:lvl4pPr marL="1371600" marR="0" lvl="3" indent="0" algn="l" defTabSz="914400" rtl="0" fontAlgn="auto" hangingPunct="0">
      <a:lnSpc>
        <a:spcPct val="100000"/>
      </a:lnSpc>
      <a:spcBef>
        <a:spcPts val="400"/>
      </a:spcBef>
      <a:spcAft>
        <a:spcPts val="0"/>
      </a:spcAft>
      <a:buNone/>
      <a:tabLst/>
      <a:defRPr lang="en-US" sz="1200" b="0" i="0" u="none" strike="noStrike" kern="1200" cap="none" spc="0" baseline="0">
        <a:solidFill>
          <a:srgbClr val="000000"/>
        </a:solidFill>
        <a:uFillTx/>
        <a:latin typeface="Times New Roman"/>
        <a:ea typeface="ヒラギノ角ゴ Pro W3"/>
        <a:cs typeface="ヒラギノ角ゴ Pro W3"/>
      </a:defRPr>
    </a:lvl4pPr>
    <a:lvl5pPr marL="1828800" marR="0" lvl="4" indent="0" algn="l" defTabSz="914400" rtl="0" fontAlgn="auto" hangingPunct="0">
      <a:lnSpc>
        <a:spcPct val="100000"/>
      </a:lnSpc>
      <a:spcBef>
        <a:spcPts val="400"/>
      </a:spcBef>
      <a:spcAft>
        <a:spcPts val="0"/>
      </a:spcAft>
      <a:buNone/>
      <a:tabLst/>
      <a:defRPr lang="en-US" sz="1200" b="0" i="0" u="none" strike="noStrike" kern="1200" cap="none" spc="0" baseline="0">
        <a:solidFill>
          <a:srgbClr val="000000"/>
        </a:solidFill>
        <a:uFillTx/>
        <a:latin typeface="Times New Roman"/>
        <a:ea typeface="ヒラギノ角ゴ Pro W3"/>
        <a:cs typeface="ヒラギノ角ゴ Pro W3"/>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33475" y="685800"/>
            <a:ext cx="4672013" cy="3503613"/>
          </a:xfrm>
        </p:spPr>
      </p:sp>
      <p:sp>
        <p:nvSpPr>
          <p:cNvPr id="3" name="Notes Placeholder 2"/>
          <p:cNvSpPr>
            <a:spLocks noGrp="1"/>
          </p:cNvSpPr>
          <p:nvPr>
            <p:ph type="body" idx="1"/>
          </p:nvPr>
        </p:nvSpPr>
        <p:spPr/>
        <p:txBody>
          <a:bodyPr/>
          <a:lstStyle/>
          <a:p>
            <a:r>
              <a:rPr lang="en-US" sz="1200" b="0" i="0" u="none" strike="noStrike" kern="1200" cap="none" spc="0" baseline="0" dirty="0">
                <a:solidFill>
                  <a:srgbClr val="000000"/>
                </a:solidFill>
                <a:effectLst/>
                <a:uFillTx/>
                <a:latin typeface="Times New Roman"/>
                <a:ea typeface="ヒラギノ角ゴ Pro W3"/>
                <a:cs typeface="ヒラギノ角ゴ Pro W3"/>
              </a:rPr>
              <a:t>4 feet high and 6 feet wide.</a:t>
            </a:r>
            <a:endParaRPr lang="en-US" dirty="0"/>
          </a:p>
        </p:txBody>
      </p:sp>
      <p:sp>
        <p:nvSpPr>
          <p:cNvPr id="4" name="Slide Number Placeholder 3"/>
          <p:cNvSpPr>
            <a:spLocks noGrp="1"/>
          </p:cNvSpPr>
          <p:nvPr>
            <p:ph type="sldNum" sz="quarter" idx="5"/>
          </p:nvPr>
        </p:nvSpPr>
        <p:spPr/>
        <p:txBody>
          <a:bodyPr/>
          <a:lstStyle/>
          <a:p>
            <a:pPr lvl="0"/>
            <a:fld id="{06ECCFD4-BD85-4D09-90A8-2D7DD640411F}" type="slidenum">
              <a:rPr lang="en-US" smtClean="0"/>
              <a:t>1</a:t>
            </a:fld>
            <a:endParaRPr lang="en-US" dirty="0"/>
          </a:p>
        </p:txBody>
      </p:sp>
    </p:spTree>
    <p:extLst>
      <p:ext uri="{BB962C8B-B14F-4D97-AF65-F5344CB8AC3E}">
        <p14:creationId xmlns:p14="http://schemas.microsoft.com/office/powerpoint/2010/main" val="233884567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831616768"/>
      </p:ext>
    </p:extLst>
  </p:cSld>
  <p:clrMapOvr>
    <a:masterClrMapping/>
  </p:clrMapOvr>
  <p:hf sldNum="0" hdr="0" ftr="0" dt="0"/>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10" Type="http://schemas.openxmlformats.org/officeDocument/2006/relationships/image" Target="../media/image8.svg"/><Relationship Id="rId4" Type="http://schemas.openxmlformats.org/officeDocument/2006/relationships/image" Target="../media/image2.png"/><Relationship Id="rId9"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p="http://schemas.openxmlformats.org/presentationml/2006/main">
  <p:cSld name="Slide11">
    <p:spTree>
      <p:nvGrpSpPr>
        <p:cNvPr id="1" name=""/>
        <p:cNvGrpSpPr/>
        <p:nvPr/>
      </p:nvGrpSpPr>
      <p:grpSpPr>
        <a:xfrm>
          <a:off x="0" y="0"/>
          <a:ext cx="0" cy="0"/>
          <a:chOff x="0" y="0"/>
          <a:chExt cx="0" cy="0"/>
        </a:xfrm>
      </p:grpSpPr>
      <p:sp>
        <p:nvSpPr>
          <p:cNvPr id="2" name="Rectangle 18">
            <a:extLst>
              <a:ext uri="{FF2B5EF4-FFF2-40B4-BE49-F238E27FC236}">
                <a16:creationId xmlns:a16="http://schemas.microsoft.com/office/drawing/2014/main" id="{14EEDD8C-D2B6-4858-A30A-DBAD2870E842}"/>
              </a:ext>
            </a:extLst>
          </p:cNvPr>
          <p:cNvSpPr/>
          <p:nvPr/>
        </p:nvSpPr>
        <p:spPr>
          <a:xfrm>
            <a:off x="-431800" y="-231184"/>
            <a:ext cx="44754800" cy="33433613"/>
          </a:xfrm>
          <a:prstGeom prst="rect">
            <a:avLst/>
          </a:prstGeom>
          <a:solidFill>
            <a:srgbClr val="242C64"/>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en-US" sz="2400" b="0" i="0" u="none" strike="noStrike" kern="1200" cap="none" spc="0" baseline="0" dirty="0">
              <a:solidFill>
                <a:srgbClr val="000000"/>
              </a:solidFill>
              <a:effectLst>
                <a:outerShdw dist="38096" dir="2700000">
                  <a:srgbClr val="000000"/>
                </a:outerShdw>
              </a:effectLst>
              <a:uFillTx/>
              <a:latin typeface="Times New Roman"/>
              <a:ea typeface="ヒラギノ角ゴ Pro W3"/>
            </a:endParaRPr>
          </a:p>
        </p:txBody>
      </p:sp>
      <p:sp>
        <p:nvSpPr>
          <p:cNvPr id="5" name="TextBox 24">
            <a:extLst>
              <a:ext uri="{FF2B5EF4-FFF2-40B4-BE49-F238E27FC236}">
                <a16:creationId xmlns:a16="http://schemas.microsoft.com/office/drawing/2014/main" id="{59DEC20D-9ED6-499C-B001-2038CEE60D2C}"/>
              </a:ext>
            </a:extLst>
          </p:cNvPr>
          <p:cNvSpPr txBox="1"/>
          <p:nvPr/>
        </p:nvSpPr>
        <p:spPr>
          <a:xfrm>
            <a:off x="197642" y="31082066"/>
            <a:ext cx="33841636" cy="1938992"/>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r>
              <a:rPr lang="en-US" sz="3000" b="1" dirty="0">
                <a:solidFill>
                  <a:srgbClr val="FFFFFF"/>
                </a:solidFill>
                <a:latin typeface="Tahoma" panose="020B0604030504040204" pitchFamily="34" charset="0"/>
                <a:ea typeface="Tahoma" panose="020B0604030504040204" pitchFamily="34" charset="0"/>
                <a:cs typeface="Tahoma" panose="020B0604030504040204" pitchFamily="34" charset="0"/>
              </a:rPr>
              <a:t>Disclaimer: </a:t>
            </a:r>
            <a:r>
              <a:rPr lang="en-US" sz="3000" dirty="0">
                <a:solidFill>
                  <a:srgbClr val="FFFFFF"/>
                </a:solidFill>
                <a:latin typeface="Tahoma" panose="020B0604030504040204" pitchFamily="34" charset="0"/>
                <a:ea typeface="Tahoma" panose="020B0604030504040204" pitchFamily="34" charset="0"/>
                <a:cs typeface="Tahoma" panose="020B0604030504040204" pitchFamily="34" charset="0"/>
              </a:rPr>
              <a:t>Material has been reviewed by the Walter Reed Army Institute of Research. There is no objection to its presentation and/or publication. The data presented derive from protocols approved by the Walter Reed Army Institute of Research Institutional Review Board. The opinions or assertions contained herein are the private views of the presenter and are not to be construed as official or as reflecting the position of the Department of the Army or the Department of Defense. The investigators have adhered to the policies for protection of human subjects as prescribed in AR 70–25.</a:t>
            </a:r>
          </a:p>
        </p:txBody>
      </p:sp>
      <p:sp>
        <p:nvSpPr>
          <p:cNvPr id="7" name="Rectangle 28">
            <a:extLst>
              <a:ext uri="{FF2B5EF4-FFF2-40B4-BE49-F238E27FC236}">
                <a16:creationId xmlns:a16="http://schemas.microsoft.com/office/drawing/2014/main" id="{C2E294FA-E08C-44F8-A6DF-271DF0C0F7C2}"/>
              </a:ext>
            </a:extLst>
          </p:cNvPr>
          <p:cNvSpPr/>
          <p:nvPr/>
        </p:nvSpPr>
        <p:spPr>
          <a:xfrm>
            <a:off x="241520" y="5871655"/>
            <a:ext cx="43432271" cy="24888017"/>
          </a:xfrm>
          <a:prstGeom prst="rect">
            <a:avLst/>
          </a:prstGeom>
          <a:solidFill>
            <a:srgbClr val="FFFFFF"/>
          </a:solidFill>
          <a:ln cap="flat">
            <a:noFill/>
            <a:prstDash val="solid"/>
          </a:ln>
        </p:spPr>
        <p:txBody>
          <a:bodyPr vert="horz" wrap="square" lIns="91440" tIns="45720" rIns="91440" bIns="45720" anchor="t" anchorCtr="1" compatLnSpc="1">
            <a:noAutofit/>
          </a:bodyPr>
          <a:lstStyle/>
          <a:p>
            <a:pPr marL="0" marR="0" lvl="0" indent="0" algn="ctr"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en-US" sz="2400" b="0" i="0" u="none" strike="noStrike" kern="1200" cap="none" spc="0" baseline="0" dirty="0">
              <a:solidFill>
                <a:srgbClr val="000000"/>
              </a:solidFill>
              <a:effectLst>
                <a:outerShdw dist="38096" dir="2700000">
                  <a:srgbClr val="000000"/>
                </a:outerShdw>
              </a:effectLst>
              <a:uFillTx/>
              <a:latin typeface="Times New Roman"/>
              <a:ea typeface="ヒラギノ角ゴ Pro W3"/>
            </a:endParaRPr>
          </a:p>
        </p:txBody>
      </p:sp>
      <p:sp>
        <p:nvSpPr>
          <p:cNvPr id="3" name="Rectangle 19">
            <a:extLst>
              <a:ext uri="{FF2B5EF4-FFF2-40B4-BE49-F238E27FC236}">
                <a16:creationId xmlns:a16="http://schemas.microsoft.com/office/drawing/2014/main" id="{FBB22FCA-D0B1-4E09-AB00-C097639C3DBE}"/>
              </a:ext>
            </a:extLst>
          </p:cNvPr>
          <p:cNvSpPr/>
          <p:nvPr/>
        </p:nvSpPr>
        <p:spPr>
          <a:xfrm>
            <a:off x="242892" y="294409"/>
            <a:ext cx="43432271" cy="5552728"/>
          </a:xfrm>
          <a:prstGeom prst="rect">
            <a:avLst/>
          </a:prstGeom>
          <a:solidFill>
            <a:srgbClr val="F3F0EB"/>
          </a:solidFill>
          <a:ln cap="flat">
            <a:noFill/>
            <a:prstDash val="solid"/>
          </a:ln>
        </p:spPr>
        <p:txBody>
          <a:bodyPr vert="horz" wrap="square" lIns="91440" tIns="45720" rIns="91440" bIns="45720" anchor="t" anchorCtr="1" compatLnSpc="1">
            <a:noAutofit/>
          </a:bodyPr>
          <a:lstStyle/>
          <a:p>
            <a:pPr marL="0" marR="0" lvl="0" indent="0" algn="ctr"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en-US" sz="2400" b="0" i="0" u="none" strike="noStrike" kern="1200" cap="none" spc="0" baseline="0" dirty="0">
              <a:solidFill>
                <a:srgbClr val="000000"/>
              </a:solidFill>
              <a:effectLst>
                <a:outerShdw dist="38096" dir="2700000">
                  <a:srgbClr val="000000"/>
                </a:outerShdw>
              </a:effectLst>
              <a:uFillTx/>
              <a:latin typeface="Times New Roman"/>
              <a:ea typeface="ヒラギノ角ゴ Pro W3"/>
            </a:endParaRPr>
          </a:p>
        </p:txBody>
      </p:sp>
      <p:sp>
        <p:nvSpPr>
          <p:cNvPr id="8" name="Rectangle 25">
            <a:extLst>
              <a:ext uri="{FF2B5EF4-FFF2-40B4-BE49-F238E27FC236}">
                <a16:creationId xmlns:a16="http://schemas.microsoft.com/office/drawing/2014/main" id="{7F1C198A-708D-46AE-BA0C-1F42D9652270}"/>
              </a:ext>
            </a:extLst>
          </p:cNvPr>
          <p:cNvSpPr/>
          <p:nvPr/>
        </p:nvSpPr>
        <p:spPr>
          <a:xfrm flipV="1">
            <a:off x="242891" y="5699469"/>
            <a:ext cx="43432271" cy="316174"/>
          </a:xfrm>
          <a:prstGeom prst="rect">
            <a:avLst/>
          </a:prstGeom>
          <a:solidFill>
            <a:srgbClr val="BFBFBF"/>
          </a:solidFill>
          <a:ln cap="flat">
            <a:noFill/>
            <a:prstDash val="solid"/>
          </a:ln>
        </p:spPr>
        <p:txBody>
          <a:bodyPr vert="horz" wrap="square" lIns="91440" tIns="45720" rIns="91440" bIns="45720" anchor="t" anchorCtr="1" compatLnSpc="1">
            <a:noAutofit/>
          </a:bodyPr>
          <a:lstStyle/>
          <a:p>
            <a:pPr marL="0" marR="0" lvl="0" indent="0" algn="ctr"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en-US" sz="2400" b="0" i="0" u="none" strike="noStrike" kern="1200" cap="none" spc="0" baseline="0" dirty="0">
              <a:solidFill>
                <a:srgbClr val="000000"/>
              </a:solidFill>
              <a:effectLst>
                <a:outerShdw dist="38096" dir="2700000">
                  <a:srgbClr val="000000"/>
                </a:outerShdw>
              </a:effectLst>
              <a:uFillTx/>
              <a:latin typeface="Times New Roman"/>
              <a:ea typeface="ヒラギノ角ゴ Pro W3"/>
            </a:endParaRPr>
          </a:p>
        </p:txBody>
      </p:sp>
      <p:cxnSp>
        <p:nvCxnSpPr>
          <p:cNvPr id="10" name="Straight Connector 3">
            <a:extLst>
              <a:ext uri="{FF2B5EF4-FFF2-40B4-BE49-F238E27FC236}">
                <a16:creationId xmlns:a16="http://schemas.microsoft.com/office/drawing/2014/main" id="{6D46574D-22DC-4C62-97F5-179B2D5D9220}"/>
              </a:ext>
            </a:extLst>
          </p:cNvPr>
          <p:cNvCxnSpPr>
            <a:cxnSpLocks/>
          </p:cNvCxnSpPr>
          <p:nvPr/>
        </p:nvCxnSpPr>
        <p:spPr>
          <a:xfrm>
            <a:off x="14647865" y="6231651"/>
            <a:ext cx="0" cy="24502978"/>
          </a:xfrm>
          <a:prstGeom prst="straightConnector1">
            <a:avLst/>
          </a:prstGeom>
          <a:noFill/>
          <a:ln w="63495" cap="flat">
            <a:solidFill>
              <a:srgbClr val="BFBFBF"/>
            </a:solidFill>
            <a:prstDash val="solid"/>
            <a:round/>
          </a:ln>
        </p:spPr>
      </p:cxnSp>
      <p:sp>
        <p:nvSpPr>
          <p:cNvPr id="16" name="Text Box 146">
            <a:extLst>
              <a:ext uri="{FF2B5EF4-FFF2-40B4-BE49-F238E27FC236}">
                <a16:creationId xmlns:a16="http://schemas.microsoft.com/office/drawing/2014/main" id="{4BF2EB1F-631F-4AA5-1C64-8881FF9287F4}"/>
              </a:ext>
            </a:extLst>
          </p:cNvPr>
          <p:cNvSpPr txBox="1"/>
          <p:nvPr/>
        </p:nvSpPr>
        <p:spPr>
          <a:xfrm>
            <a:off x="7254241" y="591218"/>
            <a:ext cx="30362572" cy="5611405"/>
          </a:xfrm>
          <a:prstGeom prst="rect">
            <a:avLst/>
          </a:prstGeom>
          <a:noFill/>
          <a:ln cap="flat">
            <a:noFill/>
          </a:ln>
        </p:spPr>
        <p:txBody>
          <a:bodyPr vert="horz" wrap="square" lIns="47868" tIns="23938" rIns="47868" bIns="23938" anchor="t" anchorCtr="1" compatLnSpc="1">
            <a:spAutoFit/>
          </a:bodyPr>
          <a:lstStyle/>
          <a:p>
            <a:pPr marL="0" marR="0" lvl="0" indent="0" algn="ctr" defTabSz="612776" rtl="0" fontAlgn="auto" hangingPunct="0">
              <a:spcBef>
                <a:spcPts val="0"/>
              </a:spcBef>
              <a:spcAft>
                <a:spcPts val="940"/>
              </a:spcAft>
              <a:buNone/>
              <a:tabLst/>
              <a:defRPr sz="1800" b="0" i="0" u="none" strike="noStrike" kern="0" cap="none" spc="0" baseline="0">
                <a:solidFill>
                  <a:srgbClr val="000000"/>
                </a:solidFill>
                <a:uFillTx/>
              </a:defRPr>
            </a:pPr>
            <a:r>
              <a:rPr lang="en-US" sz="7200" b="1" i="0" u="none" strike="noStrike" kern="1200" cap="none" spc="0" baseline="0" dirty="0">
                <a:solidFill>
                  <a:srgbClr val="000000"/>
                </a:solidFill>
                <a:uFillTx/>
                <a:latin typeface="Tahoma" panose="020B0604030504040204" pitchFamily="34" charset="0"/>
                <a:ea typeface="Tahoma" panose="020B0604030504040204" pitchFamily="34" charset="0"/>
                <a:cs typeface="Tahoma" panose="020B0604030504040204" pitchFamily="34" charset="0"/>
              </a:rPr>
              <a:t>A Scalable Interoceptive Intervention for Suicide Prevention: Development and Military Adaptation of RISE </a:t>
            </a:r>
          </a:p>
          <a:p>
            <a:pPr marL="0" marR="0" lvl="0" indent="0" algn="ctr" defTabSz="612776" rtl="0" fontAlgn="auto" hangingPunct="0">
              <a:spcBef>
                <a:spcPts val="0"/>
              </a:spcBef>
              <a:spcAft>
                <a:spcPts val="940"/>
              </a:spcAft>
              <a:buNone/>
              <a:tabLst/>
              <a:defRPr sz="1800" b="0" i="0" u="none" strike="noStrike" kern="0" cap="none" spc="0" baseline="0">
                <a:solidFill>
                  <a:srgbClr val="000000"/>
                </a:solidFill>
                <a:uFillTx/>
              </a:defRPr>
            </a:pPr>
            <a:r>
              <a:rPr lang="en-US" sz="3800" i="0" strike="noStrike" kern="1200" cap="none" spc="0" baseline="0" dirty="0">
                <a:solidFill>
                  <a:srgbClr val="000000"/>
                </a:solidFill>
                <a:uFillTx/>
                <a:latin typeface="Tahoma" panose="020B0604030504040204" pitchFamily="34" charset="0"/>
                <a:ea typeface="Tahoma" panose="020B0604030504040204" pitchFamily="34" charset="0"/>
                <a:cs typeface="Tahoma" panose="020B0604030504040204" pitchFamily="34" charset="0"/>
              </a:rPr>
              <a:t>April R. Smith, Ph.D.</a:t>
            </a:r>
            <a:r>
              <a:rPr lang="en-US" sz="3800" baseline="30000" dirty="0">
                <a:solidFill>
                  <a:srgbClr val="000000"/>
                </a:solidFill>
                <a:latin typeface="Tahoma" panose="020B0604030504040204" pitchFamily="34" charset="0"/>
                <a:ea typeface="Tahoma" panose="020B0604030504040204" pitchFamily="34" charset="0"/>
                <a:cs typeface="Tahoma" panose="020B0604030504040204" pitchFamily="34" charset="0"/>
              </a:rPr>
              <a:t>1</a:t>
            </a:r>
            <a:r>
              <a:rPr lang="en-US" sz="3800" i="0" strike="noStrike" kern="1200" cap="none" spc="0" baseline="0" dirty="0">
                <a:solidFill>
                  <a:srgbClr val="000000"/>
                </a:solidFill>
                <a:uFillTx/>
                <a:latin typeface="Tahoma" panose="020B0604030504040204" pitchFamily="34" charset="0"/>
                <a:ea typeface="Tahoma" panose="020B0604030504040204" pitchFamily="34" charset="0"/>
                <a:cs typeface="Tahoma" panose="020B0604030504040204" pitchFamily="34" charset="0"/>
              </a:rPr>
              <a:t>, </a:t>
            </a:r>
            <a:r>
              <a:rPr lang="en-US" sz="3800" dirty="0">
                <a:solidFill>
                  <a:srgbClr val="000000"/>
                </a:solidFill>
                <a:latin typeface="Tahoma" panose="020B0604030504040204" pitchFamily="34" charset="0"/>
                <a:ea typeface="Tahoma" panose="020B0604030504040204" pitchFamily="34" charset="0"/>
                <a:cs typeface="Tahoma" panose="020B0604030504040204" pitchFamily="34" charset="0"/>
              </a:rPr>
              <a:t>Jillian A. Carter, B.S.</a:t>
            </a:r>
            <a:r>
              <a:rPr lang="en-US" sz="3800" baseline="30000" dirty="0">
                <a:solidFill>
                  <a:srgbClr val="000000"/>
                </a:solidFill>
                <a:latin typeface="Tahoma" panose="020B0604030504040204" pitchFamily="34" charset="0"/>
                <a:ea typeface="Tahoma" panose="020B0604030504040204" pitchFamily="34" charset="0"/>
                <a:cs typeface="Tahoma" panose="020B0604030504040204" pitchFamily="34" charset="0"/>
              </a:rPr>
              <a:t>1</a:t>
            </a:r>
            <a:r>
              <a:rPr lang="en-US" sz="3800" dirty="0">
                <a:solidFill>
                  <a:srgbClr val="000000"/>
                </a:solidFill>
                <a:latin typeface="Tahoma" panose="020B0604030504040204" pitchFamily="34" charset="0"/>
                <a:ea typeface="Tahoma" panose="020B0604030504040204" pitchFamily="34" charset="0"/>
                <a:cs typeface="Tahoma" panose="020B0604030504040204" pitchFamily="34" charset="0"/>
              </a:rPr>
              <a:t>, </a:t>
            </a:r>
            <a:r>
              <a:rPr lang="en-US" sz="3800" i="0" strike="noStrike" kern="1200" cap="none" spc="0" baseline="0" dirty="0">
                <a:solidFill>
                  <a:srgbClr val="000000"/>
                </a:solidFill>
                <a:uFillTx/>
                <a:latin typeface="Tahoma" panose="020B0604030504040204" pitchFamily="34" charset="0"/>
                <a:ea typeface="Tahoma" panose="020B0604030504040204" pitchFamily="34" charset="0"/>
                <a:cs typeface="Tahoma" panose="020B0604030504040204" pitchFamily="34" charset="0"/>
              </a:rPr>
              <a:t>Andrew P. Weinstein, Ph.D.</a:t>
            </a:r>
            <a:r>
              <a:rPr lang="en-US" sz="3800" baseline="30000" dirty="0">
                <a:solidFill>
                  <a:srgbClr val="000000"/>
                </a:solidFill>
                <a:latin typeface="Tahoma" panose="020B0604030504040204" pitchFamily="34" charset="0"/>
                <a:ea typeface="Tahoma" panose="020B0604030504040204" pitchFamily="34" charset="0"/>
                <a:cs typeface="Tahoma" panose="020B0604030504040204" pitchFamily="34" charset="0"/>
              </a:rPr>
              <a:t>2</a:t>
            </a:r>
            <a:r>
              <a:rPr lang="en-US" sz="3800" i="0" strike="noStrike" kern="1200" cap="none" spc="0" baseline="0" dirty="0">
                <a:solidFill>
                  <a:srgbClr val="000000"/>
                </a:solidFill>
                <a:uFillTx/>
                <a:latin typeface="Tahoma" panose="020B0604030504040204" pitchFamily="34" charset="0"/>
                <a:ea typeface="Tahoma" panose="020B0604030504040204" pitchFamily="34" charset="0"/>
                <a:cs typeface="Tahoma" panose="020B0604030504040204" pitchFamily="34" charset="0"/>
              </a:rPr>
              <a:t>, Cristian M. Curran, M.A.</a:t>
            </a:r>
            <a:r>
              <a:rPr lang="en-US" sz="3800" baseline="30000" dirty="0">
                <a:solidFill>
                  <a:srgbClr val="000000"/>
                </a:solidFill>
                <a:latin typeface="Tahoma" panose="020B0604030504040204" pitchFamily="34" charset="0"/>
                <a:ea typeface="Tahoma" panose="020B0604030504040204" pitchFamily="34" charset="0"/>
                <a:cs typeface="Tahoma" panose="020B0604030504040204" pitchFamily="34" charset="0"/>
              </a:rPr>
              <a:t>1</a:t>
            </a:r>
            <a:r>
              <a:rPr lang="en-US" sz="3800" i="0" strike="noStrike" kern="1200" cap="none" spc="0" baseline="0" dirty="0">
                <a:solidFill>
                  <a:srgbClr val="000000"/>
                </a:solidFill>
                <a:uFillTx/>
                <a:latin typeface="Tahoma" panose="020B0604030504040204" pitchFamily="34" charset="0"/>
                <a:ea typeface="Tahoma" panose="020B0604030504040204" pitchFamily="34" charset="0"/>
                <a:cs typeface="Tahoma" panose="020B0604030504040204" pitchFamily="34" charset="0"/>
              </a:rPr>
              <a:t>, Dana R. Henry, B.A.</a:t>
            </a:r>
            <a:r>
              <a:rPr lang="en-US" sz="3800" baseline="30000" dirty="0">
                <a:solidFill>
                  <a:srgbClr val="000000"/>
                </a:solidFill>
                <a:latin typeface="Tahoma" panose="020B0604030504040204" pitchFamily="34" charset="0"/>
                <a:ea typeface="Tahoma" panose="020B0604030504040204" pitchFamily="34" charset="0"/>
                <a:cs typeface="Tahoma" panose="020B0604030504040204" pitchFamily="34" charset="0"/>
              </a:rPr>
              <a:t>2</a:t>
            </a:r>
            <a:r>
              <a:rPr lang="en-US" sz="3800" i="0" strike="noStrike" kern="1200" cap="none" spc="0" baseline="0" dirty="0">
                <a:solidFill>
                  <a:srgbClr val="000000"/>
                </a:solidFill>
                <a:uFillTx/>
                <a:latin typeface="Tahoma" panose="020B0604030504040204" pitchFamily="34" charset="0"/>
                <a:ea typeface="Tahoma" panose="020B0604030504040204" pitchFamily="34" charset="0"/>
                <a:cs typeface="Tahoma" panose="020B0604030504040204" pitchFamily="34" charset="0"/>
              </a:rPr>
              <a:t>, &amp; </a:t>
            </a:r>
          </a:p>
          <a:p>
            <a:pPr lvl="0" algn="ctr" defTabSz="612776" hangingPunct="0">
              <a:spcAft>
                <a:spcPts val="940"/>
              </a:spcAft>
              <a:defRPr sz="1800" b="0" i="0" u="none" strike="noStrike" kern="0" cap="none" spc="0" baseline="0">
                <a:solidFill>
                  <a:srgbClr val="000000"/>
                </a:solidFill>
                <a:uFillTx/>
              </a:defRPr>
            </a:pPr>
            <a:r>
              <a:rPr lang="en-US" sz="3800" i="0" strike="noStrike" kern="1200" cap="none" spc="0" baseline="0" dirty="0">
                <a:solidFill>
                  <a:srgbClr val="000000"/>
                </a:solidFill>
                <a:uFillTx/>
                <a:latin typeface="Tahoma" panose="020B0604030504040204" pitchFamily="34" charset="0"/>
                <a:ea typeface="Tahoma" panose="020B0604030504040204" pitchFamily="34" charset="0"/>
                <a:cs typeface="Tahoma" panose="020B0604030504040204" pitchFamily="34" charset="0"/>
              </a:rPr>
              <a:t>Nathan </a:t>
            </a:r>
            <a:r>
              <a:rPr lang="en-US" sz="3800" dirty="0">
                <a:solidFill>
                  <a:srgbClr val="000000"/>
                </a:solidFill>
                <a:latin typeface="Tahoma" panose="020B0604030504040204" pitchFamily="34" charset="0"/>
                <a:ea typeface="Tahoma" panose="020B0604030504040204" pitchFamily="34" charset="0"/>
                <a:cs typeface="Tahoma" panose="020B0604030504040204" pitchFamily="34" charset="0"/>
              </a:rPr>
              <a:t>T. </a:t>
            </a:r>
            <a:r>
              <a:rPr lang="en-US" sz="3800" i="0" strike="noStrike" kern="1200" cap="none" spc="0" baseline="0" dirty="0">
                <a:solidFill>
                  <a:srgbClr val="000000"/>
                </a:solidFill>
                <a:uFillTx/>
                <a:latin typeface="Tahoma" panose="020B0604030504040204" pitchFamily="34" charset="0"/>
                <a:ea typeface="Tahoma" panose="020B0604030504040204" pitchFamily="34" charset="0"/>
                <a:cs typeface="Tahoma" panose="020B0604030504040204" pitchFamily="34" charset="0"/>
              </a:rPr>
              <a:t>Kearns, Ph.D.</a:t>
            </a:r>
            <a:r>
              <a:rPr lang="en-US" sz="3800" baseline="30000" dirty="0">
                <a:solidFill>
                  <a:srgbClr val="000000"/>
                </a:solidFill>
                <a:latin typeface="Tahoma" panose="020B0604030504040204" pitchFamily="34" charset="0"/>
                <a:ea typeface="Tahoma" panose="020B0604030504040204" pitchFamily="34" charset="0"/>
                <a:cs typeface="Tahoma" panose="020B0604030504040204" pitchFamily="34" charset="0"/>
              </a:rPr>
              <a:t> 2</a:t>
            </a:r>
            <a:endParaRPr lang="en-US" sz="3800" i="0" strike="noStrike" kern="1200" cap="none" spc="0" baseline="0" dirty="0">
              <a:solidFill>
                <a:srgbClr val="000000"/>
              </a:solidFill>
              <a:uFillTx/>
              <a:latin typeface="Tahoma" panose="020B0604030504040204" pitchFamily="34" charset="0"/>
              <a:ea typeface="Tahoma" panose="020B0604030504040204" pitchFamily="34" charset="0"/>
              <a:cs typeface="Tahoma" panose="020B0604030504040204" pitchFamily="34" charset="0"/>
            </a:endParaRPr>
          </a:p>
          <a:p>
            <a:pPr lvl="0" algn="ctr" defTabSz="612776" hangingPunct="0">
              <a:spcAft>
                <a:spcPts val="940"/>
              </a:spcAft>
              <a:defRPr sz="1800" b="0" i="0" u="none" strike="noStrike" kern="0" cap="none" spc="0" baseline="0">
                <a:solidFill>
                  <a:srgbClr val="000000"/>
                </a:solidFill>
                <a:uFillTx/>
              </a:defRPr>
            </a:pPr>
            <a:r>
              <a:rPr lang="en-US" sz="3400" baseline="30000" dirty="0">
                <a:solidFill>
                  <a:srgbClr val="000000"/>
                </a:solidFill>
                <a:latin typeface="Tahoma" panose="020B0604030504040204" pitchFamily="34" charset="0"/>
                <a:ea typeface="Tahoma" panose="020B0604030504040204" pitchFamily="34" charset="0"/>
                <a:cs typeface="Tahoma" panose="020B0604030504040204" pitchFamily="34" charset="0"/>
              </a:rPr>
              <a:t>1 </a:t>
            </a:r>
            <a:r>
              <a:rPr lang="en-US" sz="3400" dirty="0">
                <a:solidFill>
                  <a:srgbClr val="000000"/>
                </a:solidFill>
                <a:latin typeface="Tahoma" panose="020B0604030504040204" pitchFamily="34" charset="0"/>
                <a:ea typeface="Tahoma" panose="020B0604030504040204" pitchFamily="34" charset="0"/>
                <a:cs typeface="Tahoma" panose="020B0604030504040204" pitchFamily="34" charset="0"/>
              </a:rPr>
              <a:t>Department of Psychological Sciences, Auburn University, Auburn, AL, USA</a:t>
            </a:r>
          </a:p>
          <a:p>
            <a:pPr algn="ctr" defTabSz="612776" hangingPunct="0">
              <a:spcAft>
                <a:spcPts val="940"/>
              </a:spcAft>
              <a:defRPr sz="1800" b="0" i="0" u="none" strike="noStrike" kern="0" cap="none" spc="0" baseline="0">
                <a:solidFill>
                  <a:srgbClr val="000000"/>
                </a:solidFill>
                <a:uFillTx/>
              </a:defRPr>
            </a:pPr>
            <a:r>
              <a:rPr lang="en-US" sz="3400" baseline="30000" dirty="0">
                <a:solidFill>
                  <a:srgbClr val="000000"/>
                </a:solidFill>
                <a:latin typeface="Tahoma" panose="020B0604030504040204" pitchFamily="34" charset="0"/>
                <a:ea typeface="Tahoma" panose="020B0604030504040204" pitchFamily="34" charset="0"/>
                <a:cs typeface="Tahoma" panose="020B0604030504040204" pitchFamily="34" charset="0"/>
              </a:rPr>
              <a:t>2 </a:t>
            </a:r>
            <a:r>
              <a:rPr lang="en-US" sz="3400" dirty="0">
                <a:solidFill>
                  <a:srgbClr val="000000"/>
                </a:solidFill>
                <a:latin typeface="Tahoma" panose="020B0604030504040204" pitchFamily="34" charset="0"/>
                <a:ea typeface="Tahoma" panose="020B0604030504040204" pitchFamily="34" charset="0"/>
                <a:cs typeface="Tahoma" panose="020B0604030504040204" pitchFamily="34" charset="0"/>
              </a:rPr>
              <a:t>Walter Reed Army Institute of Research (WRAIR)-West, Joint Base Lewis-McChord, WA, USA</a:t>
            </a:r>
          </a:p>
          <a:p>
            <a:pPr marL="0" marR="0" lvl="0" indent="0" algn="ctr" defTabSz="612776" rtl="0" fontAlgn="auto" hangingPunct="0">
              <a:lnSpc>
                <a:spcPct val="100000"/>
              </a:lnSpc>
              <a:spcBef>
                <a:spcPts val="0"/>
              </a:spcBef>
              <a:spcAft>
                <a:spcPts val="940"/>
              </a:spcAft>
              <a:buNone/>
              <a:tabLst/>
              <a:defRPr sz="1800" b="0" i="0" u="none" strike="noStrike" kern="0" cap="none" spc="0" baseline="0">
                <a:solidFill>
                  <a:srgbClr val="000000"/>
                </a:solidFill>
                <a:uFillTx/>
              </a:defRPr>
            </a:pPr>
            <a:endParaRPr lang="en-US" sz="3600" i="0" strike="noStrike" kern="1200" cap="none" spc="0" baseline="0" dirty="0">
              <a:solidFill>
                <a:srgbClr val="000000"/>
              </a:solidFill>
              <a:uFillTx/>
              <a:latin typeface="Tahoma" panose="020B0604030504040204" pitchFamily="34" charset="0"/>
              <a:ea typeface="Tahoma" panose="020B0604030504040204" pitchFamily="34" charset="0"/>
              <a:cs typeface="Tahoma" panose="020B0604030504040204" pitchFamily="34" charset="0"/>
            </a:endParaRPr>
          </a:p>
        </p:txBody>
      </p:sp>
      <p:cxnSp>
        <p:nvCxnSpPr>
          <p:cNvPr id="22" name="Straight Connector 3">
            <a:extLst>
              <a:ext uri="{FF2B5EF4-FFF2-40B4-BE49-F238E27FC236}">
                <a16:creationId xmlns:a16="http://schemas.microsoft.com/office/drawing/2014/main" id="{221688CA-30D7-DCB4-8837-07D95F3017A4}"/>
              </a:ext>
            </a:extLst>
          </p:cNvPr>
          <p:cNvCxnSpPr>
            <a:cxnSpLocks/>
          </p:cNvCxnSpPr>
          <p:nvPr/>
        </p:nvCxnSpPr>
        <p:spPr>
          <a:xfrm>
            <a:off x="29184397" y="6110949"/>
            <a:ext cx="0" cy="24623680"/>
          </a:xfrm>
          <a:prstGeom prst="straightConnector1">
            <a:avLst/>
          </a:prstGeom>
          <a:noFill/>
          <a:ln w="63495" cap="flat">
            <a:solidFill>
              <a:srgbClr val="BFBFBF"/>
            </a:solidFill>
            <a:prstDash val="solid"/>
            <a:round/>
          </a:ln>
        </p:spPr>
      </p:cxnSp>
      <p:pic>
        <p:nvPicPr>
          <p:cNvPr id="27" name="Picture 26" descr="Qr code&#10;&#10;Description automatically generated">
            <a:extLst>
              <a:ext uri="{FF2B5EF4-FFF2-40B4-BE49-F238E27FC236}">
                <a16:creationId xmlns:a16="http://schemas.microsoft.com/office/drawing/2014/main" id="{67756D8E-FBB9-A043-6186-9C96F35D7D5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640366" y="31932529"/>
            <a:ext cx="982667" cy="982667"/>
          </a:xfrm>
          <a:prstGeom prst="rect">
            <a:avLst/>
          </a:prstGeom>
        </p:spPr>
      </p:pic>
      <p:sp>
        <p:nvSpPr>
          <p:cNvPr id="28" name="TextBox 22">
            <a:extLst>
              <a:ext uri="{FF2B5EF4-FFF2-40B4-BE49-F238E27FC236}">
                <a16:creationId xmlns:a16="http://schemas.microsoft.com/office/drawing/2014/main" id="{E3E79E13-5775-0D2B-E343-E60CB2B0855A}"/>
              </a:ext>
            </a:extLst>
          </p:cNvPr>
          <p:cNvSpPr txBox="1"/>
          <p:nvPr/>
        </p:nvSpPr>
        <p:spPr>
          <a:xfrm>
            <a:off x="35223649" y="30931858"/>
            <a:ext cx="1816100" cy="923330"/>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b="1" dirty="0">
                <a:solidFill>
                  <a:schemeClr val="bg1"/>
                </a:solidFill>
                <a:latin typeface="Arial"/>
                <a:ea typeface="ヒラギノ角ゴ Pro W3"/>
              </a:rPr>
              <a:t>Scan for more information about WRAIR</a:t>
            </a:r>
            <a:endParaRPr lang="en-US" b="1" i="0" u="none" strike="noStrike" kern="1200" cap="none" spc="0" baseline="0" dirty="0">
              <a:solidFill>
                <a:schemeClr val="bg1"/>
              </a:solidFill>
              <a:uFillTx/>
              <a:latin typeface="Arial"/>
              <a:ea typeface="ヒラギノ角ゴ Pro W3"/>
            </a:endParaRPr>
          </a:p>
        </p:txBody>
      </p:sp>
      <p:sp>
        <p:nvSpPr>
          <p:cNvPr id="21" name="Text Box 73">
            <a:extLst>
              <a:ext uri="{FF2B5EF4-FFF2-40B4-BE49-F238E27FC236}">
                <a16:creationId xmlns:a16="http://schemas.microsoft.com/office/drawing/2014/main" id="{97C48FCD-FAC6-8A6F-7A80-AD9F43DAE085}"/>
              </a:ext>
            </a:extLst>
          </p:cNvPr>
          <p:cNvSpPr txBox="1">
            <a:spLocks noChangeArrowheads="1"/>
          </p:cNvSpPr>
          <p:nvPr/>
        </p:nvSpPr>
        <p:spPr bwMode="auto">
          <a:xfrm>
            <a:off x="821827" y="6184456"/>
            <a:ext cx="13359990" cy="7877264"/>
          </a:xfrm>
          <a:prstGeom prst="rect">
            <a:avLst/>
          </a:prstGeom>
          <a:noFill/>
          <a:ln w="9525">
            <a:noFill/>
            <a:miter lim="800000"/>
            <a:headEnd/>
            <a:tailEnd/>
          </a:ln>
          <a:effectLst/>
        </p:spPr>
        <p:txBody>
          <a:bodyPr wrap="square" lIns="150602" tIns="75301" rIns="150602" bIns="75301">
            <a:spAutoFit/>
          </a:bodyPr>
          <a:lstStyle/>
          <a:p>
            <a:pPr defTabSz="4646613" fontAlgn="base">
              <a:spcBef>
                <a:spcPct val="50000"/>
              </a:spcBef>
              <a:spcAft>
                <a:spcPct val="0"/>
              </a:spcAft>
            </a:pPr>
            <a:r>
              <a:rPr lang="en-US" sz="5200" b="1" dirty="0">
                <a:ln w="0"/>
                <a:effectLst>
                  <a:outerShdw blurRad="38100" dist="19050" dir="2700000" algn="tl" rotWithShape="0">
                    <a:schemeClr val="dk1">
                      <a:alpha val="40000"/>
                    </a:schemeClr>
                  </a:outerShdw>
                </a:effectLst>
                <a:latin typeface="Tahoma" panose="020B0604030504040204" pitchFamily="34" charset="0"/>
                <a:ea typeface="Tahoma" panose="020B0604030504040204" pitchFamily="34" charset="0"/>
                <a:cs typeface="Tahoma" panose="020B0604030504040204" pitchFamily="34" charset="0"/>
              </a:rPr>
              <a:t>Background</a:t>
            </a:r>
          </a:p>
          <a:p>
            <a:pPr marL="571500" indent="-571500" defTabSz="4646613" fontAlgn="base">
              <a:spcBef>
                <a:spcPct val="50000"/>
              </a:spcBef>
              <a:spcAft>
                <a:spcPct val="0"/>
              </a:spcAft>
              <a:buFont typeface="Arial" panose="020B0604020202020204" pitchFamily="34" charset="0"/>
              <a:buChar char="•"/>
            </a:pPr>
            <a:r>
              <a:rPr lang="en-US" sz="3600" dirty="0">
                <a:ln w="0"/>
                <a:effectLst>
                  <a:outerShdw blurRad="38100" dist="19050" dir="2700000" algn="tl" rotWithShape="0">
                    <a:schemeClr val="dk1">
                      <a:alpha val="40000"/>
                    </a:schemeClr>
                  </a:outerShdw>
                </a:effectLst>
                <a:latin typeface="Tahoma" panose="020B0604030504040204" pitchFamily="34" charset="0"/>
                <a:ea typeface="Tahoma" panose="020B0604030504040204" pitchFamily="34" charset="0"/>
                <a:cs typeface="Tahoma" panose="020B0604030504040204" pitchFamily="34" charset="0"/>
              </a:rPr>
              <a:t>Interoceptive dysfunction is a transdiagnostic risk factor for suicidal ideation and psychopathology across military and civilian populations. </a:t>
            </a:r>
          </a:p>
          <a:p>
            <a:pPr marL="571500" indent="-571500" defTabSz="4646613" fontAlgn="base">
              <a:spcBef>
                <a:spcPct val="50000"/>
              </a:spcBef>
              <a:spcAft>
                <a:spcPct val="0"/>
              </a:spcAft>
              <a:buFont typeface="Arial" panose="020B0604020202020204" pitchFamily="34" charset="0"/>
              <a:buChar char="•"/>
            </a:pPr>
            <a:r>
              <a:rPr lang="en-US" sz="3600" dirty="0">
                <a:ln w="0"/>
                <a:effectLst>
                  <a:outerShdw blurRad="38100" dist="19050" dir="2700000" algn="tl" rotWithShape="0">
                    <a:schemeClr val="dk1">
                      <a:alpha val="40000"/>
                    </a:schemeClr>
                  </a:outerShdw>
                </a:effectLst>
                <a:latin typeface="Tahoma" panose="020B0604030504040204" pitchFamily="34" charset="0"/>
                <a:ea typeface="Tahoma" panose="020B0604030504040204" pitchFamily="34" charset="0"/>
                <a:cs typeface="Tahoma" panose="020B0604030504040204" pitchFamily="34" charset="0"/>
              </a:rPr>
              <a:t>Interoception refers to the ability to recognize, interpret, and respond to internal body sensations (e.g., emotions, pain, hunger, thirst, and physiological arousal). </a:t>
            </a:r>
          </a:p>
          <a:p>
            <a:pPr marL="571500" indent="-571500" defTabSz="4646613" fontAlgn="base">
              <a:spcBef>
                <a:spcPct val="50000"/>
              </a:spcBef>
              <a:spcAft>
                <a:spcPct val="0"/>
              </a:spcAft>
              <a:buFont typeface="Arial" panose="020B0604020202020204" pitchFamily="34" charset="0"/>
              <a:buChar char="•"/>
            </a:pPr>
            <a:r>
              <a:rPr lang="en-US" sz="3600" dirty="0">
                <a:ln w="0"/>
                <a:effectLst>
                  <a:outerShdw blurRad="38100" dist="19050" dir="2700000" algn="tl" rotWithShape="0">
                    <a:schemeClr val="dk1">
                      <a:alpha val="40000"/>
                    </a:schemeClr>
                  </a:outerShdw>
                </a:effectLst>
                <a:latin typeface="Tahoma" panose="020B0604030504040204" pitchFamily="34" charset="0"/>
                <a:ea typeface="Tahoma" panose="020B0604030504040204" pitchFamily="34" charset="0"/>
                <a:cs typeface="Tahoma" panose="020B0604030504040204" pitchFamily="34" charset="0"/>
              </a:rPr>
              <a:t>To target this mechanism, we developed Reconnecting to Internal Sensations and Experiences (RISE), a brief, self-guided intervention designed to improve interoceptive awareness while addressing stigma and access barriers common in military settings.</a:t>
            </a:r>
          </a:p>
        </p:txBody>
      </p:sp>
      <p:sp>
        <p:nvSpPr>
          <p:cNvPr id="32" name="Text Box 82">
            <a:extLst>
              <a:ext uri="{FF2B5EF4-FFF2-40B4-BE49-F238E27FC236}">
                <a16:creationId xmlns:a16="http://schemas.microsoft.com/office/drawing/2014/main" id="{A2B5A42C-CB9F-FD98-C2DD-3EBCEF54E905}"/>
              </a:ext>
            </a:extLst>
          </p:cNvPr>
          <p:cNvSpPr txBox="1">
            <a:spLocks noChangeArrowheads="1"/>
          </p:cNvSpPr>
          <p:nvPr/>
        </p:nvSpPr>
        <p:spPr bwMode="auto">
          <a:xfrm>
            <a:off x="15450963" y="6267937"/>
            <a:ext cx="13129014" cy="13140244"/>
          </a:xfrm>
          <a:prstGeom prst="rect">
            <a:avLst/>
          </a:prstGeom>
          <a:noFill/>
          <a:ln w="9525">
            <a:noFill/>
            <a:miter lim="800000"/>
            <a:headEnd/>
            <a:tailEnd/>
          </a:ln>
          <a:effectLst/>
        </p:spPr>
        <p:txBody>
          <a:bodyPr wrap="square" lIns="150602" tIns="75301" rIns="150602" bIns="75301">
            <a:spAutoFit/>
          </a:bodyPr>
          <a:lstStyle/>
          <a:p>
            <a:pPr defTabSz="4646613" fontAlgn="base">
              <a:spcBef>
                <a:spcPct val="50000"/>
              </a:spcBef>
              <a:spcAft>
                <a:spcPct val="0"/>
              </a:spcAft>
            </a:pPr>
            <a:r>
              <a:rPr lang="en-US" sz="5200" b="1" dirty="0">
                <a:ln w="0"/>
                <a:effectLst>
                  <a:outerShdw blurRad="38100" dist="19050" dir="2700000" algn="tl" rotWithShape="0">
                    <a:schemeClr val="dk1">
                      <a:alpha val="40000"/>
                    </a:schemeClr>
                  </a:outerShdw>
                </a:effectLst>
                <a:latin typeface="Tahoma" panose="020B0604030504040204" pitchFamily="34" charset="0"/>
                <a:ea typeface="Tahoma" panose="020B0604030504040204" pitchFamily="34" charset="0"/>
                <a:cs typeface="Tahoma" panose="020B0604030504040204" pitchFamily="34" charset="0"/>
              </a:rPr>
              <a:t>Results</a:t>
            </a:r>
          </a:p>
          <a:p>
            <a:pPr marL="571500" indent="-571500" defTabSz="4646613" fontAlgn="base">
              <a:spcBef>
                <a:spcPct val="50000"/>
              </a:spcBef>
              <a:spcAft>
                <a:spcPct val="0"/>
              </a:spcAft>
              <a:buFont typeface="Arial" panose="020B0604020202020204" pitchFamily="34" charset="0"/>
              <a:buChar char="•"/>
            </a:pPr>
            <a:r>
              <a:rPr lang="en-US" sz="3600" dirty="0">
                <a:ln w="0"/>
                <a:effectLst>
                  <a:outerShdw blurRad="38100" dist="19050" dir="2700000" algn="tl" rotWithShape="0">
                    <a:schemeClr val="dk1">
                      <a:alpha val="40000"/>
                    </a:schemeClr>
                  </a:outerShdw>
                </a:effectLst>
                <a:latin typeface="Tahoma" panose="020B0604030504040204" pitchFamily="34" charset="0"/>
                <a:ea typeface="Tahoma" panose="020B0604030504040204" pitchFamily="34" charset="0"/>
                <a:cs typeface="Tahoma" panose="020B0604030504040204" pitchFamily="34" charset="0"/>
              </a:rPr>
              <a:t>Across studies, RISE demonstrated high feasibility, acceptability, and strong completion rates. </a:t>
            </a:r>
          </a:p>
          <a:p>
            <a:pPr marL="571500" indent="-571500" defTabSz="4646613" fontAlgn="base">
              <a:spcBef>
                <a:spcPct val="50000"/>
              </a:spcBef>
              <a:spcAft>
                <a:spcPct val="0"/>
              </a:spcAft>
              <a:buFont typeface="Arial" panose="020B0604020202020204" pitchFamily="34" charset="0"/>
              <a:buChar char="•"/>
            </a:pPr>
            <a:r>
              <a:rPr lang="en-US" sz="3600" dirty="0">
                <a:ln w="0"/>
                <a:effectLst>
                  <a:outerShdw blurRad="38100" dist="19050" dir="2700000" algn="tl" rotWithShape="0">
                    <a:schemeClr val="dk1">
                      <a:alpha val="40000"/>
                    </a:schemeClr>
                  </a:outerShdw>
                </a:effectLst>
                <a:latin typeface="Tahoma" panose="020B0604030504040204" pitchFamily="34" charset="0"/>
                <a:ea typeface="Tahoma" panose="020B0604030504040204" pitchFamily="34" charset="0"/>
                <a:cs typeface="Tahoma" panose="020B0604030504040204" pitchFamily="34" charset="0"/>
              </a:rPr>
              <a:t>The initial RCT showed significant and sustained improvements in multiple domains of interoceptive sensibility relative to the control condition. </a:t>
            </a:r>
          </a:p>
          <a:p>
            <a:pPr marL="571500" indent="-571500" defTabSz="4646613" fontAlgn="base">
              <a:spcBef>
                <a:spcPct val="50000"/>
              </a:spcBef>
              <a:spcAft>
                <a:spcPct val="0"/>
              </a:spcAft>
              <a:buFont typeface="Arial" panose="020B0604020202020204" pitchFamily="34" charset="0"/>
              <a:buChar char="•"/>
            </a:pPr>
            <a:r>
              <a:rPr lang="en-US" sz="3600" dirty="0">
                <a:ln w="0"/>
                <a:effectLst>
                  <a:outerShdw blurRad="38100" dist="19050" dir="2700000" algn="tl" rotWithShape="0">
                    <a:schemeClr val="dk1">
                      <a:alpha val="40000"/>
                    </a:schemeClr>
                  </a:outerShdw>
                </a:effectLst>
                <a:latin typeface="Tahoma" panose="020B0604030504040204" pitchFamily="34" charset="0"/>
                <a:ea typeface="Tahoma" panose="020B0604030504040204" pitchFamily="34" charset="0"/>
                <a:cs typeface="Tahoma" panose="020B0604030504040204" pitchFamily="34" charset="0"/>
              </a:rPr>
              <a:t>Secondary analyses indicated that increased acceptance of uncomfortable internal sensations mediated reductions in PTSD symptoms. </a:t>
            </a:r>
          </a:p>
          <a:p>
            <a:pPr marL="571500" indent="-571500" defTabSz="4646613" fontAlgn="base">
              <a:spcBef>
                <a:spcPct val="50000"/>
              </a:spcBef>
              <a:spcAft>
                <a:spcPct val="0"/>
              </a:spcAft>
              <a:buFont typeface="Arial" panose="020B0604020202020204" pitchFamily="34" charset="0"/>
              <a:buChar char="•"/>
            </a:pPr>
            <a:r>
              <a:rPr lang="en-US" sz="3600" dirty="0">
                <a:ln w="0"/>
                <a:effectLst>
                  <a:outerShdw blurRad="38100" dist="19050" dir="2700000" algn="tl" rotWithShape="0">
                    <a:schemeClr val="dk1">
                      <a:alpha val="40000"/>
                    </a:schemeClr>
                  </a:outerShdw>
                </a:effectLst>
                <a:latin typeface="Tahoma" panose="020B0604030504040204" pitchFamily="34" charset="0"/>
                <a:ea typeface="Tahoma" panose="020B0604030504040204" pitchFamily="34" charset="0"/>
                <a:cs typeface="Tahoma" panose="020B0604030504040204" pitchFamily="34" charset="0"/>
              </a:rPr>
              <a:t>Adapted versions for youth, eating disorder, veterinary student, and military populations demonstrated feasibility, acceptability, and preliminary evidence of target engagement. </a:t>
            </a:r>
          </a:p>
          <a:p>
            <a:pPr marL="571500" indent="-571500" defTabSz="4646613" fontAlgn="base">
              <a:spcBef>
                <a:spcPct val="50000"/>
              </a:spcBef>
              <a:spcAft>
                <a:spcPct val="0"/>
              </a:spcAft>
              <a:buFont typeface="Arial" panose="020B0604020202020204" pitchFamily="34" charset="0"/>
              <a:buChar char="•"/>
            </a:pPr>
            <a:r>
              <a:rPr lang="en-US" sz="3600" dirty="0">
                <a:ln w="0"/>
                <a:effectLst>
                  <a:outerShdw blurRad="38100" dist="19050" dir="2700000" algn="tl" rotWithShape="0">
                    <a:schemeClr val="dk1">
                      <a:alpha val="40000"/>
                    </a:schemeClr>
                  </a:outerShdw>
                </a:effectLst>
                <a:latin typeface="Tahoma" panose="020B0604030504040204" pitchFamily="34" charset="0"/>
                <a:ea typeface="Tahoma" panose="020B0604030504040204" pitchFamily="34" charset="0"/>
                <a:cs typeface="Tahoma" panose="020B0604030504040204" pitchFamily="34" charset="0"/>
              </a:rPr>
              <a:t>Two additional RCTs are currently underway: one evaluating RISE as a universal prevention and resilience-building intervention for healthy Service Members and another evaluating the military-adapted RISE-UP intervention.</a:t>
            </a:r>
          </a:p>
          <a:p>
            <a:pPr marL="571500" indent="-571500" defTabSz="4646613" fontAlgn="base">
              <a:spcBef>
                <a:spcPct val="50000"/>
              </a:spcBef>
              <a:spcAft>
                <a:spcPct val="0"/>
              </a:spcAft>
              <a:buFont typeface="Arial" panose="020B0604020202020204" pitchFamily="34" charset="0"/>
              <a:buChar char="•"/>
            </a:pPr>
            <a:r>
              <a:rPr lang="en-US" sz="3600" dirty="0">
                <a:ln w="0"/>
                <a:effectLst>
                  <a:outerShdw blurRad="38100" dist="19050" dir="2700000" algn="tl" rotWithShape="0">
                    <a:schemeClr val="dk1">
                      <a:alpha val="40000"/>
                    </a:schemeClr>
                  </a:outerShdw>
                </a:effectLst>
                <a:latin typeface="Tahoma" panose="020B0604030504040204" pitchFamily="34" charset="0"/>
                <a:ea typeface="Tahoma" panose="020B0604030504040204" pitchFamily="34" charset="0"/>
                <a:cs typeface="Tahoma" panose="020B0604030504040204" pitchFamily="34" charset="0"/>
              </a:rPr>
              <a:t>Ongoing RCTs will evaluate the effectiveness of RISE for prevention, resilience enhancement, and military-specific adaptation outcomes.</a:t>
            </a:r>
          </a:p>
        </p:txBody>
      </p:sp>
      <p:sp>
        <p:nvSpPr>
          <p:cNvPr id="33" name="Text Box 79">
            <a:extLst>
              <a:ext uri="{FF2B5EF4-FFF2-40B4-BE49-F238E27FC236}">
                <a16:creationId xmlns:a16="http://schemas.microsoft.com/office/drawing/2014/main" id="{4BE75D03-79B4-A22D-1B15-B29D9A3B11A9}"/>
              </a:ext>
            </a:extLst>
          </p:cNvPr>
          <p:cNvSpPr txBox="1">
            <a:spLocks noChangeArrowheads="1"/>
          </p:cNvSpPr>
          <p:nvPr/>
        </p:nvSpPr>
        <p:spPr bwMode="auto">
          <a:xfrm>
            <a:off x="29996432" y="12146101"/>
            <a:ext cx="13072939" cy="5384274"/>
          </a:xfrm>
          <a:prstGeom prst="rect">
            <a:avLst/>
          </a:prstGeom>
          <a:noFill/>
          <a:ln w="9525">
            <a:noFill/>
            <a:miter lim="800000"/>
            <a:headEnd/>
            <a:tailEnd/>
          </a:ln>
          <a:effectLst/>
        </p:spPr>
        <p:txBody>
          <a:bodyPr wrap="square" lIns="150602" tIns="75301" rIns="150602" bIns="75301">
            <a:spAutoFit/>
          </a:bodyPr>
          <a:lstStyle/>
          <a:p>
            <a:pPr defTabSz="4646613" fontAlgn="base">
              <a:spcBef>
                <a:spcPct val="50000"/>
              </a:spcBef>
              <a:spcAft>
                <a:spcPct val="0"/>
              </a:spcAft>
            </a:pPr>
            <a:r>
              <a:rPr lang="en-US" sz="5200" b="1" dirty="0">
                <a:ln w="0"/>
                <a:effectLst>
                  <a:outerShdw blurRad="38100" dist="19050" dir="2700000" algn="tl" rotWithShape="0">
                    <a:schemeClr val="dk1">
                      <a:alpha val="40000"/>
                    </a:schemeClr>
                  </a:outerShdw>
                </a:effectLst>
                <a:latin typeface="Tahoma" panose="020B0604030504040204" pitchFamily="34" charset="0"/>
                <a:ea typeface="Tahoma" panose="020B0604030504040204" pitchFamily="34" charset="0"/>
                <a:cs typeface="Tahoma" panose="020B0604030504040204" pitchFamily="34" charset="0"/>
              </a:rPr>
              <a:t>Implications</a:t>
            </a:r>
          </a:p>
          <a:p>
            <a:pPr marL="571500" indent="-571500" defTabSz="4646613" fontAlgn="base">
              <a:spcBef>
                <a:spcPct val="50000"/>
              </a:spcBef>
              <a:spcAft>
                <a:spcPct val="0"/>
              </a:spcAft>
              <a:buFont typeface="Arial" panose="020B0604020202020204" pitchFamily="34" charset="0"/>
              <a:buChar char="•"/>
            </a:pPr>
            <a:r>
              <a:rPr lang="en-US" sz="3600" dirty="0">
                <a:ln w="0"/>
                <a:effectLst>
                  <a:outerShdw blurRad="38100" dist="19050" dir="2700000" algn="tl" rotWithShape="0">
                    <a:schemeClr val="dk1">
                      <a:alpha val="40000"/>
                    </a:schemeClr>
                  </a:outerShdw>
                </a:effectLst>
                <a:latin typeface="Tahoma" panose="020B0604030504040204" pitchFamily="34" charset="0"/>
                <a:ea typeface="Tahoma" panose="020B0604030504040204" pitchFamily="34" charset="0"/>
                <a:cs typeface="Tahoma" panose="020B0604030504040204" pitchFamily="34" charset="0"/>
              </a:rPr>
              <a:t>Findings support interoception as a modifiable mechanism relevant to suicide risk, PTSD symptoms, and broader psychological functioning. </a:t>
            </a:r>
          </a:p>
          <a:p>
            <a:pPr marL="571500" indent="-571500" defTabSz="4646613" fontAlgn="base">
              <a:spcBef>
                <a:spcPct val="50000"/>
              </a:spcBef>
              <a:spcAft>
                <a:spcPct val="0"/>
              </a:spcAft>
              <a:buFont typeface="Arial" panose="020B0604020202020204" pitchFamily="34" charset="0"/>
              <a:buChar char="•"/>
            </a:pPr>
            <a:r>
              <a:rPr lang="en-US" sz="3600" dirty="0">
                <a:ln w="0"/>
                <a:effectLst>
                  <a:outerShdw blurRad="38100" dist="19050" dir="2700000" algn="tl" rotWithShape="0">
                    <a:schemeClr val="dk1">
                      <a:alpha val="40000"/>
                    </a:schemeClr>
                  </a:outerShdw>
                </a:effectLst>
                <a:latin typeface="Tahoma" panose="020B0604030504040204" pitchFamily="34" charset="0"/>
                <a:ea typeface="Tahoma" panose="020B0604030504040204" pitchFamily="34" charset="0"/>
                <a:cs typeface="Tahoma" panose="020B0604030504040204" pitchFamily="34" charset="0"/>
              </a:rPr>
              <a:t>The successful adaptation of RISE across multiple populations highlights the flexibility and scalability of an interoception-focused approach while preserving core intervention principles.</a:t>
            </a:r>
          </a:p>
        </p:txBody>
      </p:sp>
      <p:sp>
        <p:nvSpPr>
          <p:cNvPr id="35" name="Text Box 69">
            <a:extLst>
              <a:ext uri="{FF2B5EF4-FFF2-40B4-BE49-F238E27FC236}">
                <a16:creationId xmlns:a16="http://schemas.microsoft.com/office/drawing/2014/main" id="{97ECFE25-DECE-0A79-9040-78152BDB4EDB}"/>
              </a:ext>
            </a:extLst>
          </p:cNvPr>
          <p:cNvSpPr txBox="1">
            <a:spLocks noChangeArrowheads="1"/>
          </p:cNvSpPr>
          <p:nvPr/>
        </p:nvSpPr>
        <p:spPr bwMode="auto">
          <a:xfrm>
            <a:off x="30045625" y="24084763"/>
            <a:ext cx="13023745" cy="4414778"/>
          </a:xfrm>
          <a:prstGeom prst="rect">
            <a:avLst/>
          </a:prstGeom>
          <a:noFill/>
          <a:ln w="9525">
            <a:noFill/>
            <a:miter lim="800000"/>
            <a:headEnd/>
            <a:tailEnd/>
          </a:ln>
          <a:effectLst/>
        </p:spPr>
        <p:txBody>
          <a:bodyPr wrap="square" lIns="150602" tIns="75301" rIns="150602" bIns="75301">
            <a:spAutoFit/>
          </a:bodyPr>
          <a:lstStyle/>
          <a:p>
            <a:pPr defTabSz="4646613" fontAlgn="base">
              <a:spcBef>
                <a:spcPct val="50000"/>
              </a:spcBef>
              <a:spcAft>
                <a:spcPct val="0"/>
              </a:spcAft>
            </a:pPr>
            <a:r>
              <a:rPr lang="en-US" sz="5200" b="1" dirty="0">
                <a:ln w="0"/>
                <a:effectLst>
                  <a:outerShdw blurRad="38100" dist="19050" dir="2700000" algn="tl" rotWithShape="0">
                    <a:schemeClr val="dk1">
                      <a:alpha val="40000"/>
                    </a:schemeClr>
                  </a:outerShdw>
                </a:effectLst>
                <a:latin typeface="Tahoma" panose="020B0604030504040204" pitchFamily="34" charset="0"/>
                <a:ea typeface="Tahoma" panose="020B0604030504040204" pitchFamily="34" charset="0"/>
                <a:cs typeface="Tahoma" panose="020B0604030504040204" pitchFamily="34" charset="0"/>
              </a:rPr>
              <a:t>References</a:t>
            </a:r>
          </a:p>
          <a:p>
            <a:pPr defTabSz="4646613" fontAlgn="base">
              <a:spcBef>
                <a:spcPct val="50000"/>
              </a:spcBef>
              <a:spcAft>
                <a:spcPct val="0"/>
              </a:spcAft>
            </a:pPr>
            <a:r>
              <a:rPr lang="en-US" sz="2400" dirty="0">
                <a:ln w="0"/>
                <a:effectLst>
                  <a:outerShdw blurRad="38100" dist="19050" dir="2700000" algn="tl" rotWithShape="0">
                    <a:schemeClr val="dk1">
                      <a:alpha val="40000"/>
                    </a:schemeClr>
                  </a:outerShdw>
                </a:effectLst>
                <a:latin typeface="Tahoma" panose="020B0604030504040204" pitchFamily="34" charset="0"/>
                <a:ea typeface="Tahoma" panose="020B0604030504040204" pitchFamily="34" charset="0"/>
                <a:cs typeface="Tahoma" panose="020B0604030504040204" pitchFamily="34" charset="0"/>
              </a:rPr>
              <a:t>Smith, A. R., Witte, T. K., Troop‐Gordon, W., Grunewald, W., Crosby, E., Hill, K., ... &amp; Dretsch, L. M. (2023). Reconnecting to Internal Sensations and Experiences (RISE): An online, multi‐session intervention improves interoceptive sensibility for military personnel. Suicide and Life‐Threatening Behavior, 53(6), 940-957.</a:t>
            </a:r>
          </a:p>
          <a:p>
            <a:pPr defTabSz="4646613" fontAlgn="base">
              <a:spcBef>
                <a:spcPct val="50000"/>
              </a:spcBef>
              <a:spcAft>
                <a:spcPct val="0"/>
              </a:spcAft>
            </a:pPr>
            <a:r>
              <a:rPr lang="en-US" sz="2400" dirty="0">
                <a:ln w="0"/>
                <a:effectLst>
                  <a:outerShdw blurRad="38100" dist="19050" dir="2700000" algn="tl" rotWithShape="0">
                    <a:schemeClr val="dk1">
                      <a:alpha val="40000"/>
                    </a:schemeClr>
                  </a:outerShdw>
                </a:effectLst>
                <a:latin typeface="Tahoma" panose="020B0604030504040204" pitchFamily="34" charset="0"/>
                <a:ea typeface="Tahoma" panose="020B0604030504040204" pitchFamily="34" charset="0"/>
                <a:cs typeface="Tahoma" panose="020B0604030504040204" pitchFamily="34" charset="0"/>
              </a:rPr>
              <a:t>Kearns, Nathan T., Benjamin Trachik, and April R. Smith. "Impact of an interoception intervention on posttraumatic stress disorder in military service members: The role of the acceptance of internal sensations." Journal of Traumatic Stress 38.6 (2025): 1094-1104.</a:t>
            </a:r>
          </a:p>
          <a:p>
            <a:pPr defTabSz="4646613" fontAlgn="base">
              <a:spcBef>
                <a:spcPct val="50000"/>
              </a:spcBef>
              <a:spcAft>
                <a:spcPct val="0"/>
              </a:spcAft>
            </a:pPr>
            <a:endParaRPr lang="en-US" sz="2200" b="1" dirty="0">
              <a:solidFill>
                <a:srgbClr val="002060"/>
              </a:solidFill>
              <a:effectLst>
                <a:outerShdw blurRad="38100" dist="38100" dir="2700000" algn="tl">
                  <a:srgbClr val="000000"/>
                </a:outerShdw>
              </a:effectLst>
              <a:latin typeface="Tahoma" panose="020B0604030504040204" pitchFamily="34" charset="0"/>
              <a:ea typeface="Tahoma" panose="020B0604030504040204" pitchFamily="34" charset="0"/>
              <a:cs typeface="Tahoma" panose="020B0604030504040204" pitchFamily="34" charset="0"/>
            </a:endParaRPr>
          </a:p>
        </p:txBody>
      </p:sp>
      <p:sp>
        <p:nvSpPr>
          <p:cNvPr id="11" name="Text Box 69">
            <a:extLst>
              <a:ext uri="{FF2B5EF4-FFF2-40B4-BE49-F238E27FC236}">
                <a16:creationId xmlns:a16="http://schemas.microsoft.com/office/drawing/2014/main" id="{47FC9C9F-7AB5-0693-05EE-924FF9DF96AC}"/>
              </a:ext>
            </a:extLst>
          </p:cNvPr>
          <p:cNvSpPr txBox="1">
            <a:spLocks noChangeArrowheads="1"/>
          </p:cNvSpPr>
          <p:nvPr/>
        </p:nvSpPr>
        <p:spPr bwMode="auto">
          <a:xfrm>
            <a:off x="30050715" y="28000535"/>
            <a:ext cx="13173443" cy="3906947"/>
          </a:xfrm>
          <a:prstGeom prst="rect">
            <a:avLst/>
          </a:prstGeom>
          <a:noFill/>
          <a:ln w="9525">
            <a:noFill/>
            <a:miter lim="800000"/>
            <a:headEnd/>
            <a:tailEnd/>
          </a:ln>
          <a:effectLst/>
        </p:spPr>
        <p:txBody>
          <a:bodyPr wrap="square" lIns="150602" tIns="75301" rIns="150602" bIns="75301">
            <a:spAutoFit/>
          </a:bodyPr>
          <a:lstStyle/>
          <a:p>
            <a:pPr defTabSz="4646613" fontAlgn="base">
              <a:spcBef>
                <a:spcPct val="50000"/>
              </a:spcBef>
              <a:spcAft>
                <a:spcPct val="0"/>
              </a:spcAft>
            </a:pPr>
            <a:r>
              <a:rPr lang="en-US" sz="5200" b="1" dirty="0">
                <a:ln w="0"/>
                <a:effectLst>
                  <a:outerShdw blurRad="38100" dist="19050" dir="2700000" algn="tl" rotWithShape="0">
                    <a:schemeClr val="dk1">
                      <a:alpha val="40000"/>
                    </a:schemeClr>
                  </a:outerShdw>
                </a:effectLst>
                <a:latin typeface="Tahoma" panose="020B0604030504040204" pitchFamily="34" charset="0"/>
                <a:ea typeface="Tahoma" panose="020B0604030504040204" pitchFamily="34" charset="0"/>
                <a:cs typeface="Tahoma" panose="020B0604030504040204" pitchFamily="34" charset="0"/>
              </a:rPr>
              <a:t>Contact</a:t>
            </a:r>
          </a:p>
          <a:p>
            <a:pPr defTabSz="4646613" fontAlgn="base">
              <a:spcBef>
                <a:spcPct val="50000"/>
              </a:spcBef>
              <a:spcAft>
                <a:spcPct val="0"/>
              </a:spcAft>
            </a:pPr>
            <a:r>
              <a:rPr lang="en-US" sz="3400" dirty="0">
                <a:ln w="0"/>
                <a:effectLst>
                  <a:outerShdw blurRad="38100" dist="19050" dir="2700000" algn="tl" rotWithShape="0">
                    <a:schemeClr val="dk1">
                      <a:alpha val="40000"/>
                    </a:schemeClr>
                  </a:outerShdw>
                </a:effectLst>
                <a:latin typeface="Tahoma" panose="020B0604030504040204" pitchFamily="34" charset="0"/>
                <a:ea typeface="Tahoma" panose="020B0604030504040204" pitchFamily="34" charset="0"/>
                <a:cs typeface="Tahoma" panose="020B0604030504040204" pitchFamily="34" charset="0"/>
              </a:rPr>
              <a:t>Dr. April R. Smith, PhD: ars0152@auburn.edu</a:t>
            </a:r>
          </a:p>
          <a:p>
            <a:pPr defTabSz="4646613" fontAlgn="base">
              <a:spcBef>
                <a:spcPct val="50000"/>
              </a:spcBef>
              <a:spcAft>
                <a:spcPct val="0"/>
              </a:spcAft>
            </a:pPr>
            <a:r>
              <a:rPr lang="en-US" sz="3400" dirty="0">
                <a:ln w="0"/>
                <a:effectLst>
                  <a:outerShdw blurRad="38100" dist="19050" dir="2700000" algn="tl" rotWithShape="0">
                    <a:schemeClr val="dk1">
                      <a:alpha val="40000"/>
                    </a:schemeClr>
                  </a:outerShdw>
                </a:effectLst>
                <a:latin typeface="Tahoma" panose="020B0604030504040204" pitchFamily="34" charset="0"/>
                <a:ea typeface="Tahoma" panose="020B0604030504040204" pitchFamily="34" charset="0"/>
                <a:cs typeface="Tahoma" panose="020B0604030504040204" pitchFamily="34" charset="0"/>
              </a:rPr>
              <a:t>Dr. Nathan T. Kearns, PhD: nathan.t.kearns.civ@health.mil</a:t>
            </a:r>
          </a:p>
          <a:p>
            <a:pPr defTabSz="4646613" fontAlgn="base">
              <a:spcBef>
                <a:spcPct val="50000"/>
              </a:spcBef>
              <a:spcAft>
                <a:spcPct val="0"/>
              </a:spcAft>
            </a:pPr>
            <a:endParaRPr lang="en-US" sz="3000" dirty="0">
              <a:solidFill>
                <a:srgbClr val="002060"/>
              </a:solidFill>
              <a:effectLst>
                <a:outerShdw blurRad="38100" dist="38100" dir="2700000" algn="tl">
                  <a:srgbClr val="000000"/>
                </a:outerShdw>
              </a:effectLst>
              <a:latin typeface="Tahoma" panose="020B0604030504040204" pitchFamily="34" charset="0"/>
              <a:ea typeface="Tahoma" panose="020B0604030504040204" pitchFamily="34" charset="0"/>
              <a:cs typeface="Tahoma" panose="020B0604030504040204" pitchFamily="34" charset="0"/>
            </a:endParaRPr>
          </a:p>
          <a:p>
            <a:pPr defTabSz="4646613" fontAlgn="base">
              <a:spcBef>
                <a:spcPct val="50000"/>
              </a:spcBef>
              <a:spcAft>
                <a:spcPct val="0"/>
              </a:spcAft>
            </a:pPr>
            <a:endParaRPr lang="en-US" sz="3000" b="1" dirty="0">
              <a:solidFill>
                <a:srgbClr val="002060"/>
              </a:solidFill>
              <a:effectLst>
                <a:outerShdw blurRad="38100" dist="38100" dir="2700000" algn="tl">
                  <a:srgbClr val="000000"/>
                </a:outerShdw>
              </a:effectLst>
              <a:latin typeface="Tahoma" panose="020B0604030504040204" pitchFamily="34" charset="0"/>
              <a:ea typeface="Tahoma" panose="020B0604030504040204" pitchFamily="34" charset="0"/>
              <a:cs typeface="Tahoma" panose="020B0604030504040204" pitchFamily="34" charset="0"/>
            </a:endParaRPr>
          </a:p>
        </p:txBody>
      </p:sp>
      <p:pic>
        <p:nvPicPr>
          <p:cNvPr id="15" name="Picture 14" descr="A group of images of people&#10;&#10;AI-generated content may be incorrect.">
            <a:extLst>
              <a:ext uri="{FF2B5EF4-FFF2-40B4-BE49-F238E27FC236}">
                <a16:creationId xmlns:a16="http://schemas.microsoft.com/office/drawing/2014/main" id="{1DCCDC0C-11A6-718B-36CC-33021A5F6B1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9398810" y="6281607"/>
            <a:ext cx="13943303" cy="4892832"/>
          </a:xfrm>
          <a:prstGeom prst="rect">
            <a:avLst/>
          </a:prstGeom>
        </p:spPr>
      </p:pic>
      <p:sp>
        <p:nvSpPr>
          <p:cNvPr id="9" name="Text Box 76">
            <a:extLst>
              <a:ext uri="{FF2B5EF4-FFF2-40B4-BE49-F238E27FC236}">
                <a16:creationId xmlns:a16="http://schemas.microsoft.com/office/drawing/2014/main" id="{402EE010-5C16-6000-F02C-F999F8DCF824}"/>
              </a:ext>
            </a:extLst>
          </p:cNvPr>
          <p:cNvSpPr txBox="1">
            <a:spLocks noChangeArrowheads="1"/>
          </p:cNvSpPr>
          <p:nvPr/>
        </p:nvSpPr>
        <p:spPr bwMode="auto">
          <a:xfrm>
            <a:off x="716234" y="20955590"/>
            <a:ext cx="13326731" cy="8985260"/>
          </a:xfrm>
          <a:prstGeom prst="rect">
            <a:avLst/>
          </a:prstGeom>
          <a:noFill/>
          <a:ln w="9525">
            <a:noFill/>
            <a:miter lim="800000"/>
            <a:headEnd/>
            <a:tailEnd/>
          </a:ln>
          <a:effectLst/>
        </p:spPr>
        <p:txBody>
          <a:bodyPr wrap="square" lIns="150602" tIns="75301" rIns="150602" bIns="75301">
            <a:spAutoFit/>
          </a:bodyPr>
          <a:lstStyle/>
          <a:p>
            <a:pPr defTabSz="4646613" fontAlgn="base">
              <a:spcBef>
                <a:spcPct val="50000"/>
              </a:spcBef>
              <a:spcAft>
                <a:spcPct val="0"/>
              </a:spcAft>
            </a:pPr>
            <a:r>
              <a:rPr lang="en-US" sz="5200" b="1" dirty="0">
                <a:ln w="0"/>
                <a:effectLst>
                  <a:outerShdw blurRad="38100" dist="19050" dir="2700000" algn="tl" rotWithShape="0">
                    <a:schemeClr val="dk1">
                      <a:alpha val="40000"/>
                    </a:schemeClr>
                  </a:outerShdw>
                </a:effectLst>
                <a:latin typeface="Tahoma" panose="020B0604030504040204" pitchFamily="34" charset="0"/>
                <a:ea typeface="Tahoma" panose="020B0604030504040204" pitchFamily="34" charset="0"/>
                <a:cs typeface="Tahoma" panose="020B0604030504040204" pitchFamily="34" charset="0"/>
              </a:rPr>
              <a:t>Methods</a:t>
            </a:r>
          </a:p>
          <a:p>
            <a:pPr marL="571500" indent="-571500" defTabSz="4646613" fontAlgn="base">
              <a:spcBef>
                <a:spcPct val="50000"/>
              </a:spcBef>
              <a:spcAft>
                <a:spcPct val="0"/>
              </a:spcAft>
              <a:buFont typeface="Arial" panose="020B0604020202020204" pitchFamily="34" charset="0"/>
              <a:buChar char="•"/>
            </a:pPr>
            <a:r>
              <a:rPr lang="en-US" sz="3600" dirty="0">
                <a:ln w="0"/>
                <a:effectLst>
                  <a:outerShdw blurRad="38100" dist="19050" dir="2700000" algn="tl" rotWithShape="0">
                    <a:schemeClr val="dk1">
                      <a:alpha val="40000"/>
                    </a:schemeClr>
                  </a:outerShdw>
                </a:effectLst>
                <a:latin typeface="Tahoma" panose="020B0604030504040204" pitchFamily="34" charset="0"/>
                <a:ea typeface="Tahoma" panose="020B0604030504040204" pitchFamily="34" charset="0"/>
                <a:cs typeface="Tahoma" panose="020B0604030504040204" pitchFamily="34" charset="0"/>
              </a:rPr>
              <a:t>RISE was evaluated in a preregistered RCT among active-duty Service Members and veterans (N = 195), comparing RISE to an active control matched for time and attention. Subsequent analyses examined mechanisms of change in a subsample with probable PTSD (N = 100), see Fig. 1. </a:t>
            </a:r>
          </a:p>
          <a:p>
            <a:pPr marL="571500" indent="-571500" defTabSz="4646613" fontAlgn="base">
              <a:spcBef>
                <a:spcPct val="50000"/>
              </a:spcBef>
              <a:spcAft>
                <a:spcPct val="0"/>
              </a:spcAft>
              <a:buFont typeface="Arial" panose="020B0604020202020204" pitchFamily="34" charset="0"/>
              <a:buChar char="•"/>
            </a:pPr>
            <a:r>
              <a:rPr lang="en-US" sz="3600" dirty="0">
                <a:ln w="0"/>
                <a:effectLst>
                  <a:outerShdw blurRad="38100" dist="19050" dir="2700000" algn="tl" rotWithShape="0">
                    <a:schemeClr val="dk1">
                      <a:alpha val="40000"/>
                    </a:schemeClr>
                  </a:outerShdw>
                </a:effectLst>
                <a:latin typeface="Tahoma" panose="020B0604030504040204" pitchFamily="34" charset="0"/>
                <a:ea typeface="Tahoma" panose="020B0604030504040204" pitchFamily="34" charset="0"/>
                <a:cs typeface="Tahoma" panose="020B0604030504040204" pitchFamily="34" charset="0"/>
              </a:rPr>
              <a:t>Guided by these findings, RISE was adapted using stakeholder input and feasibility testing for high-risk populations, including high school students receiving care in school-based health centers, individuals in intensive eating disorder treatment (RISE-ED), veterinary students, and uniformed personnel (RISE-UP), see Fig. 2. </a:t>
            </a:r>
          </a:p>
          <a:p>
            <a:pPr marL="571500" indent="-571500" defTabSz="4646613" fontAlgn="base">
              <a:spcBef>
                <a:spcPct val="50000"/>
              </a:spcBef>
              <a:spcAft>
                <a:spcPct val="0"/>
              </a:spcAft>
              <a:buFont typeface="Arial" panose="020B0604020202020204" pitchFamily="34" charset="0"/>
              <a:buChar char="•"/>
            </a:pPr>
            <a:r>
              <a:rPr lang="en-US" sz="3600" dirty="0">
                <a:ln w="0"/>
                <a:effectLst>
                  <a:outerShdw blurRad="38100" dist="19050" dir="2700000" algn="tl" rotWithShape="0">
                    <a:schemeClr val="dk1">
                      <a:alpha val="40000"/>
                    </a:schemeClr>
                  </a:outerShdw>
                </a:effectLst>
                <a:latin typeface="Tahoma" panose="020B0604030504040204" pitchFamily="34" charset="0"/>
                <a:ea typeface="Tahoma" panose="020B0604030504040204" pitchFamily="34" charset="0"/>
                <a:cs typeface="Tahoma" panose="020B0604030504040204" pitchFamily="34" charset="0"/>
              </a:rPr>
              <a:t>Adaptations retained core interoceptive components while modifying language, examples, and delivery context.</a:t>
            </a:r>
          </a:p>
        </p:txBody>
      </p:sp>
      <p:pic>
        <p:nvPicPr>
          <p:cNvPr id="12" name="Picture 11">
            <a:extLst>
              <a:ext uri="{FF2B5EF4-FFF2-40B4-BE49-F238E27FC236}">
                <a16:creationId xmlns:a16="http://schemas.microsoft.com/office/drawing/2014/main" id="{0EEF2FC9-5B33-84C7-06F1-706F2A3D653E}"/>
              </a:ext>
            </a:extLst>
          </p:cNvPr>
          <p:cNvPicPr>
            <a:picLocks noChangeAspect="1"/>
          </p:cNvPicPr>
          <p:nvPr/>
        </p:nvPicPr>
        <p:blipFill>
          <a:blip r:embed="rId5"/>
          <a:srcRect l="2205" b="42249"/>
          <a:stretch>
            <a:fillRect/>
          </a:stretch>
        </p:blipFill>
        <p:spPr>
          <a:xfrm>
            <a:off x="14761164" y="19400554"/>
            <a:ext cx="14386452" cy="7433667"/>
          </a:xfrm>
          <a:prstGeom prst="rect">
            <a:avLst/>
          </a:prstGeom>
        </p:spPr>
      </p:pic>
      <p:sp>
        <p:nvSpPr>
          <p:cNvPr id="13" name="Freeform 9">
            <a:extLst>
              <a:ext uri="{FF2B5EF4-FFF2-40B4-BE49-F238E27FC236}">
                <a16:creationId xmlns:a16="http://schemas.microsoft.com/office/drawing/2014/main" id="{CF4CA6E8-EE53-48D3-3E2C-1291A93748F0}"/>
              </a:ext>
            </a:extLst>
          </p:cNvPr>
          <p:cNvSpPr/>
          <p:nvPr/>
        </p:nvSpPr>
        <p:spPr>
          <a:xfrm>
            <a:off x="37384252" y="121118"/>
            <a:ext cx="3049395" cy="3071605"/>
          </a:xfrm>
          <a:custGeom>
            <a:avLst/>
            <a:gdLst/>
            <a:ahLst/>
            <a:cxnLst/>
            <a:rect l="l" t="t" r="r" b="b"/>
            <a:pathLst>
              <a:path w="3604317" h="3604317">
                <a:moveTo>
                  <a:pt x="0" y="0"/>
                </a:moveTo>
                <a:lnTo>
                  <a:pt x="3604317" y="0"/>
                </a:lnTo>
                <a:lnTo>
                  <a:pt x="3604317" y="3604318"/>
                </a:lnTo>
                <a:lnTo>
                  <a:pt x="0" y="3604318"/>
                </a:lnTo>
                <a:lnTo>
                  <a:pt x="0" y="0"/>
                </a:lnTo>
                <a:close/>
              </a:path>
            </a:pathLst>
          </a:custGeom>
          <a:blipFill>
            <a:blip r:embed="rId6"/>
            <a:stretch>
              <a:fillRect/>
            </a:stretch>
          </a:blipFill>
        </p:spPr>
        <p:txBody>
          <a:bodyPr/>
          <a:lstStyle/>
          <a:p>
            <a:endParaRPr lang="en-US" sz="1629"/>
          </a:p>
        </p:txBody>
      </p:sp>
      <p:pic>
        <p:nvPicPr>
          <p:cNvPr id="24" name="Picture 23">
            <a:extLst>
              <a:ext uri="{FF2B5EF4-FFF2-40B4-BE49-F238E27FC236}">
                <a16:creationId xmlns:a16="http://schemas.microsoft.com/office/drawing/2014/main" id="{FDA1F05F-3420-7DD4-BED6-215A698F40EF}"/>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0433647" y="2300313"/>
            <a:ext cx="3241516" cy="3241516"/>
          </a:xfrm>
          <a:prstGeom prst="rect">
            <a:avLst/>
          </a:prstGeom>
        </p:spPr>
      </p:pic>
      <p:sp>
        <p:nvSpPr>
          <p:cNvPr id="25" name="TextBox 24">
            <a:extLst>
              <a:ext uri="{FF2B5EF4-FFF2-40B4-BE49-F238E27FC236}">
                <a16:creationId xmlns:a16="http://schemas.microsoft.com/office/drawing/2014/main" id="{0F67F765-9BE3-CEA2-B7FA-31AADBB78E0E}"/>
              </a:ext>
            </a:extLst>
          </p:cNvPr>
          <p:cNvSpPr txBox="1"/>
          <p:nvPr/>
        </p:nvSpPr>
        <p:spPr>
          <a:xfrm>
            <a:off x="29667199" y="11297920"/>
            <a:ext cx="13556959" cy="584775"/>
          </a:xfrm>
          <a:prstGeom prst="rect">
            <a:avLst/>
          </a:prstGeom>
          <a:noFill/>
        </p:spPr>
        <p:txBody>
          <a:bodyPr wrap="square" rtlCol="0">
            <a:spAutoFit/>
          </a:bodyPr>
          <a:lstStyle/>
          <a:p>
            <a:r>
              <a:rPr lang="en-US" sz="3200" b="1" i="1" dirty="0"/>
              <a:t>Figure 2: </a:t>
            </a:r>
            <a:r>
              <a:rPr lang="en-US" sz="3200" b="1" dirty="0"/>
              <a:t>RISE-UP adaptation overview </a:t>
            </a:r>
          </a:p>
        </p:txBody>
      </p:sp>
      <p:sp>
        <p:nvSpPr>
          <p:cNvPr id="4" name="TextBox 3">
            <a:extLst>
              <a:ext uri="{FF2B5EF4-FFF2-40B4-BE49-F238E27FC236}">
                <a16:creationId xmlns:a16="http://schemas.microsoft.com/office/drawing/2014/main" id="{1904D340-1780-5069-B7F5-434936CFD291}"/>
              </a:ext>
            </a:extLst>
          </p:cNvPr>
          <p:cNvSpPr txBox="1"/>
          <p:nvPr/>
        </p:nvSpPr>
        <p:spPr>
          <a:xfrm>
            <a:off x="30045626" y="17576095"/>
            <a:ext cx="13072938" cy="6709529"/>
          </a:xfrm>
          <a:prstGeom prst="rect">
            <a:avLst/>
          </a:prstGeom>
          <a:noFill/>
        </p:spPr>
        <p:txBody>
          <a:bodyPr wrap="square" rtlCol="0">
            <a:spAutoFit/>
          </a:bodyPr>
          <a:lstStyle/>
          <a:p>
            <a:pPr marL="0" marR="0" lvl="0" indent="0" algn="l" defTabSz="4646613" rtl="0" eaLnBrk="1" fontAlgn="base" latinLnBrk="0" hangingPunct="1">
              <a:lnSpc>
                <a:spcPct val="100000"/>
              </a:lnSpc>
              <a:spcBef>
                <a:spcPct val="50000"/>
              </a:spcBef>
              <a:spcAft>
                <a:spcPct val="0"/>
              </a:spcAft>
              <a:buClrTx/>
              <a:buSzTx/>
              <a:buFontTx/>
              <a:buNone/>
              <a:tabLst/>
              <a:defRPr/>
            </a:pPr>
            <a:r>
              <a:rPr kumimoji="0" lang="en-US" sz="5200" b="1"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Tahoma" panose="020B0604030504040204" pitchFamily="34" charset="0"/>
                <a:ea typeface="Tahoma" panose="020B0604030504040204" pitchFamily="34" charset="0"/>
                <a:cs typeface="Tahoma" panose="020B0604030504040204" pitchFamily="34" charset="0"/>
              </a:rPr>
              <a:t>Conclusion</a:t>
            </a:r>
          </a:p>
          <a:p>
            <a:pPr marL="571500" marR="0" lvl="0" indent="-571500" algn="l" defTabSz="4646613" rtl="0" eaLnBrk="1" fontAlgn="base" latinLnBrk="0" hangingPunct="1">
              <a:lnSpc>
                <a:spcPct val="100000"/>
              </a:lnSpc>
              <a:spcBef>
                <a:spcPct val="50000"/>
              </a:spcBef>
              <a:spcAft>
                <a:spcPct val="0"/>
              </a:spcAft>
              <a:buClrTx/>
              <a:buSzTx/>
              <a:buFont typeface="Arial" panose="020B0604020202020204" pitchFamily="34" charset="0"/>
              <a:buChar char="•"/>
              <a:tabLst/>
              <a:defRPr/>
            </a:pPr>
            <a:r>
              <a:rPr kumimoji="0" lang="en-US" sz="3600" b="0"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Tahoma" panose="020B0604030504040204" pitchFamily="34" charset="0"/>
                <a:ea typeface="Tahoma" panose="020B0604030504040204" pitchFamily="34" charset="0"/>
                <a:cs typeface="Tahoma" panose="020B0604030504040204" pitchFamily="34" charset="0"/>
              </a:rPr>
              <a:t>RISE represents a scalable, transdiagnostic, and adaptable intervention targeting a core mechanism implicated in suicide risk and mental health outcomes. </a:t>
            </a:r>
          </a:p>
          <a:p>
            <a:pPr marL="571500" marR="0" lvl="0" indent="-571500" algn="l" defTabSz="4646613" rtl="0" eaLnBrk="1" fontAlgn="base" latinLnBrk="0" hangingPunct="1">
              <a:lnSpc>
                <a:spcPct val="100000"/>
              </a:lnSpc>
              <a:spcBef>
                <a:spcPct val="50000"/>
              </a:spcBef>
              <a:spcAft>
                <a:spcPct val="0"/>
              </a:spcAft>
              <a:buClrTx/>
              <a:buSzTx/>
              <a:buFont typeface="Arial" panose="020B0604020202020204" pitchFamily="34" charset="0"/>
              <a:buChar char="•"/>
              <a:tabLst/>
              <a:defRPr/>
            </a:pPr>
            <a:r>
              <a:rPr kumimoji="0" lang="en-US" sz="3600" b="0"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Tahoma" panose="020B0604030504040204" pitchFamily="34" charset="0"/>
                <a:ea typeface="Tahoma" panose="020B0604030504040204" pitchFamily="34" charset="0"/>
                <a:cs typeface="Tahoma" panose="020B0604030504040204" pitchFamily="34" charset="0"/>
              </a:rPr>
              <a:t>Its iterative development across diverse high-risk populations supports its potential utility as both a prevention and intervention tool within the Military Health System. Future research will clarify its effectiveness for enhancing resilience, reducing risk, and promoting readiness among Service Members.</a:t>
            </a:r>
          </a:p>
          <a:p>
            <a:endParaRPr lang="en-US" dirty="0"/>
          </a:p>
        </p:txBody>
      </p:sp>
      <p:sp>
        <p:nvSpPr>
          <p:cNvPr id="14" name="TextBox 13">
            <a:extLst>
              <a:ext uri="{FF2B5EF4-FFF2-40B4-BE49-F238E27FC236}">
                <a16:creationId xmlns:a16="http://schemas.microsoft.com/office/drawing/2014/main" id="{7603852C-B57E-C8D4-C03E-59BBDA71B85A}"/>
              </a:ext>
            </a:extLst>
          </p:cNvPr>
          <p:cNvSpPr txBox="1"/>
          <p:nvPr/>
        </p:nvSpPr>
        <p:spPr>
          <a:xfrm>
            <a:off x="821827" y="14528860"/>
            <a:ext cx="13221138" cy="6155531"/>
          </a:xfrm>
          <a:prstGeom prst="rect">
            <a:avLst/>
          </a:prstGeom>
          <a:noFill/>
        </p:spPr>
        <p:txBody>
          <a:bodyPr wrap="square" rtlCol="0">
            <a:spAutoFit/>
          </a:bodyPr>
          <a:lstStyle/>
          <a:p>
            <a:pPr marL="0" marR="0" lvl="0" indent="0" algn="l" defTabSz="4646613" rtl="0" eaLnBrk="1" fontAlgn="base" latinLnBrk="0" hangingPunct="1">
              <a:lnSpc>
                <a:spcPct val="100000"/>
              </a:lnSpc>
              <a:spcBef>
                <a:spcPct val="50000"/>
              </a:spcBef>
              <a:spcAft>
                <a:spcPct val="0"/>
              </a:spcAft>
              <a:buClrTx/>
              <a:buSzTx/>
              <a:buFontTx/>
              <a:buNone/>
              <a:tabLst/>
              <a:defRPr/>
            </a:pPr>
            <a:r>
              <a:rPr kumimoji="0" lang="en-US" sz="5200" b="1"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Tahoma" panose="020B0604030504040204" pitchFamily="34" charset="0"/>
                <a:ea typeface="Tahoma" panose="020B0604030504040204" pitchFamily="34" charset="0"/>
                <a:cs typeface="Tahoma" panose="020B0604030504040204" pitchFamily="34" charset="0"/>
              </a:rPr>
              <a:t>Objectives</a:t>
            </a:r>
          </a:p>
          <a:p>
            <a:pPr marL="571500" marR="0" lvl="0" indent="-571500" algn="l" defTabSz="4646613" rtl="0" eaLnBrk="1" fontAlgn="base" latinLnBrk="0" hangingPunct="1">
              <a:lnSpc>
                <a:spcPct val="100000"/>
              </a:lnSpc>
              <a:spcBef>
                <a:spcPct val="50000"/>
              </a:spcBef>
              <a:spcAft>
                <a:spcPct val="0"/>
              </a:spcAft>
              <a:buClrTx/>
              <a:buSzTx/>
              <a:buFont typeface="Arial" panose="020B0604020202020204" pitchFamily="34" charset="0"/>
              <a:buChar char="•"/>
              <a:tabLst/>
              <a:defRPr/>
            </a:pPr>
            <a:r>
              <a:rPr kumimoji="0" lang="en-US" sz="3600" b="0"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Tahoma" panose="020B0604030504040204" pitchFamily="34" charset="0"/>
                <a:ea typeface="Tahoma" panose="020B0604030504040204" pitchFamily="34" charset="0"/>
                <a:cs typeface="Tahoma" panose="020B0604030504040204" pitchFamily="34" charset="0"/>
              </a:rPr>
              <a:t>This poster describes the iterative development and evolution of RISE, from initial randomized controlled trials (RCTs) to population-specific adaptations and ongoing studies evaluating prevention, resilience, and military readiness outcomes. </a:t>
            </a:r>
          </a:p>
          <a:p>
            <a:pPr marL="571500" marR="0" lvl="0" indent="-571500" algn="l" defTabSz="4646613" rtl="0" eaLnBrk="1" fontAlgn="base" latinLnBrk="0" hangingPunct="1">
              <a:lnSpc>
                <a:spcPct val="100000"/>
              </a:lnSpc>
              <a:spcBef>
                <a:spcPct val="50000"/>
              </a:spcBef>
              <a:spcAft>
                <a:spcPct val="0"/>
              </a:spcAft>
              <a:buClrTx/>
              <a:buSzTx/>
              <a:buFont typeface="Arial" panose="020B0604020202020204" pitchFamily="34" charset="0"/>
              <a:buChar char="•"/>
              <a:tabLst/>
              <a:defRPr/>
            </a:pPr>
            <a:r>
              <a:rPr kumimoji="0" lang="en-US" sz="3600" b="0"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Tahoma" panose="020B0604030504040204" pitchFamily="34" charset="0"/>
                <a:ea typeface="Tahoma" panose="020B0604030504040204" pitchFamily="34" charset="0"/>
                <a:cs typeface="Tahoma" panose="020B0604030504040204" pitchFamily="34" charset="0"/>
              </a:rPr>
              <a:t>We illustrate how a mechanism-focused intervention can be adapted across diverse high-risk populations while maintaining fidelity to its core theoretical framework.</a:t>
            </a:r>
          </a:p>
          <a:p>
            <a:endParaRPr lang="en-US" dirty="0"/>
          </a:p>
        </p:txBody>
      </p:sp>
      <p:sp>
        <p:nvSpPr>
          <p:cNvPr id="17" name="TextBox 16">
            <a:extLst>
              <a:ext uri="{FF2B5EF4-FFF2-40B4-BE49-F238E27FC236}">
                <a16:creationId xmlns:a16="http://schemas.microsoft.com/office/drawing/2014/main" id="{DBC29A20-0809-E77C-258A-F27B4C312D52}"/>
              </a:ext>
            </a:extLst>
          </p:cNvPr>
          <p:cNvSpPr txBox="1"/>
          <p:nvPr/>
        </p:nvSpPr>
        <p:spPr>
          <a:xfrm>
            <a:off x="15824407" y="27062726"/>
            <a:ext cx="13221138" cy="3293209"/>
          </a:xfrm>
          <a:prstGeom prst="rect">
            <a:avLst/>
          </a:prstGeom>
          <a:noFill/>
        </p:spPr>
        <p:txBody>
          <a:bodyPr wrap="square" rtlCol="0">
            <a:spAutoFit/>
          </a:bodyPr>
          <a:lstStyle/>
          <a:p>
            <a:pPr marL="0" marR="0" lvl="0" indent="0" algn="l" defTabSz="4646613" rtl="0" eaLnBrk="1" fontAlgn="base" latinLnBrk="0" hangingPunct="1">
              <a:lnSpc>
                <a:spcPct val="100000"/>
              </a:lnSpc>
              <a:spcBef>
                <a:spcPct val="50000"/>
              </a:spcBef>
              <a:spcAft>
                <a:spcPct val="0"/>
              </a:spcAft>
              <a:buClrTx/>
              <a:buSzTx/>
              <a:buFontTx/>
              <a:buNone/>
              <a:tabLst/>
              <a:defRPr/>
            </a:pPr>
            <a:r>
              <a:rPr kumimoji="0" lang="en-US" sz="3200" b="1" i="1"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Tahoma" panose="020B0604030504040204" pitchFamily="34" charset="0"/>
                <a:ea typeface="Tahoma" panose="020B0604030504040204" pitchFamily="34" charset="0"/>
                <a:cs typeface="Tahoma" panose="020B0604030504040204" pitchFamily="34" charset="0"/>
              </a:rPr>
              <a:t>Figure 1: </a:t>
            </a:r>
            <a:r>
              <a:rPr kumimoji="0" lang="en-US" sz="3200" b="0"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Tahoma" panose="020B0604030504040204" pitchFamily="34" charset="0"/>
                <a:ea typeface="Tahoma" panose="020B0604030504040204" pitchFamily="34" charset="0"/>
                <a:cs typeface="Tahoma" panose="020B0604030504040204" pitchFamily="34" charset="0"/>
              </a:rPr>
              <a:t>Mediating effect of not worrying/acceptance on the association between intervention and post-traumatic stress disorder (PTSD) symptom severity. </a:t>
            </a:r>
          </a:p>
          <a:p>
            <a:pPr marL="0" marR="0" lvl="0" indent="0" algn="l" defTabSz="4646613" rtl="0" eaLnBrk="1" fontAlgn="base" latinLnBrk="0" hangingPunct="1">
              <a:lnSpc>
                <a:spcPct val="100000"/>
              </a:lnSpc>
              <a:spcBef>
                <a:spcPct val="50000"/>
              </a:spcBef>
              <a:spcAft>
                <a:spcPct val="0"/>
              </a:spcAft>
              <a:buClrTx/>
              <a:buSzTx/>
              <a:buFontTx/>
              <a:buNone/>
              <a:tabLst/>
              <a:defRPr/>
            </a:pPr>
            <a:r>
              <a:rPr lang="en-US" sz="3200" i="1" dirty="0">
                <a:ln w="0"/>
                <a:solidFill>
                  <a:prstClr val="black"/>
                </a:solidFill>
                <a:effectLst>
                  <a:outerShdw blurRad="38100" dist="19050" dir="2700000" algn="tl" rotWithShape="0">
                    <a:prstClr val="black">
                      <a:alpha val="40000"/>
                    </a:prstClr>
                  </a:outerShdw>
                </a:effectLst>
                <a:latin typeface="Tahoma" panose="020B0604030504040204" pitchFamily="34" charset="0"/>
                <a:ea typeface="Tahoma" panose="020B0604030504040204" pitchFamily="34" charset="0"/>
                <a:cs typeface="Tahoma" panose="020B0604030504040204" pitchFamily="34" charset="0"/>
              </a:rPr>
              <a:t>Note:</a:t>
            </a:r>
            <a:r>
              <a:rPr lang="en-US" sz="3200" dirty="0">
                <a:ln w="0"/>
                <a:solidFill>
                  <a:prstClr val="black"/>
                </a:solidFill>
                <a:effectLst>
                  <a:outerShdw blurRad="38100" dist="19050" dir="2700000" algn="tl" rotWithShape="0">
                    <a:prstClr val="black">
                      <a:alpha val="40000"/>
                    </a:prstClr>
                  </a:outerShdw>
                </a:effectLst>
                <a:latin typeface="Tahoma" panose="020B0604030504040204" pitchFamily="34" charset="0"/>
                <a:ea typeface="Tahoma" panose="020B0604030504040204" pitchFamily="34" charset="0"/>
                <a:cs typeface="Tahoma" panose="020B0604030504040204" pitchFamily="34" charset="0"/>
              </a:rPr>
              <a:t> The model controlled for baseline not worrying/acceptance and PTSD symptom severity scores (not depicted). RISE = Reconnecting to Internal Sensations and Experiences; CI = confidence interval.</a:t>
            </a:r>
            <a:endParaRPr lang="en-US" sz="3200" dirty="0"/>
          </a:p>
        </p:txBody>
      </p:sp>
      <p:grpSp>
        <p:nvGrpSpPr>
          <p:cNvPr id="34" name="Group 33">
            <a:extLst>
              <a:ext uri="{FF2B5EF4-FFF2-40B4-BE49-F238E27FC236}">
                <a16:creationId xmlns:a16="http://schemas.microsoft.com/office/drawing/2014/main" id="{22821513-A1F0-D380-AA0A-D3386AB06432}"/>
              </a:ext>
            </a:extLst>
          </p:cNvPr>
          <p:cNvGrpSpPr/>
          <p:nvPr/>
        </p:nvGrpSpPr>
        <p:grpSpPr>
          <a:xfrm>
            <a:off x="38389714" y="31009029"/>
            <a:ext cx="5000038" cy="1997980"/>
            <a:chOff x="38224121" y="31023078"/>
            <a:chExt cx="5000038" cy="1997980"/>
          </a:xfrm>
        </p:grpSpPr>
        <p:sp>
          <p:nvSpPr>
            <p:cNvPr id="30" name="Rectangle 29">
              <a:extLst>
                <a:ext uri="{FF2B5EF4-FFF2-40B4-BE49-F238E27FC236}">
                  <a16:creationId xmlns:a16="http://schemas.microsoft.com/office/drawing/2014/main" id="{2F4AB73F-9546-481D-FE6B-B9C450C75B7B}"/>
                </a:ext>
              </a:extLst>
            </p:cNvPr>
            <p:cNvSpPr/>
            <p:nvPr/>
          </p:nvSpPr>
          <p:spPr>
            <a:xfrm>
              <a:off x="38224121" y="31023078"/>
              <a:ext cx="5000038" cy="199798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026" name="Picture 2">
              <a:extLst>
                <a:ext uri="{FF2B5EF4-FFF2-40B4-BE49-F238E27FC236}">
                  <a16:creationId xmlns:a16="http://schemas.microsoft.com/office/drawing/2014/main" id="{A31CBB33-1744-EA35-5B9F-6E85A0F4059A}"/>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8280304" y="31100692"/>
              <a:ext cx="4887672" cy="1895319"/>
            </a:xfrm>
            <a:prstGeom prst="rect">
              <a:avLst/>
            </a:prstGeom>
            <a:noFill/>
            <a:extLst>
              <a:ext uri="{909E8E84-426E-40DD-AFC4-6F175D3DCCD1}">
                <a14:hiddenFill xmlns:a14="http://schemas.microsoft.com/office/drawing/2010/main">
                  <a:solidFill>
                    <a:srgbClr val="FFFFFF"/>
                  </a:solidFill>
                </a14:hiddenFill>
              </a:ext>
            </a:extLst>
          </p:spPr>
        </p:pic>
      </p:grpSp>
      <p:pic>
        <p:nvPicPr>
          <p:cNvPr id="6" name="Picture 25">
            <a:extLst>
              <a:ext uri="{FF2B5EF4-FFF2-40B4-BE49-F238E27FC236}">
                <a16:creationId xmlns:a16="http://schemas.microsoft.com/office/drawing/2014/main" id="{8DE8C765-23AE-BE04-36B2-B2F331EF0109}"/>
              </a:ext>
            </a:extLst>
          </p:cNvPr>
          <p:cNvPicPr>
            <a:picLocks noChangeAspect="1"/>
          </p:cNvPicPr>
          <p:nvPr/>
        </p:nvPicPr>
        <p:blipFill>
          <a:blip r:embed="rId9">
            <a:extLst>
              <a:ext uri="{96DAC541-7B7A-43D3-8B79-37D633B846F1}">
                <asvg:svgBlip xmlns:asvg="http://schemas.microsoft.com/office/drawing/2016/SVG/main" r:embed="rId10"/>
              </a:ext>
            </a:extLst>
          </a:blip>
          <a:srcRect l="4912" t="10668" r="79101" b="11933"/>
          <a:stretch>
            <a:fillRect/>
          </a:stretch>
        </p:blipFill>
        <p:spPr>
          <a:xfrm>
            <a:off x="716234" y="764938"/>
            <a:ext cx="7239000" cy="4289429"/>
          </a:xfrm>
          <a:prstGeom prst="rect">
            <a:avLst/>
          </a:prstGeom>
        </p:spPr>
      </p:pic>
    </p:spTree>
  </p:cSld>
  <p:clrMapOvr>
    <a:masterClrMapping/>
  </p:clrMapOvr>
</p:sld>
</file>

<file path=ppt/theme/theme1.xml><?xml version="1.0" encoding="utf-8"?>
<a:theme xmlns:a="http://schemas.openxmlformats.org/drawingml/2006/main" name="Default Design">
  <a:themeElements>
    <a:clrScheme name="WRAIR Test">
      <a:dk1>
        <a:sysClr val="windowText" lastClr="000000"/>
      </a:dk1>
      <a:lt1>
        <a:sysClr val="window" lastClr="FFFFFF"/>
      </a:lt1>
      <a:dk2>
        <a:srgbClr val="3F3F3F"/>
      </a:dk2>
      <a:lt2>
        <a:srgbClr val="DBDBDB"/>
      </a:lt2>
      <a:accent1>
        <a:srgbClr val="582831"/>
      </a:accent1>
      <a:accent2>
        <a:srgbClr val="252C65"/>
      </a:accent2>
      <a:accent3>
        <a:srgbClr val="A5A5A5"/>
      </a:accent3>
      <a:accent4>
        <a:srgbClr val="FFC221"/>
      </a:accent4>
      <a:accent5>
        <a:srgbClr val="486389"/>
      </a:accent5>
      <a:accent6>
        <a:srgbClr val="917E96"/>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Metadata/LabelInfo.xml><?xml version="1.0" encoding="utf-8"?>
<clbl:labelList xmlns:clbl="http://schemas.microsoft.com/office/2020/mipLabelMetadata">
  <clbl:label id="{76a3f6ad-3d9b-49ad-9486-10bfd8fef73e}" enabled="1" method="Privileged" siteId="{8903a443-af33-4ed4-acf5-ee613bcb2f59}" removed="0"/>
</clbl:labelList>
</file>

<file path=docProps/app.xml><?xml version="1.0" encoding="utf-8"?>
<Properties xmlns="http://schemas.openxmlformats.org/officeDocument/2006/extended-properties" xmlns:vt="http://schemas.openxmlformats.org/officeDocument/2006/docPropsVTypes">
  <TotalTime>5634</TotalTime>
  <Words>959</Words>
  <Application>Microsoft Office PowerPoint</Application>
  <PresentationFormat>Custom</PresentationFormat>
  <Paragraphs>42</Paragraphs>
  <Slides>1</Slides>
  <Notes>1</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vt:i4>
      </vt:variant>
    </vt:vector>
  </HeadingPairs>
  <TitlesOfParts>
    <vt:vector size="5" baseType="lpstr">
      <vt:lpstr>Arial</vt:lpstr>
      <vt:lpstr>Tahoma</vt:lpstr>
      <vt:lpstr>Times New Roman</vt:lpstr>
      <vt:lpstr>Default Design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46x46</dc:title>
  <dc:subject/>
  <dc:creator>Tatum, Amanda J CTR USARMY MEDCOM WRAIR (US)</dc:creator>
  <dc:description/>
  <cp:lastModifiedBy>Weinstein, Andrew P CTR DHA WRAIR WEST (USA)</cp:lastModifiedBy>
  <cp:revision>181</cp:revision>
  <cp:lastPrinted>2022-08-23T13:55:33Z</cp:lastPrinted>
  <dcterms:created xsi:type="dcterms:W3CDTF">2013-06-13T18:24:05Z</dcterms:created>
  <dcterms:modified xsi:type="dcterms:W3CDTF">2026-07-02T22:10:46Z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dlc_DocId">
    <vt:lpwstr>WRAIR-2051832699-13</vt:lpwstr>
  </property>
  <property fmtid="{D5CDD505-2E9C-101B-9397-08002B2CF9AE}" pid="3" name="_dlc_DocIdItemGuid">
    <vt:lpwstr>a44e2ca1-6870-43b4-9ad4-60a9018e7f2c</vt:lpwstr>
  </property>
  <property fmtid="{D5CDD505-2E9C-101B-9397-08002B2CF9AE}" pid="4" name="_dlc_DocIdUrl">
    <vt:lpwstr>https://wrairintranet.army.mil/ResearchSupport/SC/_layouts/15/DocIdRedir.aspx?ID=WRAIR-2051832699-13, WRAIR-2051832699-13</vt:lpwstr>
  </property>
  <property fmtid="{D5CDD505-2E9C-101B-9397-08002B2CF9AE}" pid="5" name="Classification">
    <vt:lpwstr>FOUO</vt:lpwstr>
  </property>
</Properties>
</file>