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handoutMasterIdLst>
    <p:handoutMasterId r:id="rId7"/>
  </p:handout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0" userDrawn="1">
          <p15:clr>
            <a:srgbClr val="A4A3A4"/>
          </p15:clr>
        </p15:guide>
        <p15:guide id="2" pos="1382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initials="S" lastIdx="1" clrIdx="0">
    <p:extLst>
      <p:ext uri="{19B8F6BF-5375-455C-9EA6-DF929625EA0E}">
        <p15:presenceInfo xmlns:p15="http://schemas.microsoft.com/office/powerpoint/2012/main" userId="S::Stephanie.Gross@hhs.gov::33004172-1476-4d3f-b925-4a26393785a1" providerId="AD"/>
      </p:ext>
    </p:extLst>
  </p:cmAuthor>
  <p:cmAuthor id="2" name="Sellman, Suzanne (OS/ASPR/OEA)" initials="SS(" lastIdx="1" clrIdx="1">
    <p:extLst>
      <p:ext uri="{19B8F6BF-5375-455C-9EA6-DF929625EA0E}">
        <p15:presenceInfo xmlns:p15="http://schemas.microsoft.com/office/powerpoint/2012/main" userId="S::Suzanne.Sellman@hhs.gov::8284e4ab-f5a4-45b9-a897-637548b030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92E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 d="100"/>
          <a:sy n="20" d="100"/>
        </p:scale>
        <p:origin x="2058" y="294"/>
      </p:cViewPr>
      <p:guideLst>
        <p:guide orient="horz" pos="10260"/>
        <p:guide pos="13824"/>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B11211-9F49-4A8E-B24B-C363BD00F34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69DC917-1160-442B-8DAE-CF6A3328BD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166605-162B-48D2-B771-88B248066281}" type="datetimeFigureOut">
              <a:rPr lang="en-US" smtClean="0"/>
              <a:t>7/22/2026</a:t>
            </a:fld>
            <a:endParaRPr lang="en-US"/>
          </a:p>
        </p:txBody>
      </p:sp>
      <p:sp>
        <p:nvSpPr>
          <p:cNvPr id="4" name="Footer Placeholder 3">
            <a:extLst>
              <a:ext uri="{FF2B5EF4-FFF2-40B4-BE49-F238E27FC236}">
                <a16:creationId xmlns:a16="http://schemas.microsoft.com/office/drawing/2014/main" id="{7CCAEB6E-76F2-400C-9DDC-4B777978E2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B2667E0-CC76-419C-9B0E-7B3C194BD9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AB063A-2D3A-42ED-827D-DA55BF703D73}" type="slidenum">
              <a:rPr lang="en-US" smtClean="0"/>
              <a:t>‹#›</a:t>
            </a:fld>
            <a:endParaRPr lang="en-US"/>
          </a:p>
        </p:txBody>
      </p:sp>
    </p:spTree>
    <p:extLst>
      <p:ext uri="{BB962C8B-B14F-4D97-AF65-F5344CB8AC3E}">
        <p14:creationId xmlns:p14="http://schemas.microsoft.com/office/powerpoint/2010/main" val="563730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06A853-579B-49CD-8537-C8FE3FFFA43D}" type="datetimeFigureOut">
              <a:rPr lang="en-US" smtClean="0"/>
              <a:t>7/22/2026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18E1C6-B166-42C9-B385-AED1C5F2FADC}" type="slidenum">
              <a:rPr lang="en-US" smtClean="0"/>
              <a:t>‹#›</a:t>
            </a:fld>
            <a:endParaRPr lang="en-US"/>
          </a:p>
        </p:txBody>
      </p:sp>
    </p:spTree>
    <p:extLst>
      <p:ext uri="{BB962C8B-B14F-4D97-AF65-F5344CB8AC3E}">
        <p14:creationId xmlns:p14="http://schemas.microsoft.com/office/powerpoint/2010/main" val="3998234581"/>
      </p:ext>
    </p:extLst>
  </p:cSld>
  <p:clrMap bg1="lt1" tx1="dk1" bg2="lt2" tx2="dk2" accent1="accent1" accent2="accent2" accent3="accent3" accent4="accent4" accent5="accent5" accent6="accent6" hlink="hlink" folHlink="folHlink"/>
  <p:notesStyle>
    <a:lvl1pPr marL="0" algn="l" defTabSz="1151795" rtl="0" eaLnBrk="1" latinLnBrk="0" hangingPunct="1">
      <a:defRPr sz="1512" kern="1200">
        <a:solidFill>
          <a:schemeClr val="tx1"/>
        </a:solidFill>
        <a:latin typeface="+mn-lt"/>
        <a:ea typeface="+mn-ea"/>
        <a:cs typeface="+mn-cs"/>
      </a:defRPr>
    </a:lvl1pPr>
    <a:lvl2pPr marL="575898" algn="l" defTabSz="1151795" rtl="0" eaLnBrk="1" latinLnBrk="0" hangingPunct="1">
      <a:defRPr sz="1512" kern="1200">
        <a:solidFill>
          <a:schemeClr val="tx1"/>
        </a:solidFill>
        <a:latin typeface="+mn-lt"/>
        <a:ea typeface="+mn-ea"/>
        <a:cs typeface="+mn-cs"/>
      </a:defRPr>
    </a:lvl2pPr>
    <a:lvl3pPr marL="1151795" algn="l" defTabSz="1151795" rtl="0" eaLnBrk="1" latinLnBrk="0" hangingPunct="1">
      <a:defRPr sz="1512" kern="1200">
        <a:solidFill>
          <a:schemeClr val="tx1"/>
        </a:solidFill>
        <a:latin typeface="+mn-lt"/>
        <a:ea typeface="+mn-ea"/>
        <a:cs typeface="+mn-cs"/>
      </a:defRPr>
    </a:lvl3pPr>
    <a:lvl4pPr marL="1727693" algn="l" defTabSz="1151795" rtl="0" eaLnBrk="1" latinLnBrk="0" hangingPunct="1">
      <a:defRPr sz="1512" kern="1200">
        <a:solidFill>
          <a:schemeClr val="tx1"/>
        </a:solidFill>
        <a:latin typeface="+mn-lt"/>
        <a:ea typeface="+mn-ea"/>
        <a:cs typeface="+mn-cs"/>
      </a:defRPr>
    </a:lvl4pPr>
    <a:lvl5pPr marL="2303592" algn="l" defTabSz="1151795" rtl="0" eaLnBrk="1" latinLnBrk="0" hangingPunct="1">
      <a:defRPr sz="1512" kern="1200">
        <a:solidFill>
          <a:schemeClr val="tx1"/>
        </a:solidFill>
        <a:latin typeface="+mn-lt"/>
        <a:ea typeface="+mn-ea"/>
        <a:cs typeface="+mn-cs"/>
      </a:defRPr>
    </a:lvl5pPr>
    <a:lvl6pPr marL="2879489" algn="l" defTabSz="1151795" rtl="0" eaLnBrk="1" latinLnBrk="0" hangingPunct="1">
      <a:defRPr sz="1512" kern="1200">
        <a:solidFill>
          <a:schemeClr val="tx1"/>
        </a:solidFill>
        <a:latin typeface="+mn-lt"/>
        <a:ea typeface="+mn-ea"/>
        <a:cs typeface="+mn-cs"/>
      </a:defRPr>
    </a:lvl6pPr>
    <a:lvl7pPr marL="3455387" algn="l" defTabSz="1151795" rtl="0" eaLnBrk="1" latinLnBrk="0" hangingPunct="1">
      <a:defRPr sz="1512" kern="1200">
        <a:solidFill>
          <a:schemeClr val="tx1"/>
        </a:solidFill>
        <a:latin typeface="+mn-lt"/>
        <a:ea typeface="+mn-ea"/>
        <a:cs typeface="+mn-cs"/>
      </a:defRPr>
    </a:lvl7pPr>
    <a:lvl8pPr marL="4031284" algn="l" defTabSz="1151795" rtl="0" eaLnBrk="1" latinLnBrk="0" hangingPunct="1">
      <a:defRPr sz="1512" kern="1200">
        <a:solidFill>
          <a:schemeClr val="tx1"/>
        </a:solidFill>
        <a:latin typeface="+mn-lt"/>
        <a:ea typeface="+mn-ea"/>
        <a:cs typeface="+mn-cs"/>
      </a:defRPr>
    </a:lvl8pPr>
    <a:lvl9pPr marL="4607182" algn="l" defTabSz="1151795" rtl="0" eaLnBrk="1" latinLnBrk="0" hangingPunct="1">
      <a:defRPr sz="151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effectLst/>
                <a:latin typeface="Calibri" panose="020F0502020204030204" pitchFamily="34" charset="0"/>
                <a:ea typeface="Calibri" panose="020F0502020204030204" pitchFamily="34" charset="0"/>
              </a:rPr>
              <a:t>Poster Presentation Template Instructions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Due to size limitations within PowerPoint, this poster presentation template is pre-formatted for a 36” x 24” (horizontal) poster. All poster sizes are dictated by the meeting organizer. Please reach out to the meeting planner to confirm a size before designing the poster. The poster size also may be available on the meeting’s website or in the confirmation email you received when your poster was accepted.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most common poster size is 6’ x 4’ (72” x 48”). For posters this size, use this template to input your content then save as either a TIFF file or PDF file. When submitting the poster for print, please indicate that it should be printed at 200%.</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r>
              <a:rPr lang="en-US" dirty="0"/>
              <a:t>If a different sized poster is needed, please contact ASPR Comms at ASPRComms@hhs.gov or click on “Slide Size” under the “Design” tab. From here you can resize the poster using the “Custom Slide Size” feature. Note that the maximum size of a PowerPoint slide is 56” x 56”. Please do not distort the graphic elements already on the template when using the Custom Slide Size feature.</a:t>
            </a:r>
          </a:p>
        </p:txBody>
      </p:sp>
      <p:sp>
        <p:nvSpPr>
          <p:cNvPr id="4" name="Slide Number Placeholder 3"/>
          <p:cNvSpPr>
            <a:spLocks noGrp="1"/>
          </p:cNvSpPr>
          <p:nvPr>
            <p:ph type="sldNum" sz="quarter" idx="5"/>
          </p:nvPr>
        </p:nvSpPr>
        <p:spPr/>
        <p:txBody>
          <a:bodyPr/>
          <a:lstStyle/>
          <a:p>
            <a:fld id="{8C18E1C6-B166-42C9-B385-AED1C5F2FADC}" type="slidenum">
              <a:rPr lang="en-US" smtClean="0"/>
              <a:t>1</a:t>
            </a:fld>
            <a:endParaRPr lang="en-US"/>
          </a:p>
        </p:txBody>
      </p:sp>
    </p:spTree>
    <p:extLst>
      <p:ext uri="{BB962C8B-B14F-4D97-AF65-F5344CB8AC3E}">
        <p14:creationId xmlns:p14="http://schemas.microsoft.com/office/powerpoint/2010/main" val="2631634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B039A7-8B79-46E0-A490-D1E7DDD7A3FD}"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1131297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B039A7-8B79-46E0-A490-D1E7DDD7A3FD}"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270729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B039A7-8B79-46E0-A490-D1E7DDD7A3FD}"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3660701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B039A7-8B79-46E0-A490-D1E7DDD7A3FD}"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1466457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B039A7-8B79-46E0-A490-D1E7DDD7A3FD}"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3426818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B039A7-8B79-46E0-A490-D1E7DDD7A3FD}"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2078277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B039A7-8B79-46E0-A490-D1E7DDD7A3FD}"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423690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B039A7-8B79-46E0-A490-D1E7DDD7A3FD}"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698214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B039A7-8B79-46E0-A490-D1E7DDD7A3FD}"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247394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FB039A7-8B79-46E0-A490-D1E7DDD7A3FD}"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2397061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FB039A7-8B79-46E0-A490-D1E7DDD7A3FD}"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7F1FEE-8A88-4CEC-A096-5D6A2B8D2BF5}" type="slidenum">
              <a:rPr lang="en-US" smtClean="0"/>
              <a:t>‹#›</a:t>
            </a:fld>
            <a:endParaRPr lang="en-US"/>
          </a:p>
        </p:txBody>
      </p:sp>
    </p:spTree>
    <p:extLst>
      <p:ext uri="{BB962C8B-B14F-4D97-AF65-F5344CB8AC3E}">
        <p14:creationId xmlns:p14="http://schemas.microsoft.com/office/powerpoint/2010/main" val="1881462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DFB039A7-8B79-46E0-A490-D1E7DDD7A3FD}" type="datetimeFigureOut">
              <a:rPr lang="en-US" smtClean="0"/>
              <a:t>7/22/2026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027F1FEE-8A88-4CEC-A096-5D6A2B8D2BF5}" type="slidenum">
              <a:rPr lang="en-US" smtClean="0"/>
              <a:t>‹#›</a:t>
            </a:fld>
            <a:endParaRPr lang="en-US"/>
          </a:p>
        </p:txBody>
      </p:sp>
    </p:spTree>
    <p:extLst>
      <p:ext uri="{BB962C8B-B14F-4D97-AF65-F5344CB8AC3E}">
        <p14:creationId xmlns:p14="http://schemas.microsoft.com/office/powerpoint/2010/main" val="3976120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C58C5-FD8F-414F-9E07-6E3F93F695E7}"/>
              </a:ext>
            </a:extLst>
          </p:cNvPr>
          <p:cNvSpPr>
            <a:spLocks noGrp="1"/>
          </p:cNvSpPr>
          <p:nvPr>
            <p:ph type="ctrTitle"/>
          </p:nvPr>
        </p:nvSpPr>
        <p:spPr>
          <a:xfrm>
            <a:off x="753171" y="5698686"/>
            <a:ext cx="41348064" cy="2283654"/>
          </a:xfrm>
        </p:spPr>
        <p:txBody>
          <a:bodyPr>
            <a:noAutofit/>
          </a:bodyPr>
          <a:lstStyle/>
          <a:p>
            <a:r>
              <a:rPr lang="en-US" sz="7997" b="1" dirty="0">
                <a:latin typeface="Arial" panose="020B0604020202020204" pitchFamily="34" charset="0"/>
                <a:cs typeface="Arial" panose="020B0604020202020204" pitchFamily="34" charset="0"/>
              </a:rPr>
              <a:t>Clinical Evaluation of Dose Response Kinetics of an Adjuvanted Anthrax Vaccine</a:t>
            </a:r>
          </a:p>
        </p:txBody>
      </p:sp>
      <p:sp>
        <p:nvSpPr>
          <p:cNvPr id="3" name="Subtitle 2">
            <a:extLst>
              <a:ext uri="{FF2B5EF4-FFF2-40B4-BE49-F238E27FC236}">
                <a16:creationId xmlns:a16="http://schemas.microsoft.com/office/drawing/2014/main" id="{D6AE999B-3E07-4858-A482-2810F29ED7A4}"/>
              </a:ext>
            </a:extLst>
          </p:cNvPr>
          <p:cNvSpPr>
            <a:spLocks noGrp="1"/>
          </p:cNvSpPr>
          <p:nvPr>
            <p:ph type="subTitle" idx="1"/>
          </p:nvPr>
        </p:nvSpPr>
        <p:spPr>
          <a:xfrm>
            <a:off x="1348611" y="8202332"/>
            <a:ext cx="41452800" cy="1429235"/>
          </a:xfrm>
        </p:spPr>
        <p:txBody>
          <a:bodyPr>
            <a:normAutofit fontScale="55000" lnSpcReduction="20000"/>
          </a:bodyPr>
          <a:lstStyle/>
          <a:p>
            <a:pPr>
              <a:spcBef>
                <a:spcPts val="0"/>
              </a:spcBef>
              <a:spcAft>
                <a:spcPts val="397"/>
              </a:spcAft>
            </a:pPr>
            <a:r>
              <a:rPr lang="en-US" sz="8531" dirty="0"/>
              <a:t>Adam Clark, Ph.D.</a:t>
            </a:r>
            <a:r>
              <a:rPr lang="en-US" sz="8531" baseline="30000" dirty="0"/>
              <a:t>1 </a:t>
            </a:r>
            <a:r>
              <a:rPr lang="en-US" sz="8531" dirty="0"/>
              <a:t>Lindsay Parish, Ph.D.</a:t>
            </a:r>
            <a:r>
              <a:rPr lang="en-US" sz="8531" baseline="30000" dirty="0"/>
              <a:t>1 </a:t>
            </a:r>
            <a:r>
              <a:rPr lang="en-US" sz="8531" dirty="0"/>
              <a:t>Derek Eisnor, MD</a:t>
            </a:r>
            <a:r>
              <a:rPr lang="en-US" sz="8531" baseline="30000" dirty="0"/>
              <a:t>1 </a:t>
            </a:r>
            <a:r>
              <a:rPr lang="en-US" sz="8531" dirty="0"/>
              <a:t>Gary Horwith, MD</a:t>
            </a:r>
            <a:r>
              <a:rPr lang="en-US" sz="8531" baseline="30000" dirty="0"/>
              <a:t>1,2 </a:t>
            </a:r>
            <a:r>
              <a:rPr lang="en-US" sz="8531" dirty="0"/>
              <a:t>Lynn Khosrowshahi, MPH</a:t>
            </a:r>
            <a:r>
              <a:rPr lang="en-US" sz="8531" baseline="30000" dirty="0"/>
              <a:t>1,3 </a:t>
            </a:r>
            <a:r>
              <a:rPr lang="en-US" sz="8531" dirty="0"/>
              <a:t>Matthew Steele, Ph.D., RAC</a:t>
            </a:r>
            <a:r>
              <a:rPr lang="en-US" sz="8531" baseline="30000" dirty="0"/>
              <a:t>1 </a:t>
            </a:r>
            <a:r>
              <a:rPr lang="en-US" sz="8531" dirty="0"/>
              <a:t>Kimberly Hofmeyer, Ph.D.</a:t>
            </a:r>
            <a:r>
              <a:rPr lang="en-US" sz="8531" baseline="30000" dirty="0"/>
              <a:t>1 </a:t>
            </a:r>
          </a:p>
          <a:p>
            <a:pPr algn="l">
              <a:spcBef>
                <a:spcPts val="0"/>
              </a:spcBef>
            </a:pPr>
            <a:r>
              <a:rPr lang="en-US" sz="3997" baseline="30000" dirty="0"/>
              <a:t>	1</a:t>
            </a:r>
            <a:r>
              <a:rPr lang="en-US" sz="3997" dirty="0"/>
              <a:t>Biomedical Advanced Research and Development Authority (BARDA), Administration for Strategic Preparedness and Response (ASPR), U.S. Department of Health and Human Services (HHS). Washington, DC, USA., </a:t>
            </a:r>
            <a:r>
              <a:rPr lang="en-US" sz="3997" baseline="30000" dirty="0"/>
              <a:t>2</a:t>
            </a:r>
            <a:r>
              <a:rPr lang="en-US" sz="3997" dirty="0"/>
              <a:t>Tunnell Federal Government Services (contractor supporting BARDA). Bethesda, MD, </a:t>
            </a:r>
          </a:p>
          <a:p>
            <a:pPr>
              <a:spcBef>
                <a:spcPts val="0"/>
              </a:spcBef>
            </a:pPr>
            <a:r>
              <a:rPr lang="en-US" sz="3997" baseline="30000" dirty="0"/>
              <a:t>3</a:t>
            </a:r>
            <a:r>
              <a:rPr lang="en-US" sz="3997" dirty="0"/>
              <a:t>Booz Allen Hamilton (contractor supporting BARDA). McLean, VA</a:t>
            </a:r>
          </a:p>
          <a:p>
            <a:endParaRPr lang="en-US" sz="4265"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8ABDFB0-0352-4E15-8064-AA8743A7246E}"/>
              </a:ext>
            </a:extLst>
          </p:cNvPr>
          <p:cNvSpPr/>
          <p:nvPr/>
        </p:nvSpPr>
        <p:spPr>
          <a:xfrm>
            <a:off x="1267327" y="31677194"/>
            <a:ext cx="41452800" cy="567991"/>
          </a:xfrm>
          <a:prstGeom prst="rect">
            <a:avLst/>
          </a:prstGeom>
          <a:solidFill>
            <a:srgbClr val="192E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99"/>
          </a:p>
        </p:txBody>
      </p:sp>
      <p:sp>
        <p:nvSpPr>
          <p:cNvPr id="7" name="Rectangle 6">
            <a:extLst>
              <a:ext uri="{FF2B5EF4-FFF2-40B4-BE49-F238E27FC236}">
                <a16:creationId xmlns:a16="http://schemas.microsoft.com/office/drawing/2014/main" id="{53890454-B260-4BF5-9EBD-780734EDACD0}"/>
              </a:ext>
            </a:extLst>
          </p:cNvPr>
          <p:cNvSpPr/>
          <p:nvPr/>
        </p:nvSpPr>
        <p:spPr>
          <a:xfrm>
            <a:off x="1886224" y="1885890"/>
            <a:ext cx="41077742" cy="1130909"/>
          </a:xfrm>
          <a:prstGeom prst="rect">
            <a:avLst/>
          </a:prstGeom>
          <a:solidFill>
            <a:srgbClr val="AA64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99"/>
          </a:p>
        </p:txBody>
      </p:sp>
      <p:sp>
        <p:nvSpPr>
          <p:cNvPr id="8" name="Rectangle 7">
            <a:extLst>
              <a:ext uri="{FF2B5EF4-FFF2-40B4-BE49-F238E27FC236}">
                <a16:creationId xmlns:a16="http://schemas.microsoft.com/office/drawing/2014/main" id="{BCBF389E-3905-4D56-8DF0-BEA9E1297CCA}"/>
              </a:ext>
            </a:extLst>
          </p:cNvPr>
          <p:cNvSpPr/>
          <p:nvPr/>
        </p:nvSpPr>
        <p:spPr>
          <a:xfrm>
            <a:off x="1429889" y="1497575"/>
            <a:ext cx="41348064" cy="1350514"/>
          </a:xfrm>
          <a:prstGeom prst="rect">
            <a:avLst/>
          </a:prstGeom>
          <a:solidFill>
            <a:srgbClr val="192E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99"/>
          </a:p>
        </p:txBody>
      </p:sp>
      <p:sp>
        <p:nvSpPr>
          <p:cNvPr id="9" name="TextBox 8">
            <a:extLst>
              <a:ext uri="{FF2B5EF4-FFF2-40B4-BE49-F238E27FC236}">
                <a16:creationId xmlns:a16="http://schemas.microsoft.com/office/drawing/2014/main" id="{A487D8C5-2AA9-4940-AA79-A4BCEA63C7CD}"/>
              </a:ext>
            </a:extLst>
          </p:cNvPr>
          <p:cNvSpPr txBox="1"/>
          <p:nvPr/>
        </p:nvSpPr>
        <p:spPr>
          <a:xfrm>
            <a:off x="27048736" y="1756030"/>
            <a:ext cx="15052506" cy="830997"/>
          </a:xfrm>
          <a:prstGeom prst="rect">
            <a:avLst/>
          </a:prstGeom>
          <a:noFill/>
        </p:spPr>
        <p:txBody>
          <a:bodyPr wrap="square" rtlCol="0">
            <a:spAutoFit/>
          </a:bodyPr>
          <a:lstStyle/>
          <a:p>
            <a:pPr algn="r"/>
            <a:r>
              <a:rPr lang="en-US" sz="4800" spc="295">
                <a:solidFill>
                  <a:schemeClr val="bg1"/>
                </a:solidFill>
                <a:latin typeface="Arial" panose="020B0604020202020204" pitchFamily="34" charset="0"/>
                <a:cs typeface="Arial" panose="020B0604020202020204" pitchFamily="34" charset="0"/>
              </a:rPr>
              <a:t>U.S. Department of Health &amp; Human Services</a:t>
            </a:r>
          </a:p>
        </p:txBody>
      </p:sp>
      <p:cxnSp>
        <p:nvCxnSpPr>
          <p:cNvPr id="10" name="Straight Connector 9">
            <a:extLst>
              <a:ext uri="{FF2B5EF4-FFF2-40B4-BE49-F238E27FC236}">
                <a16:creationId xmlns:a16="http://schemas.microsoft.com/office/drawing/2014/main" id="{66688006-CA21-4E35-B2B1-4FD79FE12637}"/>
              </a:ext>
            </a:extLst>
          </p:cNvPr>
          <p:cNvCxnSpPr>
            <a:cxnSpLocks/>
          </p:cNvCxnSpPr>
          <p:nvPr/>
        </p:nvCxnSpPr>
        <p:spPr>
          <a:xfrm>
            <a:off x="1348614" y="6362559"/>
            <a:ext cx="41458601" cy="0"/>
          </a:xfrm>
          <a:prstGeom prst="line">
            <a:avLst/>
          </a:prstGeom>
          <a:ln w="69850">
            <a:solidFill>
              <a:srgbClr val="AA6404"/>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8C1A5ED-366E-4482-9B5E-F1EE507586E0}"/>
              </a:ext>
            </a:extLst>
          </p:cNvPr>
          <p:cNvSpPr txBox="1"/>
          <p:nvPr/>
        </p:nvSpPr>
        <p:spPr>
          <a:xfrm>
            <a:off x="26483297" y="4047623"/>
            <a:ext cx="13583987" cy="1569660"/>
          </a:xfrm>
          <a:prstGeom prst="rect">
            <a:avLst/>
          </a:prstGeom>
          <a:noFill/>
        </p:spPr>
        <p:txBody>
          <a:bodyPr wrap="square" rtlCol="0">
            <a:spAutoFit/>
          </a:bodyPr>
          <a:lstStyle/>
          <a:p>
            <a:pPr algn="ctr"/>
            <a:r>
              <a:rPr lang="en-US" sz="4800" b="1" dirty="0">
                <a:solidFill>
                  <a:srgbClr val="192E61"/>
                </a:solidFill>
                <a:latin typeface="Arial" panose="020B0604020202020204" pitchFamily="34" charset="0"/>
                <a:cs typeface="Arial" panose="020B0604020202020204" pitchFamily="34" charset="0"/>
              </a:rPr>
              <a:t>Biomedical Advanced Research and Development Authority (BARDA)</a:t>
            </a:r>
          </a:p>
        </p:txBody>
      </p:sp>
      <p:pic>
        <p:nvPicPr>
          <p:cNvPr id="15" name="Picture 14">
            <a:extLst>
              <a:ext uri="{FF2B5EF4-FFF2-40B4-BE49-F238E27FC236}">
                <a16:creationId xmlns:a16="http://schemas.microsoft.com/office/drawing/2014/main" id="{136DC6B4-7246-4E40-A9C7-D6DD36CDE6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29893" y="2960648"/>
            <a:ext cx="23401974" cy="3423821"/>
          </a:xfrm>
          <a:prstGeom prst="rect">
            <a:avLst/>
          </a:prstGeom>
        </p:spPr>
      </p:pic>
      <p:pic>
        <p:nvPicPr>
          <p:cNvPr id="11" name="Picture 10" descr="A picture containing text, sign, ceramic ware&#10;&#10;Description automatically generated">
            <a:extLst>
              <a:ext uri="{FF2B5EF4-FFF2-40B4-BE49-F238E27FC236}">
                <a16:creationId xmlns:a16="http://schemas.microsoft.com/office/drawing/2014/main" id="{5889DCA9-285A-4525-899E-4397F1941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27824" y="3106548"/>
            <a:ext cx="3129751" cy="3128524"/>
          </a:xfrm>
          <a:prstGeom prst="rect">
            <a:avLst/>
          </a:prstGeom>
        </p:spPr>
      </p:pic>
      <p:sp>
        <p:nvSpPr>
          <p:cNvPr id="4" name="TextBox 3">
            <a:extLst>
              <a:ext uri="{FF2B5EF4-FFF2-40B4-BE49-F238E27FC236}">
                <a16:creationId xmlns:a16="http://schemas.microsoft.com/office/drawing/2014/main" id="{0E1C5E6D-C2CC-7433-B42E-95DC1BD32181}"/>
              </a:ext>
            </a:extLst>
          </p:cNvPr>
          <p:cNvSpPr txBox="1"/>
          <p:nvPr/>
        </p:nvSpPr>
        <p:spPr>
          <a:xfrm>
            <a:off x="1886219" y="9631569"/>
            <a:ext cx="13241485" cy="8424294"/>
          </a:xfrm>
          <a:prstGeom prst="rect">
            <a:avLst/>
          </a:prstGeom>
          <a:noFill/>
        </p:spPr>
        <p:txBody>
          <a:bodyPr wrap="square" rtlCol="0">
            <a:spAutoFit/>
          </a:bodyPr>
          <a:lstStyle/>
          <a:p>
            <a:pPr algn="just">
              <a:spcAft>
                <a:spcPts val="600"/>
              </a:spcAft>
            </a:pPr>
            <a:r>
              <a:rPr lang="en-US" sz="1865" b="1" dirty="0"/>
              <a:t> </a:t>
            </a:r>
          </a:p>
          <a:p>
            <a:pPr algn="just">
              <a:spcAft>
                <a:spcPts val="600"/>
              </a:spcAft>
            </a:pPr>
            <a:r>
              <a:rPr lang="en-US" sz="2002" dirty="0"/>
              <a:t>The Vaccine Program within BARDA’s Chemical, Biological, Radiological, and Nuclear (CBRN) Countermeasures Division supports the development, licensure, and procurement of vaccines against biological threats such as anthrax. In 2023, the BARDA-funded anthrax vaccine CYFENDUS was licensed by the FDA for post-exposure prophylaxis (PEP) of disease following exposure to </a:t>
            </a:r>
            <a:r>
              <a:rPr lang="en-US" sz="2002" i="1" dirty="0"/>
              <a:t>Bacillus anthracis</a:t>
            </a:r>
            <a:r>
              <a:rPr lang="en-US" sz="2002" dirty="0"/>
              <a:t> when administered in conjunction with recommended antibiotics. CYFENDUS reduced the vaccine PEP regimen to two doses from the three doses required by BIOTHRAX. </a:t>
            </a:r>
          </a:p>
          <a:p>
            <a:pPr algn="just">
              <a:spcAft>
                <a:spcPts val="600"/>
              </a:spcAft>
            </a:pPr>
            <a:r>
              <a:rPr lang="en-US" sz="2002" dirty="0"/>
              <a:t>BARDA is interested in logistical and operational improvements to optimize vaccine deployment in public health emergencies. For CYFENDUS, BARDA is investigating two key questions: (1) whether a half-dose can maintain effectiveness, and (2) whether the 2-dose primary series can be successfully boosted. If effective, use of half-dose has the potential to extend the number of procured doses if a shortage occurs during an incident response. </a:t>
            </a:r>
          </a:p>
          <a:p>
            <a:pPr algn="just">
              <a:spcAft>
                <a:spcPts val="600"/>
              </a:spcAft>
            </a:pPr>
            <a:r>
              <a:rPr lang="en-US" sz="2002" dirty="0"/>
              <a:t>To address these questions, BARDA is conducting the Anthrax AV7909 Boost Evaluation Study (ABESt), a randomized, Phase 2, double-blinded study to assess the safety and immune response kinetics of the CYFENDUS (AV7909) anthrax vaccine administered on two primary series vaccination schedules followed by 6- and 12-month boosters (NCT05997264). Healthy adults were included in the study to evaluate immune responses as measured by Toxin Neutralizing Assay (TNA) and safety. Here we present an interim analysis of the primary series vaccinations. Subjects were randomized 1:1:1:1 across 4 treatment groups of half- and full-doses and schedules of 1,15 and 0, 29 days. The data demonstrate that half-doses are equally effective as full doses at eliciting immune responses on both schedules but the magnitude of the response of both doses was substantially greater with the 1, 29 schedule. For both schedules, the half-dose may decrease the incidence of adverse events. These data suggest that the vaccine could be further optimized for clinical utility in both PEP and pre-exposure prophylaxis (</a:t>
            </a:r>
            <a:r>
              <a:rPr lang="en-US" sz="2002" dirty="0" err="1"/>
              <a:t>PrEP</a:t>
            </a:r>
            <a:r>
              <a:rPr lang="en-US" sz="2002" dirty="0"/>
              <a:t>) settings.</a:t>
            </a:r>
          </a:p>
          <a:p>
            <a:pPr algn="just">
              <a:spcAft>
                <a:spcPts val="600"/>
              </a:spcAft>
            </a:pPr>
            <a:r>
              <a:rPr lang="en-US" sz="2002" dirty="0"/>
              <a:t>BIOTHRAX is still the only available </a:t>
            </a:r>
            <a:r>
              <a:rPr lang="en-US" sz="2002" dirty="0" err="1"/>
              <a:t>PrEP</a:t>
            </a:r>
            <a:r>
              <a:rPr lang="en-US" sz="2002" dirty="0"/>
              <a:t> to prevent anthrax disease; however, the regimen is extensive, requiring a 3-dose primary series with 6- and 12-month boosters and annual boosting thereafter. The data from the CYFENDUS ABESt trial have the potential to enable a shorter primary series and improved logistics for </a:t>
            </a:r>
            <a:r>
              <a:rPr lang="en-US" sz="2002" dirty="0" err="1"/>
              <a:t>PrEP</a:t>
            </a:r>
            <a:r>
              <a:rPr lang="en-US" sz="2002" dirty="0"/>
              <a:t>, benefiting preparedness in terms of protection and medical planning where anthrax may be a threat. </a:t>
            </a:r>
          </a:p>
          <a:p>
            <a:pPr algn="just"/>
            <a:endParaRPr lang="en-US" sz="1865" dirty="0"/>
          </a:p>
          <a:p>
            <a:pPr algn="just"/>
            <a:endParaRPr lang="en-US" sz="1865" dirty="0"/>
          </a:p>
        </p:txBody>
      </p:sp>
      <p:sp>
        <p:nvSpPr>
          <p:cNvPr id="6" name="TextBox 5">
            <a:extLst>
              <a:ext uri="{FF2B5EF4-FFF2-40B4-BE49-F238E27FC236}">
                <a16:creationId xmlns:a16="http://schemas.microsoft.com/office/drawing/2014/main" id="{D44C6CDD-63BA-619A-1999-A252CD513345}"/>
              </a:ext>
            </a:extLst>
          </p:cNvPr>
          <p:cNvSpPr txBox="1"/>
          <p:nvPr/>
        </p:nvSpPr>
        <p:spPr>
          <a:xfrm>
            <a:off x="1944961" y="17901331"/>
            <a:ext cx="13241485" cy="8424295"/>
          </a:xfrm>
          <a:prstGeom prst="rect">
            <a:avLst/>
          </a:prstGeom>
          <a:noFill/>
        </p:spPr>
        <p:txBody>
          <a:bodyPr wrap="square" rtlCol="0">
            <a:noAutofit/>
          </a:bodyPr>
          <a:lstStyle/>
          <a:p>
            <a:pPr algn="just"/>
            <a:endParaRPr lang="en-US" sz="2132" dirty="0"/>
          </a:p>
          <a:p>
            <a:pPr algn="just">
              <a:spcAft>
                <a:spcPts val="600"/>
              </a:spcAft>
            </a:pPr>
            <a:r>
              <a:rPr lang="en-US" sz="2002" dirty="0"/>
              <a:t>Anthrax is an acute infectious disease caused by the Gram-positive, spore-forming bacterium </a:t>
            </a:r>
            <a:r>
              <a:rPr lang="en-US" sz="2002" i="1" dirty="0"/>
              <a:t>Bacillus anthracis</a:t>
            </a:r>
            <a:r>
              <a:rPr lang="en-US" sz="2002" dirty="0"/>
              <a:t>. Anthrax can be found naturally or weaponized as inhalation anthrax, with a mortality rate of around 90% when left untreated by antibiotics or prevented through vaccination raising concern for its use as a bioweapon against civilians or the warfighter [2].</a:t>
            </a:r>
          </a:p>
          <a:p>
            <a:pPr algn="just">
              <a:spcAft>
                <a:spcPts val="600"/>
              </a:spcAft>
            </a:pPr>
            <a:r>
              <a:rPr lang="en-US" sz="2002" dirty="0"/>
              <a:t>Currently there are two anthrax vaccines licensed for use in adult populations ages 18-65: </a:t>
            </a:r>
            <a:r>
              <a:rPr lang="en-US" sz="2002" dirty="0" err="1"/>
              <a:t>Biothrax</a:t>
            </a:r>
            <a:r>
              <a:rPr lang="en-US" sz="2002" dirty="0"/>
              <a:t> which is licensed for both pre-exposure prophylaxis (as a 3-dose primary series with 6- and 12-month boosters and annual boosting) and post-exposure prophylaxis (as a three-dose series 1,15, 29 days) and CYFENDUS (AV7909) which currently only is licensed for post-exposure prophylaxis (as a two-dose 1,15 days).</a:t>
            </a:r>
          </a:p>
          <a:p>
            <a:pPr algn="just">
              <a:spcAft>
                <a:spcPts val="600"/>
              </a:spcAft>
            </a:pPr>
            <a:r>
              <a:rPr lang="en-US" sz="2002" dirty="0"/>
              <a:t>Both vaccines are manufactured as a cell-free filtrate of an avirulent, non-encapsulated strain of </a:t>
            </a:r>
            <a:r>
              <a:rPr lang="en-US" sz="2002" i="1" dirty="0"/>
              <a:t>B. anthracis</a:t>
            </a:r>
            <a:r>
              <a:rPr lang="en-US" sz="2002" dirty="0"/>
              <a:t> containing proteins from the bacteria to illicit the immune response. CYFENDUS was designed as a next-generation vaccine that included the addition of the CpG 7909 adjuvant to the filtrate to stimulate a more rapid and robust immune response.  CpG 7909 acts as a Toll-like receptor 9 (TLR9) agonist and was shown to reduce the time to onset of immune protection and the number of doses needed for a protective immune response [3,4].</a:t>
            </a:r>
          </a:p>
          <a:p>
            <a:pPr algn="just">
              <a:spcAft>
                <a:spcPts val="600"/>
              </a:spcAft>
            </a:pPr>
            <a:r>
              <a:rPr lang="en-US" sz="2002" dirty="0"/>
              <a:t>The FDA allowed use of the “Animal Rule” for justification of the effectiveness of anthrax vaccines as a correlate on human protection.  Under this model, the FDA accepted a Toxin Neutralizing Assay (TNA) value of 0.56 or greater as an acceptable threshold as a correlate for human protection after studies showed a 70% probability of survival associated with a TNA NF50 (50% neutralization factor) level of 0.56 in rabbits and 0.29 in NHPs. [6,7].</a:t>
            </a:r>
          </a:p>
          <a:p>
            <a:pPr algn="just">
              <a:spcAft>
                <a:spcPts val="600"/>
              </a:spcAft>
            </a:pPr>
            <a:r>
              <a:rPr lang="en-US" sz="2002" dirty="0"/>
              <a:t>While CYFENDUS was licensed as a vaccine that demonstrated effectiveness through animal models and non-inferiority against </a:t>
            </a:r>
            <a:r>
              <a:rPr lang="en-US" sz="2002" dirty="0" err="1"/>
              <a:t>Biothrax</a:t>
            </a:r>
            <a:r>
              <a:rPr lang="en-US" sz="2002" dirty="0"/>
              <a:t>  in clinical studies [5] little is known about the immune kinetics for the vaccine in humans in terms of lower doses or booster doses. Such data could be valuable in evaluating use of the vaccine in the event of vaccine shortages, use of the vaccine in special populations like pediatrics or pregnant women, or application of the vaccine for a pre-exposure prophylaxis indication for the warfighter that requires lower of fewer doses.</a:t>
            </a:r>
          </a:p>
          <a:p>
            <a:pPr algn="just">
              <a:spcAft>
                <a:spcPts val="600"/>
              </a:spcAft>
            </a:pPr>
            <a:r>
              <a:rPr lang="en-US" sz="2002" dirty="0"/>
              <a:t>In order to better understand the immune kinetics of the vaccine, BARDA conducted the Anthrax AV7909 Boost Evaluation Study (ABESt) to understand how changes in both vaccine dose and schedule may affect the immune response and adverse events of the vaccine following administration.</a:t>
            </a:r>
          </a:p>
          <a:p>
            <a:pPr algn="just"/>
            <a:endParaRPr lang="en-US" sz="2132" dirty="0"/>
          </a:p>
        </p:txBody>
      </p:sp>
      <p:sp>
        <p:nvSpPr>
          <p:cNvPr id="12" name="TextBox 11">
            <a:extLst>
              <a:ext uri="{FF2B5EF4-FFF2-40B4-BE49-F238E27FC236}">
                <a16:creationId xmlns:a16="http://schemas.microsoft.com/office/drawing/2014/main" id="{80BC95CB-7B4F-A264-3A80-FE87D05979C3}"/>
              </a:ext>
            </a:extLst>
          </p:cNvPr>
          <p:cNvSpPr txBox="1"/>
          <p:nvPr/>
        </p:nvSpPr>
        <p:spPr>
          <a:xfrm>
            <a:off x="1871138" y="26711653"/>
            <a:ext cx="13241485" cy="4035400"/>
          </a:xfrm>
          <a:prstGeom prst="rect">
            <a:avLst/>
          </a:prstGeom>
          <a:noFill/>
        </p:spPr>
        <p:txBody>
          <a:bodyPr wrap="square" rtlCol="0">
            <a:spAutoFit/>
          </a:bodyPr>
          <a:lstStyle/>
          <a:p>
            <a:pPr algn="just"/>
            <a:endParaRPr lang="en-US" sz="1598" b="1" u="sng" dirty="0"/>
          </a:p>
          <a:p>
            <a:pPr algn="just"/>
            <a:r>
              <a:rPr lang="en-US" sz="2002" dirty="0"/>
              <a:t>This trial was a randomized, double-blinded, multicenter study evaluating immune response kinetics of full and half doses of CYFENDUS (AV7909) with different primary series vaccination schedules followed by 6- and 12-month boosters. Healthy adult male and female subjects aged 18 through 65 years were included in the study.  Subjects were randomized 1:1:1:1 across 4 treatment groups (approximately 50 subjects per group) and received a total of 5 intramuscular (IM) injections. Primary series were administered on Days 1, 15, and 29, and booster IP doses were administered on Days 181 and 366. On each administration day, subjects received an IM injection of full-dose CYFENDUS (0.5 mL), half-dose CYFENDUS (0.25 mL), or placebo (0.5 mL or 0.25 mL sodium chloride for injection), based on their assigned treatment group. (TABLE 1)</a:t>
            </a:r>
          </a:p>
          <a:p>
            <a:pPr algn="just"/>
            <a:r>
              <a:rPr lang="en-US" sz="2002" dirty="0"/>
              <a:t>Safety assessments were based on solicited adverse events; unsolicited treatment-emergent adverse events (TEAEs);  treatment-emergent serious adverse events (SAEs), potentially immune-mediated medical conditions (PIMMCs), and medically attended adverse events (MAAEs). Immunological assessments included toxin-neutralizing antibody (TNA) 50% neutralization factor (NF50) and the </a:t>
            </a:r>
            <a:r>
              <a:rPr lang="en-US" sz="2002" dirty="0" err="1"/>
              <a:t>seroprotection</a:t>
            </a:r>
            <a:r>
              <a:rPr lang="en-US" sz="2002" dirty="0"/>
              <a:t> rate as defined by the percentage of subjects surpassing the TNA threshold of 0.56.</a:t>
            </a:r>
          </a:p>
        </p:txBody>
      </p:sp>
      <p:pic>
        <p:nvPicPr>
          <p:cNvPr id="16" name="Picture 15">
            <a:extLst>
              <a:ext uri="{FF2B5EF4-FFF2-40B4-BE49-F238E27FC236}">
                <a16:creationId xmlns:a16="http://schemas.microsoft.com/office/drawing/2014/main" id="{871D9363-5C73-7A3C-21BA-14007F43D1A6}"/>
              </a:ext>
            </a:extLst>
          </p:cNvPr>
          <p:cNvPicPr>
            <a:picLocks noChangeAspect="1"/>
          </p:cNvPicPr>
          <p:nvPr/>
        </p:nvPicPr>
        <p:blipFill>
          <a:blip r:embed="rId5"/>
          <a:stretch>
            <a:fillRect/>
          </a:stretch>
        </p:blipFill>
        <p:spPr>
          <a:xfrm>
            <a:off x="16311862" y="14768433"/>
            <a:ext cx="11545498" cy="3565840"/>
          </a:xfrm>
          <a:prstGeom prst="rect">
            <a:avLst/>
          </a:prstGeom>
        </p:spPr>
      </p:pic>
      <p:sp>
        <p:nvSpPr>
          <p:cNvPr id="17" name="TextBox 16">
            <a:extLst>
              <a:ext uri="{FF2B5EF4-FFF2-40B4-BE49-F238E27FC236}">
                <a16:creationId xmlns:a16="http://schemas.microsoft.com/office/drawing/2014/main" id="{85404B1C-CE82-AF4C-0CCD-9E076E0AADFC}"/>
              </a:ext>
            </a:extLst>
          </p:cNvPr>
          <p:cNvSpPr txBox="1"/>
          <p:nvPr/>
        </p:nvSpPr>
        <p:spPr>
          <a:xfrm>
            <a:off x="15306362" y="9965827"/>
            <a:ext cx="13569420" cy="4812452"/>
          </a:xfrm>
          <a:prstGeom prst="rect">
            <a:avLst/>
          </a:prstGeom>
          <a:noFill/>
        </p:spPr>
        <p:txBody>
          <a:bodyPr wrap="square" rtlCol="0">
            <a:noAutofit/>
          </a:bodyPr>
          <a:lstStyle/>
          <a:p>
            <a:pPr algn="just"/>
            <a:r>
              <a:rPr lang="en-US" sz="2132" b="1" u="sng" dirty="0"/>
              <a:t> </a:t>
            </a:r>
            <a:endParaRPr lang="en-US" sz="2132" dirty="0"/>
          </a:p>
          <a:p>
            <a:pPr algn="just"/>
            <a:r>
              <a:rPr lang="en-US" sz="2132" dirty="0"/>
              <a:t>The results presented here include only an interim analysis (IA) of the study data of the primary series of vaccinations through day 64 post-initial vaccination.  No booster data has been included.</a:t>
            </a:r>
          </a:p>
          <a:p>
            <a:pPr algn="just"/>
            <a:r>
              <a:rPr lang="en-US" sz="2132" dirty="0"/>
              <a:t>The results demonstrate that both full- and half-doses of the vaccine are effective in eliciting an immune response (Figure 1).  As expected, neither full- or half-doses of a single vaccine dose appeared to generate a robust immune response. By day 15, all four cohorts had only a single dose, yet none of the groups demonstrated much change in TNA values above baseline.  By day 29 in the two cohorts that only received the single dose there appeared to be marginal increases in TNA levels of single full- and half-doses but neither approaching the 0.56 TNA threshold.</a:t>
            </a:r>
          </a:p>
          <a:p>
            <a:pPr algn="just"/>
            <a:r>
              <a:rPr lang="en-US" sz="2132" dirty="0"/>
              <a:t>In the two cohorts receiving the doses on the labeled schedule of 1,15 days (Groups 1 and 3), both were able to surpass the 0.56 TNA threshold by Day 29 with no statistical difference being observed between the full- or half-dose groups.  These groups also demonstrated a high percentage of </a:t>
            </a:r>
            <a:r>
              <a:rPr lang="en-US" sz="2132" dirty="0" err="1"/>
              <a:t>seroprotection</a:t>
            </a:r>
            <a:r>
              <a:rPr lang="en-US" sz="2132" dirty="0"/>
              <a:t> (defined as the percentage of individuals surpassing the 0.56 TNA threshold) with well over half of the group demonstrating </a:t>
            </a:r>
            <a:r>
              <a:rPr lang="en-US" sz="2132" dirty="0" err="1"/>
              <a:t>seroprotection</a:t>
            </a:r>
            <a:r>
              <a:rPr lang="en-US" sz="2132" dirty="0"/>
              <a:t> by Day 29 and maintaining it through day 50 (Table 2).</a:t>
            </a:r>
          </a:p>
        </p:txBody>
      </p:sp>
      <p:pic>
        <p:nvPicPr>
          <p:cNvPr id="19" name="Picture 18">
            <a:extLst>
              <a:ext uri="{FF2B5EF4-FFF2-40B4-BE49-F238E27FC236}">
                <a16:creationId xmlns:a16="http://schemas.microsoft.com/office/drawing/2014/main" id="{A322F3E8-CCC0-25D6-A98C-547078E34F9C}"/>
              </a:ext>
            </a:extLst>
          </p:cNvPr>
          <p:cNvPicPr>
            <a:picLocks noChangeAspect="1"/>
          </p:cNvPicPr>
          <p:nvPr/>
        </p:nvPicPr>
        <p:blipFill>
          <a:blip r:embed="rId6"/>
          <a:srcRect b="2654"/>
          <a:stretch>
            <a:fillRect/>
          </a:stretch>
        </p:blipFill>
        <p:spPr>
          <a:xfrm>
            <a:off x="15306362" y="19820360"/>
            <a:ext cx="13589587" cy="7875536"/>
          </a:xfrm>
          <a:prstGeom prst="rect">
            <a:avLst/>
          </a:prstGeom>
        </p:spPr>
      </p:pic>
      <p:pic>
        <p:nvPicPr>
          <p:cNvPr id="21" name="Picture 20">
            <a:extLst>
              <a:ext uri="{FF2B5EF4-FFF2-40B4-BE49-F238E27FC236}">
                <a16:creationId xmlns:a16="http://schemas.microsoft.com/office/drawing/2014/main" id="{8490CFC7-A7E1-9D00-42CF-099319CB0BFC}"/>
              </a:ext>
            </a:extLst>
          </p:cNvPr>
          <p:cNvPicPr>
            <a:picLocks noChangeAspect="1"/>
          </p:cNvPicPr>
          <p:nvPr/>
        </p:nvPicPr>
        <p:blipFill>
          <a:blip r:embed="rId7"/>
          <a:srcRect l="2540" t="8438" r="2669" b="22513"/>
          <a:stretch>
            <a:fillRect/>
          </a:stretch>
        </p:blipFill>
        <p:spPr>
          <a:xfrm>
            <a:off x="30133739" y="9380300"/>
            <a:ext cx="12148457" cy="4972725"/>
          </a:xfrm>
          <a:prstGeom prst="rect">
            <a:avLst/>
          </a:prstGeom>
        </p:spPr>
      </p:pic>
      <p:pic>
        <p:nvPicPr>
          <p:cNvPr id="23" name="Picture 22">
            <a:extLst>
              <a:ext uri="{FF2B5EF4-FFF2-40B4-BE49-F238E27FC236}">
                <a16:creationId xmlns:a16="http://schemas.microsoft.com/office/drawing/2014/main" id="{64805191-7D31-2F0D-9ADC-9D4505FCDF7B}"/>
              </a:ext>
            </a:extLst>
          </p:cNvPr>
          <p:cNvPicPr>
            <a:picLocks noChangeAspect="1"/>
          </p:cNvPicPr>
          <p:nvPr/>
        </p:nvPicPr>
        <p:blipFill>
          <a:blip r:embed="rId8"/>
          <a:srcRect l="3189" t="9956" r="4235" b="15737"/>
          <a:stretch>
            <a:fillRect/>
          </a:stretch>
        </p:blipFill>
        <p:spPr>
          <a:xfrm>
            <a:off x="30214469" y="14974599"/>
            <a:ext cx="11958750" cy="5129818"/>
          </a:xfrm>
          <a:prstGeom prst="rect">
            <a:avLst/>
          </a:prstGeom>
        </p:spPr>
      </p:pic>
      <p:sp>
        <p:nvSpPr>
          <p:cNvPr id="24" name="TextBox 23">
            <a:extLst>
              <a:ext uri="{FF2B5EF4-FFF2-40B4-BE49-F238E27FC236}">
                <a16:creationId xmlns:a16="http://schemas.microsoft.com/office/drawing/2014/main" id="{27DC7490-E084-FEB6-929F-4345F2C23371}"/>
              </a:ext>
            </a:extLst>
          </p:cNvPr>
          <p:cNvSpPr txBox="1"/>
          <p:nvPr/>
        </p:nvSpPr>
        <p:spPr>
          <a:xfrm>
            <a:off x="29826475" y="22111374"/>
            <a:ext cx="13241478" cy="5551536"/>
          </a:xfrm>
          <a:prstGeom prst="rect">
            <a:avLst/>
          </a:prstGeom>
          <a:noFill/>
        </p:spPr>
        <p:txBody>
          <a:bodyPr wrap="square" rtlCol="0">
            <a:noAutofit/>
          </a:bodyPr>
          <a:lstStyle/>
          <a:p>
            <a:pPr algn="just"/>
            <a:endParaRPr lang="en-US" sz="2132" dirty="0"/>
          </a:p>
          <a:p>
            <a:pPr algn="just"/>
            <a:r>
              <a:rPr lang="en-US" sz="2132" dirty="0"/>
              <a:t>CYFENDUS is currently only licensed for post-exposure prophylaxis.  Previous supporting studies demonstrated a strong immune response that was effective as a two-dose regimen compared to the three-dose </a:t>
            </a:r>
            <a:r>
              <a:rPr lang="en-US" sz="2132" dirty="0" err="1"/>
              <a:t>Biothrax</a:t>
            </a:r>
            <a:r>
              <a:rPr lang="en-US" sz="2132" dirty="0"/>
              <a:t> vaccine. This study demonstrated that half-doses of CYFENDUS administered according to the labeled schedule of 1,15 days and a revised schedule of 1,29 days were both able to meet the TNA protective threshold of 0.56.  This suggests that dose-sparing in an emergency would be a viable option for post-exposure prophylaxis in the event of a vaccine shortage.</a:t>
            </a:r>
          </a:p>
          <a:p>
            <a:pPr algn="just"/>
            <a:r>
              <a:rPr lang="en-US" sz="2132" dirty="0"/>
              <a:t>Interestingly, the revised schedule of 1,29 days demonstrated a markedly greater immune response than the 1,15 day schedule with </a:t>
            </a:r>
            <a:r>
              <a:rPr lang="en-US" sz="2132" dirty="0" err="1"/>
              <a:t>seroprotection</a:t>
            </a:r>
            <a:r>
              <a:rPr lang="en-US" sz="2132" dirty="0"/>
              <a:t> lasting throughout the length of the evaluation for the interim analysis of the study.  Given that the immunogenicity results were nearly identical in these groups regardless of the full- or half-dose vaccination, the results also suggest that the effective administrative dose may be saturated and that lower doses may be sufficiently effective.</a:t>
            </a:r>
          </a:p>
          <a:p>
            <a:pPr algn="just"/>
            <a:r>
              <a:rPr lang="en-US" sz="2132" dirty="0"/>
              <a:t>While CYFENDUS is not yet licensed as a pre-exposure prophylaxis vaccine, these data strongly suggest consideration for a licensed indication.  They data also support that it may confer protection at lower doses and a revised vaccine schedule of fewer doses (and potentially fewer adverse events) compared to the licensed </a:t>
            </a:r>
            <a:r>
              <a:rPr lang="en-US" sz="2132" dirty="0" err="1"/>
              <a:t>Biothrax</a:t>
            </a:r>
            <a:r>
              <a:rPr lang="en-US" sz="2132" dirty="0"/>
              <a:t>.  Here, we only present the interim analysis data. Longer term immunogenicity data has not yet been evaluated.  Booster data results from the clinical trial are pending and will provide additional data on immunological response.</a:t>
            </a:r>
          </a:p>
        </p:txBody>
      </p:sp>
      <p:sp>
        <p:nvSpPr>
          <p:cNvPr id="25" name="TextBox 24">
            <a:extLst>
              <a:ext uri="{FF2B5EF4-FFF2-40B4-BE49-F238E27FC236}">
                <a16:creationId xmlns:a16="http://schemas.microsoft.com/office/drawing/2014/main" id="{32513C40-D8EA-C954-B3CA-78AEC9793F74}"/>
              </a:ext>
            </a:extLst>
          </p:cNvPr>
          <p:cNvSpPr txBox="1"/>
          <p:nvPr/>
        </p:nvSpPr>
        <p:spPr>
          <a:xfrm>
            <a:off x="29820675" y="28190838"/>
            <a:ext cx="13661002" cy="3043141"/>
          </a:xfrm>
          <a:prstGeom prst="rect">
            <a:avLst/>
          </a:prstGeom>
          <a:noFill/>
        </p:spPr>
        <p:txBody>
          <a:bodyPr wrap="square" rtlCol="0">
            <a:spAutoFit/>
          </a:bodyPr>
          <a:lstStyle/>
          <a:p>
            <a:r>
              <a:rPr lang="en-US" sz="1598" b="1" u="sng" dirty="0"/>
              <a:t>References</a:t>
            </a:r>
            <a:endParaRPr lang="en-US" sz="1598" dirty="0"/>
          </a:p>
          <a:p>
            <a:pPr lvl="0"/>
            <a:r>
              <a:rPr lang="en-US" sz="1598" dirty="0"/>
              <a:t>Kamal, S.; Rashid, A.K.M.M.; Bakar, M.A.; Ahad, M.A. Anthrax: An Update. Asian Pac. J. Trop. Biomed. 2011, 1, 496–501.</a:t>
            </a:r>
          </a:p>
          <a:p>
            <a:pPr lvl="0"/>
            <a:r>
              <a:rPr lang="en-US" sz="1598" dirty="0"/>
              <a:t>Goel, A. Anthrax: A disease of biowarfare and public health importance. World J. Clin. Cases 2015, 3, 20–33.</a:t>
            </a:r>
          </a:p>
          <a:p>
            <a:pPr lvl="0"/>
            <a:r>
              <a:rPr lang="en-US" sz="1598" dirty="0"/>
              <a:t>CpG 7909: PF 3512676, PF-3512676. Drugs R D. 2006;7(5):312-6. </a:t>
            </a:r>
            <a:r>
              <a:rPr lang="en-US" sz="1598" dirty="0" err="1"/>
              <a:t>doi</a:t>
            </a:r>
            <a:r>
              <a:rPr lang="en-US" sz="1598" dirty="0"/>
              <a:t>: 10.2165/00126839-200607050-00004. PMID: 16922592.</a:t>
            </a:r>
          </a:p>
          <a:p>
            <a:pPr lvl="0"/>
            <a:r>
              <a:rPr lang="en-US" sz="1598" dirty="0"/>
              <a:t>Drobic B, Akintunde G, Kim J, Mirceta M, Beach M, Komlenovic V. Immunogenicity, safety, and lot consistency of the anthrax vaccine adsorbed, adjuvanted for post-exposure prophylaxis of anthrax in healthy adults: A phase 3, randomized, double-blind trial. Vaccine. 2026 Feb 6;72:128068</a:t>
            </a:r>
          </a:p>
          <a:p>
            <a:pPr lvl="0"/>
            <a:r>
              <a:rPr lang="en-US" sz="1598" dirty="0"/>
              <a:t>FDA Package Insert. CYFENDUS™ (Anthrax Vaccine Adsorbed, Adjuvanted) Suspension for Intramuscular Injection Initial U.S. Approval. Available at fda.gov </a:t>
            </a:r>
          </a:p>
          <a:p>
            <a:pPr lvl="0"/>
            <a:r>
              <a:rPr lang="en-US" sz="1598" dirty="0"/>
              <a:t>Hopkins et al. Phase 3 trial evaluating the immunogenicity and safety of a three-dose </a:t>
            </a:r>
            <a:r>
              <a:rPr lang="en-US" sz="1598" dirty="0" err="1"/>
              <a:t>BioThrax</a:t>
            </a:r>
            <a:r>
              <a:rPr lang="en-US" sz="1598" baseline="30000" dirty="0"/>
              <a:t>®</a:t>
            </a:r>
            <a:r>
              <a:rPr lang="en-US" sz="1598" dirty="0"/>
              <a:t> regimen for post-exposure prophylaxis in healthy adults.  Vaccine. 2014. 32(19), 2217-2224.</a:t>
            </a:r>
          </a:p>
          <a:p>
            <a:pPr lvl="0"/>
            <a:r>
              <a:rPr lang="en-US" sz="1598" dirty="0"/>
              <a:t>FDA Package Insert. BIOTHRAX® (Anthrax Vaccine Adsorbed) injectable suspension, for intramuscular or subcutaneous use Initial U.S. Approval:  1970. Available at fda.gov </a:t>
            </a:r>
          </a:p>
          <a:p>
            <a:endParaRPr lang="en-US" sz="1598" dirty="0"/>
          </a:p>
        </p:txBody>
      </p:sp>
      <p:sp>
        <p:nvSpPr>
          <p:cNvPr id="26" name="TextBox 25">
            <a:extLst>
              <a:ext uri="{FF2B5EF4-FFF2-40B4-BE49-F238E27FC236}">
                <a16:creationId xmlns:a16="http://schemas.microsoft.com/office/drawing/2014/main" id="{36333C67-E97C-AE72-2238-3126B10754C1}"/>
              </a:ext>
            </a:extLst>
          </p:cNvPr>
          <p:cNvSpPr txBox="1"/>
          <p:nvPr/>
        </p:nvSpPr>
        <p:spPr>
          <a:xfrm>
            <a:off x="15895666" y="27953560"/>
            <a:ext cx="13007116" cy="2717154"/>
          </a:xfrm>
          <a:prstGeom prst="rect">
            <a:avLst/>
          </a:prstGeom>
          <a:noFill/>
        </p:spPr>
        <p:txBody>
          <a:bodyPr wrap="square" rtlCol="0">
            <a:spAutoFit/>
          </a:bodyPr>
          <a:lstStyle/>
          <a:p>
            <a:pPr algn="just"/>
            <a:r>
              <a:rPr lang="en-US" sz="2132" dirty="0"/>
              <a:t>Interestingly, the two cohorts receiving the doses on the alternate schedule of 1,29 days (Groups 2 and 4) also were able to demonstrate protections as measured by TNA  by day 36 but had levels that were orders of magnitude greater than their 1,15 day counterparts.  They also were not statistically different in the response and peaked with TNA levels of approximately 4 by day 43 and maintaining high levels through day 64.  These groups also demonstrated upwards of 90% </a:t>
            </a:r>
            <a:r>
              <a:rPr lang="en-US" sz="2132" dirty="0" err="1"/>
              <a:t>seroprotection</a:t>
            </a:r>
            <a:r>
              <a:rPr lang="en-US" sz="2132" dirty="0"/>
              <a:t> throughout this timeframe.</a:t>
            </a:r>
          </a:p>
          <a:p>
            <a:pPr algn="just"/>
            <a:r>
              <a:rPr lang="en-US" sz="2132" dirty="0"/>
              <a:t>Among the adverse events measured the study did demonstrate that half-doses may also elicit fewer events than full-doses.  Subjects in the half-dose cohorts reported reductions in injection site tenderness, pain, and movement impairment compared to their full-dose counterparts.</a:t>
            </a:r>
          </a:p>
        </p:txBody>
      </p:sp>
      <p:sp>
        <p:nvSpPr>
          <p:cNvPr id="13" name="Rectangle 12">
            <a:extLst>
              <a:ext uri="{FF2B5EF4-FFF2-40B4-BE49-F238E27FC236}">
                <a16:creationId xmlns:a16="http://schemas.microsoft.com/office/drawing/2014/main" id="{66008804-0C6A-659D-B900-DD2529A3C7A9}"/>
              </a:ext>
            </a:extLst>
          </p:cNvPr>
          <p:cNvSpPr/>
          <p:nvPr/>
        </p:nvSpPr>
        <p:spPr>
          <a:xfrm>
            <a:off x="1996549" y="9411578"/>
            <a:ext cx="13002919" cy="474480"/>
          </a:xfrm>
          <a:prstGeom prst="rect">
            <a:avLst/>
          </a:prstGeom>
          <a:solidFill>
            <a:srgbClr val="192E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730" b="1" dirty="0">
                <a:solidFill>
                  <a:schemeClr val="bg1"/>
                </a:solidFill>
              </a:rPr>
              <a:t>Abstract</a:t>
            </a:r>
          </a:p>
        </p:txBody>
      </p:sp>
      <p:sp>
        <p:nvSpPr>
          <p:cNvPr id="18" name="Rectangle 17">
            <a:extLst>
              <a:ext uri="{FF2B5EF4-FFF2-40B4-BE49-F238E27FC236}">
                <a16:creationId xmlns:a16="http://schemas.microsoft.com/office/drawing/2014/main" id="{22442206-2CB4-C36F-03E3-BCFC321559DF}"/>
              </a:ext>
            </a:extLst>
          </p:cNvPr>
          <p:cNvSpPr/>
          <p:nvPr/>
        </p:nvSpPr>
        <p:spPr>
          <a:xfrm>
            <a:off x="1990423" y="17664089"/>
            <a:ext cx="13002919" cy="474480"/>
          </a:xfrm>
          <a:prstGeom prst="rect">
            <a:avLst/>
          </a:prstGeom>
          <a:solidFill>
            <a:srgbClr val="192E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730" b="1">
                <a:solidFill>
                  <a:schemeClr val="bg1"/>
                </a:solidFill>
              </a:rPr>
              <a:t>Background</a:t>
            </a:r>
            <a:endParaRPr lang="en-US" sz="3730" b="1" dirty="0">
              <a:solidFill>
                <a:schemeClr val="bg1"/>
              </a:solidFill>
            </a:endParaRPr>
          </a:p>
        </p:txBody>
      </p:sp>
      <p:sp>
        <p:nvSpPr>
          <p:cNvPr id="20" name="Rectangle 19">
            <a:extLst>
              <a:ext uri="{FF2B5EF4-FFF2-40B4-BE49-F238E27FC236}">
                <a16:creationId xmlns:a16="http://schemas.microsoft.com/office/drawing/2014/main" id="{15928CC8-9CE9-A224-CE6A-2B08BB6CB3A8}"/>
              </a:ext>
            </a:extLst>
          </p:cNvPr>
          <p:cNvSpPr/>
          <p:nvPr/>
        </p:nvSpPr>
        <p:spPr>
          <a:xfrm>
            <a:off x="1990423" y="26330193"/>
            <a:ext cx="13002919" cy="517434"/>
          </a:xfrm>
          <a:prstGeom prst="rect">
            <a:avLst/>
          </a:prstGeom>
          <a:solidFill>
            <a:srgbClr val="192E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730" b="1" dirty="0">
                <a:solidFill>
                  <a:schemeClr val="bg1"/>
                </a:solidFill>
              </a:rPr>
              <a:t>Methods &amp; Materials</a:t>
            </a:r>
          </a:p>
        </p:txBody>
      </p:sp>
      <p:sp>
        <p:nvSpPr>
          <p:cNvPr id="22" name="Rectangle 21">
            <a:extLst>
              <a:ext uri="{FF2B5EF4-FFF2-40B4-BE49-F238E27FC236}">
                <a16:creationId xmlns:a16="http://schemas.microsoft.com/office/drawing/2014/main" id="{4F4EE962-2392-9AB7-02D5-12A443D786E0}"/>
              </a:ext>
            </a:extLst>
          </p:cNvPr>
          <p:cNvSpPr/>
          <p:nvPr/>
        </p:nvSpPr>
        <p:spPr>
          <a:xfrm>
            <a:off x="15376394" y="9396025"/>
            <a:ext cx="13483356" cy="489400"/>
          </a:xfrm>
          <a:prstGeom prst="rect">
            <a:avLst/>
          </a:prstGeom>
          <a:solidFill>
            <a:srgbClr val="192E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730" b="1" dirty="0">
                <a:solidFill>
                  <a:schemeClr val="bg1"/>
                </a:solidFill>
              </a:rPr>
              <a:t>Results</a:t>
            </a:r>
          </a:p>
        </p:txBody>
      </p:sp>
      <p:sp>
        <p:nvSpPr>
          <p:cNvPr id="27" name="Rectangle 26">
            <a:extLst>
              <a:ext uri="{FF2B5EF4-FFF2-40B4-BE49-F238E27FC236}">
                <a16:creationId xmlns:a16="http://schemas.microsoft.com/office/drawing/2014/main" id="{8D579189-EEB2-7837-F1AA-5FC3306FAD3A}"/>
              </a:ext>
            </a:extLst>
          </p:cNvPr>
          <p:cNvSpPr/>
          <p:nvPr/>
        </p:nvSpPr>
        <p:spPr>
          <a:xfrm>
            <a:off x="29893777" y="21512303"/>
            <a:ext cx="13106873" cy="474480"/>
          </a:xfrm>
          <a:prstGeom prst="rect">
            <a:avLst/>
          </a:prstGeom>
          <a:solidFill>
            <a:srgbClr val="192E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730" b="1" dirty="0">
                <a:solidFill>
                  <a:schemeClr val="bg1"/>
                </a:solidFill>
              </a:rPr>
              <a:t>Conclusion</a:t>
            </a:r>
          </a:p>
        </p:txBody>
      </p:sp>
    </p:spTree>
    <p:extLst>
      <p:ext uri="{BB962C8B-B14F-4D97-AF65-F5344CB8AC3E}">
        <p14:creationId xmlns:p14="http://schemas.microsoft.com/office/powerpoint/2010/main" val="224816963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0e78639-28a4-4fa9-8aac-ac7c34aa657a" xsi:nil="true"/>
    <lcf76f155ced4ddcb4097134ff3c332f xmlns="94676919-893f-405f-aaf4-28901efce64d">
      <Terms xmlns="http://schemas.microsoft.com/office/infopath/2007/PartnerControls"/>
    </lcf76f155ced4ddcb4097134ff3c332f>
    <SharedWithUsers xmlns="a0e78639-28a4-4fa9-8aac-ac7c34aa657a">
      <UserInfo>
        <DisplayName/>
        <AccountId xsi:nil="true"/>
        <AccountType/>
      </UserInfo>
    </SharedWithUsers>
    <TemplateA xmlns="94676919-893f-405f-aaf4-28901efce64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346AD621FD914D93A94D5F8703EC23" ma:contentTypeVersion="15" ma:contentTypeDescription="Create a new document." ma:contentTypeScope="" ma:versionID="9492d94f5a4505abe76fad3142ae33ec">
  <xsd:schema xmlns:xsd="http://www.w3.org/2001/XMLSchema" xmlns:xs="http://www.w3.org/2001/XMLSchema" xmlns:p="http://schemas.microsoft.com/office/2006/metadata/properties" xmlns:ns2="94676919-893f-405f-aaf4-28901efce64d" xmlns:ns3="a0e78639-28a4-4fa9-8aac-ac7c34aa657a" targetNamespace="http://schemas.microsoft.com/office/2006/metadata/properties" ma:root="true" ma:fieldsID="a0f8b39817a747bb736aff3f3257b4b4" ns2:_="" ns3:_="">
    <xsd:import namespace="94676919-893f-405f-aaf4-28901efce64d"/>
    <xsd:import namespace="a0e78639-28a4-4fa9-8aac-ac7c34aa65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TemplateA" minOccurs="0"/>
                <xsd:element ref="ns2:MediaServiceObjectDetectorVersions" minOccurs="0"/>
                <xsd:element ref="ns2:MediaServiceDateTaken" minOccurs="0"/>
                <xsd:element ref="ns2:MediaLengthInSecond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76919-893f-405f-aaf4-28901efce6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emplateA" ma:index="12" nillable="true" ma:displayName="Template A" ma:format="Thumbnail" ma:internalName="TemplateA">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5f4345e-8d67-48af-bef8-91c58d16f76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0e78639-28a4-4fa9-8aac-ac7c34aa65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0ecba89-ed61-480d-b416-d8c562ef4348}" ma:internalName="TaxCatchAll" ma:showField="CatchAllData" ma:web="a0e78639-28a4-4fa9-8aac-ac7c34aa65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CC1553-4CED-4EB4-A8A6-9F896E149324}">
  <ds:schemaRefs>
    <ds:schemaRef ds:uri="22a6d6b6-b0df-4c66-a7de-b04e861007cd"/>
    <ds:schemaRef ds:uri="http://purl.org/dc/dcmitype/"/>
    <ds:schemaRef ds:uri="http://purl.org/dc/terms/"/>
    <ds:schemaRef ds:uri="http://purl.org/dc/elements/1.1/"/>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d438c393-6b77-4c89-a428-f9dd15a0bacd"/>
    <ds:schemaRef ds:uri="a0e78639-28a4-4fa9-8aac-ac7c34aa657a"/>
    <ds:schemaRef ds:uri="94676919-893f-405f-aaf4-28901efce64d"/>
  </ds:schemaRefs>
</ds:datastoreItem>
</file>

<file path=customXml/itemProps2.xml><?xml version="1.0" encoding="utf-8"?>
<ds:datastoreItem xmlns:ds="http://schemas.openxmlformats.org/officeDocument/2006/customXml" ds:itemID="{6D9C4C42-B94A-427A-A587-739746813FA2}">
  <ds:schemaRefs>
    <ds:schemaRef ds:uri="http://schemas.microsoft.com/sharepoint/v3/contenttype/forms"/>
  </ds:schemaRefs>
</ds:datastoreItem>
</file>

<file path=customXml/itemProps3.xml><?xml version="1.0" encoding="utf-8"?>
<ds:datastoreItem xmlns:ds="http://schemas.openxmlformats.org/officeDocument/2006/customXml" ds:itemID="{DC975342-4533-4C79-AFCC-8C26C21310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676919-893f-405f-aaf4-28901efce64d"/>
    <ds:schemaRef ds:uri="a0e78639-28a4-4fa9-8aac-ac7c34aa65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58addea-5053-4a80-8499-ba4d944910df}" enabled="0" method="" siteId="{d58addea-5053-4a80-8499-ba4d944910df}" removed="1"/>
</clbl:labelList>
</file>

<file path=docProps/app.xml><?xml version="1.0" encoding="utf-8"?>
<Properties xmlns="http://schemas.openxmlformats.org/officeDocument/2006/extended-properties" xmlns:vt="http://schemas.openxmlformats.org/officeDocument/2006/docPropsVTypes">
  <Template>Office 2013 - 2022 Theme</Template>
  <TotalTime>1733</TotalTime>
  <Words>2335</Words>
  <Application>Microsoft Office PowerPoint</Application>
  <PresentationFormat>Custom</PresentationFormat>
  <Paragraphs>53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2013 - 2022 Theme</vt:lpstr>
      <vt:lpstr>Clinical Evaluation of Dose Response Kinetics of an Adjuvanted Anthrax Vaccine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dc:creator>
  <cp:lastModifiedBy>Clark, Adam (ASPR/BARDA)</cp:lastModifiedBy>
  <cp:revision>7</cp:revision>
  <dcterms:created xsi:type="dcterms:W3CDTF">2022-03-03T17:53:10Z</dcterms:created>
  <dcterms:modified xsi:type="dcterms:W3CDTF">2026-07-22T15:32:55Z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0x0101004E346AD621FD914D93A94D5F8703EC23</vt:lpwstr>
  </property>
  <property fmtid="{D5CDD505-2E9C-101B-9397-08002B2CF9AE}" pid="3" name="Order">
    <vt:r8>10700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