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notesMasterIdLst>
    <p:notesMasterId r:id="rId7"/>
  </p:notesMasterIdLst>
  <p:sldIdLst>
    <p:sldId id="264" r:id="rId6"/>
  </p:sldIdLst>
  <p:sldSz cx="43891200" cy="26335038"/>
  <p:notesSz cx="6858000" cy="9144000"/>
  <p:defaultTextStyle>
    <a:defPPr>
      <a:defRPr lang="en-US"/>
    </a:defPPr>
    <a:lvl1pPr marL="0" algn="l" defTabSz="2508016" rtl="0" eaLnBrk="1" latinLnBrk="0" hangingPunct="1">
      <a:defRPr sz="4937" kern="1200">
        <a:solidFill>
          <a:schemeClr val="tx1"/>
        </a:solidFill>
        <a:latin typeface="+mn-lt"/>
        <a:ea typeface="+mn-ea"/>
        <a:cs typeface="+mn-cs"/>
      </a:defRPr>
    </a:lvl1pPr>
    <a:lvl2pPr marL="1254008" algn="l" defTabSz="2508016" rtl="0" eaLnBrk="1" latinLnBrk="0" hangingPunct="1">
      <a:defRPr sz="4937" kern="1200">
        <a:solidFill>
          <a:schemeClr val="tx1"/>
        </a:solidFill>
        <a:latin typeface="+mn-lt"/>
        <a:ea typeface="+mn-ea"/>
        <a:cs typeface="+mn-cs"/>
      </a:defRPr>
    </a:lvl2pPr>
    <a:lvl3pPr marL="2508016" algn="l" defTabSz="2508016" rtl="0" eaLnBrk="1" latinLnBrk="0" hangingPunct="1">
      <a:defRPr sz="4937" kern="1200">
        <a:solidFill>
          <a:schemeClr val="tx1"/>
        </a:solidFill>
        <a:latin typeface="+mn-lt"/>
        <a:ea typeface="+mn-ea"/>
        <a:cs typeface="+mn-cs"/>
      </a:defRPr>
    </a:lvl3pPr>
    <a:lvl4pPr marL="3762024" algn="l" defTabSz="2508016" rtl="0" eaLnBrk="1" latinLnBrk="0" hangingPunct="1">
      <a:defRPr sz="4937" kern="1200">
        <a:solidFill>
          <a:schemeClr val="tx1"/>
        </a:solidFill>
        <a:latin typeface="+mn-lt"/>
        <a:ea typeface="+mn-ea"/>
        <a:cs typeface="+mn-cs"/>
      </a:defRPr>
    </a:lvl4pPr>
    <a:lvl5pPr marL="5016033" algn="l" defTabSz="2508016" rtl="0" eaLnBrk="1" latinLnBrk="0" hangingPunct="1">
      <a:defRPr sz="4937" kern="1200">
        <a:solidFill>
          <a:schemeClr val="tx1"/>
        </a:solidFill>
        <a:latin typeface="+mn-lt"/>
        <a:ea typeface="+mn-ea"/>
        <a:cs typeface="+mn-cs"/>
      </a:defRPr>
    </a:lvl5pPr>
    <a:lvl6pPr marL="6270041" algn="l" defTabSz="2508016" rtl="0" eaLnBrk="1" latinLnBrk="0" hangingPunct="1">
      <a:defRPr sz="4937" kern="1200">
        <a:solidFill>
          <a:schemeClr val="tx1"/>
        </a:solidFill>
        <a:latin typeface="+mn-lt"/>
        <a:ea typeface="+mn-ea"/>
        <a:cs typeface="+mn-cs"/>
      </a:defRPr>
    </a:lvl6pPr>
    <a:lvl7pPr marL="7524049" algn="l" defTabSz="2508016" rtl="0" eaLnBrk="1" latinLnBrk="0" hangingPunct="1">
      <a:defRPr sz="4937" kern="1200">
        <a:solidFill>
          <a:schemeClr val="tx1"/>
        </a:solidFill>
        <a:latin typeface="+mn-lt"/>
        <a:ea typeface="+mn-ea"/>
        <a:cs typeface="+mn-cs"/>
      </a:defRPr>
    </a:lvl7pPr>
    <a:lvl8pPr marL="8778057" algn="l" defTabSz="2508016" rtl="0" eaLnBrk="1" latinLnBrk="0" hangingPunct="1">
      <a:defRPr sz="4937" kern="1200">
        <a:solidFill>
          <a:schemeClr val="tx1"/>
        </a:solidFill>
        <a:latin typeface="+mn-lt"/>
        <a:ea typeface="+mn-ea"/>
        <a:cs typeface="+mn-cs"/>
      </a:defRPr>
    </a:lvl8pPr>
    <a:lvl9pPr marL="10032065" algn="l" defTabSz="2508016" rtl="0" eaLnBrk="1" latinLnBrk="0" hangingPunct="1">
      <a:defRPr sz="4937"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84">
          <p15:clr>
            <a:srgbClr val="A4A3A4"/>
          </p15:clr>
        </p15:guide>
        <p15:guide id="2" pos="8640">
          <p15:clr>
            <a:srgbClr val="A4A3A4"/>
          </p15:clr>
        </p15:guide>
        <p15:guide id="3" orient="horz" pos="8295">
          <p15:clr>
            <a:srgbClr val="A4A3A4"/>
          </p15:clr>
        </p15:guide>
        <p15:guide id="4"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1B4734-8F61-E074-0457-14D0463F1694}" name="Srikanchana, Rujirutana  (Andy) CIV DHA WALTER REED MED CTR (USA)" initials="RS" userId="S::rujirutana.srikanchana.civ@health.mil::16e34b84-5512-4117-8bde-5c7bbaac918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arissa Tate" initials="LT"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4770"/>
    <a:srgbClr val="EAF2F5"/>
    <a:srgbClr val="001A3B"/>
    <a:srgbClr val="262A68"/>
    <a:srgbClr val="AC1E2D"/>
    <a:srgbClr val="A619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E8A5BF-6C61-4E89-BD5F-C5F8B27A2401}" v="2" dt="2026-06-30T15:07:09.73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4693"/>
  </p:normalViewPr>
  <p:slideViewPr>
    <p:cSldViewPr snapToGrid="0" snapToObjects="1">
      <p:cViewPr varScale="1">
        <p:scale>
          <a:sx n="18" d="100"/>
          <a:sy n="18" d="100"/>
        </p:scale>
        <p:origin x="163" y="-264"/>
      </p:cViewPr>
      <p:guideLst>
        <p:guide orient="horz" pos="5184"/>
        <p:guide pos="8640"/>
        <p:guide orient="horz" pos="8295"/>
        <p:guide pos="13824"/>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9C936C-B6E1-1A46-A610-234AFF3703F3}" type="datetimeFigureOut">
              <a:rPr lang="en-US" smtClean="0"/>
              <a:t>7/15/2026</a:t>
            </a:fld>
            <a:endParaRPr lang="en-US"/>
          </a:p>
        </p:txBody>
      </p:sp>
      <p:sp>
        <p:nvSpPr>
          <p:cNvPr id="4" name="Slide Image Placeholder 3"/>
          <p:cNvSpPr>
            <a:spLocks noGrp="1" noRot="1" noChangeAspect="1"/>
          </p:cNvSpPr>
          <p:nvPr>
            <p:ph type="sldImg" idx="2"/>
          </p:nvPr>
        </p:nvSpPr>
        <p:spPr>
          <a:xfrm>
            <a:off x="857250" y="1143000"/>
            <a:ext cx="51435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278EF3-3FBD-FC4C-A011-7A54BCE4BC61}" type="slidenum">
              <a:rPr lang="en-US" smtClean="0"/>
              <a:t>‹#›</a:t>
            </a:fld>
            <a:endParaRPr lang="en-US"/>
          </a:p>
        </p:txBody>
      </p:sp>
    </p:spTree>
    <p:extLst>
      <p:ext uri="{BB962C8B-B14F-4D97-AF65-F5344CB8AC3E}">
        <p14:creationId xmlns:p14="http://schemas.microsoft.com/office/powerpoint/2010/main" val="206845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1143000"/>
            <a:ext cx="51435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6278EF3-3FBD-FC4C-A011-7A54BCE4BC61}" type="slidenum">
              <a:rPr lang="en-US" smtClean="0"/>
              <a:t>1</a:t>
            </a:fld>
            <a:endParaRPr lang="en-US"/>
          </a:p>
        </p:txBody>
      </p:sp>
    </p:spTree>
    <p:extLst>
      <p:ext uri="{BB962C8B-B14F-4D97-AF65-F5344CB8AC3E}">
        <p14:creationId xmlns:p14="http://schemas.microsoft.com/office/powerpoint/2010/main" val="41229436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64882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 name="Rectangle 17"/>
          <p:cNvSpPr/>
          <p:nvPr userDrawn="1"/>
        </p:nvSpPr>
        <p:spPr>
          <a:xfrm>
            <a:off x="3" y="51793403"/>
            <a:ext cx="70225920" cy="162562"/>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4914">
              <a:ln>
                <a:solidFill>
                  <a:srgbClr val="001A3B"/>
                </a:solidFill>
              </a:ln>
              <a:solidFill>
                <a:srgbClr val="001A3B"/>
              </a:solidFill>
              <a:effectLst/>
            </a:endParaRPr>
          </a:p>
        </p:txBody>
      </p:sp>
      <p:sp>
        <p:nvSpPr>
          <p:cNvPr id="19" name="Rectangle 18"/>
          <p:cNvSpPr/>
          <p:nvPr userDrawn="1"/>
        </p:nvSpPr>
        <p:spPr>
          <a:xfrm>
            <a:off x="3" y="52115474"/>
            <a:ext cx="70225920" cy="162562"/>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4914">
              <a:ln>
                <a:solidFill>
                  <a:srgbClr val="001A3B"/>
                </a:solidFill>
              </a:ln>
              <a:solidFill>
                <a:srgbClr val="001A3B"/>
              </a:solidFill>
              <a:effectLst/>
            </a:endParaRPr>
          </a:p>
        </p:txBody>
      </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041440" y="1083474"/>
            <a:ext cx="11588960" cy="4309236"/>
          </a:xfrm>
          <a:prstGeom prst="rect">
            <a:avLst/>
          </a:prstGeom>
        </p:spPr>
      </p:pic>
      <p:sp>
        <p:nvSpPr>
          <p:cNvPr id="30" name="Rectangle 29"/>
          <p:cNvSpPr/>
          <p:nvPr userDrawn="1"/>
        </p:nvSpPr>
        <p:spPr>
          <a:xfrm>
            <a:off x="-5904" y="1083460"/>
            <a:ext cx="1841488" cy="4312244"/>
          </a:xfrm>
          <a:prstGeom prst="rect">
            <a:avLst/>
          </a:prstGeom>
          <a:solidFill>
            <a:srgbClr val="001A3B"/>
          </a:solidFill>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5528">
              <a:ln>
                <a:solidFill>
                  <a:srgbClr val="001A3B"/>
                </a:solidFill>
              </a:ln>
              <a:solidFill>
                <a:srgbClr val="001A3B"/>
              </a:solidFill>
              <a:effectLst/>
            </a:endParaRPr>
          </a:p>
        </p:txBody>
      </p:sp>
      <p:sp>
        <p:nvSpPr>
          <p:cNvPr id="31" name="Rectangle 30"/>
          <p:cNvSpPr/>
          <p:nvPr userDrawn="1"/>
        </p:nvSpPr>
        <p:spPr>
          <a:xfrm>
            <a:off x="0" y="25569402"/>
            <a:ext cx="43891200" cy="1219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5528">
              <a:ln>
                <a:solidFill>
                  <a:srgbClr val="001A3B"/>
                </a:solidFill>
              </a:ln>
              <a:solidFill>
                <a:srgbClr val="001A3B"/>
              </a:solidFill>
              <a:effectLst/>
            </a:endParaRPr>
          </a:p>
        </p:txBody>
      </p:sp>
      <p:sp>
        <p:nvSpPr>
          <p:cNvPr id="32" name="Rectangle 31"/>
          <p:cNvSpPr/>
          <p:nvPr userDrawn="1"/>
        </p:nvSpPr>
        <p:spPr>
          <a:xfrm>
            <a:off x="0" y="25891473"/>
            <a:ext cx="43891200" cy="12192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30" tIns="45716" rIns="91430" bIns="45716" rtlCol="0" anchor="ctr"/>
          <a:lstStyle/>
          <a:p>
            <a:pPr algn="ctr"/>
            <a:endParaRPr lang="en-US" sz="5528">
              <a:ln>
                <a:solidFill>
                  <a:srgbClr val="001A3B"/>
                </a:solidFill>
              </a:ln>
              <a:solidFill>
                <a:srgbClr val="001A3B"/>
              </a:solidFill>
              <a:effectLst/>
            </a:endParaRPr>
          </a:p>
        </p:txBody>
      </p:sp>
    </p:spTree>
    <p:extLst>
      <p:ext uri="{BB962C8B-B14F-4D97-AF65-F5344CB8AC3E}">
        <p14:creationId xmlns:p14="http://schemas.microsoft.com/office/powerpoint/2010/main" val="158356764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2057400" rtl="0" eaLnBrk="1" latinLnBrk="0" hangingPunct="1">
        <a:lnSpc>
          <a:spcPct val="90000"/>
        </a:lnSpc>
        <a:spcBef>
          <a:spcPct val="0"/>
        </a:spcBef>
        <a:buNone/>
        <a:defRPr sz="9900" kern="1200">
          <a:solidFill>
            <a:schemeClr val="tx1"/>
          </a:solidFill>
          <a:latin typeface="+mj-lt"/>
          <a:ea typeface="+mj-ea"/>
          <a:cs typeface="+mj-cs"/>
        </a:defRPr>
      </a:lvl1pPr>
    </p:titleStyle>
    <p:bodyStyle>
      <a:lvl1pPr marL="514350" indent="-514350" algn="l" defTabSz="2057400" rtl="0" eaLnBrk="1" latinLnBrk="0" hangingPunct="1">
        <a:lnSpc>
          <a:spcPct val="90000"/>
        </a:lnSpc>
        <a:spcBef>
          <a:spcPts val="2250"/>
        </a:spcBef>
        <a:buFont typeface="Arial" panose="020B0604020202020204" pitchFamily="34" charset="0"/>
        <a:buChar char="•"/>
        <a:defRPr sz="6300" kern="1200">
          <a:solidFill>
            <a:schemeClr val="tx1"/>
          </a:solidFill>
          <a:latin typeface="+mn-lt"/>
          <a:ea typeface="+mn-ea"/>
          <a:cs typeface="+mn-cs"/>
        </a:defRPr>
      </a:lvl1pPr>
      <a:lvl2pPr marL="1543050" indent="-514350" algn="l" defTabSz="2057400" rtl="0" eaLnBrk="1" latinLnBrk="0" hangingPunct="1">
        <a:lnSpc>
          <a:spcPct val="90000"/>
        </a:lnSpc>
        <a:spcBef>
          <a:spcPts val="1125"/>
        </a:spcBef>
        <a:buFont typeface="Arial" panose="020B0604020202020204" pitchFamily="34" charset="0"/>
        <a:buChar char="•"/>
        <a:defRPr sz="5400" kern="1200">
          <a:solidFill>
            <a:schemeClr val="tx1"/>
          </a:solidFill>
          <a:latin typeface="+mn-lt"/>
          <a:ea typeface="+mn-ea"/>
          <a:cs typeface="+mn-cs"/>
        </a:defRPr>
      </a:lvl2pPr>
      <a:lvl3pPr marL="2571750" indent="-514350" algn="l" defTabSz="2057400" rtl="0" eaLnBrk="1" latinLnBrk="0" hangingPunct="1">
        <a:lnSpc>
          <a:spcPct val="90000"/>
        </a:lnSpc>
        <a:spcBef>
          <a:spcPts val="1125"/>
        </a:spcBef>
        <a:buFont typeface="Arial" panose="020B0604020202020204" pitchFamily="34" charset="0"/>
        <a:buChar char="•"/>
        <a:defRPr sz="4500" kern="1200">
          <a:solidFill>
            <a:schemeClr val="tx1"/>
          </a:solidFill>
          <a:latin typeface="+mn-lt"/>
          <a:ea typeface="+mn-ea"/>
          <a:cs typeface="+mn-cs"/>
        </a:defRPr>
      </a:lvl3pPr>
      <a:lvl4pPr marL="36004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4pPr>
      <a:lvl5pPr marL="46291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5pPr>
      <a:lvl6pPr marL="56578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6pPr>
      <a:lvl7pPr marL="66865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7pPr>
      <a:lvl8pPr marL="77152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8pPr>
      <a:lvl9pPr marL="8743950" indent="-514350" algn="l" defTabSz="2057400" rtl="0" eaLnBrk="1" latinLnBrk="0" hangingPunct="1">
        <a:lnSpc>
          <a:spcPct val="90000"/>
        </a:lnSpc>
        <a:spcBef>
          <a:spcPts val="1125"/>
        </a:spcBef>
        <a:buFont typeface="Arial" panose="020B0604020202020204" pitchFamily="34" charset="0"/>
        <a:buChar char="•"/>
        <a:defRPr sz="4050" kern="1200">
          <a:solidFill>
            <a:schemeClr val="tx1"/>
          </a:solidFill>
          <a:latin typeface="+mn-lt"/>
          <a:ea typeface="+mn-ea"/>
          <a:cs typeface="+mn-cs"/>
        </a:defRPr>
      </a:lvl9pPr>
    </p:bodyStyle>
    <p:otherStyle>
      <a:defPPr>
        <a:defRPr lang="en-US"/>
      </a:defPPr>
      <a:lvl1pPr marL="0" algn="l" defTabSz="2057400" rtl="0" eaLnBrk="1" latinLnBrk="0" hangingPunct="1">
        <a:defRPr sz="4050" kern="1200">
          <a:solidFill>
            <a:schemeClr val="tx1"/>
          </a:solidFill>
          <a:latin typeface="+mn-lt"/>
          <a:ea typeface="+mn-ea"/>
          <a:cs typeface="+mn-cs"/>
        </a:defRPr>
      </a:lvl1pPr>
      <a:lvl2pPr marL="1028700" algn="l" defTabSz="2057400" rtl="0" eaLnBrk="1" latinLnBrk="0" hangingPunct="1">
        <a:defRPr sz="4050" kern="1200">
          <a:solidFill>
            <a:schemeClr val="tx1"/>
          </a:solidFill>
          <a:latin typeface="+mn-lt"/>
          <a:ea typeface="+mn-ea"/>
          <a:cs typeface="+mn-cs"/>
        </a:defRPr>
      </a:lvl2pPr>
      <a:lvl3pPr marL="2057400" algn="l" defTabSz="2057400" rtl="0" eaLnBrk="1" latinLnBrk="0" hangingPunct="1">
        <a:defRPr sz="4050" kern="1200">
          <a:solidFill>
            <a:schemeClr val="tx1"/>
          </a:solidFill>
          <a:latin typeface="+mn-lt"/>
          <a:ea typeface="+mn-ea"/>
          <a:cs typeface="+mn-cs"/>
        </a:defRPr>
      </a:lvl3pPr>
      <a:lvl4pPr marL="3086100" algn="l" defTabSz="2057400" rtl="0" eaLnBrk="1" latinLnBrk="0" hangingPunct="1">
        <a:defRPr sz="4050" kern="1200">
          <a:solidFill>
            <a:schemeClr val="tx1"/>
          </a:solidFill>
          <a:latin typeface="+mn-lt"/>
          <a:ea typeface="+mn-ea"/>
          <a:cs typeface="+mn-cs"/>
        </a:defRPr>
      </a:lvl4pPr>
      <a:lvl5pPr marL="4114800" algn="l" defTabSz="2057400" rtl="0" eaLnBrk="1" latinLnBrk="0" hangingPunct="1">
        <a:defRPr sz="4050" kern="1200">
          <a:solidFill>
            <a:schemeClr val="tx1"/>
          </a:solidFill>
          <a:latin typeface="+mn-lt"/>
          <a:ea typeface="+mn-ea"/>
          <a:cs typeface="+mn-cs"/>
        </a:defRPr>
      </a:lvl5pPr>
      <a:lvl6pPr marL="5143500" algn="l" defTabSz="2057400" rtl="0" eaLnBrk="1" latinLnBrk="0" hangingPunct="1">
        <a:defRPr sz="4050" kern="1200">
          <a:solidFill>
            <a:schemeClr val="tx1"/>
          </a:solidFill>
          <a:latin typeface="+mn-lt"/>
          <a:ea typeface="+mn-ea"/>
          <a:cs typeface="+mn-cs"/>
        </a:defRPr>
      </a:lvl6pPr>
      <a:lvl7pPr marL="6172200" algn="l" defTabSz="2057400" rtl="0" eaLnBrk="1" latinLnBrk="0" hangingPunct="1">
        <a:defRPr sz="4050" kern="1200">
          <a:solidFill>
            <a:schemeClr val="tx1"/>
          </a:solidFill>
          <a:latin typeface="+mn-lt"/>
          <a:ea typeface="+mn-ea"/>
          <a:cs typeface="+mn-cs"/>
        </a:defRPr>
      </a:lvl7pPr>
      <a:lvl8pPr marL="7200900" algn="l" defTabSz="2057400" rtl="0" eaLnBrk="1" latinLnBrk="0" hangingPunct="1">
        <a:defRPr sz="4050" kern="1200">
          <a:solidFill>
            <a:schemeClr val="tx1"/>
          </a:solidFill>
          <a:latin typeface="+mn-lt"/>
          <a:ea typeface="+mn-ea"/>
          <a:cs typeface="+mn-cs"/>
        </a:defRPr>
      </a:lvl8pPr>
      <a:lvl9pPr marL="8229600" algn="l" defTabSz="2057400" rtl="0" eaLnBrk="1" latinLnBrk="0" hangingPunct="1">
        <a:defRPr sz="40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0BBE8D-ED8C-064D-92A5-9534201B465B}"/>
              </a:ext>
            </a:extLst>
          </p:cNvPr>
          <p:cNvSpPr/>
          <p:nvPr/>
        </p:nvSpPr>
        <p:spPr>
          <a:xfrm>
            <a:off x="-1" y="983888"/>
            <a:ext cx="15614898" cy="61540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155507" y="132730"/>
            <a:ext cx="31500902" cy="3785652"/>
          </a:xfrm>
          <a:prstGeom prst="rect">
            <a:avLst/>
          </a:prstGeom>
          <a:noFill/>
        </p:spPr>
        <p:txBody>
          <a:bodyPr wrap="square" rtlCol="0">
            <a:spAutoFit/>
          </a:bodyPr>
          <a:lstStyle/>
          <a:p>
            <a:pPr algn="ctr"/>
            <a:r>
              <a:rPr lang="en-US" sz="8000" b="1" dirty="0">
                <a:solidFill>
                  <a:srgbClr val="262A68"/>
                </a:solidFill>
                <a:latin typeface="Calibri (Body)"/>
                <a:cs typeface="Calibri (Body)"/>
              </a:rPr>
              <a:t>MRI-visible perivascular spaces associated with objective sleep measures in military service members with chronic mild traumatic brain injury</a:t>
            </a:r>
          </a:p>
        </p:txBody>
      </p:sp>
      <p:sp>
        <p:nvSpPr>
          <p:cNvPr id="7" name="TextBox 6"/>
          <p:cNvSpPr txBox="1"/>
          <p:nvPr/>
        </p:nvSpPr>
        <p:spPr>
          <a:xfrm>
            <a:off x="0" y="4859114"/>
            <a:ext cx="16710534" cy="9725741"/>
          </a:xfrm>
          <a:prstGeom prst="rect">
            <a:avLst/>
          </a:prstGeom>
          <a:noFill/>
        </p:spPr>
        <p:txBody>
          <a:bodyPr wrap="square" rtlCol="0">
            <a:spAutoFit/>
          </a:bodyPr>
          <a:lstStyle/>
          <a:p>
            <a:pPr defTabSz="5016032"/>
            <a:r>
              <a:rPr lang="en-US" sz="5000" b="1" dirty="0">
                <a:solidFill>
                  <a:srgbClr val="262A68"/>
                </a:solidFill>
                <a:latin typeface="Calibri"/>
                <a:cs typeface="Calibri"/>
              </a:rPr>
              <a:t>BACKGROUND</a:t>
            </a:r>
          </a:p>
          <a:p>
            <a:pPr marL="342900" indent="-342900">
              <a:buFont typeface="Arial" panose="020B0604020202020204" pitchFamily="34" charset="0"/>
              <a:buChar char="•"/>
            </a:pPr>
            <a:r>
              <a:rPr lang="en-US" sz="3200" dirty="0"/>
              <a:t>Sleep is essential for metabolic waste clearance via the </a:t>
            </a:r>
            <a:r>
              <a:rPr lang="en-US" sz="3200" dirty="0" err="1"/>
              <a:t>glymphatic</a:t>
            </a:r>
            <a:r>
              <a:rPr lang="en-US" sz="3200" dirty="0"/>
              <a:t> system, and enlarged perivascular spaces (</a:t>
            </a:r>
            <a:r>
              <a:rPr lang="en-US" sz="3200" dirty="0" err="1"/>
              <a:t>ePVS</a:t>
            </a:r>
            <a:r>
              <a:rPr lang="en-US" sz="3200" dirty="0"/>
              <a:t>) on MRI may reflect impaired clearance.</a:t>
            </a:r>
          </a:p>
          <a:p>
            <a:pPr marL="342900" indent="-342900">
              <a:buFont typeface="Arial" panose="020B0604020202020204" pitchFamily="34" charset="0"/>
              <a:buChar char="•"/>
            </a:pPr>
            <a:r>
              <a:rPr lang="en-US" sz="3200" dirty="0"/>
              <a:t>Sleep–wake disturbances, </a:t>
            </a:r>
            <a:r>
              <a:rPr lang="en-US" sz="3200" dirty="0">
                <a:cs typeface="Calibri"/>
              </a:rPr>
              <a:t>among the most prevalent and persistent sequelae of traumatic brain injury (TBI)</a:t>
            </a:r>
            <a:r>
              <a:rPr lang="en-US" sz="3200" dirty="0"/>
              <a:t>, affect 50–80% of individuals with mild traumatic brain injury (</a:t>
            </a:r>
            <a:r>
              <a:rPr lang="en-US" sz="3200" dirty="0" err="1"/>
              <a:t>mTBI</a:t>
            </a:r>
            <a:r>
              <a:rPr lang="en-US" sz="3200" dirty="0"/>
              <a:t>) </a:t>
            </a:r>
            <a:r>
              <a:rPr lang="en-US" sz="3200" baseline="30000" dirty="0"/>
              <a:t>1</a:t>
            </a:r>
            <a:r>
              <a:rPr lang="en-US" sz="3200" dirty="0"/>
              <a:t>. </a:t>
            </a:r>
          </a:p>
          <a:p>
            <a:pPr marL="342900" indent="-342900">
              <a:buFont typeface="Arial" panose="020B0604020202020204" pitchFamily="34" charset="0"/>
              <a:buChar char="•"/>
            </a:pPr>
            <a:r>
              <a:rPr lang="en-US" sz="3200" dirty="0">
                <a:cs typeface="Calibri"/>
              </a:rPr>
              <a:t>Perivascular spaces (PVS) are fluid-filled spaces around cerebral arterioles in the brain parenchyma. They play an important role in the exchange and drainage of interstitial fluid through mechanisms such as the intramural periarterial drainage pathway and the glymphatic system. </a:t>
            </a:r>
          </a:p>
          <a:p>
            <a:pPr marL="342900" indent="-342900">
              <a:buFont typeface="Arial" panose="020B0604020202020204" pitchFamily="34" charset="0"/>
              <a:buChar char="•"/>
            </a:pPr>
            <a:r>
              <a:rPr lang="en-US" sz="3200" dirty="0">
                <a:cs typeface="Calibri"/>
              </a:rPr>
              <a:t>Enlarged perivascular spaces (</a:t>
            </a:r>
            <a:r>
              <a:rPr lang="en-US" sz="3200" dirty="0" err="1">
                <a:cs typeface="Calibri"/>
              </a:rPr>
              <a:t>ePVS</a:t>
            </a:r>
            <a:r>
              <a:rPr lang="en-US" sz="3200" dirty="0">
                <a:cs typeface="Calibri"/>
              </a:rPr>
              <a:t>) could represent a marker for reduced clearance of the glymphatic system</a:t>
            </a:r>
            <a:r>
              <a:rPr lang="en-US" sz="3200" baseline="30000" dirty="0">
                <a:cs typeface="Calibri"/>
              </a:rPr>
              <a:t> 2</a:t>
            </a:r>
            <a:r>
              <a:rPr lang="en-US" sz="3200" dirty="0">
                <a:cs typeface="Calibri"/>
              </a:rPr>
              <a:t>. </a:t>
            </a:r>
          </a:p>
          <a:p>
            <a:pPr marL="342900" indent="-342900">
              <a:buFont typeface="Arial" panose="020B0604020202020204" pitchFamily="34" charset="0"/>
              <a:buChar char="•"/>
            </a:pPr>
            <a:r>
              <a:rPr lang="en-US" sz="3200" dirty="0">
                <a:cs typeface="Calibri"/>
              </a:rPr>
              <a:t>DTI analysis along the perivascular space (</a:t>
            </a:r>
            <a:r>
              <a:rPr lang="en-US" sz="3200" b="1" dirty="0">
                <a:cs typeface="Calibri"/>
              </a:rPr>
              <a:t>DTI-ALPS</a:t>
            </a:r>
            <a:r>
              <a:rPr lang="en-US" sz="3200" dirty="0">
                <a:cs typeface="Calibri"/>
              </a:rPr>
              <a:t>) analysis, evaluating the movement of water molecules in the space around blood vessels by measuring the diffusion coefficient, has been shown to be associated with objective sleep measures </a:t>
            </a:r>
            <a:r>
              <a:rPr lang="en-US" sz="3200" baseline="30000" dirty="0">
                <a:cs typeface="Calibri"/>
              </a:rPr>
              <a:t>3</a:t>
            </a:r>
            <a:r>
              <a:rPr lang="en-US" sz="3200" dirty="0">
                <a:cs typeface="Calibri"/>
              </a:rPr>
              <a:t>.</a:t>
            </a:r>
          </a:p>
          <a:p>
            <a:pPr marL="342900" indent="-342900">
              <a:buFont typeface="Arial" panose="020B0604020202020204" pitchFamily="34" charset="0"/>
              <a:buChar char="•"/>
            </a:pPr>
            <a:r>
              <a:rPr lang="en-US" sz="3200" dirty="0">
                <a:solidFill>
                  <a:srgbClr val="1A4770"/>
                </a:solidFill>
                <a:latin typeface="Calibri"/>
                <a:cs typeface="Calibri"/>
              </a:rPr>
              <a:t>Hypothesis: </a:t>
            </a:r>
            <a:r>
              <a:rPr lang="en-US" sz="3200" dirty="0">
                <a:cs typeface="Calibri"/>
              </a:rPr>
              <a:t>Brain macro- and micro-structural changes are associated with objective sleep measures.</a:t>
            </a:r>
          </a:p>
          <a:p>
            <a:pPr marL="342900" indent="-342900">
              <a:buFont typeface="Arial" panose="020B0604020202020204" pitchFamily="34" charset="0"/>
              <a:buChar char="•"/>
            </a:pPr>
            <a:r>
              <a:rPr lang="en-US" sz="3200" dirty="0">
                <a:solidFill>
                  <a:srgbClr val="1A4770"/>
                </a:solidFill>
                <a:latin typeface="Calibri"/>
                <a:cs typeface="Calibri"/>
              </a:rPr>
              <a:t>Aim: </a:t>
            </a:r>
            <a:r>
              <a:rPr lang="en-US" sz="3200" dirty="0">
                <a:cs typeface="Calibri"/>
              </a:rPr>
              <a:t>To promote identification of objective imaging markers for sleep disorders after TBI by investigating the association between brain structural changes and sleep measures in service members (SMs) after TBI. </a:t>
            </a:r>
            <a:endParaRPr lang="en-US" sz="3200" dirty="0">
              <a:solidFill>
                <a:srgbClr val="1A4770"/>
              </a:solidFill>
              <a:latin typeface="Calibri"/>
              <a:cs typeface="Calibri"/>
            </a:endParaRPr>
          </a:p>
        </p:txBody>
      </p:sp>
      <p:sp>
        <p:nvSpPr>
          <p:cNvPr id="8" name="TextBox 7"/>
          <p:cNvSpPr txBox="1"/>
          <p:nvPr/>
        </p:nvSpPr>
        <p:spPr>
          <a:xfrm>
            <a:off x="46560" y="14102269"/>
            <a:ext cx="16358106" cy="12187952"/>
          </a:xfrm>
          <a:prstGeom prst="rect">
            <a:avLst/>
          </a:prstGeom>
          <a:noFill/>
        </p:spPr>
        <p:txBody>
          <a:bodyPr wrap="square" rtlCol="0">
            <a:spAutoFit/>
          </a:bodyPr>
          <a:lstStyle/>
          <a:p>
            <a:pPr defTabSz="5016032"/>
            <a:r>
              <a:rPr lang="en-US" sz="5000" b="1" dirty="0">
                <a:solidFill>
                  <a:srgbClr val="262A68"/>
                </a:solidFill>
                <a:latin typeface="Calibri"/>
                <a:cs typeface="Calibri"/>
              </a:rPr>
              <a:t>METHOD</a:t>
            </a:r>
          </a:p>
          <a:p>
            <a:pPr marL="342900" indent="-342900">
              <a:buFont typeface="Arial" panose="020B0604020202020204" pitchFamily="34" charset="0"/>
              <a:buChar char="•"/>
            </a:pPr>
            <a:r>
              <a:rPr lang="en-US" sz="3200" dirty="0"/>
              <a:t>Participants were drawn from a cohort at the National Intrepid Center of Excellence. Lifetime TBI history was obtained using a modified Ohio State University TBI Identification instrument </a:t>
            </a:r>
            <a:r>
              <a:rPr lang="en-US" sz="3200" baseline="30000" dirty="0"/>
              <a:t>4</a:t>
            </a:r>
            <a:r>
              <a:rPr lang="en-US" sz="3200" dirty="0"/>
              <a:t>.  Clinical diagnose of </a:t>
            </a:r>
            <a:r>
              <a:rPr lang="en-US" sz="3200" dirty="0" err="1"/>
              <a:t>mTBI</a:t>
            </a:r>
            <a:r>
              <a:rPr lang="en-US" sz="3200" dirty="0"/>
              <a:t> was as previously described </a:t>
            </a:r>
            <a:r>
              <a:rPr lang="en-US" sz="3200" baseline="30000" dirty="0"/>
              <a:t>5</a:t>
            </a:r>
            <a:r>
              <a:rPr lang="en-US" sz="3200" dirty="0"/>
              <a:t>. We included 106 active service members (SMs) (103/4 M/F; age 39.7 ± 5.4 years; time since injury 19.1 ± 9.5 years).</a:t>
            </a:r>
          </a:p>
          <a:p>
            <a:pPr marL="342900" indent="-342900">
              <a:buFont typeface="Arial" panose="020B0604020202020204" pitchFamily="34" charset="0"/>
              <a:buChar char="•"/>
            </a:pPr>
            <a:r>
              <a:rPr lang="en-US" sz="3200" b="1" dirty="0" err="1"/>
              <a:t>ePVS</a:t>
            </a:r>
            <a:r>
              <a:rPr lang="en-US" sz="3200" dirty="0"/>
              <a:t> </a:t>
            </a:r>
            <a:r>
              <a:rPr lang="en-US" sz="3200" baseline="30000" dirty="0">
                <a:cs typeface="Calibri"/>
              </a:rPr>
              <a:t>6</a:t>
            </a:r>
            <a:r>
              <a:rPr lang="en-US" sz="3200" dirty="0"/>
              <a:t> were segmented on T1w mages by applying deep learning algorithms with a convolutional auto-encoder and a U-shaped neural network for the 3-dimensional segmentation of lesions. The DTI-ALPS index was calculated from diffusion and non-diffusion–weighted images (b=1000 s/mm²), where higher values indicate better </a:t>
            </a:r>
            <a:r>
              <a:rPr lang="en-US" sz="3200" dirty="0" err="1"/>
              <a:t>glymphatic</a:t>
            </a:r>
            <a:r>
              <a:rPr lang="en-US" sz="3200" dirty="0"/>
              <a:t> function. </a:t>
            </a:r>
            <a:r>
              <a:rPr lang="en-US" sz="3200" b="1" dirty="0"/>
              <a:t>DTI–ALPS </a:t>
            </a:r>
            <a:r>
              <a:rPr lang="en-US" sz="3200" dirty="0"/>
              <a:t>index = mean (</a:t>
            </a:r>
            <a:r>
              <a:rPr lang="en-US" sz="3200" dirty="0" err="1"/>
              <a:t>Dxproj</a:t>
            </a:r>
            <a:r>
              <a:rPr lang="en-US" sz="3200" dirty="0"/>
              <a:t>, </a:t>
            </a:r>
            <a:r>
              <a:rPr lang="en-US" sz="3200" dirty="0" err="1"/>
              <a:t>Dxassoc</a:t>
            </a:r>
            <a:r>
              <a:rPr lang="en-US" sz="3200" dirty="0"/>
              <a:t>) / mean (</a:t>
            </a:r>
            <a:r>
              <a:rPr lang="en-US" sz="3200" dirty="0" err="1"/>
              <a:t>Dyproj</a:t>
            </a:r>
            <a:r>
              <a:rPr lang="en-US" sz="3200" dirty="0"/>
              <a:t>, </a:t>
            </a:r>
            <a:r>
              <a:rPr lang="en-US" sz="3200" dirty="0" err="1"/>
              <a:t>Dzassoc</a:t>
            </a:r>
            <a:r>
              <a:rPr lang="en-US" sz="3200" dirty="0"/>
              <a:t>), where </a:t>
            </a:r>
            <a:r>
              <a:rPr lang="en-US" sz="3200" dirty="0" err="1"/>
              <a:t>Dxproj</a:t>
            </a:r>
            <a:r>
              <a:rPr lang="en-US" sz="3200" dirty="0"/>
              <a:t>, </a:t>
            </a:r>
            <a:r>
              <a:rPr lang="en-US" sz="3200" dirty="0" err="1"/>
              <a:t>Dxassoc</a:t>
            </a:r>
            <a:r>
              <a:rPr lang="en-US" sz="3200" dirty="0"/>
              <a:t>, </a:t>
            </a:r>
            <a:r>
              <a:rPr lang="en-US" sz="3200" dirty="0" err="1"/>
              <a:t>Dyproj</a:t>
            </a:r>
            <a:r>
              <a:rPr lang="en-US" sz="3200" dirty="0"/>
              <a:t>, </a:t>
            </a:r>
            <a:r>
              <a:rPr lang="en-US" sz="3200" dirty="0" err="1"/>
              <a:t>Dzassoc</a:t>
            </a:r>
            <a:r>
              <a:rPr lang="en-US" sz="3200" dirty="0"/>
              <a:t> are for x, y, z axis diffusivity in projection fiber and association fiber on the bilateral hemispheres. </a:t>
            </a:r>
          </a:p>
          <a:p>
            <a:pPr marL="342900" indent="-342900">
              <a:buFont typeface="Arial" panose="020B0604020202020204" pitchFamily="34" charset="0"/>
              <a:buChar char="•"/>
            </a:pPr>
            <a:r>
              <a:rPr lang="en-US" sz="3200" dirty="0"/>
              <a:t>Polysomnography (PSG) data was acquired during their overnight sleep. Calculated polysomnographic indices included the apnea-hypopnea index (AHI; the number of apnea and hypopnea events per hour of sleep), arousal index (the number of arousals per hour of sleep), and periodic limb movement (PLM)  in sleep index (the number of periodic limb movement events per hour of sleep).</a:t>
            </a:r>
          </a:p>
          <a:p>
            <a:pPr marL="342900" indent="-342900">
              <a:buFont typeface="Arial" panose="020B0604020202020204" pitchFamily="34" charset="0"/>
              <a:buChar char="•"/>
            </a:pPr>
            <a:r>
              <a:rPr lang="en-US" sz="3200" dirty="0"/>
              <a:t>General linear mixed modeling was applied to evaluate the difference of macro- and micro-structural metrics and and fixed effect of group difference between controls and </a:t>
            </a:r>
            <a:r>
              <a:rPr lang="en-US" sz="3200" dirty="0" err="1"/>
              <a:t>mTBI</a:t>
            </a:r>
            <a:r>
              <a:rPr lang="en-US" sz="3200" dirty="0"/>
              <a:t> subjects by modeling age as a covariate. </a:t>
            </a:r>
          </a:p>
          <a:p>
            <a:pPr marL="342900" indent="-342900">
              <a:buFont typeface="Arial" panose="020B0604020202020204" pitchFamily="34" charset="0"/>
              <a:buChar char="•"/>
            </a:pPr>
            <a:r>
              <a:rPr lang="en-US" sz="3200" dirty="0"/>
              <a:t>Partial </a:t>
            </a:r>
            <a:r>
              <a:rPr lang="en-US" sz="3200" i="1" dirty="0"/>
              <a:t>Pearson</a:t>
            </a:r>
            <a:r>
              <a:rPr lang="en-US" sz="3200" dirty="0"/>
              <a:t> correlation was used to assess association between neuroimaging measures, self-report symptomatic scores, PSG data in TBI participants by using age as a covariate. Significance was set at p &lt;= 0.005 to correct for multiple comparisons.</a:t>
            </a:r>
          </a:p>
          <a:p>
            <a:pPr marL="342900" indent="-342900">
              <a:buFont typeface="Arial" panose="020B0604020202020204" pitchFamily="34" charset="0"/>
              <a:buChar char="•"/>
            </a:pPr>
            <a:endParaRPr lang="en-US" sz="3200" dirty="0">
              <a:latin typeface="Calibri"/>
              <a:cs typeface="Calibri"/>
            </a:endParaRPr>
          </a:p>
        </p:txBody>
      </p:sp>
      <p:sp>
        <p:nvSpPr>
          <p:cNvPr id="11" name="TextBox 10"/>
          <p:cNvSpPr txBox="1"/>
          <p:nvPr/>
        </p:nvSpPr>
        <p:spPr>
          <a:xfrm>
            <a:off x="18186287" y="9371270"/>
            <a:ext cx="9423400" cy="523220"/>
          </a:xfrm>
          <a:prstGeom prst="rect">
            <a:avLst/>
          </a:prstGeom>
          <a:noFill/>
        </p:spPr>
        <p:txBody>
          <a:bodyPr wrap="square" rtlCol="0">
            <a:spAutoFit/>
          </a:bodyPr>
          <a:lstStyle/>
          <a:p>
            <a:r>
              <a:rPr lang="en-US" sz="2800" b="1" dirty="0">
                <a:solidFill>
                  <a:srgbClr val="000090"/>
                </a:solidFill>
              </a:rPr>
              <a:t>Fig. 1. </a:t>
            </a:r>
            <a:r>
              <a:rPr lang="en-US" sz="2800" dirty="0">
                <a:solidFill>
                  <a:srgbClr val="000090"/>
                </a:solidFill>
              </a:rPr>
              <a:t>Examples of T1w and segmented MRI visible PVS </a:t>
            </a:r>
          </a:p>
        </p:txBody>
      </p:sp>
      <p:sp>
        <p:nvSpPr>
          <p:cNvPr id="9" name="TextBox 8"/>
          <p:cNvSpPr txBox="1"/>
          <p:nvPr/>
        </p:nvSpPr>
        <p:spPr>
          <a:xfrm>
            <a:off x="16937935" y="19421878"/>
            <a:ext cx="26641253" cy="1846659"/>
          </a:xfrm>
          <a:prstGeom prst="rect">
            <a:avLst/>
          </a:prstGeom>
          <a:noFill/>
        </p:spPr>
        <p:txBody>
          <a:bodyPr wrap="square" rtlCol="0">
            <a:spAutoFit/>
          </a:bodyPr>
          <a:lstStyle/>
          <a:p>
            <a:r>
              <a:rPr lang="en-US" sz="5000" b="1" dirty="0">
                <a:solidFill>
                  <a:srgbClr val="262A68"/>
                </a:solidFill>
                <a:latin typeface="Calibri"/>
                <a:cs typeface="Calibri"/>
              </a:rPr>
              <a:t>DISCUSSION / CONCLUSIONS</a:t>
            </a:r>
          </a:p>
          <a:p>
            <a:pPr marL="457200" indent="-457200">
              <a:buFont typeface="Arial"/>
              <a:buChar char="•"/>
            </a:pPr>
            <a:r>
              <a:rPr lang="en-US" sz="3200" dirty="0"/>
              <a:t>The findings of association of higher burden </a:t>
            </a:r>
            <a:r>
              <a:rPr lang="en-US" sz="3200" dirty="0" err="1"/>
              <a:t>ePVS</a:t>
            </a:r>
            <a:r>
              <a:rPr lang="en-US" sz="3200" dirty="0"/>
              <a:t> and objective PSG measures in </a:t>
            </a:r>
            <a:r>
              <a:rPr lang="en-US" sz="3200" dirty="0" err="1"/>
              <a:t>mTBI</a:t>
            </a:r>
            <a:r>
              <a:rPr lang="en-US" sz="3200" dirty="0"/>
              <a:t> suggest neuroimaging measures can be beneficial in predicting the sleep disorders in </a:t>
            </a:r>
            <a:r>
              <a:rPr lang="en-US" sz="3200" dirty="0" err="1"/>
              <a:t>mTBI</a:t>
            </a:r>
            <a:r>
              <a:rPr lang="en-US" sz="3200" dirty="0"/>
              <a:t> after a remote brain injury and their long-term outcomes caused by heterogeneous injury mechanisms. </a:t>
            </a:r>
          </a:p>
        </p:txBody>
      </p:sp>
      <p:sp>
        <p:nvSpPr>
          <p:cNvPr id="24" name="Rectangle 23">
            <a:extLst>
              <a:ext uri="{FF2B5EF4-FFF2-40B4-BE49-F238E27FC236}">
                <a16:creationId xmlns:a16="http://schemas.microsoft.com/office/drawing/2014/main" id="{A4D0B078-EC40-5446-8E69-0335462AD34B}"/>
              </a:ext>
            </a:extLst>
          </p:cNvPr>
          <p:cNvSpPr/>
          <p:nvPr/>
        </p:nvSpPr>
        <p:spPr>
          <a:xfrm>
            <a:off x="-1" y="1083960"/>
            <a:ext cx="1882456" cy="3321019"/>
          </a:xfrm>
          <a:prstGeom prst="rect">
            <a:avLst/>
          </a:prstGeom>
          <a:solidFill>
            <a:srgbClr val="001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4E9434AD-E9E1-9B41-BC47-2D899F393480}"/>
              </a:ext>
            </a:extLst>
          </p:cNvPr>
          <p:cNvSpPr txBox="1"/>
          <p:nvPr/>
        </p:nvSpPr>
        <p:spPr>
          <a:xfrm>
            <a:off x="17067394" y="22130311"/>
            <a:ext cx="26511794" cy="2190343"/>
          </a:xfrm>
          <a:prstGeom prst="rect">
            <a:avLst/>
          </a:prstGeom>
          <a:noFill/>
        </p:spPr>
        <p:txBody>
          <a:bodyPr wrap="square" rtlCol="0">
            <a:spAutoFit/>
          </a:bodyPr>
          <a:lstStyle/>
          <a:p>
            <a:pPr marL="457200" indent="-457200">
              <a:lnSpc>
                <a:spcPct val="114000"/>
              </a:lnSpc>
              <a:buFont typeface="+mj-lt"/>
              <a:buAutoNum type="arabicPeriod"/>
            </a:pPr>
            <a:r>
              <a:rPr lang="en-US" sz="2000" dirty="0"/>
              <a:t>Duclos C, Dumont M, Wiseman-Hakes C, </a:t>
            </a:r>
            <a:r>
              <a:rPr lang="en-US" sz="2000" dirty="0" err="1"/>
              <a:t>Arbour</a:t>
            </a:r>
            <a:r>
              <a:rPr lang="en-US" sz="2000" dirty="0"/>
              <a:t> C, Mongrain V, Gaudreault PO, Khoury S, Lavigne G, Desautels A, Gosselin N. Sleep and wake disturbances following traumatic brain injury. </a:t>
            </a:r>
            <a:r>
              <a:rPr lang="en-US" sz="2000" dirty="0" err="1"/>
              <a:t>Pathol</a:t>
            </a:r>
            <a:r>
              <a:rPr lang="en-US" sz="2000" dirty="0"/>
              <a:t> </a:t>
            </a:r>
            <a:r>
              <a:rPr lang="en-US" sz="2000" dirty="0" err="1"/>
              <a:t>Biol</a:t>
            </a:r>
            <a:r>
              <a:rPr lang="en-US" sz="2000" dirty="0"/>
              <a:t> (Paris). 2014 Oct;62(5):252-61.</a:t>
            </a:r>
          </a:p>
          <a:p>
            <a:pPr marL="457200" indent="-457200">
              <a:lnSpc>
                <a:spcPct val="114000"/>
              </a:lnSpc>
              <a:buFont typeface="+mj-lt"/>
              <a:buAutoNum type="arabicPeriod"/>
            </a:pPr>
            <a:r>
              <a:rPr lang="en-US" sz="2000" dirty="0"/>
              <a:t>Eugene AR, </a:t>
            </a:r>
            <a:r>
              <a:rPr lang="en-US" sz="2000" dirty="0" err="1"/>
              <a:t>Jolanta</a:t>
            </a:r>
            <a:r>
              <a:rPr lang="en-US" sz="2000" dirty="0"/>
              <a:t> </a:t>
            </a:r>
            <a:r>
              <a:rPr lang="en-US" sz="2000" dirty="0" err="1"/>
              <a:t>Masiak</a:t>
            </a:r>
            <a:r>
              <a:rPr lang="en-US" sz="2000" dirty="0"/>
              <a:t>. The </a:t>
            </a:r>
            <a:r>
              <a:rPr lang="en-US" sz="2000" dirty="0" err="1"/>
              <a:t>Neuroprotective</a:t>
            </a:r>
            <a:r>
              <a:rPr lang="en-US" sz="2000" dirty="0"/>
              <a:t> Aspects of Sleep. </a:t>
            </a:r>
            <a:r>
              <a:rPr lang="en-US" sz="2000" dirty="0" err="1"/>
              <a:t>MEDtube</a:t>
            </a:r>
            <a:r>
              <a:rPr lang="en-US" sz="2000" dirty="0"/>
              <a:t> Sci. 2015.</a:t>
            </a:r>
          </a:p>
          <a:p>
            <a:pPr marL="457200" indent="-457200">
              <a:lnSpc>
                <a:spcPct val="114000"/>
              </a:lnSpc>
              <a:buFont typeface="+mj-lt"/>
              <a:buAutoNum type="arabicPeriod"/>
            </a:pPr>
            <a:r>
              <a:rPr lang="en-US" sz="2000" dirty="0" err="1"/>
              <a:t>Tiing</a:t>
            </a:r>
            <a:r>
              <a:rPr lang="en-US" sz="2000" dirty="0"/>
              <a:t> Yee </a:t>
            </a:r>
            <a:r>
              <a:rPr lang="en-US" sz="2000" dirty="0" err="1"/>
              <a:t>Siow</a:t>
            </a:r>
            <a:r>
              <a:rPr lang="en-US" sz="2000" dirty="0"/>
              <a:t> </a:t>
            </a:r>
            <a:r>
              <a:rPr lang="en-US" sz="2000" dirty="0" err="1"/>
              <a:t>et.al</a:t>
            </a:r>
            <a:r>
              <a:rPr lang="en-US" sz="2000" dirty="0"/>
              <a:t>. Association of Sleep, Neuropsychological Performance, and Gray Matter Volume With </a:t>
            </a:r>
            <a:r>
              <a:rPr lang="en-US" sz="2000" dirty="0" err="1"/>
              <a:t>Glymphatic</a:t>
            </a:r>
            <a:r>
              <a:rPr lang="en-US" sz="2000" dirty="0"/>
              <a:t> Function in Community-Dwelling Older Adults. Neurology 2022;98:e829-e838.</a:t>
            </a:r>
          </a:p>
          <a:p>
            <a:pPr marL="457200" indent="-457200">
              <a:lnSpc>
                <a:spcPct val="114000"/>
              </a:lnSpc>
              <a:buFont typeface="+mj-lt"/>
              <a:buAutoNum type="arabicPeriod"/>
            </a:pPr>
            <a:r>
              <a:rPr lang="en-US" sz="2000" dirty="0"/>
              <a:t>Walker WC, Carne W, </a:t>
            </a:r>
            <a:r>
              <a:rPr lang="en-US" sz="2000" dirty="0" err="1"/>
              <a:t>Franke</a:t>
            </a:r>
            <a:r>
              <a:rPr lang="en-US" sz="2000" dirty="0"/>
              <a:t> LM, et al. The Chronic Effects of </a:t>
            </a:r>
            <a:r>
              <a:rPr lang="en-US" sz="2000" dirty="0" err="1"/>
              <a:t>Neurotrauma</a:t>
            </a:r>
            <a:r>
              <a:rPr lang="en-US" sz="2000" dirty="0"/>
              <a:t> Consortium (CENC) multi-</a:t>
            </a:r>
            <a:r>
              <a:rPr lang="en-US" sz="2000" dirty="0" err="1"/>
              <a:t>centre</a:t>
            </a:r>
            <a:r>
              <a:rPr lang="en-US" sz="2000" dirty="0"/>
              <a:t> observational study: Description of study and characteristics of early participants. Brain Inj. 2016;30(12):1469-1480.</a:t>
            </a:r>
          </a:p>
          <a:p>
            <a:pPr marL="457200" indent="-457200">
              <a:lnSpc>
                <a:spcPct val="114000"/>
              </a:lnSpc>
              <a:buFont typeface="+mj-lt"/>
              <a:buAutoNum type="arabicPeriod"/>
            </a:pPr>
            <a:r>
              <a:rPr lang="fi-FI" sz="2000" dirty="0"/>
              <a:t>Kay T, </a:t>
            </a:r>
            <a:r>
              <a:rPr lang="fi-FI" sz="2000" dirty="0" err="1"/>
              <a:t>Harrington</a:t>
            </a:r>
            <a:r>
              <a:rPr lang="fi-FI" sz="2000" dirty="0"/>
              <a:t> DE, Adams R, et al. Definition of </a:t>
            </a:r>
            <a:r>
              <a:rPr lang="fi-FI" sz="2000" dirty="0" err="1"/>
              <a:t>mild</a:t>
            </a:r>
            <a:r>
              <a:rPr lang="fi-FI" sz="2000" dirty="0"/>
              <a:t> </a:t>
            </a:r>
            <a:r>
              <a:rPr lang="fi-FI" sz="2000" dirty="0" err="1"/>
              <a:t>traumatic</a:t>
            </a:r>
            <a:r>
              <a:rPr lang="fi-FI" sz="2000" dirty="0"/>
              <a:t> </a:t>
            </a:r>
            <a:r>
              <a:rPr lang="fi-FI" sz="2000" dirty="0" err="1"/>
              <a:t>brain</a:t>
            </a:r>
            <a:r>
              <a:rPr lang="fi-FI" sz="2000" dirty="0"/>
              <a:t> </a:t>
            </a:r>
            <a:r>
              <a:rPr lang="fi-FI" sz="2000" dirty="0" err="1"/>
              <a:t>injury</a:t>
            </a:r>
            <a:r>
              <a:rPr lang="fi-FI" sz="2000" dirty="0"/>
              <a:t>. J </a:t>
            </a:r>
            <a:r>
              <a:rPr lang="fi-FI" sz="2000" dirty="0" err="1"/>
              <a:t>Head</a:t>
            </a:r>
            <a:r>
              <a:rPr lang="fi-FI" sz="2000" dirty="0"/>
              <a:t> Trauma </a:t>
            </a:r>
            <a:r>
              <a:rPr lang="fi-FI" sz="2000" dirty="0" err="1"/>
              <a:t>Rehabil</a:t>
            </a:r>
            <a:r>
              <a:rPr lang="fi-FI" sz="2000" dirty="0"/>
              <a:t>. 1993;8(3):86-87.</a:t>
            </a:r>
          </a:p>
          <a:p>
            <a:pPr marL="457200" indent="-457200">
              <a:lnSpc>
                <a:spcPct val="114000"/>
              </a:lnSpc>
              <a:buFont typeface="+mj-lt"/>
              <a:buAutoNum type="arabicPeriod"/>
            </a:pPr>
            <a:r>
              <a:rPr lang="fi-FI" sz="2000" dirty="0"/>
              <a:t>Philippe </a:t>
            </a:r>
            <a:r>
              <a:rPr lang="fi-FI" sz="2000" dirty="0" err="1"/>
              <a:t>Boutinaud</a:t>
            </a:r>
            <a:r>
              <a:rPr lang="fi-FI" sz="2000" dirty="0"/>
              <a:t> et. al. 3D </a:t>
            </a:r>
            <a:r>
              <a:rPr lang="fi-FI" sz="2000" dirty="0" err="1"/>
              <a:t>Segmentation</a:t>
            </a:r>
            <a:r>
              <a:rPr lang="fi-FI" sz="2000" dirty="0"/>
              <a:t> of </a:t>
            </a:r>
            <a:r>
              <a:rPr lang="fi-FI" sz="2000" dirty="0" err="1"/>
              <a:t>Perivascular</a:t>
            </a:r>
            <a:r>
              <a:rPr lang="fi-FI" sz="2000" dirty="0"/>
              <a:t> </a:t>
            </a:r>
            <a:r>
              <a:rPr lang="fi-FI" sz="2000" dirty="0" err="1"/>
              <a:t>Spaces</a:t>
            </a:r>
            <a:r>
              <a:rPr lang="fi-FI" sz="2000" dirty="0"/>
              <a:t> on T1-Weighted 3 </a:t>
            </a:r>
            <a:r>
              <a:rPr lang="fi-FI" sz="2000" dirty="0" err="1"/>
              <a:t>Tesla</a:t>
            </a:r>
            <a:r>
              <a:rPr lang="fi-FI" sz="2000" dirty="0"/>
              <a:t> MR </a:t>
            </a:r>
            <a:r>
              <a:rPr lang="fi-FI" sz="2000" dirty="0" err="1"/>
              <a:t>Images</a:t>
            </a:r>
            <a:r>
              <a:rPr lang="fi-FI" sz="2000" dirty="0"/>
              <a:t> With a </a:t>
            </a:r>
            <a:r>
              <a:rPr lang="fi-FI" sz="2000" dirty="0" err="1"/>
              <a:t>Convolutional</a:t>
            </a:r>
            <a:r>
              <a:rPr lang="fi-FI" sz="2000" dirty="0"/>
              <a:t> </a:t>
            </a:r>
            <a:r>
              <a:rPr lang="fi-FI" sz="2000" dirty="0" err="1"/>
              <a:t>Autoencoder</a:t>
            </a:r>
            <a:r>
              <a:rPr lang="fi-FI" sz="2000" dirty="0"/>
              <a:t> and a </a:t>
            </a:r>
            <a:r>
              <a:rPr lang="fi-FI" sz="2000" dirty="0" err="1"/>
              <a:t>U-Shaped</a:t>
            </a:r>
            <a:r>
              <a:rPr lang="fi-FI" sz="2000" dirty="0"/>
              <a:t> </a:t>
            </a:r>
            <a:r>
              <a:rPr lang="fi-FI" sz="2000" dirty="0" err="1"/>
              <a:t>Neural</a:t>
            </a:r>
            <a:r>
              <a:rPr lang="fi-FI" sz="2000" dirty="0"/>
              <a:t> </a:t>
            </a:r>
            <a:r>
              <a:rPr lang="fi-FI" sz="2000" dirty="0" err="1"/>
              <a:t>Network</a:t>
            </a:r>
            <a:r>
              <a:rPr lang="fi-FI" sz="2000" dirty="0"/>
              <a:t>.  </a:t>
            </a:r>
            <a:r>
              <a:rPr lang="fi-FI" sz="2000" dirty="0" err="1"/>
              <a:t>Front</a:t>
            </a:r>
            <a:r>
              <a:rPr lang="fi-FI" sz="2000" dirty="0"/>
              <a:t> </a:t>
            </a:r>
            <a:r>
              <a:rPr lang="fi-FI" sz="2000" dirty="0" err="1"/>
              <a:t>Neuroinform</a:t>
            </a:r>
            <a:r>
              <a:rPr lang="fi-FI" sz="2000" dirty="0"/>
              <a:t>. 2021 </a:t>
            </a:r>
            <a:r>
              <a:rPr lang="fi-FI" sz="2000" dirty="0" err="1"/>
              <a:t>Jun</a:t>
            </a:r>
            <a:r>
              <a:rPr lang="fi-FI" sz="2000" dirty="0"/>
              <a:t> 18;15:641600.</a:t>
            </a:r>
          </a:p>
        </p:txBody>
      </p:sp>
      <p:sp>
        <p:nvSpPr>
          <p:cNvPr id="26" name="TextBox 25">
            <a:extLst>
              <a:ext uri="{FF2B5EF4-FFF2-40B4-BE49-F238E27FC236}">
                <a16:creationId xmlns:a16="http://schemas.microsoft.com/office/drawing/2014/main" id="{98EA2446-3294-8F4C-A0B1-0F9497796F48}"/>
              </a:ext>
            </a:extLst>
          </p:cNvPr>
          <p:cNvSpPr txBox="1"/>
          <p:nvPr/>
        </p:nvSpPr>
        <p:spPr>
          <a:xfrm>
            <a:off x="16911353" y="24751541"/>
            <a:ext cx="27097006" cy="732662"/>
          </a:xfrm>
          <a:prstGeom prst="rect">
            <a:avLst/>
          </a:prstGeom>
          <a:noFill/>
        </p:spPr>
        <p:txBody>
          <a:bodyPr wrap="square" rtlCol="0">
            <a:spAutoFit/>
          </a:bodyPr>
          <a:lstStyle/>
          <a:p>
            <a:pPr lvl="0">
              <a:lnSpc>
                <a:spcPct val="117000"/>
              </a:lnSpc>
            </a:pPr>
            <a:r>
              <a:rPr lang="en-US" sz="1800" b="1" dirty="0">
                <a:solidFill>
                  <a:srgbClr val="800000"/>
                </a:solidFill>
                <a:latin typeface="Calibri"/>
                <a:cs typeface="Calibri"/>
              </a:rPr>
              <a:t>Disclaimer: The views expressed are those of the authors and do not reflect the official policy of the Uniformed Services University, Department of Army/Navy/Air Force, Department of Defense, or U.S. Government. The identification of specific products, scientific instrumentation, or organizations is considered an integral part of the scientific endeavor and does not constitute endorsement or implied endorsement on the part of the authors, DoD, or any component agency. Additionally, the authors have no conflicts of interest to report. </a:t>
            </a:r>
          </a:p>
        </p:txBody>
      </p:sp>
      <p:grpSp>
        <p:nvGrpSpPr>
          <p:cNvPr id="14" name="Group 13">
            <a:extLst>
              <a:ext uri="{FF2B5EF4-FFF2-40B4-BE49-F238E27FC236}">
                <a16:creationId xmlns:a16="http://schemas.microsoft.com/office/drawing/2014/main" id="{2777567F-5C4B-374A-9F54-D5524D6CECB8}"/>
              </a:ext>
            </a:extLst>
          </p:cNvPr>
          <p:cNvGrpSpPr/>
          <p:nvPr/>
        </p:nvGrpSpPr>
        <p:grpSpPr>
          <a:xfrm>
            <a:off x="9914837" y="3665152"/>
            <a:ext cx="34093522" cy="1421927"/>
            <a:chOff x="5979450" y="2423988"/>
            <a:chExt cx="26090920" cy="580791"/>
          </a:xfrm>
        </p:grpSpPr>
        <p:sp>
          <p:nvSpPr>
            <p:cNvPr id="5" name="TextBox 4"/>
            <p:cNvSpPr txBox="1"/>
            <p:nvPr/>
          </p:nvSpPr>
          <p:spPr>
            <a:xfrm>
              <a:off x="5979450" y="2423988"/>
              <a:ext cx="26090920" cy="346547"/>
            </a:xfrm>
            <a:prstGeom prst="rect">
              <a:avLst/>
            </a:prstGeom>
            <a:noFill/>
          </p:spPr>
          <p:txBody>
            <a:bodyPr wrap="square" rtlCol="0">
              <a:spAutoFit/>
            </a:bodyPr>
            <a:lstStyle/>
            <a:p>
              <a:pPr algn="ctr">
                <a:lnSpc>
                  <a:spcPct val="114000"/>
                </a:lnSpc>
              </a:pPr>
              <a:r>
                <a:rPr lang="en-US" sz="4400" dirty="0">
                  <a:cs typeface="Calibri"/>
                </a:rPr>
                <a:t>Ping-Hong Yeh</a:t>
              </a:r>
              <a:r>
                <a:rPr lang="en-US" sz="4400" baseline="30000" dirty="0">
                  <a:cs typeface="Calibri"/>
                </a:rPr>
                <a:t>1</a:t>
              </a:r>
              <a:r>
                <a:rPr lang="en-US" sz="4400" dirty="0">
                  <a:cs typeface="Calibri"/>
                </a:rPr>
                <a:t>, J. Kent Werner, Jr</a:t>
              </a:r>
              <a:r>
                <a:rPr lang="en-US" sz="4400" baseline="30000" dirty="0">
                  <a:cs typeface="Calibri"/>
                </a:rPr>
                <a:t>2</a:t>
              </a:r>
              <a:r>
                <a:rPr lang="en-US" sz="4400" dirty="0"/>
                <a:t> </a:t>
              </a:r>
              <a:r>
                <a:rPr lang="en-US" sz="4400" dirty="0">
                  <a:cs typeface="Calibri"/>
                </a:rPr>
                <a:t>, </a:t>
              </a:r>
              <a:r>
                <a:rPr lang="en-US" sz="4400" dirty="0" err="1">
                  <a:cs typeface="Calibri"/>
                </a:rPr>
                <a:t>Chihwa</a:t>
              </a:r>
              <a:r>
                <a:rPr lang="en-US" sz="4400" dirty="0">
                  <a:cs typeface="Calibri"/>
                </a:rPr>
                <a:t> Song</a:t>
              </a:r>
              <a:r>
                <a:rPr lang="en-US" sz="4400" baseline="30000" dirty="0">
                  <a:cs typeface="Calibri"/>
                </a:rPr>
                <a:t>1</a:t>
              </a:r>
              <a:r>
                <a:rPr lang="en-US" sz="4400" dirty="0">
                  <a:cs typeface="Calibri"/>
                </a:rPr>
                <a:t>, Wei Liu</a:t>
              </a:r>
              <a:r>
                <a:rPr lang="en-US" sz="4400" baseline="30000" dirty="0">
                  <a:cs typeface="Calibri"/>
                </a:rPr>
                <a:t>1</a:t>
              </a:r>
              <a:r>
                <a:rPr lang="en-US" sz="4400" dirty="0">
                  <a:cs typeface="Calibri"/>
                </a:rPr>
                <a:t>, </a:t>
              </a:r>
              <a:r>
                <a:rPr lang="en-US" sz="4400" dirty="0" err="1">
                  <a:cs typeface="Calibri"/>
                </a:rPr>
                <a:t>Rujirutana</a:t>
              </a:r>
              <a:r>
                <a:rPr lang="en-US" sz="4400" dirty="0">
                  <a:cs typeface="Calibri"/>
                </a:rPr>
                <a:t> Srikanchana</a:t>
              </a:r>
              <a:r>
                <a:rPr lang="en-US" sz="4400" baseline="30000" dirty="0">
                  <a:cs typeface="Calibri"/>
                </a:rPr>
                <a:t>1</a:t>
              </a:r>
              <a:r>
                <a:rPr lang="en-US" sz="4400" dirty="0">
                  <a:cs typeface="Calibri"/>
                </a:rPr>
                <a:t>, John Ollinger</a:t>
              </a:r>
              <a:r>
                <a:rPr lang="en-US" sz="4400" baseline="30000" dirty="0">
                  <a:cs typeface="Calibri"/>
                </a:rPr>
                <a:t>1</a:t>
              </a:r>
              <a:endParaRPr lang="en-US" sz="4400" dirty="0">
                <a:cs typeface="Calibri"/>
              </a:endParaRPr>
            </a:p>
          </p:txBody>
        </p:sp>
        <p:sp>
          <p:nvSpPr>
            <p:cNvPr id="6" name="TextBox 5"/>
            <p:cNvSpPr txBox="1"/>
            <p:nvPr/>
          </p:nvSpPr>
          <p:spPr>
            <a:xfrm>
              <a:off x="6705205" y="2770535"/>
              <a:ext cx="24951664" cy="234244"/>
            </a:xfrm>
            <a:prstGeom prst="rect">
              <a:avLst/>
            </a:prstGeom>
            <a:noFill/>
          </p:spPr>
          <p:txBody>
            <a:bodyPr wrap="square" rtlCol="0">
              <a:spAutoFit/>
            </a:bodyPr>
            <a:lstStyle/>
            <a:p>
              <a:pPr algn="ctr">
                <a:lnSpc>
                  <a:spcPct val="114000"/>
                </a:lnSpc>
              </a:pPr>
              <a:r>
                <a:rPr lang="en-US" sz="2800" baseline="30000" dirty="0">
                  <a:latin typeface="Calibri"/>
                  <a:cs typeface="Calibri"/>
                </a:rPr>
                <a:t>1</a:t>
              </a:r>
              <a:r>
                <a:rPr lang="en-US" sz="2800" dirty="0">
                  <a:latin typeface="Calibri"/>
                  <a:cs typeface="Calibri"/>
                </a:rPr>
                <a:t>National Intrepid Center of Excellence, Walter Reed National Military Medical Center, Bethesda, MD, </a:t>
              </a:r>
              <a:r>
                <a:rPr lang="en-US" sz="2800" baseline="30000" dirty="0">
                  <a:latin typeface="Calibri"/>
                  <a:cs typeface="Calibri"/>
                </a:rPr>
                <a:t>2</a:t>
              </a:r>
              <a:r>
                <a:rPr lang="en-US" sz="2800" dirty="0">
                  <a:latin typeface="Calibri"/>
                  <a:cs typeface="Calibri"/>
                </a:rPr>
                <a:t>Uniformed Services University of the Health Sciences, Bethesda, MD</a:t>
              </a:r>
            </a:p>
          </p:txBody>
        </p:sp>
      </p:grpSp>
      <p:sp>
        <p:nvSpPr>
          <p:cNvPr id="30" name="TextBox 29">
            <a:extLst>
              <a:ext uri="{FF2B5EF4-FFF2-40B4-BE49-F238E27FC236}">
                <a16:creationId xmlns:a16="http://schemas.microsoft.com/office/drawing/2014/main" id="{6E97AE54-68AC-204A-8EAF-D35BB8ADB896}"/>
              </a:ext>
            </a:extLst>
          </p:cNvPr>
          <p:cNvSpPr txBox="1"/>
          <p:nvPr/>
        </p:nvSpPr>
        <p:spPr>
          <a:xfrm>
            <a:off x="26720800" y="17135978"/>
            <a:ext cx="7402544" cy="954107"/>
          </a:xfrm>
          <a:prstGeom prst="rect">
            <a:avLst/>
          </a:prstGeom>
          <a:noFill/>
        </p:spPr>
        <p:txBody>
          <a:bodyPr wrap="square" rtlCol="0">
            <a:spAutoFit/>
          </a:bodyPr>
          <a:lstStyle/>
          <a:p>
            <a:r>
              <a:rPr lang="en-US" sz="2800" b="1" dirty="0">
                <a:solidFill>
                  <a:srgbClr val="000090"/>
                </a:solidFill>
              </a:rPr>
              <a:t>Fig. 3. </a:t>
            </a:r>
            <a:r>
              <a:rPr lang="en-US" sz="2800" dirty="0" err="1">
                <a:solidFill>
                  <a:srgbClr val="000090"/>
                </a:solidFill>
              </a:rPr>
              <a:t>ePVS</a:t>
            </a:r>
            <a:r>
              <a:rPr lang="en-US" sz="2800" dirty="0">
                <a:solidFill>
                  <a:srgbClr val="000090"/>
                </a:solidFill>
              </a:rPr>
              <a:t> load was positively correlated with age (p=0.0009, r=0.32, </a:t>
            </a:r>
            <a:r>
              <a:rPr lang="en-US" sz="2800" dirty="0" err="1">
                <a:solidFill>
                  <a:srgbClr val="000090"/>
                </a:solidFill>
              </a:rPr>
              <a:t>Adj</a:t>
            </a:r>
            <a:r>
              <a:rPr lang="en-US" sz="2800" dirty="0">
                <a:solidFill>
                  <a:srgbClr val="000090"/>
                </a:solidFill>
              </a:rPr>
              <a:t> R2=0.092) </a:t>
            </a:r>
            <a:endParaRPr lang="en-US" sz="2800" dirty="0">
              <a:cs typeface="Calibri"/>
            </a:endParaRPr>
          </a:p>
        </p:txBody>
      </p:sp>
      <p:sp>
        <p:nvSpPr>
          <p:cNvPr id="16" name="TextBox 15">
            <a:extLst>
              <a:ext uri="{FF2B5EF4-FFF2-40B4-BE49-F238E27FC236}">
                <a16:creationId xmlns:a16="http://schemas.microsoft.com/office/drawing/2014/main" id="{6E97AE54-68AC-204A-8EAF-D35BB8ADB896}"/>
              </a:ext>
            </a:extLst>
          </p:cNvPr>
          <p:cNvSpPr txBox="1"/>
          <p:nvPr/>
        </p:nvSpPr>
        <p:spPr>
          <a:xfrm>
            <a:off x="35360185" y="10359611"/>
            <a:ext cx="7683151" cy="523220"/>
          </a:xfrm>
          <a:prstGeom prst="rect">
            <a:avLst/>
          </a:prstGeom>
          <a:noFill/>
        </p:spPr>
        <p:txBody>
          <a:bodyPr wrap="square" rtlCol="0">
            <a:spAutoFit/>
          </a:bodyPr>
          <a:lstStyle/>
          <a:p>
            <a:r>
              <a:rPr lang="en-US" sz="2800" b="1" dirty="0">
                <a:cs typeface="Calibri"/>
              </a:rPr>
              <a:t>Fig. 2. </a:t>
            </a:r>
            <a:r>
              <a:rPr lang="en-US" sz="2800" dirty="0"/>
              <a:t>ROIs for calculating DTI ALPS index</a:t>
            </a:r>
          </a:p>
        </p:txBody>
      </p:sp>
      <p:sp>
        <p:nvSpPr>
          <p:cNvPr id="19" name="Rectangle 18"/>
          <p:cNvSpPr/>
          <p:nvPr/>
        </p:nvSpPr>
        <p:spPr>
          <a:xfrm>
            <a:off x="16927374" y="5494033"/>
            <a:ext cx="2471763" cy="861774"/>
          </a:xfrm>
          <a:prstGeom prst="rect">
            <a:avLst/>
          </a:prstGeom>
        </p:spPr>
        <p:txBody>
          <a:bodyPr wrap="none">
            <a:spAutoFit/>
          </a:bodyPr>
          <a:lstStyle/>
          <a:p>
            <a:pPr lvl="0"/>
            <a:r>
              <a:rPr lang="en-US" sz="5000" b="1" dirty="0">
                <a:solidFill>
                  <a:srgbClr val="262A68"/>
                </a:solidFill>
                <a:cs typeface="Calibri"/>
              </a:rPr>
              <a:t>RESULTS</a:t>
            </a:r>
          </a:p>
        </p:txBody>
      </p:sp>
      <p:sp>
        <p:nvSpPr>
          <p:cNvPr id="44" name="TextBox 43"/>
          <p:cNvSpPr txBox="1"/>
          <p:nvPr/>
        </p:nvSpPr>
        <p:spPr>
          <a:xfrm>
            <a:off x="35360185" y="16903429"/>
            <a:ext cx="8648174" cy="1815882"/>
          </a:xfrm>
          <a:prstGeom prst="rect">
            <a:avLst/>
          </a:prstGeom>
          <a:noFill/>
        </p:spPr>
        <p:txBody>
          <a:bodyPr wrap="square" rtlCol="0">
            <a:spAutoFit/>
          </a:bodyPr>
          <a:lstStyle/>
          <a:p>
            <a:r>
              <a:rPr lang="en-US" sz="2800" b="1" dirty="0"/>
              <a:t> </a:t>
            </a:r>
            <a:r>
              <a:rPr lang="en-US" sz="2800" b="1" dirty="0">
                <a:solidFill>
                  <a:srgbClr val="000090"/>
                </a:solidFill>
              </a:rPr>
              <a:t>Fig 4</a:t>
            </a:r>
            <a:r>
              <a:rPr lang="en-US" sz="2800" dirty="0">
                <a:solidFill>
                  <a:srgbClr val="000090"/>
                </a:solidFill>
              </a:rPr>
              <a:t>. The whole brain </a:t>
            </a:r>
            <a:r>
              <a:rPr lang="en-US" sz="2800" dirty="0" err="1">
                <a:solidFill>
                  <a:srgbClr val="000090"/>
                </a:solidFill>
              </a:rPr>
              <a:t>ePVS</a:t>
            </a:r>
            <a:r>
              <a:rPr lang="en-US" sz="2800" dirty="0">
                <a:solidFill>
                  <a:srgbClr val="000090"/>
                </a:solidFill>
              </a:rPr>
              <a:t> load was inversely associated with the mean oxygen saturation (SaO2) during NREM sleep (p=0.008, r=-0.27, </a:t>
            </a:r>
            <a:r>
              <a:rPr lang="en-US" sz="2800" dirty="0" err="1">
                <a:solidFill>
                  <a:srgbClr val="000090"/>
                </a:solidFill>
              </a:rPr>
              <a:t>Adj</a:t>
            </a:r>
            <a:r>
              <a:rPr lang="en-US" sz="2800" dirty="0">
                <a:solidFill>
                  <a:srgbClr val="000090"/>
                </a:solidFill>
              </a:rPr>
              <a:t> R2=0.063) in </a:t>
            </a:r>
            <a:r>
              <a:rPr lang="en-US" sz="2800" dirty="0" err="1">
                <a:solidFill>
                  <a:srgbClr val="000090"/>
                </a:solidFill>
              </a:rPr>
              <a:t>mTBI</a:t>
            </a:r>
            <a:r>
              <a:rPr lang="en-US" sz="2800" dirty="0">
                <a:solidFill>
                  <a:srgbClr val="000090"/>
                </a:solidFill>
              </a:rPr>
              <a:t> participants.</a:t>
            </a:r>
          </a:p>
        </p:txBody>
      </p:sp>
      <p:sp>
        <p:nvSpPr>
          <p:cNvPr id="45" name="TextBox 44"/>
          <p:cNvSpPr txBox="1"/>
          <p:nvPr/>
        </p:nvSpPr>
        <p:spPr>
          <a:xfrm>
            <a:off x="17067394" y="21268537"/>
            <a:ext cx="4016062" cy="861774"/>
          </a:xfrm>
          <a:prstGeom prst="rect">
            <a:avLst/>
          </a:prstGeom>
          <a:noFill/>
        </p:spPr>
        <p:txBody>
          <a:bodyPr wrap="square" rtlCol="0">
            <a:spAutoFit/>
          </a:bodyPr>
          <a:lstStyle/>
          <a:p>
            <a:r>
              <a:rPr lang="en-US" sz="5000" b="1" dirty="0"/>
              <a:t>References</a:t>
            </a:r>
          </a:p>
        </p:txBody>
      </p:sp>
      <p:pic>
        <p:nvPicPr>
          <p:cNvPr id="46" name="Picture 45" descr="ALPS_ROIs_OnV1_line (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72800" y="6940322"/>
            <a:ext cx="3556000" cy="3252527"/>
          </a:xfrm>
          <a:prstGeom prst="rect">
            <a:avLst/>
          </a:prstGeom>
        </p:spPr>
      </p:pic>
      <p:pic>
        <p:nvPicPr>
          <p:cNvPr id="50" name="Picture 49"/>
          <p:cNvPicPr/>
          <p:nvPr/>
        </p:nvPicPr>
        <p:blipFill>
          <a:blip r:embed="rId4">
            <a:extLst>
              <a:ext uri="{28A0092B-C50C-407E-A947-70E740481C1C}">
                <a14:useLocalDpi xmlns:a14="http://schemas.microsoft.com/office/drawing/2010/main" val="0"/>
              </a:ext>
            </a:extLst>
          </a:blip>
          <a:stretch>
            <a:fillRect/>
          </a:stretch>
        </p:blipFill>
        <p:spPr>
          <a:xfrm>
            <a:off x="25618700" y="11052108"/>
            <a:ext cx="8215344" cy="6103585"/>
          </a:xfrm>
          <a:prstGeom prst="rect">
            <a:avLst/>
          </a:prstGeom>
        </p:spPr>
      </p:pic>
      <p:graphicFrame>
        <p:nvGraphicFramePr>
          <p:cNvPr id="15" name="Table 14"/>
          <p:cNvGraphicFramePr>
            <a:graphicFrameLocks noGrp="1"/>
          </p:cNvGraphicFramePr>
          <p:nvPr>
            <p:extLst>
              <p:ext uri="{D42A27DB-BD31-4B8C-83A1-F6EECF244321}">
                <p14:modId xmlns:p14="http://schemas.microsoft.com/office/powerpoint/2010/main" val="3208573664"/>
              </p:ext>
            </p:extLst>
          </p:nvPr>
        </p:nvGraphicFramePr>
        <p:xfrm>
          <a:off x="17930807" y="10359611"/>
          <a:ext cx="10015384" cy="6500494"/>
        </p:xfrm>
        <a:graphic>
          <a:graphicData uri="http://schemas.openxmlformats.org/drawingml/2006/table">
            <a:tbl>
              <a:tblPr firstRow="1" bandRow="1">
                <a:tableStyleId>{2D5ABB26-0587-4C30-8999-92F81FD0307C}</a:tableStyleId>
              </a:tblPr>
              <a:tblGrid>
                <a:gridCol w="5007692">
                  <a:extLst>
                    <a:ext uri="{9D8B030D-6E8A-4147-A177-3AD203B41FA5}">
                      <a16:colId xmlns:a16="http://schemas.microsoft.com/office/drawing/2014/main" val="20000"/>
                    </a:ext>
                  </a:extLst>
                </a:gridCol>
                <a:gridCol w="5007692">
                  <a:extLst>
                    <a:ext uri="{9D8B030D-6E8A-4147-A177-3AD203B41FA5}">
                      <a16:colId xmlns:a16="http://schemas.microsoft.com/office/drawing/2014/main" val="20001"/>
                    </a:ext>
                  </a:extLst>
                </a:gridCol>
              </a:tblGrid>
              <a:tr h="590954">
                <a:tc>
                  <a:txBody>
                    <a:bodyPr/>
                    <a:lstStyle/>
                    <a:p>
                      <a:pPr marL="0" marR="0">
                        <a:spcBef>
                          <a:spcPts val="0"/>
                        </a:spcBef>
                        <a:spcAft>
                          <a:spcPts val="0"/>
                        </a:spcAft>
                      </a:pPr>
                      <a:r>
                        <a:rPr lang="en-US" sz="2800" b="1">
                          <a:solidFill>
                            <a:srgbClr val="000000"/>
                          </a:solidFill>
                          <a:effectLst/>
                          <a:latin typeface="+mn-lt"/>
                          <a:ea typeface="ＭＳ 明朝"/>
                          <a:cs typeface="Times New Roman"/>
                        </a:rPr>
                        <a:t>Variable</a:t>
                      </a:r>
                      <a:endParaRPr lang="en-US" sz="280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b="1">
                          <a:solidFill>
                            <a:srgbClr val="000000"/>
                          </a:solidFill>
                          <a:effectLst/>
                          <a:latin typeface="+mn-lt"/>
                          <a:ea typeface="ＭＳ 明朝"/>
                          <a:cs typeface="Times New Roman"/>
                        </a:rPr>
                        <a:t>Mean ± Std</a:t>
                      </a:r>
                      <a:endParaRPr lang="en-US" sz="2800">
                        <a:solidFill>
                          <a:srgbClr val="000000"/>
                        </a:solidFill>
                        <a:effectLst/>
                        <a:latin typeface="+mn-lt"/>
                        <a:ea typeface="ＭＳ 明朝"/>
                        <a:cs typeface="Times New Roman"/>
                      </a:endParaRPr>
                    </a:p>
                  </a:txBody>
                  <a:tcPr marL="68580" marR="68580" marT="0" marB="0"/>
                </a:tc>
                <a:extLst>
                  <a:ext uri="{0D108BD9-81ED-4DB2-BD59-A6C34878D82A}">
                    <a16:rowId xmlns:a16="http://schemas.microsoft.com/office/drawing/2014/main" val="10000"/>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Age (</a:t>
                      </a:r>
                      <a:r>
                        <a:rPr lang="en-US" sz="2800" b="1" kern="1200" dirty="0">
                          <a:solidFill>
                            <a:srgbClr val="000000"/>
                          </a:solidFill>
                          <a:effectLst/>
                          <a:latin typeface="+mn-lt"/>
                          <a:ea typeface="ＭＳ 明朝"/>
                          <a:cs typeface="Times New Roman"/>
                        </a:rPr>
                        <a:t>years old</a:t>
                      </a:r>
                      <a:r>
                        <a:rPr lang="en-US" sz="2800" b="1" dirty="0">
                          <a:solidFill>
                            <a:srgbClr val="000000"/>
                          </a:solidFill>
                          <a:effectLst/>
                          <a:latin typeface="+mn-lt"/>
                          <a:ea typeface="ＭＳ 明朝"/>
                          <a:cs typeface="Times New Roman"/>
                        </a:rPr>
                        <a:t>)</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dirty="0">
                          <a:solidFill>
                            <a:srgbClr val="000000"/>
                          </a:solidFill>
                          <a:effectLst/>
                          <a:latin typeface="+mn-lt"/>
                          <a:ea typeface="ＭＳ 明朝"/>
                          <a:cs typeface="Times New Roman"/>
                        </a:rPr>
                        <a:t>39.65 ± 5.3</a:t>
                      </a:r>
                    </a:p>
                  </a:txBody>
                  <a:tcPr marL="68580" marR="68580" marT="0" marB="0"/>
                </a:tc>
                <a:extLst>
                  <a:ext uri="{0D108BD9-81ED-4DB2-BD59-A6C34878D82A}">
                    <a16:rowId xmlns:a16="http://schemas.microsoft.com/office/drawing/2014/main" val="10001"/>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Time since injury (years)</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dirty="0">
                          <a:solidFill>
                            <a:srgbClr val="000000"/>
                          </a:solidFill>
                          <a:effectLst/>
                          <a:latin typeface="+mn-lt"/>
                          <a:ea typeface="ＭＳ 明朝"/>
                          <a:cs typeface="Times New Roman"/>
                        </a:rPr>
                        <a:t>19.14 ± 9.53</a:t>
                      </a:r>
                    </a:p>
                  </a:txBody>
                  <a:tcPr marL="68580" marR="68580" marT="0" marB="0"/>
                </a:tc>
                <a:extLst>
                  <a:ext uri="{0D108BD9-81ED-4DB2-BD59-A6C34878D82A}">
                    <a16:rowId xmlns:a16="http://schemas.microsoft.com/office/drawing/2014/main" val="10002"/>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PSQI </a:t>
                      </a:r>
                      <a:r>
                        <a:rPr lang="en-US" sz="2800" b="1" kern="1200" dirty="0">
                          <a:solidFill>
                            <a:srgbClr val="000000"/>
                          </a:solidFill>
                          <a:effectLst/>
                          <a:latin typeface="+mn-lt"/>
                          <a:ea typeface="ＭＳ 明朝"/>
                          <a:cs typeface="Times New Roman"/>
                        </a:rPr>
                        <a:t>total </a:t>
                      </a:r>
                      <a:r>
                        <a:rPr lang="en-US" sz="2800" b="1" dirty="0">
                          <a:solidFill>
                            <a:srgbClr val="000000"/>
                          </a:solidFill>
                          <a:effectLst/>
                          <a:latin typeface="+mn-lt"/>
                          <a:ea typeface="ＭＳ 明朝"/>
                          <a:cs typeface="Times New Roman"/>
                        </a:rPr>
                        <a:t>score</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11.53 ± 3.53</a:t>
                      </a:r>
                    </a:p>
                  </a:txBody>
                  <a:tcPr marL="68580" marR="68580" marT="0" marB="0"/>
                </a:tc>
                <a:extLst>
                  <a:ext uri="{0D108BD9-81ED-4DB2-BD59-A6C34878D82A}">
                    <a16:rowId xmlns:a16="http://schemas.microsoft.com/office/drawing/2014/main" val="10003"/>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Sleep REM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17.29 ± 6.00</a:t>
                      </a:r>
                    </a:p>
                  </a:txBody>
                  <a:tcPr marL="68580" marR="68580" marT="0" marB="0"/>
                </a:tc>
                <a:extLst>
                  <a:ext uri="{0D108BD9-81ED-4DB2-BD59-A6C34878D82A}">
                    <a16:rowId xmlns:a16="http://schemas.microsoft.com/office/drawing/2014/main" val="10004"/>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Sleep Latency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13.61 ± 24.62</a:t>
                      </a:r>
                    </a:p>
                  </a:txBody>
                  <a:tcPr marL="68580" marR="68580" marT="0" marB="0"/>
                </a:tc>
                <a:extLst>
                  <a:ext uri="{0D108BD9-81ED-4DB2-BD59-A6C34878D82A}">
                    <a16:rowId xmlns:a16="http://schemas.microsoft.com/office/drawing/2014/main" val="10005"/>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Slow wave Sleep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15.87 ± 9.52</a:t>
                      </a:r>
                    </a:p>
                  </a:txBody>
                  <a:tcPr marL="68580" marR="68580" marT="0" marB="0"/>
                </a:tc>
                <a:extLst>
                  <a:ext uri="{0D108BD9-81ED-4DB2-BD59-A6C34878D82A}">
                    <a16:rowId xmlns:a16="http://schemas.microsoft.com/office/drawing/2014/main" val="10006"/>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‍N1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7.63 ± 5.50</a:t>
                      </a:r>
                    </a:p>
                  </a:txBody>
                  <a:tcPr marL="68580" marR="68580" marT="0" marB="0"/>
                </a:tc>
                <a:extLst>
                  <a:ext uri="{0D108BD9-81ED-4DB2-BD59-A6C34878D82A}">
                    <a16:rowId xmlns:a16="http://schemas.microsoft.com/office/drawing/2014/main" val="10007"/>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N2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59.21 ± 9.19</a:t>
                      </a:r>
                    </a:p>
                  </a:txBody>
                  <a:tcPr marL="68580" marR="68580" marT="0" marB="0"/>
                </a:tc>
                <a:extLst>
                  <a:ext uri="{0D108BD9-81ED-4DB2-BD59-A6C34878D82A}">
                    <a16:rowId xmlns:a16="http://schemas.microsoft.com/office/drawing/2014/main" val="10008"/>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Mean SaO2 NREM (%) </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a:solidFill>
                            <a:srgbClr val="000000"/>
                          </a:solidFill>
                          <a:effectLst/>
                          <a:latin typeface="+mn-lt"/>
                          <a:ea typeface="ＭＳ 明朝"/>
                          <a:cs typeface="Times New Roman"/>
                        </a:rPr>
                        <a:t>94.68 ± 1.24</a:t>
                      </a:r>
                    </a:p>
                  </a:txBody>
                  <a:tcPr marL="68580" marR="68580" marT="0" marB="0"/>
                </a:tc>
                <a:extLst>
                  <a:ext uri="{0D108BD9-81ED-4DB2-BD59-A6C34878D82A}">
                    <a16:rowId xmlns:a16="http://schemas.microsoft.com/office/drawing/2014/main" val="10009"/>
                  </a:ext>
                </a:extLst>
              </a:tr>
              <a:tr h="590954">
                <a:tc>
                  <a:txBody>
                    <a:bodyPr/>
                    <a:lstStyle/>
                    <a:p>
                      <a:pPr marL="0" marR="0">
                        <a:spcBef>
                          <a:spcPts val="0"/>
                        </a:spcBef>
                        <a:spcAft>
                          <a:spcPts val="0"/>
                        </a:spcAft>
                      </a:pPr>
                      <a:r>
                        <a:rPr lang="en-US" sz="2800" b="1" dirty="0">
                          <a:solidFill>
                            <a:srgbClr val="000000"/>
                          </a:solidFill>
                          <a:effectLst/>
                          <a:latin typeface="+mn-lt"/>
                          <a:ea typeface="ＭＳ 明朝"/>
                          <a:cs typeface="Times New Roman"/>
                        </a:rPr>
                        <a:t>Nadir SaO2 REM</a:t>
                      </a:r>
                      <a:endParaRPr lang="en-US" sz="2800" dirty="0">
                        <a:solidFill>
                          <a:srgbClr val="000000"/>
                        </a:solidFill>
                        <a:effectLst/>
                        <a:latin typeface="+mn-lt"/>
                        <a:ea typeface="ＭＳ 明朝"/>
                        <a:cs typeface="Times New Roman"/>
                      </a:endParaRPr>
                    </a:p>
                  </a:txBody>
                  <a:tcPr marL="68580" marR="68580" marT="0" marB="0"/>
                </a:tc>
                <a:tc>
                  <a:txBody>
                    <a:bodyPr/>
                    <a:lstStyle/>
                    <a:p>
                      <a:pPr marL="0" marR="0">
                        <a:spcBef>
                          <a:spcPts val="0"/>
                        </a:spcBef>
                        <a:spcAft>
                          <a:spcPts val="0"/>
                        </a:spcAft>
                      </a:pPr>
                      <a:r>
                        <a:rPr lang="en-US" sz="2800" dirty="0">
                          <a:solidFill>
                            <a:srgbClr val="000000"/>
                          </a:solidFill>
                          <a:effectLst/>
                          <a:latin typeface="+mn-lt"/>
                          <a:ea typeface="ＭＳ 明朝"/>
                          <a:cs typeface="Times New Roman"/>
                        </a:rPr>
                        <a:t>90.52 ± 4.08</a:t>
                      </a:r>
                    </a:p>
                  </a:txBody>
                  <a:tcPr marL="68580" marR="68580" marT="0" marB="0"/>
                </a:tc>
                <a:extLst>
                  <a:ext uri="{0D108BD9-81ED-4DB2-BD59-A6C34878D82A}">
                    <a16:rowId xmlns:a16="http://schemas.microsoft.com/office/drawing/2014/main" val="10010"/>
                  </a:ext>
                </a:extLst>
              </a:tr>
            </a:tbl>
          </a:graphicData>
        </a:graphic>
      </p:graphicFrame>
      <p:sp>
        <p:nvSpPr>
          <p:cNvPr id="51" name="TextBox 50">
            <a:extLst>
              <a:ext uri="{FF2B5EF4-FFF2-40B4-BE49-F238E27FC236}">
                <a16:creationId xmlns:a16="http://schemas.microsoft.com/office/drawing/2014/main" id="{E3658E75-2EC2-A44B-A999-93343D069961}"/>
              </a:ext>
            </a:extLst>
          </p:cNvPr>
          <p:cNvSpPr txBox="1"/>
          <p:nvPr/>
        </p:nvSpPr>
        <p:spPr>
          <a:xfrm>
            <a:off x="17612738" y="18426923"/>
            <a:ext cx="25224294" cy="584776"/>
          </a:xfrm>
          <a:prstGeom prst="rect">
            <a:avLst/>
          </a:prstGeom>
          <a:noFill/>
        </p:spPr>
        <p:txBody>
          <a:bodyPr wrap="square" rtlCol="0">
            <a:spAutoFit/>
          </a:bodyPr>
          <a:lstStyle/>
          <a:p>
            <a:pPr marL="285750" indent="-285750">
              <a:buFont typeface="Arial"/>
              <a:buChar char="•"/>
            </a:pPr>
            <a:r>
              <a:rPr lang="en-US" sz="3200" dirty="0"/>
              <a:t>There is no significant correlation between DTI-ALPS index and any PSG measure. </a:t>
            </a:r>
          </a:p>
        </p:txBody>
      </p:sp>
      <p:sp>
        <p:nvSpPr>
          <p:cNvPr id="17" name="Rectangle 16"/>
          <p:cNvSpPr/>
          <p:nvPr/>
        </p:nvSpPr>
        <p:spPr>
          <a:xfrm>
            <a:off x="17612738" y="17135978"/>
            <a:ext cx="7674665" cy="954107"/>
          </a:xfrm>
          <a:prstGeom prst="rect">
            <a:avLst/>
          </a:prstGeom>
        </p:spPr>
        <p:txBody>
          <a:bodyPr wrap="square">
            <a:spAutoFit/>
          </a:bodyPr>
          <a:lstStyle/>
          <a:p>
            <a:r>
              <a:rPr lang="en-US" sz="2800" b="1" dirty="0">
                <a:solidFill>
                  <a:srgbClr val="000090"/>
                </a:solidFill>
              </a:rPr>
              <a:t>Table 1.  </a:t>
            </a:r>
            <a:r>
              <a:rPr lang="en-US" sz="2800" dirty="0">
                <a:solidFill>
                  <a:srgbClr val="000090"/>
                </a:solidFill>
              </a:rPr>
              <a:t>Summary statistics of demographics and PSG data of </a:t>
            </a:r>
            <a:r>
              <a:rPr lang="en-US" sz="2800" dirty="0" err="1">
                <a:solidFill>
                  <a:srgbClr val="000090"/>
                </a:solidFill>
              </a:rPr>
              <a:t>mTBI</a:t>
            </a:r>
            <a:r>
              <a:rPr lang="en-US" sz="2800" dirty="0">
                <a:solidFill>
                  <a:srgbClr val="000090"/>
                </a:solidFill>
              </a:rPr>
              <a:t> participants.</a:t>
            </a:r>
          </a:p>
        </p:txBody>
      </p:sp>
      <p:pic>
        <p:nvPicPr>
          <p:cNvPr id="52" name="Picture 51"/>
          <p:cNvPicPr/>
          <p:nvPr/>
        </p:nvPicPr>
        <p:blipFill>
          <a:blip r:embed="rId5">
            <a:extLst>
              <a:ext uri="{28A0092B-C50C-407E-A947-70E740481C1C}">
                <a14:useLocalDpi xmlns:a14="http://schemas.microsoft.com/office/drawing/2010/main" val="0"/>
              </a:ext>
            </a:extLst>
          </a:blip>
          <a:stretch>
            <a:fillRect/>
          </a:stretch>
        </p:blipFill>
        <p:spPr>
          <a:xfrm>
            <a:off x="34648985" y="11052109"/>
            <a:ext cx="8439224" cy="5778120"/>
          </a:xfrm>
          <a:prstGeom prst="rect">
            <a:avLst/>
          </a:prstGeom>
        </p:spPr>
      </p:pic>
      <p:pic>
        <p:nvPicPr>
          <p:cNvPr id="53" name="Picture 52"/>
          <p:cNvPicPr/>
          <p:nvPr/>
        </p:nvPicPr>
        <p:blipFill>
          <a:blip r:embed="rId6"/>
          <a:stretch>
            <a:fillRect/>
          </a:stretch>
        </p:blipFill>
        <p:spPr bwMode="auto">
          <a:xfrm>
            <a:off x="17654456" y="6940322"/>
            <a:ext cx="7186744" cy="2392680"/>
          </a:xfrm>
          <a:prstGeom prst="rect">
            <a:avLst/>
          </a:prstGeom>
        </p:spPr>
      </p:pic>
      <p:pic>
        <p:nvPicPr>
          <p:cNvPr id="54" name="Picture 53"/>
          <p:cNvPicPr/>
          <p:nvPr/>
        </p:nvPicPr>
        <p:blipFill>
          <a:blip r:embed="rId7"/>
          <a:stretch>
            <a:fillRect/>
          </a:stretch>
        </p:blipFill>
        <p:spPr bwMode="auto">
          <a:xfrm>
            <a:off x="24942687" y="6940322"/>
            <a:ext cx="6858000" cy="2392680"/>
          </a:xfrm>
          <a:prstGeom prst="rect">
            <a:avLst/>
          </a:prstGeom>
        </p:spPr>
      </p:pic>
      <p:pic>
        <p:nvPicPr>
          <p:cNvPr id="2" name="Picture 1" descr="Logo, company name&#10;&#10;AI-generated content may be incorrect.">
            <a:extLst>
              <a:ext uri="{FF2B5EF4-FFF2-40B4-BE49-F238E27FC236}">
                <a16:creationId xmlns:a16="http://schemas.microsoft.com/office/drawing/2014/main" id="{AF17FD6C-5599-956E-1171-07FFDBBC54D9}"/>
              </a:ext>
            </a:extLst>
          </p:cNvPr>
          <p:cNvPicPr>
            <a:picLocks noChangeAspect="1"/>
          </p:cNvPicPr>
          <p:nvPr/>
        </p:nvPicPr>
        <p:blipFill>
          <a:blip r:embed="rId8"/>
          <a:srcRect t="14991" b="15567"/>
          <a:stretch>
            <a:fillRect/>
          </a:stretch>
        </p:blipFill>
        <p:spPr>
          <a:xfrm>
            <a:off x="1557700" y="1083960"/>
            <a:ext cx="9700850" cy="3368200"/>
          </a:xfrm>
          <a:prstGeom prst="rect">
            <a:avLst/>
          </a:prstGeom>
        </p:spPr>
      </p:pic>
    </p:spTree>
    <p:extLst>
      <p:ext uri="{BB962C8B-B14F-4D97-AF65-F5344CB8AC3E}">
        <p14:creationId xmlns:p14="http://schemas.microsoft.com/office/powerpoint/2010/main" val="158170992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_dlc_DocId xmlns="f9648bd6-a361-47a3-be94-ea27f05e78c9">Q5FJV5KTXY54-4507-60</_dlc_DocId>
    <_dlc_DocIdUrl xmlns="f9648bd6-a361-47a3-be94-ea27f05e78c9">
      <Url>https://www.wrnmmc.intranet.capmed.mil/nicoe/_layouts/DocIdRedir.aspx?ID=Q5FJV5KTXY54-4507-60</Url>
      <Description>Q5FJV5KTXY54-4507-60</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047DB34CFA852E41B6D5B6F865EFD57B" ma:contentTypeVersion="3" ma:contentTypeDescription="Create a new document." ma:contentTypeScope="" ma:versionID="854800178e8432cec01c5ea34371df15">
  <xsd:schema xmlns:xsd="http://www.w3.org/2001/XMLSchema" xmlns:xs="http://www.w3.org/2001/XMLSchema" xmlns:p="http://schemas.microsoft.com/office/2006/metadata/properties" xmlns:ns2="f9648bd6-a361-47a3-be94-ea27f05e78c9" targetNamespace="http://schemas.microsoft.com/office/2006/metadata/properties" ma:root="true" ma:fieldsID="01ed44460d742e6f0ab802203dc0d799" ns2:_="">
    <xsd:import namespace="f9648bd6-a361-47a3-be94-ea27f05e78c9"/>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48bd6-a361-47a3-be94-ea27f05e78c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53185CF-8274-49E1-B9E8-CCF19B22969F}">
  <ds:schemaRefs>
    <ds:schemaRef ds:uri="http://schemas.microsoft.com/sharepoint/events"/>
  </ds:schemaRefs>
</ds:datastoreItem>
</file>

<file path=customXml/itemProps2.xml><?xml version="1.0" encoding="utf-8"?>
<ds:datastoreItem xmlns:ds="http://schemas.openxmlformats.org/officeDocument/2006/customXml" ds:itemID="{DABDA0A7-73B9-457F-9D00-81B0CF750EE3}">
  <ds:schemaRefs>
    <ds:schemaRef ds:uri="http://schemas.microsoft.com/office/2006/metadata/properties"/>
    <ds:schemaRef ds:uri="f9648bd6-a361-47a3-be94-ea27f05e78c9"/>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customXml/itemProps3.xml><?xml version="1.0" encoding="utf-8"?>
<ds:datastoreItem xmlns:ds="http://schemas.openxmlformats.org/officeDocument/2006/customXml" ds:itemID="{802CFFB7-34A1-4E9A-8502-93976F3198E3}">
  <ds:schemaRefs>
    <ds:schemaRef ds:uri="http://schemas.microsoft.com/sharepoint/v3/contenttype/forms"/>
  </ds:schemaRefs>
</ds:datastoreItem>
</file>

<file path=customXml/itemProps4.xml><?xml version="1.0" encoding="utf-8"?>
<ds:datastoreItem xmlns:ds="http://schemas.openxmlformats.org/officeDocument/2006/customXml" ds:itemID="{D03854C0-05D9-4BD2-A19F-5BB7F88790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48bd6-a361-47a3-be94-ea27f05e78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76a3f6ad-3d9b-49ad-9486-10bfd8fef73e}" enabled="1" method="Privileged" siteId="{8903a443-af33-4ed4-acf5-ee613bcb2f59}" removed="0"/>
</clbl:labelList>
</file>

<file path=docProps/app.xml><?xml version="1.0" encoding="utf-8"?>
<Properties xmlns="http://schemas.openxmlformats.org/officeDocument/2006/extended-properties" xmlns:vt="http://schemas.openxmlformats.org/officeDocument/2006/docPropsVTypes">
  <Template>Office Theme</Template>
  <TotalTime>50037</TotalTime>
  <Words>1122</Words>
  <Application>Microsoft Office PowerPoint</Application>
  <PresentationFormat>Custom</PresentationFormat>
  <Paragraphs>57</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(Body)</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Yeh, Ping-Hong CIV DHA WALTER REED MED CTR (USA)</cp:lastModifiedBy>
  <cp:revision>302</cp:revision>
  <cp:lastPrinted>2025-02-09T23:49:46Z</cp:lastPrinted>
  <dcterms:created xsi:type="dcterms:W3CDTF">2016-03-01T16:16:46Z</dcterms:created>
  <dcterms:modified xsi:type="dcterms:W3CDTF">2026-07-15T21:19:21Z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0x010100047DB34CFA852E41B6D5B6F865EFD57B</vt:lpwstr>
  </property>
  <property fmtid="{D5CDD505-2E9C-101B-9397-08002B2CF9AE}" pid="3" name="_dlc_DocIdItemGuid">
    <vt:lpwstr>3d20ed31-8093-4ca4-80c9-a81dbe3d3467</vt:lpwstr>
  </property>
</Properties>
</file>