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2918400" cy="219456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571438" algn="l" rtl="0" fontAlgn="base">
      <a:spcBef>
        <a:spcPct val="0"/>
      </a:spcBef>
      <a:spcAft>
        <a:spcPct val="0"/>
      </a:spcAft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1142875" algn="l" rtl="0" fontAlgn="base">
      <a:spcBef>
        <a:spcPct val="0"/>
      </a:spcBef>
      <a:spcAft>
        <a:spcPct val="0"/>
      </a:spcAft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714313" algn="l" rtl="0" fontAlgn="base">
      <a:spcBef>
        <a:spcPct val="0"/>
      </a:spcBef>
      <a:spcAft>
        <a:spcPct val="0"/>
      </a:spcAft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2285749" algn="l" rtl="0" fontAlgn="base">
      <a:spcBef>
        <a:spcPct val="0"/>
      </a:spcBef>
      <a:spcAft>
        <a:spcPct val="0"/>
      </a:spcAft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857186" algn="l" defTabSz="1142875" rtl="0" eaLnBrk="1" latinLnBrk="0" hangingPunct="1"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3428624" algn="l" defTabSz="1142875" rtl="0" eaLnBrk="1" latinLnBrk="0" hangingPunct="1"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4000061" algn="l" defTabSz="1142875" rtl="0" eaLnBrk="1" latinLnBrk="0" hangingPunct="1"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4571498" algn="l" defTabSz="1142875" rtl="0" eaLnBrk="1" latinLnBrk="0" hangingPunct="1">
      <a:defRPr sz="2125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" userDrawn="1">
          <p15:clr>
            <a:srgbClr val="F26B43"/>
          </p15:clr>
        </p15:guide>
        <p15:guide id="2" orient="horz" pos="13488" userDrawn="1">
          <p15:clr>
            <a:srgbClr val="F26B43"/>
          </p15:clr>
        </p15:guide>
        <p15:guide id="3" pos="5400" userDrawn="1">
          <p15:clr>
            <a:srgbClr val="F26B43"/>
          </p15:clr>
        </p15:guide>
        <p15:guide id="4" pos="840" userDrawn="1">
          <p15:clr>
            <a:srgbClr val="F26B43"/>
          </p15:clr>
        </p15:guide>
        <p15:guide id="5" pos="19872" userDrawn="1">
          <p15:clr>
            <a:srgbClr val="F26B43"/>
          </p15:clr>
        </p15:guide>
        <p15:guide id="6" pos="5688" userDrawn="1">
          <p15:clr>
            <a:srgbClr val="F26B43"/>
          </p15:clr>
        </p15:guide>
        <p15:guide id="7" pos="10200" userDrawn="1">
          <p15:clr>
            <a:srgbClr val="F26B43"/>
          </p15:clr>
        </p15:guide>
        <p15:guide id="8" pos="10512" userDrawn="1">
          <p15:clr>
            <a:srgbClr val="F26B43"/>
          </p15:clr>
        </p15:guide>
        <p15:guide id="9" pos="15048" userDrawn="1">
          <p15:clr>
            <a:srgbClr val="F26B43"/>
          </p15:clr>
        </p15:guide>
        <p15:guide id="10" pos="15336" userDrawn="1">
          <p15:clr>
            <a:srgbClr val="F26B43"/>
          </p15:clr>
        </p15:guide>
        <p15:guide id="11" pos="288" userDrawn="1">
          <p15:clr>
            <a:srgbClr val="F26B43"/>
          </p15:clr>
        </p15:guide>
        <p15:guide id="12" orient="horz" pos="1920" userDrawn="1">
          <p15:clr>
            <a:srgbClr val="F26B43"/>
          </p15:clr>
        </p15:guide>
        <p15:guide id="13" orient="horz" pos="11808" userDrawn="1">
          <p15:clr>
            <a:srgbClr val="F26B43"/>
          </p15:clr>
        </p15:guide>
        <p15:guide id="14" pos="20424" userDrawn="1">
          <p15:clr>
            <a:srgbClr val="F26B43"/>
          </p15:clr>
        </p15:guide>
        <p15:guide id="15" orient="horz" pos="2808" userDrawn="1">
          <p15:clr>
            <a:srgbClr val="F26B43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unish Goyal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7FC"/>
    <a:srgbClr val="FAD901"/>
    <a:srgbClr val="F9F2E0"/>
    <a:srgbClr val="F6F0E5"/>
    <a:srgbClr val="FFF6E1"/>
    <a:srgbClr val="F7F0E6"/>
    <a:srgbClr val="002664"/>
    <a:srgbClr val="FCD900"/>
    <a:srgbClr val="FCD9FF"/>
    <a:srgbClr val="001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4660"/>
  </p:normalViewPr>
  <p:slideViewPr>
    <p:cSldViewPr snapToGrid="0">
      <p:cViewPr varScale="1">
        <p:scale>
          <a:sx n="50" d="100"/>
          <a:sy n="50" d="100"/>
        </p:scale>
        <p:origin x="1704" y="200"/>
      </p:cViewPr>
      <p:guideLst>
        <p:guide orient="horz" pos="336"/>
        <p:guide orient="horz" pos="13488"/>
        <p:guide pos="5400"/>
        <p:guide pos="840"/>
        <p:guide pos="19872"/>
        <p:guide pos="5688"/>
        <p:guide pos="10200"/>
        <p:guide pos="10512"/>
        <p:guide pos="15048"/>
        <p:guide pos="15336"/>
        <p:guide pos="288"/>
        <p:guide orient="horz" pos="1920"/>
        <p:guide orient="horz" pos="11808"/>
        <p:guide pos="20424"/>
        <p:guide orient="horz" pos="28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0" d="100"/>
          <a:sy n="110" d="100"/>
        </p:scale>
        <p:origin x="4264" y="17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DC27D66C-2A52-4254-8A69-5E1B84023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23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7263" y="720725"/>
            <a:ext cx="5400675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0570546E-36E9-4B9C-9F1C-039CA4093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55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571438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1142875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714313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2285749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857186" algn="l" defTabSz="11428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428624" algn="l" defTabSz="11428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00061" algn="l" defTabSz="11428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571498" algn="l" defTabSz="11428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417"/>
            <a:ext cx="29626560" cy="365760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5120217"/>
            <a:ext cx="29626560" cy="14484349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878418"/>
            <a:ext cx="7406640" cy="18726149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878418"/>
            <a:ext cx="22037040" cy="18726149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417"/>
            <a:ext cx="29626560" cy="365760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5120217"/>
            <a:ext cx="29626560" cy="14484349"/>
          </a:xfrm>
          <a:prstGeom prst="rect">
            <a:avLst/>
          </a:prstGeom>
        </p:spPr>
        <p:txBody>
          <a:bodyPr lIns="91430" tIns="45715" rIns="91430" bIns="4571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6" y="14101234"/>
            <a:ext cx="27980640" cy="4360333"/>
          </a:xfrm>
          <a:prstGeom prst="rect">
            <a:avLst/>
          </a:prstGeom>
        </p:spPr>
        <p:txBody>
          <a:bodyPr lIns="91430" tIns="45715" rIns="91430" bIns="45715"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6" y="9300633"/>
            <a:ext cx="27980640" cy="4800600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400"/>
            </a:lvl1pPr>
            <a:lvl2pPr marL="548580" indent="0">
              <a:buNone/>
              <a:defRPr sz="2160"/>
            </a:lvl2pPr>
            <a:lvl3pPr marL="1097160" indent="0">
              <a:buNone/>
              <a:defRPr sz="1920"/>
            </a:lvl3pPr>
            <a:lvl4pPr marL="1645740" indent="0">
              <a:buNone/>
              <a:defRPr sz="1680"/>
            </a:lvl4pPr>
            <a:lvl5pPr marL="2194319" indent="0">
              <a:buNone/>
              <a:defRPr sz="1680"/>
            </a:lvl5pPr>
            <a:lvl6pPr marL="2742899" indent="0">
              <a:buNone/>
              <a:defRPr sz="1680"/>
            </a:lvl6pPr>
            <a:lvl7pPr marL="3291479" indent="0">
              <a:buNone/>
              <a:defRPr sz="1680"/>
            </a:lvl7pPr>
            <a:lvl8pPr marL="3840059" indent="0">
              <a:buNone/>
              <a:defRPr sz="1680"/>
            </a:lvl8pPr>
            <a:lvl9pPr marL="4388638" indent="0">
              <a:buNone/>
              <a:defRPr sz="16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417"/>
            <a:ext cx="29626560" cy="365760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5120217"/>
            <a:ext cx="14721840" cy="1448434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50640" y="5120217"/>
            <a:ext cx="14721840" cy="1448434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417"/>
            <a:ext cx="29626560" cy="36576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784"/>
            <a:ext cx="14544674" cy="2046816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880" b="1"/>
            </a:lvl1pPr>
            <a:lvl2pPr marL="548580" indent="0">
              <a:buNone/>
              <a:defRPr sz="2400" b="1"/>
            </a:lvl2pPr>
            <a:lvl3pPr marL="1097160" indent="0">
              <a:buNone/>
              <a:defRPr sz="2160" b="1"/>
            </a:lvl3pPr>
            <a:lvl4pPr marL="1645740" indent="0">
              <a:buNone/>
              <a:defRPr sz="1920" b="1"/>
            </a:lvl4pPr>
            <a:lvl5pPr marL="2194319" indent="0">
              <a:buNone/>
              <a:defRPr sz="1920" b="1"/>
            </a:lvl5pPr>
            <a:lvl6pPr marL="2742899" indent="0">
              <a:buNone/>
              <a:defRPr sz="1920" b="1"/>
            </a:lvl6pPr>
            <a:lvl7pPr marL="3291479" indent="0">
              <a:buNone/>
              <a:defRPr sz="1920" b="1"/>
            </a:lvl7pPr>
            <a:lvl8pPr marL="3840059" indent="0">
              <a:buNone/>
              <a:defRPr sz="1920" b="1"/>
            </a:lvl8pPr>
            <a:lvl9pPr marL="4388638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5"/>
            <a:ext cx="14544674" cy="12644967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0" y="4912784"/>
            <a:ext cx="14550391" cy="2046816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880" b="1"/>
            </a:lvl1pPr>
            <a:lvl2pPr marL="548580" indent="0">
              <a:buNone/>
              <a:defRPr sz="2400" b="1"/>
            </a:lvl2pPr>
            <a:lvl3pPr marL="1097160" indent="0">
              <a:buNone/>
              <a:defRPr sz="2160" b="1"/>
            </a:lvl3pPr>
            <a:lvl4pPr marL="1645740" indent="0">
              <a:buNone/>
              <a:defRPr sz="1920" b="1"/>
            </a:lvl4pPr>
            <a:lvl5pPr marL="2194319" indent="0">
              <a:buNone/>
              <a:defRPr sz="1920" b="1"/>
            </a:lvl5pPr>
            <a:lvl6pPr marL="2742899" indent="0">
              <a:buNone/>
              <a:defRPr sz="1920" b="1"/>
            </a:lvl6pPr>
            <a:lvl7pPr marL="3291479" indent="0">
              <a:buNone/>
              <a:defRPr sz="1920" b="1"/>
            </a:lvl7pPr>
            <a:lvl8pPr marL="3840059" indent="0">
              <a:buNone/>
              <a:defRPr sz="1920" b="1"/>
            </a:lvl8pPr>
            <a:lvl9pPr marL="4388638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0" y="6959605"/>
            <a:ext cx="14550391" cy="12644967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417"/>
            <a:ext cx="29626560" cy="365760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4189"/>
            <a:ext cx="10829926" cy="3718983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1" y="874189"/>
            <a:ext cx="18402300" cy="1873038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4593167"/>
            <a:ext cx="10829926" cy="1501140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80"/>
            </a:lvl1pPr>
            <a:lvl2pPr marL="548580" indent="0">
              <a:buNone/>
              <a:defRPr sz="1440"/>
            </a:lvl2pPr>
            <a:lvl3pPr marL="1097160" indent="0">
              <a:buNone/>
              <a:defRPr sz="1200"/>
            </a:lvl3pPr>
            <a:lvl4pPr marL="1645740" indent="0">
              <a:buNone/>
              <a:defRPr sz="1080"/>
            </a:lvl4pPr>
            <a:lvl5pPr marL="2194319" indent="0">
              <a:buNone/>
              <a:defRPr sz="1080"/>
            </a:lvl5pPr>
            <a:lvl6pPr marL="2742899" indent="0">
              <a:buNone/>
              <a:defRPr sz="1080"/>
            </a:lvl6pPr>
            <a:lvl7pPr marL="3291479" indent="0">
              <a:buNone/>
              <a:defRPr sz="1080"/>
            </a:lvl7pPr>
            <a:lvl8pPr marL="3840059" indent="0">
              <a:buNone/>
              <a:defRPr sz="1080"/>
            </a:lvl8pPr>
            <a:lvl9pPr marL="438863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4" y="15362767"/>
            <a:ext cx="19751040" cy="1811867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4" y="1960033"/>
            <a:ext cx="19751040" cy="1316778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3840"/>
            </a:lvl1pPr>
            <a:lvl2pPr marL="548580" indent="0">
              <a:buNone/>
              <a:defRPr sz="3360"/>
            </a:lvl2pPr>
            <a:lvl3pPr marL="1097160" indent="0">
              <a:buNone/>
              <a:defRPr sz="2880"/>
            </a:lvl3pPr>
            <a:lvl4pPr marL="1645740" indent="0">
              <a:buNone/>
              <a:defRPr sz="2400"/>
            </a:lvl4pPr>
            <a:lvl5pPr marL="2194319" indent="0">
              <a:buNone/>
              <a:defRPr sz="2400"/>
            </a:lvl5pPr>
            <a:lvl6pPr marL="2742899" indent="0">
              <a:buNone/>
              <a:defRPr sz="2400"/>
            </a:lvl6pPr>
            <a:lvl7pPr marL="3291479" indent="0">
              <a:buNone/>
              <a:defRPr sz="2400"/>
            </a:lvl7pPr>
            <a:lvl8pPr marL="3840059" indent="0">
              <a:buNone/>
              <a:defRPr sz="2400"/>
            </a:lvl8pPr>
            <a:lvl9pPr marL="4388638" indent="0">
              <a:buNone/>
              <a:defRPr sz="24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4" y="17174633"/>
            <a:ext cx="19751040" cy="257598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80"/>
            </a:lvl1pPr>
            <a:lvl2pPr marL="548580" indent="0">
              <a:buNone/>
              <a:defRPr sz="1440"/>
            </a:lvl2pPr>
            <a:lvl3pPr marL="1097160" indent="0">
              <a:buNone/>
              <a:defRPr sz="1200"/>
            </a:lvl3pPr>
            <a:lvl4pPr marL="1645740" indent="0">
              <a:buNone/>
              <a:defRPr sz="1080"/>
            </a:lvl4pPr>
            <a:lvl5pPr marL="2194319" indent="0">
              <a:buNone/>
              <a:defRPr sz="1080"/>
            </a:lvl5pPr>
            <a:lvl6pPr marL="2742899" indent="0">
              <a:buNone/>
              <a:defRPr sz="1080"/>
            </a:lvl6pPr>
            <a:lvl7pPr marL="3291479" indent="0">
              <a:buNone/>
              <a:defRPr sz="1080"/>
            </a:lvl7pPr>
            <a:lvl8pPr marL="3840059" indent="0">
              <a:buNone/>
              <a:defRPr sz="1080"/>
            </a:lvl8pPr>
            <a:lvl9pPr marL="438863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  <a:ea typeface="ＭＳ Ｐゴシック" charset="0"/>
        </a:defRPr>
      </a:lvl2pPr>
      <a:lvl3pPr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  <a:ea typeface="ＭＳ Ｐゴシック" charset="0"/>
        </a:defRPr>
      </a:lvl3pPr>
      <a:lvl4pPr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  <a:ea typeface="ＭＳ Ｐゴシック" charset="0"/>
        </a:defRPr>
      </a:lvl4pPr>
      <a:lvl5pPr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  <a:ea typeface="ＭＳ Ｐゴシック" charset="0"/>
        </a:defRPr>
      </a:lvl5pPr>
      <a:lvl6pPr marL="548580"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</a:defRPr>
      </a:lvl6pPr>
      <a:lvl7pPr marL="1097160"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</a:defRPr>
      </a:lvl7pPr>
      <a:lvl8pPr marL="1645740"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</a:defRPr>
      </a:lvl8pPr>
      <a:lvl9pPr marL="2194319" algn="ctr" defTabSz="3009570" rtl="0" eaLnBrk="1" fontAlgn="base" hangingPunct="1">
        <a:spcBef>
          <a:spcPct val="0"/>
        </a:spcBef>
        <a:spcAft>
          <a:spcPct val="0"/>
        </a:spcAft>
        <a:defRPr sz="14520">
          <a:solidFill>
            <a:schemeClr val="tx2"/>
          </a:solidFill>
          <a:latin typeface="Arial" charset="0"/>
        </a:defRPr>
      </a:lvl9pPr>
    </p:titleStyle>
    <p:bodyStyle>
      <a:lvl1pPr marL="1127636" indent="-1127636" algn="r" defTabSz="3009570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2445751" indent="-940967" algn="l" defTabSz="3009570" rtl="0" eaLnBrk="1" fontAlgn="base" hangingPunct="1">
        <a:spcBef>
          <a:spcPct val="20000"/>
        </a:spcBef>
        <a:spcAft>
          <a:spcPct val="0"/>
        </a:spcAft>
        <a:buChar char="–"/>
        <a:defRPr sz="9240">
          <a:solidFill>
            <a:schemeClr val="tx1"/>
          </a:solidFill>
          <a:latin typeface="+mn-lt"/>
          <a:ea typeface="ＭＳ Ｐゴシック" charset="0"/>
        </a:defRPr>
      </a:lvl2pPr>
      <a:lvl3pPr marL="3761963" indent="-752393" algn="l" defTabSz="3009570" rtl="0" eaLnBrk="1" fontAlgn="base" hangingPunct="1">
        <a:spcBef>
          <a:spcPct val="20000"/>
        </a:spcBef>
        <a:spcAft>
          <a:spcPct val="0"/>
        </a:spcAft>
        <a:buChar char="•"/>
        <a:defRPr sz="7920">
          <a:solidFill>
            <a:schemeClr val="tx1"/>
          </a:solidFill>
          <a:latin typeface="+mn-lt"/>
          <a:ea typeface="ＭＳ Ｐゴシック" charset="0"/>
        </a:defRPr>
      </a:lvl3pPr>
      <a:lvl4pPr marL="5266747" indent="-752393" algn="l" defTabSz="3009570" rtl="0" eaLnBrk="1" fontAlgn="base" hangingPunct="1">
        <a:spcBef>
          <a:spcPct val="20000"/>
        </a:spcBef>
        <a:spcAft>
          <a:spcPct val="0"/>
        </a:spcAft>
        <a:buChar char="–"/>
        <a:defRPr sz="6600">
          <a:solidFill>
            <a:schemeClr val="tx1"/>
          </a:solidFill>
          <a:latin typeface="+mn-lt"/>
          <a:ea typeface="ＭＳ Ｐゴシック" charset="0"/>
        </a:defRPr>
      </a:lvl4pPr>
      <a:lvl5pPr marL="6771533" indent="-752393" algn="l" defTabSz="3009570" rtl="0" eaLnBrk="1" fontAlgn="base" hangingPunct="1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  <a:ea typeface="ＭＳ Ｐゴシック" charset="0"/>
        </a:defRPr>
      </a:lvl5pPr>
      <a:lvl6pPr marL="7320112" indent="-752393" algn="l" defTabSz="3009570" rtl="0" eaLnBrk="1" fontAlgn="base" hangingPunct="1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6pPr>
      <a:lvl7pPr marL="7868692" indent="-752393" algn="l" defTabSz="3009570" rtl="0" eaLnBrk="1" fontAlgn="base" hangingPunct="1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7pPr>
      <a:lvl8pPr marL="8417272" indent="-752393" algn="l" defTabSz="3009570" rtl="0" eaLnBrk="1" fontAlgn="base" hangingPunct="1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8pPr>
      <a:lvl9pPr marL="8965852" indent="-752393" algn="l" defTabSz="3009570" rtl="0" eaLnBrk="1" fontAlgn="base" hangingPunct="1">
        <a:spcBef>
          <a:spcPct val="20000"/>
        </a:spcBef>
        <a:spcAft>
          <a:spcPct val="0"/>
        </a:spcAft>
        <a:buChar char="»"/>
        <a:defRPr sz="6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80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0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40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19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899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479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059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638" algn="l" defTabSz="109716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CE7F2-3043-3844-8BE2-B244DAAA7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57" y="220098"/>
            <a:ext cx="32879660" cy="424949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F90DFFF-6AF2-5648-A309-F0C286323347}"/>
              </a:ext>
            </a:extLst>
          </p:cNvPr>
          <p:cNvSpPr txBox="1">
            <a:spLocks/>
          </p:cNvSpPr>
          <p:nvPr/>
        </p:nvSpPr>
        <p:spPr>
          <a:xfrm>
            <a:off x="9606782" y="2319327"/>
            <a:ext cx="22219304" cy="490767"/>
          </a:xfrm>
          <a:prstGeom prst="rect">
            <a:avLst/>
          </a:prstGeom>
        </p:spPr>
        <p:txBody>
          <a:bodyPr lIns="109716" tIns="54858" rIns="109716" bIns="54858"/>
          <a:lstStyle>
            <a:lvl1pPr marL="0" indent="0" algn="l" defTabSz="2507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900" b="1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457150" indent="0" algn="ctr" defTabSz="2507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77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300" indent="0" algn="ctr" defTabSz="2507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6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371450" indent="0" algn="ctr" defTabSz="2507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828599" indent="0" algn="ctr" defTabSz="2507975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285749" indent="0" algn="ctr" defTabSz="2507975" rtl="0" fontAlgn="base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</a:defRPr>
            </a:lvl6pPr>
            <a:lvl7pPr marL="2742899" indent="0" algn="ctr" defTabSz="2507975" rtl="0" fontAlgn="base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</a:defRPr>
            </a:lvl7pPr>
            <a:lvl8pPr marL="3200049" indent="0" algn="ctr" defTabSz="2507975" rtl="0" fontAlgn="base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</a:defRPr>
            </a:lvl8pPr>
            <a:lvl9pPr marL="3657198" indent="0" algn="ctr" defTabSz="2507975" rtl="0" fontAlgn="base">
              <a:spcBef>
                <a:spcPct val="20000"/>
              </a:spcBef>
              <a:spcAft>
                <a:spcPct val="0"/>
              </a:spcAft>
              <a:buNone/>
              <a:defRPr sz="55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800" dirty="0"/>
              <a:t>Tharun Potluri, BS</a:t>
            </a:r>
            <a:r>
              <a:rPr lang="en-US" sz="1800" baseline="30000" dirty="0"/>
              <a:t>1</a:t>
            </a:r>
            <a:r>
              <a:rPr lang="en-US" sz="1800" dirty="0"/>
              <a:t>; Tuan Le, MD, DrPH</a:t>
            </a:r>
            <a:r>
              <a:rPr lang="en-US" sz="1800" baseline="30000" dirty="0"/>
              <a:t>1</a:t>
            </a:r>
            <a:r>
              <a:rPr lang="en-US" sz="1800" dirty="0"/>
              <a:t>; Christina Qian, BS</a:t>
            </a:r>
            <a:r>
              <a:rPr lang="en-US" sz="1800" baseline="30000" dirty="0"/>
              <a:t>1</a:t>
            </a:r>
            <a:r>
              <a:rPr lang="en-US" sz="1800" dirty="0"/>
              <a:t>; Anoushka Kathiravan, BS, BA</a:t>
            </a:r>
            <a:r>
              <a:rPr lang="en-US" sz="1800" baseline="30000" dirty="0"/>
              <a:t>1</a:t>
            </a:r>
            <a:r>
              <a:rPr lang="en-US" sz="1800" dirty="0"/>
              <a:t>; Melissa M. McLawhorn, RN, BSN</a:t>
            </a:r>
            <a:r>
              <a:rPr lang="en-US" sz="1800" baseline="30000" dirty="0"/>
              <a:t>1</a:t>
            </a:r>
            <a:r>
              <a:rPr lang="en-US" sz="1800" dirty="0"/>
              <a:t>; Lauren T. Moffatt, PhD</a:t>
            </a:r>
            <a:r>
              <a:rPr lang="en-US" sz="1800" baseline="30000" dirty="0"/>
              <a:t>1,2,3</a:t>
            </a:r>
            <a:r>
              <a:rPr lang="en-US" sz="1800" dirty="0"/>
              <a:t>; Jeffrey W. Shupp, MD</a:t>
            </a:r>
            <a:r>
              <a:rPr lang="en-US" sz="1800" baseline="30000" dirty="0"/>
              <a:t>1-5</a:t>
            </a:r>
            <a:r>
              <a:rPr lang="en-US" sz="1800" dirty="0"/>
              <a:t>; Shawn </a:t>
            </a:r>
            <a:r>
              <a:rPr lang="en-US" sz="1800" dirty="0" err="1"/>
              <a:t>Tejiram</a:t>
            </a:r>
            <a:r>
              <a:rPr lang="en-US" sz="1800" dirty="0"/>
              <a:t>, MD</a:t>
            </a:r>
            <a:r>
              <a:rPr lang="en-US" sz="1800" baseline="30000" dirty="0"/>
              <a:t>1-3,5</a:t>
            </a:r>
            <a:endParaRPr lang="en-US" sz="1800" dirty="0"/>
          </a:p>
        </p:txBody>
      </p:sp>
      <p:sp>
        <p:nvSpPr>
          <p:cNvPr id="11" name="Text Box 96">
            <a:extLst>
              <a:ext uri="{FF2B5EF4-FFF2-40B4-BE49-F238E27FC236}">
                <a16:creationId xmlns:a16="http://schemas.microsoft.com/office/drawing/2014/main" id="{1B6E4E48-1B0D-EE43-AF82-C53A59F83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1" y="19071386"/>
            <a:ext cx="65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3009570"/>
            <a:endParaRPr lang="en-US" sz="2550" dirty="0"/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id="{D0FCE688-187F-BA40-B078-CE33DD344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1671" y="2933112"/>
            <a:ext cx="21584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800" b="1" baseline="30000" dirty="0">
                <a:solidFill>
                  <a:schemeClr val="bg1"/>
                </a:solidFill>
              </a:rPr>
              <a:t>1 </a:t>
            </a:r>
            <a:r>
              <a:rPr lang="en-US" sz="1800" b="1" dirty="0">
                <a:solidFill>
                  <a:schemeClr val="bg1"/>
                </a:solidFill>
              </a:rPr>
              <a:t>Firefighters’ Burn and Surgical Research Laboratory, MedStar Health Research Institute, Washington, DC </a:t>
            </a:r>
            <a:r>
              <a:rPr lang="en-US" sz="1800" b="1" baseline="30000" dirty="0">
                <a:solidFill>
                  <a:schemeClr val="bg1"/>
                </a:solidFill>
              </a:rPr>
              <a:t>2</a:t>
            </a:r>
            <a:r>
              <a:rPr lang="en-US" sz="1800" b="1" dirty="0">
                <a:solidFill>
                  <a:schemeClr val="bg1"/>
                </a:solidFill>
              </a:rPr>
              <a:t>Department of Surgery, Georgetown University School of Medicine, Washington, DC, </a:t>
            </a:r>
            <a:r>
              <a:rPr lang="en-US" sz="1800" b="1" baseline="30000" dirty="0">
                <a:solidFill>
                  <a:schemeClr val="bg1"/>
                </a:solidFill>
              </a:rPr>
              <a:t>3</a:t>
            </a:r>
            <a:r>
              <a:rPr lang="en-US" sz="1800" b="1" dirty="0">
                <a:solidFill>
                  <a:schemeClr val="bg1"/>
                </a:solidFill>
              </a:rPr>
              <a:t>Department of Biochemistry and Molecular &amp; Cellular Biology, Georgetown University School of Medicine, Washington, DC, </a:t>
            </a:r>
            <a:r>
              <a:rPr lang="en-US" sz="1800" b="1" baseline="30000" dirty="0">
                <a:solidFill>
                  <a:schemeClr val="bg1"/>
                </a:solidFill>
              </a:rPr>
              <a:t>4</a:t>
            </a:r>
            <a:r>
              <a:rPr lang="en-US" sz="1800" b="1" dirty="0">
                <a:solidFill>
                  <a:schemeClr val="bg1"/>
                </a:solidFill>
              </a:rPr>
              <a:t>The Burn Center, Department of Surgery, MedStar Washington Hospital Center, Washington, DC, </a:t>
            </a:r>
            <a:r>
              <a:rPr lang="en-US" sz="1800" b="1" baseline="30000" dirty="0">
                <a:solidFill>
                  <a:schemeClr val="bg1"/>
                </a:solidFill>
              </a:rPr>
              <a:t>5</a:t>
            </a:r>
            <a:r>
              <a:rPr lang="en-US" sz="1800" b="1" dirty="0">
                <a:solidFill>
                  <a:schemeClr val="bg1"/>
                </a:solidFill>
              </a:rPr>
              <a:t>Department of Plastic and Reconstructive Surgery, Georgetown University School of Medicine, Washington, DC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378938F9-B65F-6C4C-AACD-ABED0D16CF1C}"/>
              </a:ext>
            </a:extLst>
          </p:cNvPr>
          <p:cNvSpPr txBox="1">
            <a:spLocks/>
          </p:cNvSpPr>
          <p:nvPr/>
        </p:nvSpPr>
        <p:spPr>
          <a:xfrm>
            <a:off x="9032553" y="734920"/>
            <a:ext cx="22793533" cy="1652364"/>
          </a:xfrm>
          <a:prstGeom prst="rect">
            <a:avLst/>
          </a:prstGeom>
        </p:spPr>
        <p:txBody>
          <a:bodyPr lIns="109716" tIns="54858" rIns="109716" bIns="54858"/>
          <a:lstStyle>
            <a:lvl1pPr algn="l" defTabSz="2507975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defRPr>
            </a:lvl1pPr>
            <a:lvl2pPr algn="ctr" defTabSz="2507975" rtl="0" eaLnBrk="0" fontAlgn="base" hangingPunct="0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defTabSz="2507975" rtl="0" eaLnBrk="0" fontAlgn="base" hangingPunct="0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defTabSz="2507975" rtl="0" eaLnBrk="0" fontAlgn="base" hangingPunct="0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defTabSz="2507975" rtl="0" eaLnBrk="0" fontAlgn="base" hangingPunct="0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150" algn="ctr" defTabSz="2507975" rtl="0" fontAlgn="base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</a:defRPr>
            </a:lvl6pPr>
            <a:lvl7pPr marL="914300" algn="ctr" defTabSz="2507975" rtl="0" fontAlgn="base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</a:defRPr>
            </a:lvl7pPr>
            <a:lvl8pPr marL="1371450" algn="ctr" defTabSz="2507975" rtl="0" fontAlgn="base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</a:defRPr>
            </a:lvl8pPr>
            <a:lvl9pPr marL="1828599" algn="ctr" defTabSz="2507975" rtl="0" fontAlgn="base">
              <a:spcBef>
                <a:spcPct val="0"/>
              </a:spcBef>
              <a:spcAft>
                <a:spcPct val="0"/>
              </a:spcAft>
              <a:defRPr sz="121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400" kern="0" dirty="0">
                <a:latin typeface="+mj-lt"/>
              </a:rPr>
              <a:t>An Institutional Review of </a:t>
            </a:r>
            <a:r>
              <a:rPr lang="en-US" sz="4000" kern="0" dirty="0">
                <a:latin typeface="+mj-lt"/>
              </a:rPr>
              <a:t>Cyanide</a:t>
            </a:r>
            <a:r>
              <a:rPr lang="en-US" sz="4400" kern="0" dirty="0">
                <a:latin typeface="+mj-lt"/>
              </a:rPr>
              <a:t> Levels and Surrogate Markers of Toxicity After Reported Inhalation Injury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D2095-2EE3-41AB-BC70-54293EE8A639}"/>
              </a:ext>
            </a:extLst>
          </p:cNvPr>
          <p:cNvGrpSpPr/>
          <p:nvPr/>
        </p:nvGrpSpPr>
        <p:grpSpPr>
          <a:xfrm>
            <a:off x="25689793" y="19499616"/>
            <a:ext cx="4623953" cy="1945797"/>
            <a:chOff x="29413986" y="20686529"/>
            <a:chExt cx="3226144" cy="1251800"/>
          </a:xfrm>
        </p:grpSpPr>
        <p:pic>
          <p:nvPicPr>
            <p:cNvPr id="28" name="Picture 27" descr="Logo&#10;&#10;Description automatically generated">
              <a:extLst>
                <a:ext uri="{FF2B5EF4-FFF2-40B4-BE49-F238E27FC236}">
                  <a16:creationId xmlns:a16="http://schemas.microsoft.com/office/drawing/2014/main" id="{472DDB96-A1FB-4787-8A70-6A2E36866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13986" y="20686529"/>
              <a:ext cx="947150" cy="1251800"/>
            </a:xfrm>
            <a:prstGeom prst="rect">
              <a:avLst/>
            </a:prstGeom>
          </p:spPr>
        </p:pic>
        <p:pic>
          <p:nvPicPr>
            <p:cNvPr id="29" name="Picture 2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36E52E7A-DABF-472A-A61C-80EBF25C7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18902" y="20862108"/>
              <a:ext cx="1721228" cy="900643"/>
            </a:xfrm>
            <a:prstGeom prst="rect">
              <a:avLst/>
            </a:prstGeom>
          </p:spPr>
        </p:pic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6DCD7A-7C07-4C4D-872E-E7F05B37EE3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630018" y="20719047"/>
              <a:ext cx="0" cy="1167028"/>
            </a:xfrm>
            <a:prstGeom prst="line">
              <a:avLst/>
            </a:prstGeom>
            <a:ln w="12700"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357674" y="4927583"/>
            <a:ext cx="8674879" cy="274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algn="just" defTabSz="3009570">
              <a:lnSpc>
                <a:spcPct val="125000"/>
              </a:lnSpc>
              <a:defRPr/>
            </a:pPr>
            <a:r>
              <a:rPr lang="en-US" sz="2000" dirty="0"/>
              <a:t>Hydrogen cyanide (HCN) toxicity following inhalation injury (IHI) is associated with significant morbidity and mortality, yet its incidence remains poorly characterized due to limited point-of-care testing, short serum half-life, and delayed laboratory results. This study aims to determine the incidence of HCN toxicity in patients with suspected inhalation injury and compare surrogate markers predictive of cyanide toxicity.</a:t>
            </a:r>
            <a:endParaRPr lang="en-US" sz="205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752" y="8473450"/>
            <a:ext cx="8385221" cy="582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2000" dirty="0"/>
              <a:t>Patients admitted to a regional, American Burn Association-verified burn center from 2014 to 2025 with suspected inhalation injury and measured serum HCN levels were retrospectively reviewed (</a:t>
            </a:r>
            <a:r>
              <a:rPr lang="en-US" sz="2000" b="1" dirty="0"/>
              <a:t>Figure 1</a:t>
            </a:r>
            <a:r>
              <a:rPr lang="en-US" sz="2000" dirty="0"/>
              <a:t>). HCN toxicity was defined as serum level ≥ 0.2 mg/L. Demographics, injury characteristics, and clinical outcomes were abstracted from the electronic health record. Patients were grouped by toxic versus non-toxic serum HCN level for comparison using the Mann-Whitney U test and chi-square or Fisher's exact test, as appropriate. Receiver-operating characteristic curve analysis with the Youden index was used to identify optimal predictive cutoffs, which were combined into an updated three-criterion model incorporating carboxyhemoglobin (COHb), pCO</a:t>
            </a:r>
            <a:r>
              <a:rPr lang="en-US" sz="2000" baseline="-25000" dirty="0"/>
              <a:t>2</a:t>
            </a:r>
            <a:r>
              <a:rPr lang="en-US" sz="2000" dirty="0"/>
              <a:t>, and bronchoscopy-determined IHI grade. This criteria was compared to historical institutional criteria (closed-space fire, bronchoscopy-determined IHI, GCS &lt;8, or acidemia) to determine predictive performance.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075" y="4277777"/>
            <a:ext cx="3820504" cy="71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defTabSz="3009570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002664"/>
                </a:solidFill>
                <a:latin typeface="+mj-lt"/>
                <a:cs typeface="Times New Roman" pitchFamily="18" charset="0"/>
              </a:rPr>
              <a:t>Introduction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9495" y="7824582"/>
            <a:ext cx="3820504" cy="71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defTabSz="3009570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002664"/>
                </a:solidFill>
                <a:latin typeface="+mj-lt"/>
                <a:cs typeface="Times New Roman" pitchFamily="18" charset="0"/>
              </a:rPr>
              <a:t>Methods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06782" y="12012005"/>
            <a:ext cx="13080934" cy="3996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algn="just" defTabSz="3009570">
              <a:lnSpc>
                <a:spcPct val="125000"/>
              </a:lnSpc>
              <a:defRPr/>
            </a:pPr>
            <a:r>
              <a:rPr lang="en-US" sz="2000" dirty="0">
                <a:latin typeface="+mn-lt"/>
              </a:rPr>
              <a:t>Of 128 patients included, 27 (21.1%) had toxic serum HCN levels. Patients with toxic HCN levels had greater physiologic derangement (</a:t>
            </a:r>
            <a:r>
              <a:rPr lang="en-US" sz="2000" b="1" dirty="0">
                <a:latin typeface="+mn-lt"/>
              </a:rPr>
              <a:t>Table 1</a:t>
            </a:r>
            <a:r>
              <a:rPr lang="en-US" sz="2000" dirty="0">
                <a:latin typeface="+mn-lt"/>
              </a:rPr>
              <a:t>). On univariate analysis, COHb &gt; 15.2% was the strongest individual predictor of HCN toxicity (OR=28.7, 95% CI: 9.10-90.47; p&lt;0.0001), followed by evidence of IHI, HCO</a:t>
            </a:r>
            <a:r>
              <a:rPr lang="en-US" sz="2000" baseline="-25000" dirty="0">
                <a:latin typeface="+mn-lt"/>
              </a:rPr>
              <a:t>3</a:t>
            </a:r>
            <a:r>
              <a:rPr lang="en-US" sz="2000" baseline="30000" dirty="0">
                <a:latin typeface="+mn-lt"/>
              </a:rPr>
              <a:t>-</a:t>
            </a:r>
            <a:r>
              <a:rPr lang="en-US" sz="2000" dirty="0">
                <a:latin typeface="+mn-lt"/>
              </a:rPr>
              <a:t>, IHI grade, base deficit (BD), pCO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, and acidemia. (</a:t>
            </a:r>
            <a:r>
              <a:rPr lang="en-US" sz="2000" b="1" dirty="0">
                <a:latin typeface="+mn-lt"/>
              </a:rPr>
              <a:t>Table 2</a:t>
            </a:r>
            <a:r>
              <a:rPr lang="en-US" sz="2000" dirty="0">
                <a:latin typeface="+mn-lt"/>
              </a:rPr>
              <a:t>). The presence of ≥ 2 </a:t>
            </a:r>
            <a:r>
              <a:rPr lang="en-US" sz="2000" dirty="0"/>
              <a:t>criteria</a:t>
            </a:r>
            <a:r>
              <a:rPr lang="en-US" sz="2000" dirty="0">
                <a:latin typeface="+mn-lt"/>
              </a:rPr>
              <a:t> in the updated three-criterion model increased the odds of HCN toxicity by 25.8-fold on univariate analysis (95% CI: 6.80-97.53; p&lt;0.0001) and 35.7-fold after adjusting for age, sex, burn TBSA, and closed-space exposure (95% CI: 8.24-154.53, p&lt;0.0001). The presence of ≥ 3 historical institutional criteria was only associated with a 3.9-fold increase in HCN toxicity (95% CI: 1.44-10.38; p=0.0073) and demonstrated weaker predictive ability with lower discrimination (AUC: 95% CI: 0.65 (0.55-0.75) vs. 0.83 (0.75-0.92); p=0.0103) (</a:t>
            </a:r>
            <a:r>
              <a:rPr lang="en-US" sz="2000" b="1" dirty="0">
                <a:latin typeface="+mn-lt"/>
              </a:rPr>
              <a:t>Figure 2</a:t>
            </a:r>
            <a:r>
              <a:rPr lang="en-US" sz="2000" dirty="0">
                <a:latin typeface="+mn-lt"/>
              </a:rPr>
              <a:t>).</a:t>
            </a:r>
          </a:p>
          <a:p>
            <a:pPr marL="274290" algn="just" defTabSz="3009570">
              <a:lnSpc>
                <a:spcPct val="125000"/>
              </a:lnSpc>
              <a:defRPr/>
            </a:pPr>
            <a:endParaRPr lang="en-US" sz="2050" dirty="0">
              <a:latin typeface="+mn-lt"/>
            </a:endParaRPr>
          </a:p>
        </p:txBody>
      </p:sp>
      <p:sp>
        <p:nvSpPr>
          <p:cNvPr id="45" name="Rectangle 104">
            <a:extLst>
              <a:ext uri="{FF2B5EF4-FFF2-40B4-BE49-F238E27FC236}">
                <a16:creationId xmlns:a16="http://schemas.microsoft.com/office/drawing/2014/main" id="{6E3DEAEE-F919-694D-AFD0-5FDBE521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75" y="20452733"/>
            <a:ext cx="8992071" cy="9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74290" algn="just" defTabSz="3009570" eaLnBrk="0" hangingPunct="0">
              <a:lnSpc>
                <a:spcPct val="110000"/>
              </a:lnSpc>
            </a:pPr>
            <a:r>
              <a:rPr lang="en-US" sz="2000" b="1" dirty="0">
                <a:solidFill>
                  <a:srgbClr val="002664"/>
                </a:solidFill>
                <a:latin typeface="+mn-lt"/>
              </a:rPr>
              <a:t>Figure 1. </a:t>
            </a:r>
            <a:r>
              <a:rPr lang="en-US" sz="2000" dirty="0">
                <a:solidFill>
                  <a:srgbClr val="002664"/>
                </a:solidFill>
                <a:latin typeface="+mn-lt"/>
              </a:rPr>
              <a:t>Patient selection flow diagram. Of 435 patients admitted with suspected inhalation injury (2014-2025), 128 had a serum HCN level recorded. 27 (21.1%) met the threshold for HCN toxicity (≥ 0.2 mg/L).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3295304" y="16756226"/>
            <a:ext cx="8726116" cy="274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algn="just" defTabSz="3009570">
              <a:lnSpc>
                <a:spcPct val="125000"/>
              </a:lnSpc>
              <a:defRPr/>
            </a:pPr>
            <a:r>
              <a:rPr lang="en-US" sz="2000" dirty="0"/>
              <a:t>Among patients with suspected inhalation injury and cyanide toxicity, the updated three-criterion model significantly outperformed historical institutional criteria in predicting HCN toxicity risk. Bronchoscopy-determined inhalation injury grade and arterial blood gas analysis may effectively stratify cyanide toxicity risk, and when two or more criteria are present, empiric hydroxocobalamin treatment should be strongly considered.</a:t>
            </a:r>
            <a:endParaRPr lang="en-US" sz="2050" dirty="0"/>
          </a:p>
        </p:txBody>
      </p:sp>
      <p:sp>
        <p:nvSpPr>
          <p:cNvPr id="51" name="Rectangle 104">
            <a:extLst>
              <a:ext uri="{FF2B5EF4-FFF2-40B4-BE49-F238E27FC236}">
                <a16:creationId xmlns:a16="http://schemas.microsoft.com/office/drawing/2014/main" id="{6E3DEAEE-F919-694D-AFD0-5FDBE521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2518" y="10149376"/>
            <a:ext cx="9022130" cy="98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74290" algn="just" defTabSz="3009570" eaLnBrk="0" hangingPunct="0">
              <a:lnSpc>
                <a:spcPct val="110000"/>
              </a:lnSpc>
            </a:pPr>
            <a:r>
              <a:rPr lang="en-US" sz="2000" b="1" dirty="0">
                <a:solidFill>
                  <a:srgbClr val="002664"/>
                </a:solidFill>
                <a:latin typeface="+mn-lt"/>
              </a:rPr>
              <a:t>Table 2. </a:t>
            </a:r>
            <a:r>
              <a:rPr lang="en-US" sz="2000" dirty="0">
                <a:solidFill>
                  <a:srgbClr val="002664"/>
                </a:solidFill>
                <a:latin typeface="+mn-lt"/>
              </a:rPr>
              <a:t>Univariate and multivariable-adjusted odds ratios (OR) for HCN toxicity (≥ 0.2 mg/L). *Adjusted for age, sex, % TBSA and closed-space exposure. </a:t>
            </a:r>
          </a:p>
        </p:txBody>
      </p:sp>
      <p:sp>
        <p:nvSpPr>
          <p:cNvPr id="57" name="Rectangle 104">
            <a:extLst>
              <a:ext uri="{FF2B5EF4-FFF2-40B4-BE49-F238E27FC236}">
                <a16:creationId xmlns:a16="http://schemas.microsoft.com/office/drawing/2014/main" id="{6E3DEAEE-F919-694D-AFD0-5FDBE521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7138" y="20452733"/>
            <a:ext cx="13080934" cy="9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74290" algn="just" defTabSz="3009570" eaLnBrk="0" hangingPunct="0">
              <a:lnSpc>
                <a:spcPct val="110000"/>
              </a:lnSpc>
            </a:pPr>
            <a:r>
              <a:rPr lang="en-US" sz="2000" b="1" dirty="0">
                <a:solidFill>
                  <a:srgbClr val="002664"/>
                </a:solidFill>
                <a:latin typeface="+mn-lt"/>
              </a:rPr>
              <a:t>Figure 2. </a:t>
            </a:r>
            <a:r>
              <a:rPr lang="en-US" sz="2000" dirty="0">
                <a:solidFill>
                  <a:srgbClr val="002664"/>
                </a:solidFill>
                <a:latin typeface="+mn-lt"/>
              </a:rPr>
              <a:t>Receiver operating characteristic (ROC) curves comparing the full multivariable model (AUC 0.90), the updated three-criterion model (AUC 0.83), and the historical institutional criteria (AUC 0.65) for predicting HCN toxicity.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3406139" y="11584462"/>
            <a:ext cx="8726117" cy="4338826"/>
          </a:xfrm>
          <a:prstGeom prst="rect">
            <a:avLst/>
          </a:prstGeom>
          <a:solidFill>
            <a:srgbClr val="F6F0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3406144" y="11543557"/>
            <a:ext cx="3820504" cy="71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defTabSz="3009570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002664"/>
                </a:solidFill>
                <a:latin typeface="+mj-lt"/>
                <a:cs typeface="Times New Roman" pitchFamily="18" charset="0"/>
              </a:rPr>
              <a:t>Conclusion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3630430" y="12352160"/>
            <a:ext cx="8390990" cy="450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r>
              <a:rPr lang="en-US" sz="2000" b="1" dirty="0"/>
              <a:t>Of 435 patients screened, 128 had serum HCN measured and 27 (21.1%) had toxic HCN levels. </a:t>
            </a:r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endParaRPr lang="en-US" sz="2000" b="1" dirty="0"/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r>
              <a:rPr lang="en-US" sz="2000" b="1" dirty="0"/>
              <a:t>The updated three-criterion model increased the adjusted odds of toxicity 35.7-fold (95% CI: 8.24-154.53; p&lt;0.0001).</a:t>
            </a:r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endParaRPr lang="en-US" sz="2000" b="1" dirty="0"/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r>
              <a:rPr lang="en-US" sz="2000" b="1" dirty="0"/>
              <a:t>The updated three-criterion model (≥2 of: COHb &gt; 15.2%, pCO</a:t>
            </a:r>
            <a:r>
              <a:rPr lang="en-US" sz="2000" b="1" baseline="-25000" dirty="0"/>
              <a:t>2</a:t>
            </a:r>
            <a:r>
              <a:rPr lang="en-US" sz="2000" b="1" dirty="0"/>
              <a:t> &lt; 39.5 mmHg, or IHI grade ≥ 2) outperformed historical institutional criteria (≥3 of: closed-space fire, IHI grade ≥ 2, GCS &lt;8, or acidemia) in predicting HCN toxicity risk.</a:t>
            </a:r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endParaRPr lang="en-US" sz="2000" b="1" dirty="0"/>
          </a:p>
          <a:p>
            <a:pPr marL="342900" indent="-342900">
              <a:spcAft>
                <a:spcPts val="400"/>
              </a:spcAft>
              <a:buFont typeface="Arial" charset="0"/>
              <a:buChar char="•"/>
            </a:pPr>
            <a:endParaRPr lang="en-US" sz="2000" b="1" dirty="0"/>
          </a:p>
          <a:p>
            <a:pPr marL="617190" indent="-342900" algn="just" defTabSz="3009570">
              <a:lnSpc>
                <a:spcPct val="125000"/>
              </a:lnSpc>
              <a:buFont typeface="Arial" charset="0"/>
              <a:buChar char="•"/>
              <a:defRPr/>
            </a:pPr>
            <a:endParaRPr lang="en-US" sz="2050" b="1" dirty="0"/>
          </a:p>
        </p:txBody>
      </p:sp>
      <p:sp>
        <p:nvSpPr>
          <p:cNvPr id="37" name="Rectangle 104">
            <a:extLst>
              <a:ext uri="{FF2B5EF4-FFF2-40B4-BE49-F238E27FC236}">
                <a16:creationId xmlns:a16="http://schemas.microsoft.com/office/drawing/2014/main" id="{6E3DEAEE-F919-694D-AFD0-5FDBE521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883" y="10789543"/>
            <a:ext cx="13092189" cy="65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74290" algn="just" defTabSz="3009570" eaLnBrk="0" hangingPunct="0">
              <a:lnSpc>
                <a:spcPct val="110000"/>
              </a:lnSpc>
            </a:pPr>
            <a:r>
              <a:rPr lang="en-US" sz="2000" b="1" dirty="0">
                <a:solidFill>
                  <a:srgbClr val="002664"/>
                </a:solidFill>
                <a:latin typeface="+mn-lt"/>
              </a:rPr>
              <a:t>Table 1. </a:t>
            </a:r>
            <a:r>
              <a:rPr lang="en-US" sz="2000" dirty="0">
                <a:solidFill>
                  <a:srgbClr val="002664"/>
                </a:solidFill>
                <a:latin typeface="+mn-lt"/>
              </a:rPr>
              <a:t>Selected patient demographic, physiologic, and injury characteristics by HCN toxicity status (serum level ≥ 0.2 mg/L vs. &lt; 0.2 mg/L). Values are median (IQR) or n (%).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06782" y="11299084"/>
            <a:ext cx="3820504" cy="71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defTabSz="3009570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002664"/>
                </a:solidFill>
                <a:latin typeface="+mj-lt"/>
                <a:cs typeface="Times New Roman" pitchFamily="18" charset="0"/>
              </a:rPr>
              <a:t>Results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D32B599-584F-11DF-C9E3-59A78957F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05973"/>
              </p:ext>
            </p:extLst>
          </p:nvPr>
        </p:nvGraphicFramePr>
        <p:xfrm>
          <a:off x="11211973" y="4449852"/>
          <a:ext cx="10594227" cy="6324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7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6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1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1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3956"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Variable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>
                          <a:solidFill>
                            <a:srgbClr val="FFFFFF"/>
                          </a:solidFill>
                          <a:latin typeface="Arial"/>
                        </a:rPr>
                        <a:t>All Patients</a:t>
                      </a:r>
                    </a:p>
                  </a:txBody>
                  <a:tcPr marL="73152" marR="73152" marT="36576" marB="3657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No </a:t>
                      </a: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/>
                        </a:rPr>
                        <a:t>HCN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Toxicity</a:t>
                      </a:r>
                    </a:p>
                  </a:txBody>
                  <a:tcPr marL="73152" marR="73152" marT="36576" marB="3657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Yes </a:t>
                      </a: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Arial"/>
                        </a:rPr>
                        <a:t>HCN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Toxicity</a:t>
                      </a:r>
                    </a:p>
                  </a:txBody>
                  <a:tcPr marL="73152" marR="73152" marT="36576" marB="3657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p-value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Patients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128 (100.0)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101 (78.9)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27 (21.1)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−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Age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in Years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median (IQR)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59 (43–72)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59 (44–71)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61 (39–74)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0.496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Male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78 (60.9)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60 (59.4)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18 (66.7)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0.492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Cutaneous Burn &amp; IHI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107 (83.6)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84 (83.2)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23 (85.2)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0.9999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% TBSA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7.3 (1.0-22.0)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8.8 (1.0-22.0)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6.0 (1.0-24.0)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0.9347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168862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Closed-Space Fire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124 (96.9)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97 (96.0)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27 (100.0)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0.5782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81131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Hydroxocobalamin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Given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53 (41.4)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34 (33.7)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19 (70.4)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0.0006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GCS &lt; 8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7160" rtl="0" eaLnBrk="1" latinLnBrk="0" hangingPunct="1"/>
                      <a:r>
                        <a:rPr lang="en-US" sz="1700" b="0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50 (39.1)</a:t>
                      </a:r>
                      <a:endParaRPr sz="1700" b="0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38 (37.6)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12 (44.4)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0.5188</a:t>
                      </a:r>
                      <a:endParaRPr sz="17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150540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HCO</a:t>
                      </a:r>
                      <a:r>
                        <a:rPr sz="1700" b="1" baseline="-25000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sz="1700" b="1" baseline="30000" dirty="0">
                          <a:solidFill>
                            <a:srgbClr val="000000"/>
                          </a:solidFill>
                          <a:latin typeface="Arial"/>
                        </a:rPr>
                        <a:t>−</a:t>
                      </a:r>
                      <a:r>
                        <a:rPr lang="en-US" sz="1700" b="1" baseline="3000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(m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E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q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/L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median (IQR)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21.6 (18.5–25.1)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22.7 (19.2–25.5)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18.7 (14.4–21.5)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&lt;0.0001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606830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pCO</a:t>
                      </a:r>
                      <a:r>
                        <a:rPr sz="1700" b="1" baseline="-25000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mmHg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median (IQR)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42.5 (38.0–50.0)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44.0 (39.0–51.5)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39.0 (36.0–42.0)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0.0099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296192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C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OHb (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median (IQR)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5.7 (2.6–16.7)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4.4 (2.2–8.8)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26.4 (27.2–31.1)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&lt;0.0001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175120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Acidemia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62 (48.4)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44 (43.6)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18 (66.7)</a:t>
                      </a: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0.0329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104074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Evidence of IHI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98 (76.6)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72 (71.3)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26 (96.3)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0.0064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286594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≥ 3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nstitutional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C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riteria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69 (53.9)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48 (47.5)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21 (77.8)</a:t>
                      </a:r>
                    </a:p>
                  </a:txBody>
                  <a:tcPr marL="73152" marR="73152" marT="36576" marB="36576" anchor="ctr"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0.0051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026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Mortality</a:t>
                      </a:r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, n (%)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33 (25.8)</a:t>
                      </a:r>
                    </a:p>
                  </a:txBody>
                  <a:tcPr marL="73152" marR="73152" marT="36576" marB="3657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24 (23.8)</a:t>
                      </a:r>
                    </a:p>
                  </a:txBody>
                  <a:tcPr marL="73152" marR="73152" marT="36576" marB="3657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>
                          <a:solidFill>
                            <a:srgbClr val="000000"/>
                          </a:solidFill>
                          <a:latin typeface="Arial"/>
                        </a:rPr>
                        <a:t>9 (33.3)</a:t>
                      </a:r>
                    </a:p>
                  </a:txBody>
                  <a:tcPr marL="73152" marR="73152" marT="36576" marB="3657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0.313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B3E03638-ED5F-CD17-7B98-C090D00247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" r="5418" b="15787"/>
          <a:stretch>
            <a:fillRect/>
          </a:stretch>
        </p:blipFill>
        <p:spPr>
          <a:xfrm>
            <a:off x="12599194" y="15676012"/>
            <a:ext cx="4890693" cy="46724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57BE15E-E23B-E859-3E56-405CC9CB58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2" t="84163" r="17746" b="2465"/>
          <a:stretch>
            <a:fillRect/>
          </a:stretch>
        </p:blipFill>
        <p:spPr>
          <a:xfrm>
            <a:off x="17846665" y="17605897"/>
            <a:ext cx="3136244" cy="8126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C8F88740-DCFB-67F7-D1A9-CC360A5B26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37408"/>
              </p:ext>
            </p:extLst>
          </p:nvPr>
        </p:nvGraphicFramePr>
        <p:xfrm>
          <a:off x="23406140" y="4469590"/>
          <a:ext cx="8828508" cy="5407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6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779">
                  <a:extLst>
                    <a:ext uri="{9D8B030D-6E8A-4147-A177-3AD203B41FA5}">
                      <a16:colId xmlns:a16="http://schemas.microsoft.com/office/drawing/2014/main" val="633276471"/>
                    </a:ext>
                  </a:extLst>
                </a:gridCol>
                <a:gridCol w="1579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Predictor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FFFFFF"/>
                          </a:solidFill>
                          <a:latin typeface="Arial"/>
                        </a:rPr>
                        <a:t>OR (95% CI)</a:t>
                      </a:r>
                      <a:endParaRPr sz="17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FFFFFF"/>
                          </a:solidFill>
                          <a:latin typeface="Arial"/>
                        </a:rPr>
                        <a:t>p-value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6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COHb &gt; 15.2%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28.7 (9.10–90.47)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&lt;0.0001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21299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Evidence of IHI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10.47 (1.36–80.80)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0.0243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40278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HCO</a:t>
                      </a:r>
                      <a:r>
                        <a:rPr sz="1700" b="1" baseline="-25000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sz="1700" b="1" baseline="30000" dirty="0">
                          <a:solidFill>
                            <a:srgbClr val="000000"/>
                          </a:solidFill>
                          <a:latin typeface="Arial"/>
                        </a:rPr>
                        <a:t>−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&lt; 20.45 mEq/L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4.72 (1.85–12.03)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0.0012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IHI grade ≥ 2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4.02 (1.65–9.80)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0.0022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49593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BD &lt; -6.1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3.70 (1.50-9.11)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0.0045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0578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pCO</a:t>
                      </a:r>
                      <a:r>
                        <a:rPr sz="1700" b="1" baseline="-25000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 &lt; 39.5 mmHg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3.31 (1.36–8.10)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0.0086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162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Acidemia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2.59 (1.06–6.32)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0.0364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Updated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three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-criterion model ≥ 2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>
                          <a:solidFill>
                            <a:srgbClr val="000000"/>
                          </a:solidFill>
                          <a:latin typeface="Arial"/>
                        </a:rPr>
                        <a:t>25.8 (6.80–97.53)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&lt;0.0001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Institutional criteria ≥ 3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3.86 (1.44–10.38)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0.0073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385">
                <a:tc gridSpan="3">
                  <a:txBody>
                    <a:bodyPr/>
                    <a:lstStyle/>
                    <a:p>
                      <a:pPr algn="ctr"/>
                      <a:r>
                        <a:rPr sz="1700" b="1" dirty="0">
                          <a:solidFill>
                            <a:srgbClr val="002664"/>
                          </a:solidFill>
                          <a:latin typeface="Arial"/>
                        </a:rPr>
                        <a:t>Adjusted Model</a:t>
                      </a: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D9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Updated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three</a:t>
                      </a:r>
                      <a:r>
                        <a:rPr sz="1700" b="1" dirty="0">
                          <a:solidFill>
                            <a:srgbClr val="000000"/>
                          </a:solidFill>
                          <a:latin typeface="Arial"/>
                        </a:rPr>
                        <a:t>-criterion model ≥ 2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Arial"/>
                        </a:rPr>
                        <a:t>*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0000"/>
                          </a:solidFill>
                          <a:latin typeface="Arial"/>
                        </a:rPr>
                        <a:t>35.7 (8.24–154.53)</a:t>
                      </a:r>
                      <a:endParaRPr sz="17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3152" marR="73152" marT="36576" marB="3657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0" dirty="0">
                          <a:solidFill>
                            <a:srgbClr val="000000"/>
                          </a:solidFill>
                          <a:latin typeface="Arial"/>
                        </a:rPr>
                        <a:t>&lt;0.0001</a:t>
                      </a:r>
                    </a:p>
                  </a:txBody>
                  <a:tcPr marL="73152" marR="73152" marT="36576" marB="36576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3278095" y="16052613"/>
            <a:ext cx="5719580" cy="71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290" defTabSz="3009570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002664"/>
                </a:solidFill>
                <a:latin typeface="+mj-lt"/>
                <a:cs typeface="Times New Roman" pitchFamily="18" charset="0"/>
              </a:rPr>
              <a:t>Applicability to Practice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2020C-107D-453E-2F9A-93B2AF93A1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"/>
          <a:stretch>
            <a:fillRect/>
          </a:stretch>
        </p:blipFill>
        <p:spPr>
          <a:xfrm>
            <a:off x="460742" y="14707242"/>
            <a:ext cx="8608804" cy="484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3152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4" id="{DE83545A-1CF7-4688-8133-FFA0D19D53DB}" vid="{932738B5-1569-4376-9FDD-D4397914AEA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GU-MH_Research_Poster_Template_4Logos_36x24</Template>
  <TotalTime>948</TotalTime>
  <Words>1299</Words>
  <Application>Microsoft Macintosh PowerPoint</Application>
  <PresentationFormat>Custom</PresentationFormat>
  <Paragraphs>136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iamrunner25@gmail.com</dc:creator>
  <cp:lastModifiedBy>Tejiram, Shawn</cp:lastModifiedBy>
  <cp:revision>29</cp:revision>
  <dcterms:created xsi:type="dcterms:W3CDTF">2023-05-01T01:59:02Z</dcterms:created>
  <dcterms:modified xsi:type="dcterms:W3CDTF">2026-07-28T01:13:58Z</dcterms:modified>
</cp:coreProperties>
</file>