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5"/>
  </p:sldMasterIdLst>
  <p:sldIdLst>
    <p:sldId id="256" r:id="rId6"/>
  </p:sldIdLst>
  <p:sldSz cx="51206400" cy="32918400"/>
  <p:notesSz cx="6858000" cy="9144000"/>
  <p:defaultTextStyle>
    <a:defPPr>
      <a:defRPr lang="en-US"/>
    </a:defPPr>
    <a:lvl1pPr marL="0" algn="l" defTabSz="5433930" rtl="0" eaLnBrk="1" latinLnBrk="0" hangingPunct="1">
      <a:defRPr sz="10696" kern="1200">
        <a:solidFill>
          <a:schemeClr val="tx1"/>
        </a:solidFill>
        <a:latin typeface="+mn-lt"/>
        <a:ea typeface="+mn-ea"/>
        <a:cs typeface="+mn-cs"/>
      </a:defRPr>
    </a:lvl1pPr>
    <a:lvl2pPr marL="2716965" algn="l" defTabSz="5433930" rtl="0" eaLnBrk="1" latinLnBrk="0" hangingPunct="1">
      <a:defRPr sz="10696" kern="1200">
        <a:solidFill>
          <a:schemeClr val="tx1"/>
        </a:solidFill>
        <a:latin typeface="+mn-lt"/>
        <a:ea typeface="+mn-ea"/>
        <a:cs typeface="+mn-cs"/>
      </a:defRPr>
    </a:lvl2pPr>
    <a:lvl3pPr marL="5433930" algn="l" defTabSz="5433930" rtl="0" eaLnBrk="1" latinLnBrk="0" hangingPunct="1">
      <a:defRPr sz="10696" kern="1200">
        <a:solidFill>
          <a:schemeClr val="tx1"/>
        </a:solidFill>
        <a:latin typeface="+mn-lt"/>
        <a:ea typeface="+mn-ea"/>
        <a:cs typeface="+mn-cs"/>
      </a:defRPr>
    </a:lvl3pPr>
    <a:lvl4pPr marL="8150897" algn="l" defTabSz="5433930" rtl="0" eaLnBrk="1" latinLnBrk="0" hangingPunct="1">
      <a:defRPr sz="10696" kern="1200">
        <a:solidFill>
          <a:schemeClr val="tx1"/>
        </a:solidFill>
        <a:latin typeface="+mn-lt"/>
        <a:ea typeface="+mn-ea"/>
        <a:cs typeface="+mn-cs"/>
      </a:defRPr>
    </a:lvl4pPr>
    <a:lvl5pPr marL="10867862" algn="l" defTabSz="5433930" rtl="0" eaLnBrk="1" latinLnBrk="0" hangingPunct="1">
      <a:defRPr sz="10696" kern="1200">
        <a:solidFill>
          <a:schemeClr val="tx1"/>
        </a:solidFill>
        <a:latin typeface="+mn-lt"/>
        <a:ea typeface="+mn-ea"/>
        <a:cs typeface="+mn-cs"/>
      </a:defRPr>
    </a:lvl5pPr>
    <a:lvl6pPr marL="13584827" algn="l" defTabSz="5433930" rtl="0" eaLnBrk="1" latinLnBrk="0" hangingPunct="1">
      <a:defRPr sz="10696" kern="1200">
        <a:solidFill>
          <a:schemeClr val="tx1"/>
        </a:solidFill>
        <a:latin typeface="+mn-lt"/>
        <a:ea typeface="+mn-ea"/>
        <a:cs typeface="+mn-cs"/>
      </a:defRPr>
    </a:lvl6pPr>
    <a:lvl7pPr marL="16301792" algn="l" defTabSz="5433930" rtl="0" eaLnBrk="1" latinLnBrk="0" hangingPunct="1">
      <a:defRPr sz="10696" kern="1200">
        <a:solidFill>
          <a:schemeClr val="tx1"/>
        </a:solidFill>
        <a:latin typeface="+mn-lt"/>
        <a:ea typeface="+mn-ea"/>
        <a:cs typeface="+mn-cs"/>
      </a:defRPr>
    </a:lvl7pPr>
    <a:lvl8pPr marL="19018757" algn="l" defTabSz="5433930" rtl="0" eaLnBrk="1" latinLnBrk="0" hangingPunct="1">
      <a:defRPr sz="10696" kern="1200">
        <a:solidFill>
          <a:schemeClr val="tx1"/>
        </a:solidFill>
        <a:latin typeface="+mn-lt"/>
        <a:ea typeface="+mn-ea"/>
        <a:cs typeface="+mn-cs"/>
      </a:defRPr>
    </a:lvl8pPr>
    <a:lvl9pPr marL="21735724" algn="l" defTabSz="5433930" rtl="0" eaLnBrk="1" latinLnBrk="0" hangingPunct="1">
      <a:defRPr sz="1069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440" userDrawn="1">
          <p15:clr>
            <a:srgbClr val="A4A3A4"/>
          </p15:clr>
        </p15:guide>
        <p15:guide id="2" orient="horz" pos="3792" userDrawn="1">
          <p15:clr>
            <a:srgbClr val="A4A3A4"/>
          </p15:clr>
        </p15:guide>
        <p15:guide id="3" pos="336" userDrawn="1">
          <p15:clr>
            <a:srgbClr val="A4A3A4"/>
          </p15:clr>
        </p15:guide>
        <p15:guide id="4" pos="10704" userDrawn="1">
          <p15:clr>
            <a:srgbClr val="A4A3A4"/>
          </p15:clr>
        </p15:guide>
        <p15:guide id="5" pos="10944" userDrawn="1">
          <p15:clr>
            <a:srgbClr val="A4A3A4"/>
          </p15:clr>
        </p15:guide>
        <p15:guide id="6" pos="21312" userDrawn="1">
          <p15:clr>
            <a:srgbClr val="A4A3A4"/>
          </p15:clr>
        </p15:guide>
        <p15:guide id="7" pos="21552" userDrawn="1">
          <p15:clr>
            <a:srgbClr val="A4A3A4"/>
          </p15:clr>
        </p15:guide>
        <p15:guide id="8" pos="31920" userDrawn="1">
          <p15:clr>
            <a:srgbClr val="A4A3A4"/>
          </p15:clr>
        </p15:guide>
        <p15:guide id="9" orient="horz" pos="432" userDrawn="1">
          <p15:clr>
            <a:srgbClr val="A4A3A4"/>
          </p15:clr>
        </p15:guide>
        <p15:guide id="10" orient="horz" pos="205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3A32"/>
    <a:srgbClr val="D4D6D8"/>
    <a:srgbClr val="00264C"/>
    <a:srgbClr val="E5EBEF"/>
    <a:srgbClr val="001A3B"/>
    <a:srgbClr val="000000"/>
    <a:srgbClr val="0E1030"/>
    <a:srgbClr val="61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15" autoAdjust="0"/>
    <p:restoredTop sz="94721"/>
  </p:normalViewPr>
  <p:slideViewPr>
    <p:cSldViewPr snapToObjects="1">
      <p:cViewPr>
        <p:scale>
          <a:sx n="40" d="100"/>
          <a:sy n="40" d="100"/>
        </p:scale>
        <p:origin x="30" y="30"/>
      </p:cViewPr>
      <p:guideLst>
        <p:guide orient="horz" pos="19440"/>
        <p:guide orient="horz" pos="3792"/>
        <p:guide pos="336"/>
        <p:guide pos="10704"/>
        <p:guide pos="10944"/>
        <p:guide pos="21312"/>
        <p:guide pos="21552"/>
        <p:guide pos="31920"/>
        <p:guide orient="horz" pos="432"/>
        <p:guide orient="horz" pos="205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5" Type="http://schemas.openxmlformats.org/officeDocument/2006/relationships/slideMaster" Target="slideMasters/slideMaster1.xml"/><Relationship Id="rId1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0210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3690" y="677154"/>
            <a:ext cx="1150930" cy="2695120"/>
          </a:xfrm>
          <a:prstGeom prst="rect">
            <a:avLst/>
          </a:prstGeom>
          <a:solidFill>
            <a:srgbClr val="00264C"/>
          </a:solidFill>
          <a:ln>
            <a:solidFill>
              <a:srgbClr val="00264C"/>
            </a:solidFill>
          </a:ln>
          <a:effectLst/>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endParaRPr lang="en-US" sz="5528">
              <a:ln>
                <a:solidFill>
                  <a:srgbClr val="001A3B"/>
                </a:solidFill>
              </a:ln>
              <a:solidFill>
                <a:srgbClr val="001A3B"/>
              </a:solidFill>
              <a:effectLst/>
            </a:endParaRPr>
          </a:p>
        </p:txBody>
      </p:sp>
      <p:pic>
        <p:nvPicPr>
          <p:cNvPr id="3" name="Picture 2">
            <a:extLst>
              <a:ext uri="{FF2B5EF4-FFF2-40B4-BE49-F238E27FC236}">
                <a16:creationId xmlns:a16="http://schemas.microsoft.com/office/drawing/2014/main" id="{D2604CC9-F05D-7C50-39CB-E72D6E760363}"/>
              </a:ext>
            </a:extLst>
          </p:cNvPr>
          <p:cNvPicPr>
            <a:picLocks noChangeAspect="1"/>
          </p:cNvPicPr>
          <p:nvPr userDrawn="1"/>
        </p:nvPicPr>
        <p:blipFill>
          <a:blip r:embed="rId3">
            <a:alphaModFix/>
          </a:blip>
          <a:srcRect l="8234" t="15477" r="5830" b="24506"/>
          <a:stretch>
            <a:fillRect/>
          </a:stretch>
        </p:blipFill>
        <p:spPr>
          <a:xfrm>
            <a:off x="1672178" y="677154"/>
            <a:ext cx="8465834" cy="2695120"/>
          </a:xfrm>
          <a:prstGeom prst="rect">
            <a:avLst/>
          </a:prstGeom>
        </p:spPr>
      </p:pic>
    </p:spTree>
    <p:extLst>
      <p:ext uri="{BB962C8B-B14F-4D97-AF65-F5344CB8AC3E}">
        <p14:creationId xmlns:p14="http://schemas.microsoft.com/office/powerpoint/2010/main" val="825899873"/>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6128" userDrawn="1">
          <p15:clr>
            <a:srgbClr val="F26B43"/>
          </p15:clr>
        </p15:guide>
        <p15:guide id="2" pos="162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Rectangle 395">
            <a:extLst>
              <a:ext uri="{FF2B5EF4-FFF2-40B4-BE49-F238E27FC236}">
                <a16:creationId xmlns:a16="http://schemas.microsoft.com/office/drawing/2014/main" id="{D1BD2177-9A48-A87D-250F-0BA4750E69E9}"/>
              </a:ext>
            </a:extLst>
          </p:cNvPr>
          <p:cNvSpPr/>
          <p:nvPr/>
        </p:nvSpPr>
        <p:spPr>
          <a:xfrm>
            <a:off x="34285990" y="18918217"/>
            <a:ext cx="16437428" cy="10022277"/>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7ED0010-3D04-DB8C-CCE9-BCC83BAAF5EC}"/>
              </a:ext>
            </a:extLst>
          </p:cNvPr>
          <p:cNvSpPr/>
          <p:nvPr/>
        </p:nvSpPr>
        <p:spPr>
          <a:xfrm>
            <a:off x="533400" y="17166973"/>
            <a:ext cx="16459200" cy="8745116"/>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hape 78">
            <a:extLst>
              <a:ext uri="{FF2B5EF4-FFF2-40B4-BE49-F238E27FC236}">
                <a16:creationId xmlns:a16="http://schemas.microsoft.com/office/drawing/2014/main" id="{DFB23801-2D69-98D0-C4AE-9D59C6B2021A}"/>
              </a:ext>
            </a:extLst>
          </p:cNvPr>
          <p:cNvSpPr txBox="1"/>
          <p:nvPr/>
        </p:nvSpPr>
        <p:spPr>
          <a:xfrm>
            <a:off x="17373600" y="6031512"/>
            <a:ext cx="16459200" cy="1371600"/>
          </a:xfrm>
          <a:prstGeom prst="rect">
            <a:avLst/>
          </a:prstGeom>
          <a:solidFill>
            <a:srgbClr val="00264C"/>
          </a:solidFill>
          <a:ln w="9525" cap="flat" cmpd="sng">
            <a:solidFill>
              <a:schemeClr val="tx2"/>
            </a:solidFill>
            <a:prstDash val="solid"/>
            <a:round/>
            <a:headEnd type="none" w="med" len="med"/>
            <a:tailEnd type="none" w="med" len="med"/>
          </a:ln>
          <a:effectLst/>
        </p:spPr>
        <p:txBody>
          <a:bodyPr lIns="438825" tIns="219350" rIns="438825" bIns="219350" anchor="t" anchorCtr="0">
            <a:noAutofit/>
          </a:bodyPr>
          <a:lstStyle/>
          <a:p>
            <a:pPr marL="0" marR="0" lvl="0" indent="0" algn="l" rtl="0">
              <a:lnSpc>
                <a:spcPct val="100000"/>
              </a:lnSpc>
              <a:spcBef>
                <a:spcPts val="0"/>
              </a:spcBef>
              <a:spcAft>
                <a:spcPts val="0"/>
              </a:spcAft>
              <a:buClr>
                <a:srgbClr val="FFFFFF"/>
              </a:buClr>
              <a:buSzPct val="25000"/>
              <a:buFont typeface="Georgia"/>
              <a:buNone/>
            </a:pPr>
            <a:r>
              <a:rPr lang="en" sz="6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rPr>
              <a:t>Results</a:t>
            </a:r>
            <a:endParaRPr lang="en" sz="4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endParaRPr>
          </a:p>
        </p:txBody>
      </p:sp>
      <p:sp>
        <p:nvSpPr>
          <p:cNvPr id="432" name="Shape 78">
            <a:extLst>
              <a:ext uri="{FF2B5EF4-FFF2-40B4-BE49-F238E27FC236}">
                <a16:creationId xmlns:a16="http://schemas.microsoft.com/office/drawing/2014/main" id="{74568CCC-DB0F-65C1-C813-CFC3353EF99D}"/>
              </a:ext>
            </a:extLst>
          </p:cNvPr>
          <p:cNvSpPr txBox="1"/>
          <p:nvPr/>
        </p:nvSpPr>
        <p:spPr>
          <a:xfrm>
            <a:off x="34213799" y="6019800"/>
            <a:ext cx="16459200" cy="1371600"/>
          </a:xfrm>
          <a:prstGeom prst="rect">
            <a:avLst/>
          </a:prstGeom>
          <a:solidFill>
            <a:srgbClr val="00264C"/>
          </a:solidFill>
          <a:ln w="9525" cap="flat" cmpd="sng">
            <a:solidFill>
              <a:schemeClr val="tx2"/>
            </a:solidFill>
            <a:prstDash val="solid"/>
            <a:round/>
            <a:headEnd type="none" w="med" len="med"/>
            <a:tailEnd type="none" w="med" len="med"/>
          </a:ln>
          <a:effectLst/>
        </p:spPr>
        <p:txBody>
          <a:bodyPr lIns="438825" tIns="219350" rIns="438825" bIns="219350" anchor="t" anchorCtr="0">
            <a:noAutofit/>
          </a:bodyPr>
          <a:lstStyle/>
          <a:p>
            <a:pPr marL="0" marR="0" lvl="0" indent="0" algn="l" rtl="0">
              <a:lnSpc>
                <a:spcPct val="100000"/>
              </a:lnSpc>
              <a:spcBef>
                <a:spcPts val="0"/>
              </a:spcBef>
              <a:spcAft>
                <a:spcPts val="0"/>
              </a:spcAft>
              <a:buClr>
                <a:srgbClr val="FFFFFF"/>
              </a:buClr>
              <a:buSzPct val="25000"/>
              <a:buFont typeface="Georgia"/>
              <a:buNone/>
            </a:pPr>
            <a:r>
              <a:rPr lang="en" sz="6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rPr>
              <a:t>Results</a:t>
            </a:r>
            <a:endParaRPr lang="en" sz="4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endParaRPr>
          </a:p>
        </p:txBody>
      </p:sp>
      <p:sp>
        <p:nvSpPr>
          <p:cNvPr id="2" name="Rectangle 1">
            <a:extLst>
              <a:ext uri="{FF2B5EF4-FFF2-40B4-BE49-F238E27FC236}">
                <a16:creationId xmlns:a16="http://schemas.microsoft.com/office/drawing/2014/main" id="{19A590E5-4FAD-09E3-F95E-A3A5B202EB2B}"/>
              </a:ext>
            </a:extLst>
          </p:cNvPr>
          <p:cNvSpPr/>
          <p:nvPr/>
        </p:nvSpPr>
        <p:spPr>
          <a:xfrm>
            <a:off x="0" y="31229056"/>
            <a:ext cx="51206400" cy="1689344"/>
          </a:xfrm>
          <a:prstGeom prst="rect">
            <a:avLst/>
          </a:prstGeom>
          <a:solidFill>
            <a:srgbClr val="D4D6D8"/>
          </a:solidFill>
          <a:ln>
            <a:noFill/>
          </a:ln>
          <a:effectLst/>
        </p:spPr>
        <p:style>
          <a:lnRef idx="1">
            <a:schemeClr val="accent1"/>
          </a:lnRef>
          <a:fillRef idx="3">
            <a:schemeClr val="accent1"/>
          </a:fillRef>
          <a:effectRef idx="2">
            <a:schemeClr val="accent1"/>
          </a:effectRef>
          <a:fontRef idx="minor">
            <a:schemeClr val="lt1"/>
          </a:fontRef>
        </p:style>
        <p:txBody>
          <a:bodyPr lIns="142224" tIns="71114" rIns="142224" bIns="71114" rtlCol="0" anchor="ctr"/>
          <a:lstStyle/>
          <a:p>
            <a:pPr algn="ctr"/>
            <a:endParaRPr lang="en-US" sz="8599">
              <a:ln>
                <a:solidFill>
                  <a:srgbClr val="001A3B"/>
                </a:solidFill>
              </a:ln>
              <a:solidFill>
                <a:srgbClr val="001A3B"/>
              </a:solidFill>
              <a:effectLst/>
            </a:endParaRPr>
          </a:p>
        </p:txBody>
      </p:sp>
      <p:sp>
        <p:nvSpPr>
          <p:cNvPr id="13" name="TextBox 12">
            <a:extLst>
              <a:ext uri="{FF2B5EF4-FFF2-40B4-BE49-F238E27FC236}">
                <a16:creationId xmlns:a16="http://schemas.microsoft.com/office/drawing/2014/main" id="{68A9FE74-42CB-A41F-84FD-901F24A92F9D}"/>
              </a:ext>
            </a:extLst>
          </p:cNvPr>
          <p:cNvSpPr txBox="1"/>
          <p:nvPr/>
        </p:nvSpPr>
        <p:spPr>
          <a:xfrm>
            <a:off x="17357221" y="31318200"/>
            <a:ext cx="16406691" cy="1323439"/>
          </a:xfrm>
          <a:prstGeom prst="rect">
            <a:avLst/>
          </a:prstGeom>
          <a:noFill/>
        </p:spPr>
        <p:txBody>
          <a:bodyPr wrap="square" rtlCol="0">
            <a:spAutoFit/>
          </a:bodyPr>
          <a:lstStyle/>
          <a:p>
            <a:r>
              <a:rPr lang="en-US" sz="2000" dirty="0"/>
              <a:t>Abbreviations: ACS, Automated Neuropsychological Assessment Metrics Composite Score; ANAM, Automated Neuropsychological Assessment Metrics; ANCOVA, analysis of covariance; CNS, central nervous system; CRCI, cancer-related cognitive impairment; DoD, Department of Defense; MANCOVA, multivariate analysis of covariance; MHS, Military Health System; </a:t>
            </a:r>
            <a:r>
              <a:rPr lang="en-US" sz="2000" dirty="0" err="1"/>
              <a:t>mTBI</a:t>
            </a:r>
            <a:r>
              <a:rPr lang="en-US" sz="2000" dirty="0"/>
              <a:t>, mild traumatic brain injury; NSI, Neurobehavioral Symptom Inventory; PCL-C, PTSD Checklist-Civilian Version; SD, standard deviation; TPO, time post-onset.</a:t>
            </a:r>
          </a:p>
        </p:txBody>
      </p:sp>
      <p:sp>
        <p:nvSpPr>
          <p:cNvPr id="20" name="TextBox 19">
            <a:extLst>
              <a:ext uri="{FF2B5EF4-FFF2-40B4-BE49-F238E27FC236}">
                <a16:creationId xmlns:a16="http://schemas.microsoft.com/office/drawing/2014/main" id="{C92DDA8E-FBDC-604E-579C-021A20321D0D}"/>
              </a:ext>
            </a:extLst>
          </p:cNvPr>
          <p:cNvSpPr txBox="1"/>
          <p:nvPr/>
        </p:nvSpPr>
        <p:spPr>
          <a:xfrm>
            <a:off x="522514" y="31419624"/>
            <a:ext cx="16129764" cy="954107"/>
          </a:xfrm>
          <a:prstGeom prst="rect">
            <a:avLst/>
          </a:prstGeom>
          <a:noFill/>
        </p:spPr>
        <p:txBody>
          <a:bodyPr wrap="square">
            <a:spAutoFit/>
          </a:bodyPr>
          <a:lstStyle/>
          <a:p>
            <a:pPr algn="l" rtl="0" fontAlgn="base"/>
            <a:r>
              <a:rPr lang="en-US" sz="2800" b="0" i="1" dirty="0">
                <a:effectLst/>
              </a:rPr>
              <a:t>Disclaimer: The views expressed in this presentation are those of the authors and do not necessarily reflect the official policy of the Defense Health Agency, Department of War, or the U.S. Government.</a:t>
            </a:r>
          </a:p>
        </p:txBody>
      </p:sp>
      <p:sp>
        <p:nvSpPr>
          <p:cNvPr id="9" name="Shape 78">
            <a:extLst>
              <a:ext uri="{FF2B5EF4-FFF2-40B4-BE49-F238E27FC236}">
                <a16:creationId xmlns:a16="http://schemas.microsoft.com/office/drawing/2014/main" id="{54900581-4B47-7FA8-2262-E2D5BD0C79E2}"/>
              </a:ext>
            </a:extLst>
          </p:cNvPr>
          <p:cNvSpPr txBox="1"/>
          <p:nvPr/>
        </p:nvSpPr>
        <p:spPr>
          <a:xfrm>
            <a:off x="533400" y="16169901"/>
            <a:ext cx="16459200" cy="1371600"/>
          </a:xfrm>
          <a:prstGeom prst="rect">
            <a:avLst/>
          </a:prstGeom>
          <a:solidFill>
            <a:srgbClr val="00264C"/>
          </a:solidFill>
          <a:ln w="9525" cap="flat" cmpd="sng">
            <a:solidFill>
              <a:schemeClr val="tx2"/>
            </a:solidFill>
            <a:prstDash val="solid"/>
            <a:round/>
            <a:headEnd type="none" w="med" len="med"/>
            <a:tailEnd type="none" w="med" len="med"/>
          </a:ln>
          <a:effectLst/>
        </p:spPr>
        <p:txBody>
          <a:bodyPr lIns="438825" tIns="219350" rIns="438825" bIns="219350" anchor="t" anchorCtr="0">
            <a:noAutofit/>
          </a:bodyPr>
          <a:lstStyle/>
          <a:p>
            <a:pPr marL="0" marR="0" lvl="0" indent="0" algn="l" rtl="0">
              <a:lnSpc>
                <a:spcPct val="100000"/>
              </a:lnSpc>
              <a:spcBef>
                <a:spcPts val="0"/>
              </a:spcBef>
              <a:spcAft>
                <a:spcPts val="0"/>
              </a:spcAft>
              <a:buClr>
                <a:srgbClr val="FFFFFF"/>
              </a:buClr>
              <a:buSzPct val="25000"/>
              <a:buFont typeface="Georgia"/>
              <a:buNone/>
            </a:pPr>
            <a:r>
              <a:rPr lang="en" sz="6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rPr>
              <a:t>Methods</a:t>
            </a:r>
            <a:endParaRPr lang="en" sz="4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endParaRPr>
          </a:p>
        </p:txBody>
      </p:sp>
      <p:sp>
        <p:nvSpPr>
          <p:cNvPr id="22" name="TextBox 21">
            <a:extLst>
              <a:ext uri="{FF2B5EF4-FFF2-40B4-BE49-F238E27FC236}">
                <a16:creationId xmlns:a16="http://schemas.microsoft.com/office/drawing/2014/main" id="{02322F98-033D-86E5-97B2-3DD8933C90EB}"/>
              </a:ext>
            </a:extLst>
          </p:cNvPr>
          <p:cNvSpPr txBox="1"/>
          <p:nvPr/>
        </p:nvSpPr>
        <p:spPr>
          <a:xfrm>
            <a:off x="34237865" y="31165800"/>
            <a:ext cx="16446021" cy="1754326"/>
          </a:xfrm>
          <a:prstGeom prst="rect">
            <a:avLst/>
          </a:prstGeom>
          <a:noFill/>
        </p:spPr>
        <p:txBody>
          <a:bodyPr wrap="square" rtlCol="0">
            <a:spAutoFit/>
          </a:bodyPr>
          <a:lstStyle/>
          <a:p>
            <a:r>
              <a:rPr lang="en-US" sz="2200" b="1" dirty="0"/>
              <a:t>References</a:t>
            </a:r>
            <a:r>
              <a:rPr lang="en-US" sz="2200" dirty="0"/>
              <a:t>:</a:t>
            </a:r>
          </a:p>
          <a:p>
            <a:pPr marL="457200" marR="0" indent="-457200">
              <a:spcBef>
                <a:spcPts val="0"/>
              </a:spcBef>
              <a:spcAft>
                <a:spcPts val="0"/>
              </a:spcAft>
              <a:buAutoNum type="arabicPeriod"/>
            </a:pPr>
            <a:r>
              <a:rPr lang="en-US" sz="1600" dirty="0"/>
              <a:t>Cicerone KD, et al. Evidence-based cognitive rehabilitation: Systematic review of the literature from 2009 through 2014. </a:t>
            </a:r>
            <a:r>
              <a:rPr lang="en-US" sz="1600" i="1" dirty="0"/>
              <a:t>Arch Phys Med </a:t>
            </a:r>
            <a:r>
              <a:rPr lang="en-US" sz="1600" i="1" dirty="0" err="1"/>
              <a:t>Rehabil</a:t>
            </a:r>
            <a:r>
              <a:rPr lang="en-US" sz="1600" dirty="0"/>
              <a:t>. 2019;100(8):1515-1533</a:t>
            </a:r>
          </a:p>
          <a:p>
            <a:pPr marL="457200" marR="0" indent="-457200">
              <a:spcBef>
                <a:spcPts val="0"/>
              </a:spcBef>
              <a:spcAft>
                <a:spcPts val="0"/>
              </a:spcAft>
              <a:buAutoNum type="arabicPeriod"/>
            </a:pPr>
            <a:r>
              <a:rPr lang="en-US" sz="1600" dirty="0"/>
              <a:t>Denno S, et al. Defining brain fog across medical conditions: A transdiagnostic review. </a:t>
            </a:r>
            <a:r>
              <a:rPr lang="en-US" sz="1600" i="1" dirty="0"/>
              <a:t>Trends </a:t>
            </a:r>
            <a:r>
              <a:rPr lang="en-US" sz="1600" i="1" dirty="0" err="1"/>
              <a:t>Cogn</a:t>
            </a:r>
            <a:r>
              <a:rPr lang="en-US" sz="1600" i="1" dirty="0"/>
              <a:t> Sci</a:t>
            </a:r>
            <a:r>
              <a:rPr lang="en-US" sz="1600" dirty="0"/>
              <a:t>. 2025;29(2):120-135 </a:t>
            </a:r>
          </a:p>
          <a:p>
            <a:pPr marL="457200" indent="-457200">
              <a:buFontTx/>
              <a:buAutoNum type="arabicPeriod"/>
            </a:pPr>
            <a:r>
              <a:rPr lang="en-US" sz="1600" dirty="0"/>
              <a:t>Van Stan JH, et al. The Rehabilitation Treatment Specification System: implications for improvements in research design, reporting, replication, and synthesis. </a:t>
            </a:r>
            <a:r>
              <a:rPr lang="en-US" sz="1600" i="1" dirty="0"/>
              <a:t>Arch Phys Med </a:t>
            </a:r>
            <a:r>
              <a:rPr lang="en-US" sz="1600" i="1" dirty="0" err="1"/>
              <a:t>Rehabil</a:t>
            </a:r>
            <a:r>
              <a:rPr lang="en-US" sz="1600" dirty="0"/>
              <a:t>. 2019;100(1):146-155.</a:t>
            </a:r>
          </a:p>
          <a:p>
            <a:pPr marL="457200" marR="0" indent="-457200">
              <a:spcBef>
                <a:spcPts val="0"/>
              </a:spcBef>
              <a:spcAft>
                <a:spcPts val="0"/>
              </a:spcAft>
              <a:buAutoNum type="arabicPeriod"/>
            </a:pPr>
            <a:endParaRPr lang="en-US" sz="2200" b="1" kern="100" dirty="0">
              <a:effectLst/>
              <a:latin typeface="Calibri" panose="020F0502020204030204" pitchFamily="34" charset="0"/>
              <a:ea typeface="Calibri" panose="020F0502020204030204" pitchFamily="34" charset="0"/>
            </a:endParaRPr>
          </a:p>
        </p:txBody>
      </p:sp>
      <p:sp>
        <p:nvSpPr>
          <p:cNvPr id="17" name="TextBox 16">
            <a:extLst>
              <a:ext uri="{FF2B5EF4-FFF2-40B4-BE49-F238E27FC236}">
                <a16:creationId xmlns:a16="http://schemas.microsoft.com/office/drawing/2014/main" id="{6788CAE1-3DE0-CF91-A99F-9020CB59F5C7}"/>
              </a:ext>
            </a:extLst>
          </p:cNvPr>
          <p:cNvSpPr txBox="1"/>
          <p:nvPr/>
        </p:nvSpPr>
        <p:spPr>
          <a:xfrm>
            <a:off x="620486" y="17643959"/>
            <a:ext cx="16448314" cy="3785652"/>
          </a:xfrm>
          <a:prstGeom prst="rect">
            <a:avLst/>
          </a:prstGeom>
          <a:noFill/>
        </p:spPr>
        <p:txBody>
          <a:bodyPr wrap="square">
            <a:spAutoFit/>
          </a:bodyPr>
          <a:lstStyle/>
          <a:p>
            <a:r>
              <a:rPr lang="en-US" sz="3800" b="1" dirty="0"/>
              <a:t>DESIGN: </a:t>
            </a:r>
            <a:r>
              <a:rPr lang="en-US" sz="3800" dirty="0"/>
              <a:t>Retrospective, cross-sectional database analysis  </a:t>
            </a:r>
          </a:p>
          <a:p>
            <a:endParaRPr lang="en-US" sz="1200" dirty="0"/>
          </a:p>
          <a:p>
            <a:r>
              <a:rPr lang="en-US" sz="3800" b="1" dirty="0"/>
              <a:t>PARTICIPANTS (N = 270): </a:t>
            </a:r>
            <a:r>
              <a:rPr lang="en-US" sz="3800" dirty="0"/>
              <a:t>Patients referred to an outpatient military cognitive rehabilitation clinic, group by diagnoses (see Table 1):</a:t>
            </a:r>
          </a:p>
          <a:p>
            <a:pPr marL="457200" indent="-457200">
              <a:buFont typeface="Arial" panose="020B0604020202020204" pitchFamily="34" charset="0"/>
              <a:buChar char="•"/>
            </a:pPr>
            <a:r>
              <a:rPr lang="en-US" sz="3800" dirty="0"/>
              <a:t>Non-CNS Cancer: No overt structural brain damage.</a:t>
            </a:r>
          </a:p>
          <a:p>
            <a:pPr marL="457200" indent="-457200">
              <a:buFont typeface="Arial" panose="020B0604020202020204" pitchFamily="34" charset="0"/>
              <a:buChar char="•"/>
            </a:pPr>
            <a:r>
              <a:rPr lang="en-US" sz="3800" dirty="0"/>
              <a:t>CNS Cancer: Known structural brain damage (structural comparison group).</a:t>
            </a:r>
          </a:p>
          <a:p>
            <a:pPr marL="457200" indent="-457200">
              <a:buFont typeface="Arial" panose="020B0604020202020204" pitchFamily="34" charset="0"/>
              <a:buChar char="•"/>
            </a:pPr>
            <a:r>
              <a:rPr lang="en-US" sz="3800" dirty="0" err="1"/>
              <a:t>mTBI</a:t>
            </a:r>
            <a:r>
              <a:rPr lang="en-US" sz="3800" dirty="0"/>
              <a:t>: No overt structural brain damage.</a:t>
            </a:r>
          </a:p>
        </p:txBody>
      </p:sp>
      <p:sp>
        <p:nvSpPr>
          <p:cNvPr id="26" name="TextBox 25">
            <a:extLst>
              <a:ext uri="{FF2B5EF4-FFF2-40B4-BE49-F238E27FC236}">
                <a16:creationId xmlns:a16="http://schemas.microsoft.com/office/drawing/2014/main" id="{026B0AA7-80C0-E5D8-6D60-A35D0B9E7A32}"/>
              </a:ext>
            </a:extLst>
          </p:cNvPr>
          <p:cNvSpPr txBox="1"/>
          <p:nvPr/>
        </p:nvSpPr>
        <p:spPr>
          <a:xfrm flipH="1">
            <a:off x="533400" y="6934200"/>
            <a:ext cx="16459200" cy="8863965"/>
          </a:xfrm>
          <a:prstGeom prst="rect">
            <a:avLst/>
          </a:prstGeom>
          <a:noFill/>
          <a:ln w="9525">
            <a:solidFill>
              <a:schemeClr val="accent1"/>
            </a:solidFill>
          </a:ln>
        </p:spPr>
        <p:txBody>
          <a:bodyPr wrap="square" rtlCol="0">
            <a:spAutoFit/>
          </a:bodyPr>
          <a:lstStyle/>
          <a:p>
            <a:endParaRPr lang="en-US" sz="3800" b="1" dirty="0"/>
          </a:p>
          <a:p>
            <a:r>
              <a:rPr lang="en-US" sz="3800" b="1" dirty="0"/>
              <a:t>BACKGROUND</a:t>
            </a:r>
          </a:p>
          <a:p>
            <a:pPr marL="571500" indent="-571500">
              <a:buFont typeface="Arial" panose="020B0604020202020204" pitchFamily="34" charset="0"/>
              <a:buChar char="•"/>
            </a:pPr>
            <a:r>
              <a:rPr lang="en-US" sz="3800" b="1" dirty="0"/>
              <a:t>The Challenge: </a:t>
            </a:r>
            <a:r>
              <a:rPr lang="en-US" sz="3800" dirty="0"/>
              <a:t> Rising cancer survivorship in the Military Health System (MHS) requires managing long-term consequences, notably cancer-related cognitive impairment (CRCI).</a:t>
            </a:r>
          </a:p>
          <a:p>
            <a:pPr marL="571500" indent="-571500">
              <a:buFont typeface="Arial" panose="020B0604020202020204" pitchFamily="34" charset="0"/>
              <a:buChar char="•"/>
            </a:pPr>
            <a:r>
              <a:rPr lang="en-US" sz="3800" b="1" dirty="0"/>
              <a:t>Impact on Readiness: </a:t>
            </a:r>
            <a:r>
              <a:rPr lang="en-US" sz="3800" dirty="0"/>
              <a:t>CRCI ("cognitive fog") impairs operational readiness and diminishes quality of life for active-duty members and dependents.</a:t>
            </a:r>
          </a:p>
          <a:p>
            <a:pPr marL="571500" indent="-571500">
              <a:buFont typeface="Arial" panose="020B0604020202020204" pitchFamily="34" charset="0"/>
              <a:buChar char="•"/>
            </a:pPr>
            <a:r>
              <a:rPr lang="en-US" sz="3800" b="1" dirty="0"/>
              <a:t>The Clinical Gap: </a:t>
            </a:r>
            <a:r>
              <a:rPr lang="en-US" sz="3800" dirty="0"/>
              <a:t> While the MHS utilizes interdisciplinary protocols for </a:t>
            </a:r>
            <a:r>
              <a:rPr lang="en-US" sz="3800" dirty="0" err="1"/>
              <a:t>mTBI</a:t>
            </a:r>
            <a:r>
              <a:rPr lang="en-US" sz="3800" dirty="0"/>
              <a:t>, extending these strategies to oncology depends on whether these distinct clinical populations share overlapping symptom presentations. </a:t>
            </a:r>
            <a:r>
              <a:rPr lang="en-US" sz="3800" baseline="30000" dirty="0"/>
              <a:t>1</a:t>
            </a:r>
          </a:p>
          <a:p>
            <a:r>
              <a:rPr lang="en-US" sz="3800" b="1" dirty="0"/>
              <a:t>STUDY OBJECTIVES</a:t>
            </a:r>
          </a:p>
          <a:p>
            <a:pPr marL="742950" indent="-742950">
              <a:buAutoNum type="arabicPeriod"/>
            </a:pPr>
            <a:r>
              <a:rPr lang="en-US" sz="3800" b="1" dirty="0"/>
              <a:t>Compare Clinical Profiles: </a:t>
            </a:r>
            <a:r>
              <a:rPr lang="en-US" sz="3800" dirty="0"/>
              <a:t>Contrast objective and subjective cognitive dysfunction across distinct clinical populations seeking rehabilitation.</a:t>
            </a:r>
          </a:p>
          <a:p>
            <a:pPr marL="742950" indent="-742950">
              <a:buAutoNum type="arabicPeriod"/>
            </a:pPr>
            <a:r>
              <a:rPr lang="en-US" sz="3800" b="1" dirty="0"/>
              <a:t>Identify Transdiagnostic Drivers: </a:t>
            </a:r>
            <a:r>
              <a:rPr lang="en-US" sz="3800" dirty="0"/>
              <a:t>Determine the contributions of somatic and traumatic-stress symptoms to cognitive dysfunction across these groups.</a:t>
            </a:r>
          </a:p>
        </p:txBody>
      </p:sp>
      <p:sp>
        <p:nvSpPr>
          <p:cNvPr id="23" name="TextBox 22">
            <a:extLst>
              <a:ext uri="{FF2B5EF4-FFF2-40B4-BE49-F238E27FC236}">
                <a16:creationId xmlns:a16="http://schemas.microsoft.com/office/drawing/2014/main" id="{E257B78F-8E22-B8BC-A0DF-6B36F9F68448}"/>
              </a:ext>
            </a:extLst>
          </p:cNvPr>
          <p:cNvSpPr txBox="1"/>
          <p:nvPr/>
        </p:nvSpPr>
        <p:spPr>
          <a:xfrm>
            <a:off x="34368494" y="14544614"/>
            <a:ext cx="16358935" cy="3616375"/>
          </a:xfrm>
          <a:prstGeom prst="rect">
            <a:avLst/>
          </a:prstGeom>
          <a:noFill/>
        </p:spPr>
        <p:txBody>
          <a:bodyPr wrap="square" rtlCol="0">
            <a:spAutoFit/>
          </a:bodyPr>
          <a:lstStyle/>
          <a:p>
            <a:pPr marL="571500" indent="-571500">
              <a:buFont typeface="Arial" panose="020B0604020202020204" pitchFamily="34" charset="0"/>
              <a:buChar char="•"/>
            </a:pPr>
            <a:r>
              <a:rPr lang="en-US" sz="3800" dirty="0"/>
              <a:t>Subjective Complaints: Self-reported cognitive complaints were significantly predicted by both somatic-sensory and traumatic-stress symptoms (</a:t>
            </a:r>
            <a:r>
              <a:rPr lang="en-US" sz="3800" i="1" dirty="0"/>
              <a:t>p</a:t>
            </a:r>
            <a:r>
              <a:rPr lang="en-US" sz="3800" dirty="0"/>
              <a:t> &lt; .01).</a:t>
            </a:r>
          </a:p>
          <a:p>
            <a:pPr marL="571500" indent="-571500">
              <a:buFont typeface="Arial" panose="020B0604020202020204" pitchFamily="34" charset="0"/>
              <a:buChar char="•"/>
            </a:pPr>
            <a:r>
              <a:rPr lang="en-US" sz="3800" dirty="0"/>
              <a:t>Objective Performance: Objective cognitive processing efficiency was predicted only by somatic-sensory symptom severity (</a:t>
            </a:r>
            <a:r>
              <a:rPr lang="en-US" sz="3800" i="1" dirty="0"/>
              <a:t>p</a:t>
            </a:r>
            <a:r>
              <a:rPr lang="en-US" sz="3800" dirty="0"/>
              <a:t> &lt; .05). Traumatic-stress and cognitive complaints did </a:t>
            </a:r>
            <a:r>
              <a:rPr lang="en-US" sz="3800" i="1" dirty="0"/>
              <a:t>not </a:t>
            </a:r>
            <a:r>
              <a:rPr lang="en-US" sz="3800" dirty="0"/>
              <a:t>predict objective test performance.</a:t>
            </a:r>
          </a:p>
          <a:p>
            <a:endParaRPr lang="en-US" sz="3900" dirty="0"/>
          </a:p>
        </p:txBody>
      </p:sp>
      <p:sp>
        <p:nvSpPr>
          <p:cNvPr id="27" name="Shape 78">
            <a:extLst>
              <a:ext uri="{FF2B5EF4-FFF2-40B4-BE49-F238E27FC236}">
                <a16:creationId xmlns:a16="http://schemas.microsoft.com/office/drawing/2014/main" id="{CD493FF7-9A04-3E89-A04D-E44D437DF928}"/>
              </a:ext>
            </a:extLst>
          </p:cNvPr>
          <p:cNvSpPr txBox="1"/>
          <p:nvPr/>
        </p:nvSpPr>
        <p:spPr>
          <a:xfrm>
            <a:off x="533400" y="6031512"/>
            <a:ext cx="16459200" cy="1371600"/>
          </a:xfrm>
          <a:prstGeom prst="rect">
            <a:avLst/>
          </a:prstGeom>
          <a:solidFill>
            <a:srgbClr val="00264C"/>
          </a:solidFill>
          <a:ln w="9525" cap="flat" cmpd="sng">
            <a:solidFill>
              <a:schemeClr val="tx2"/>
            </a:solidFill>
            <a:prstDash val="solid"/>
            <a:round/>
            <a:headEnd type="none" w="med" len="med"/>
            <a:tailEnd type="none" w="med" len="med"/>
          </a:ln>
          <a:effectLst/>
        </p:spPr>
        <p:txBody>
          <a:bodyPr lIns="438825" tIns="219350" rIns="438825" bIns="219350" anchor="t" anchorCtr="0">
            <a:noAutofit/>
          </a:bodyPr>
          <a:lstStyle/>
          <a:p>
            <a:pPr marL="0" marR="0" lvl="0" indent="0" algn="l" rtl="0">
              <a:lnSpc>
                <a:spcPct val="100000"/>
              </a:lnSpc>
              <a:spcBef>
                <a:spcPts val="0"/>
              </a:spcBef>
              <a:spcAft>
                <a:spcPts val="0"/>
              </a:spcAft>
              <a:buClr>
                <a:srgbClr val="FFFFFF"/>
              </a:buClr>
              <a:buSzPct val="25000"/>
              <a:buFont typeface="Georgia"/>
              <a:buNone/>
            </a:pPr>
            <a:r>
              <a:rPr lang="en" sz="6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rPr>
              <a:t>Introduction</a:t>
            </a:r>
            <a:endParaRPr lang="en" sz="4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endParaRPr>
          </a:p>
        </p:txBody>
      </p:sp>
      <p:sp>
        <p:nvSpPr>
          <p:cNvPr id="47" name="TextBox 46">
            <a:extLst>
              <a:ext uri="{FF2B5EF4-FFF2-40B4-BE49-F238E27FC236}">
                <a16:creationId xmlns:a16="http://schemas.microsoft.com/office/drawing/2014/main" id="{57233A4F-7287-3239-F9FC-72989435D2E5}"/>
              </a:ext>
            </a:extLst>
          </p:cNvPr>
          <p:cNvSpPr txBox="1"/>
          <p:nvPr/>
        </p:nvSpPr>
        <p:spPr>
          <a:xfrm>
            <a:off x="17480034" y="22485251"/>
            <a:ext cx="8199366" cy="9140964"/>
          </a:xfrm>
          <a:prstGeom prst="rect">
            <a:avLst/>
          </a:prstGeom>
          <a:noFill/>
        </p:spPr>
        <p:txBody>
          <a:bodyPr wrap="square" rtlCol="0">
            <a:spAutoFit/>
          </a:bodyPr>
          <a:lstStyle/>
          <a:p>
            <a:r>
              <a:rPr lang="en-US" sz="3600" b="1" dirty="0"/>
              <a:t>Objective Performance &amp; Physical Burden</a:t>
            </a:r>
          </a:p>
          <a:p>
            <a:r>
              <a:rPr lang="en-US" sz="3600" b="1" dirty="0"/>
              <a:t>Clinically Significant Impairment: </a:t>
            </a:r>
          </a:p>
          <a:p>
            <a:pPr marL="571500" indent="-571500">
              <a:spcAft>
                <a:spcPts val="600"/>
              </a:spcAft>
              <a:buFont typeface="Arial" panose="020B0604020202020204" pitchFamily="34" charset="0"/>
              <a:buChar char="•"/>
            </a:pPr>
            <a:r>
              <a:rPr lang="en-US" sz="3600" dirty="0"/>
              <a:t>Objective Performance: Across all cohorts, objective cognitive performance fell 1.0 to 1.75 SDs below normative expectations (Panel A).</a:t>
            </a:r>
          </a:p>
          <a:p>
            <a:pPr marL="571500" indent="-571500">
              <a:buFont typeface="Arial" panose="020B0604020202020204" pitchFamily="34" charset="0"/>
              <a:buChar char="•"/>
            </a:pPr>
            <a:r>
              <a:rPr lang="en-US" sz="3600" dirty="0"/>
              <a:t>Structural Comparison: CNS cancer performed significantly </a:t>
            </a:r>
            <a:r>
              <a:rPr lang="en-US" sz="3600" i="1" dirty="0"/>
              <a:t>better</a:t>
            </a:r>
            <a:r>
              <a:rPr lang="en-US" sz="3600" dirty="0"/>
              <a:t> than </a:t>
            </a:r>
            <a:r>
              <a:rPr lang="en-US" sz="3600" dirty="0" err="1"/>
              <a:t>mTBI</a:t>
            </a:r>
            <a:r>
              <a:rPr lang="en-US" sz="3600" dirty="0"/>
              <a:t> (Panel A, </a:t>
            </a:r>
            <a:r>
              <a:rPr lang="en-US" sz="3600" i="1" dirty="0"/>
              <a:t>p</a:t>
            </a:r>
            <a:r>
              <a:rPr lang="en-US" sz="3600" dirty="0"/>
              <a:t> &lt; .005) on ANAM, suggesting a structural brain lesion does not dictate cognitive performance.</a:t>
            </a:r>
          </a:p>
          <a:p>
            <a:pPr marL="571500" indent="-571500">
              <a:spcAft>
                <a:spcPts val="600"/>
              </a:spcAft>
              <a:buFont typeface="Arial" panose="020B0604020202020204" pitchFamily="34" charset="0"/>
              <a:buChar char="•"/>
            </a:pPr>
            <a:r>
              <a:rPr lang="en-US" sz="3600" dirty="0"/>
              <a:t>Somatic Burden: The </a:t>
            </a:r>
            <a:r>
              <a:rPr lang="en-US" sz="3600" dirty="0" err="1"/>
              <a:t>mTBI</a:t>
            </a:r>
            <a:r>
              <a:rPr lang="en-US" sz="3600" dirty="0"/>
              <a:t> cohort reported a significantly higher somatic symptom burden than the CNS cancer group (Panel C).</a:t>
            </a:r>
          </a:p>
          <a:p>
            <a:endParaRPr lang="en-US" sz="3800" dirty="0"/>
          </a:p>
        </p:txBody>
      </p:sp>
      <p:sp>
        <p:nvSpPr>
          <p:cNvPr id="51" name="TextBox 50">
            <a:extLst>
              <a:ext uri="{FF2B5EF4-FFF2-40B4-BE49-F238E27FC236}">
                <a16:creationId xmlns:a16="http://schemas.microsoft.com/office/drawing/2014/main" id="{EBE285C9-8B99-DBDA-0270-F82EE712A1EF}"/>
              </a:ext>
            </a:extLst>
          </p:cNvPr>
          <p:cNvSpPr txBox="1"/>
          <p:nvPr/>
        </p:nvSpPr>
        <p:spPr>
          <a:xfrm>
            <a:off x="10814511" y="621539"/>
            <a:ext cx="28987895" cy="3046988"/>
          </a:xfrm>
          <a:prstGeom prst="rect">
            <a:avLst/>
          </a:prstGeom>
          <a:noFill/>
        </p:spPr>
        <p:txBody>
          <a:bodyPr wrap="square" rtlCol="0">
            <a:spAutoFit/>
          </a:bodyPr>
          <a:lstStyle/>
          <a:p>
            <a:r>
              <a:rPr lang="en-US" sz="9600" dirty="0">
                <a:solidFill>
                  <a:schemeClr val="tx2"/>
                </a:solidFill>
                <a:latin typeface="Avenir Next LT Pro Demi" panose="020B0704020202020204" pitchFamily="34" charset="0"/>
              </a:rPr>
              <a:t>Cancer's Impact on Readiness: Cognitive Profiles, Performance, and Policy Implications</a:t>
            </a:r>
          </a:p>
        </p:txBody>
      </p:sp>
      <p:sp>
        <p:nvSpPr>
          <p:cNvPr id="53" name="TextBox 52">
            <a:extLst>
              <a:ext uri="{FF2B5EF4-FFF2-40B4-BE49-F238E27FC236}">
                <a16:creationId xmlns:a16="http://schemas.microsoft.com/office/drawing/2014/main" id="{8D8E3353-D936-5305-EE50-398E3E1E73F9}"/>
              </a:ext>
            </a:extLst>
          </p:cNvPr>
          <p:cNvSpPr txBox="1"/>
          <p:nvPr/>
        </p:nvSpPr>
        <p:spPr>
          <a:xfrm>
            <a:off x="10814511" y="3822903"/>
            <a:ext cx="26593800" cy="1938992"/>
          </a:xfrm>
          <a:prstGeom prst="rect">
            <a:avLst/>
          </a:prstGeom>
          <a:noFill/>
        </p:spPr>
        <p:txBody>
          <a:bodyPr wrap="square" rtlCol="0">
            <a:spAutoFit/>
          </a:bodyPr>
          <a:lstStyle/>
          <a:p>
            <a:r>
              <a:rPr lang="en-US" sz="6000" dirty="0">
                <a:solidFill>
                  <a:schemeClr val="accent1"/>
                </a:solidFill>
                <a:latin typeface="+mj-lt"/>
              </a:rPr>
              <a:t>Katherine W. Sullivan, PhD</a:t>
            </a:r>
            <a:r>
              <a:rPr lang="en-US" sz="6000" baseline="30000" dirty="0">
                <a:solidFill>
                  <a:schemeClr val="accent1"/>
                </a:solidFill>
                <a:latin typeface="+mj-lt"/>
              </a:rPr>
              <a:t>1,2</a:t>
            </a:r>
            <a:r>
              <a:rPr lang="en-US" sz="6000" dirty="0">
                <a:solidFill>
                  <a:schemeClr val="accent1"/>
                </a:solidFill>
                <a:latin typeface="+mj-lt"/>
              </a:rPr>
              <a:t>, Brett Theeler, MD</a:t>
            </a:r>
            <a:r>
              <a:rPr lang="en-US" sz="6000" baseline="30000" dirty="0">
                <a:solidFill>
                  <a:schemeClr val="accent1"/>
                </a:solidFill>
                <a:latin typeface="+mj-lt"/>
              </a:rPr>
              <a:t>1,3</a:t>
            </a:r>
            <a:r>
              <a:rPr lang="en-US" sz="6000" dirty="0">
                <a:solidFill>
                  <a:schemeClr val="accent1"/>
                </a:solidFill>
                <a:latin typeface="+mj-lt"/>
              </a:rPr>
              <a:t>, Louis M. French, PsyD</a:t>
            </a:r>
            <a:r>
              <a:rPr lang="en-US" sz="6000" baseline="30000" dirty="0">
                <a:solidFill>
                  <a:schemeClr val="accent1"/>
                </a:solidFill>
                <a:latin typeface="+mj-lt"/>
              </a:rPr>
              <a:t>1,2,3</a:t>
            </a:r>
            <a:br>
              <a:rPr lang="en-US" sz="6000" dirty="0">
                <a:solidFill>
                  <a:schemeClr val="accent1"/>
                </a:solidFill>
                <a:latin typeface="+mj-lt"/>
              </a:rPr>
            </a:br>
            <a:endParaRPr lang="en-US" sz="6000" dirty="0">
              <a:solidFill>
                <a:schemeClr val="accent1"/>
              </a:solidFill>
              <a:latin typeface="+mj-lt"/>
            </a:endParaRPr>
          </a:p>
        </p:txBody>
      </p:sp>
      <p:sp>
        <p:nvSpPr>
          <p:cNvPr id="54" name="TextBox 53">
            <a:extLst>
              <a:ext uri="{FF2B5EF4-FFF2-40B4-BE49-F238E27FC236}">
                <a16:creationId xmlns:a16="http://schemas.microsoft.com/office/drawing/2014/main" id="{90E2050F-80B7-D942-AEE7-86724776BC77}"/>
              </a:ext>
            </a:extLst>
          </p:cNvPr>
          <p:cNvSpPr txBox="1"/>
          <p:nvPr/>
        </p:nvSpPr>
        <p:spPr>
          <a:xfrm>
            <a:off x="10455283" y="5005413"/>
            <a:ext cx="39836717" cy="646331"/>
          </a:xfrm>
          <a:prstGeom prst="rect">
            <a:avLst/>
          </a:prstGeom>
          <a:noFill/>
        </p:spPr>
        <p:txBody>
          <a:bodyPr wrap="square" rtlCol="0">
            <a:spAutoFit/>
          </a:bodyPr>
          <a:lstStyle/>
          <a:p>
            <a:pPr algn="ctr"/>
            <a:r>
              <a:rPr lang="en-US" sz="3600" baseline="30000" dirty="0"/>
              <a:t>1 </a:t>
            </a:r>
            <a:r>
              <a:rPr lang="en-US" sz="3600" dirty="0">
                <a:solidFill>
                  <a:schemeClr val="accent1"/>
                </a:solidFill>
                <a:latin typeface="+mj-lt"/>
              </a:rPr>
              <a:t>Walter Reed National Military Medical Center, Bethesda, MD; </a:t>
            </a:r>
            <a:r>
              <a:rPr lang="en-US" sz="3600" baseline="30000" dirty="0">
                <a:solidFill>
                  <a:schemeClr val="accent1"/>
                </a:solidFill>
                <a:latin typeface="+mj-lt"/>
              </a:rPr>
              <a:t>2</a:t>
            </a:r>
            <a:r>
              <a:rPr lang="en-US" sz="3600" dirty="0">
                <a:solidFill>
                  <a:schemeClr val="accent1"/>
                </a:solidFill>
                <a:latin typeface="+mj-lt"/>
              </a:rPr>
              <a:t> National Intrepid Center of Excellence, Bethesda, MD; </a:t>
            </a:r>
            <a:r>
              <a:rPr lang="en-US" sz="3600" baseline="30000" dirty="0">
                <a:solidFill>
                  <a:schemeClr val="accent1"/>
                </a:solidFill>
                <a:latin typeface="+mj-lt"/>
              </a:rPr>
              <a:t>3</a:t>
            </a:r>
            <a:r>
              <a:rPr lang="en-US" sz="3600" dirty="0">
                <a:solidFill>
                  <a:schemeClr val="accent1"/>
                </a:solidFill>
                <a:latin typeface="+mj-lt"/>
              </a:rPr>
              <a:t> Uniformed Services University of the Health Sciences, Bethesda, MD</a:t>
            </a:r>
          </a:p>
        </p:txBody>
      </p:sp>
      <p:sp>
        <p:nvSpPr>
          <p:cNvPr id="59" name="TextBox 58">
            <a:extLst>
              <a:ext uri="{FF2B5EF4-FFF2-40B4-BE49-F238E27FC236}">
                <a16:creationId xmlns:a16="http://schemas.microsoft.com/office/drawing/2014/main" id="{D82576F4-A38C-D8B0-3CD3-D76E4639BA67}"/>
              </a:ext>
            </a:extLst>
          </p:cNvPr>
          <p:cNvSpPr txBox="1"/>
          <p:nvPr/>
        </p:nvSpPr>
        <p:spPr>
          <a:xfrm>
            <a:off x="17426230" y="8096207"/>
            <a:ext cx="16227198" cy="1200329"/>
          </a:xfrm>
          <a:prstGeom prst="rect">
            <a:avLst/>
          </a:prstGeom>
          <a:noFill/>
        </p:spPr>
        <p:txBody>
          <a:bodyPr wrap="square" rtlCol="0">
            <a:spAutoFit/>
          </a:bodyPr>
          <a:lstStyle/>
          <a:p>
            <a:r>
              <a:rPr lang="en-US" sz="3600" dirty="0"/>
              <a:t>Figure 1. </a:t>
            </a:r>
            <a:r>
              <a:rPr lang="en-US" sz="3600" i="1" dirty="0"/>
              <a:t>Clinical Presentations Across Cohorts: Objective Performance and Subjective Symptom Burden</a:t>
            </a:r>
            <a:endParaRPr lang="en-US" sz="3600" dirty="0"/>
          </a:p>
        </p:txBody>
      </p:sp>
      <p:sp>
        <p:nvSpPr>
          <p:cNvPr id="61" name="TextBox 60">
            <a:extLst>
              <a:ext uri="{FF2B5EF4-FFF2-40B4-BE49-F238E27FC236}">
                <a16:creationId xmlns:a16="http://schemas.microsoft.com/office/drawing/2014/main" id="{B7CDCDFD-0EB7-DCBE-4993-12A208B36437}"/>
              </a:ext>
            </a:extLst>
          </p:cNvPr>
          <p:cNvSpPr txBox="1"/>
          <p:nvPr/>
        </p:nvSpPr>
        <p:spPr>
          <a:xfrm>
            <a:off x="17385632" y="20745841"/>
            <a:ext cx="16373714" cy="1292662"/>
          </a:xfrm>
          <a:prstGeom prst="rect">
            <a:avLst/>
          </a:prstGeom>
          <a:noFill/>
        </p:spPr>
        <p:txBody>
          <a:bodyPr wrap="square" rtlCol="0">
            <a:spAutoFit/>
          </a:bodyPr>
          <a:lstStyle/>
          <a:p>
            <a:r>
              <a:rPr lang="en-US" sz="2600" i="1" dirty="0"/>
              <a:t>Note. </a:t>
            </a:r>
            <a:r>
              <a:rPr lang="en-US" sz="2600" dirty="0"/>
              <a:t>Box plots display median (horizontal line), mean (x), and interquartile range. Brackets with an asterisk (*) indicate significant post hoc pairwise differences (p &lt; .01). Unbracketed comparisons are not statistically significant. The dashed line in Panel A represents the clinical deficit threshold (1.0 SD below the normative mean).</a:t>
            </a:r>
          </a:p>
        </p:txBody>
      </p:sp>
      <p:graphicFrame>
        <p:nvGraphicFramePr>
          <p:cNvPr id="3" name="Table 2">
            <a:extLst>
              <a:ext uri="{FF2B5EF4-FFF2-40B4-BE49-F238E27FC236}">
                <a16:creationId xmlns:a16="http://schemas.microsoft.com/office/drawing/2014/main" id="{20E4FAF1-D35C-29CE-2DA1-86690D91F16A}"/>
              </a:ext>
            </a:extLst>
          </p:cNvPr>
          <p:cNvGraphicFramePr>
            <a:graphicFrameLocks noGrp="1"/>
          </p:cNvGraphicFramePr>
          <p:nvPr>
            <p:extLst>
              <p:ext uri="{D42A27DB-BD31-4B8C-83A1-F6EECF244321}">
                <p14:modId xmlns:p14="http://schemas.microsoft.com/office/powerpoint/2010/main" val="1606346654"/>
              </p:ext>
            </p:extLst>
          </p:nvPr>
        </p:nvGraphicFramePr>
        <p:xfrm>
          <a:off x="544286" y="26954359"/>
          <a:ext cx="16437428" cy="3920596"/>
        </p:xfrm>
        <a:graphic>
          <a:graphicData uri="http://schemas.openxmlformats.org/drawingml/2006/table">
            <a:tbl>
              <a:tblPr firstRow="1" bandRow="1">
                <a:tableStyleId>{3B4B98B0-60AC-42C2-AFA5-B58CD77FA1E5}</a:tableStyleId>
              </a:tblPr>
              <a:tblGrid>
                <a:gridCol w="4892377">
                  <a:extLst>
                    <a:ext uri="{9D8B030D-6E8A-4147-A177-3AD203B41FA5}">
                      <a16:colId xmlns:a16="http://schemas.microsoft.com/office/drawing/2014/main" val="1411991766"/>
                    </a:ext>
                  </a:extLst>
                </a:gridCol>
                <a:gridCol w="2508012">
                  <a:extLst>
                    <a:ext uri="{9D8B030D-6E8A-4147-A177-3AD203B41FA5}">
                      <a16:colId xmlns:a16="http://schemas.microsoft.com/office/drawing/2014/main" val="1821172638"/>
                    </a:ext>
                  </a:extLst>
                </a:gridCol>
                <a:gridCol w="5246103">
                  <a:extLst>
                    <a:ext uri="{9D8B030D-6E8A-4147-A177-3AD203B41FA5}">
                      <a16:colId xmlns:a16="http://schemas.microsoft.com/office/drawing/2014/main" val="319913445"/>
                    </a:ext>
                  </a:extLst>
                </a:gridCol>
                <a:gridCol w="3790936">
                  <a:extLst>
                    <a:ext uri="{9D8B030D-6E8A-4147-A177-3AD203B41FA5}">
                      <a16:colId xmlns:a16="http://schemas.microsoft.com/office/drawing/2014/main" val="1924375871"/>
                    </a:ext>
                  </a:extLst>
                </a:gridCol>
              </a:tblGrid>
              <a:tr h="731520">
                <a:tc>
                  <a:txBody>
                    <a:bodyPr/>
                    <a:lstStyle/>
                    <a:p>
                      <a:pPr algn="ctr" fontAlgn="t">
                        <a:buNone/>
                      </a:pPr>
                      <a:r>
                        <a:rPr lang="en-US" sz="3100" b="1" dirty="0">
                          <a:solidFill>
                            <a:srgbClr val="1F1F1F"/>
                          </a:solidFill>
                          <a:effectLst/>
                        </a:rPr>
                        <a:t>Characteristic</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b="1" dirty="0">
                          <a:solidFill>
                            <a:srgbClr val="1F1F1F"/>
                          </a:solidFill>
                          <a:effectLst/>
                        </a:rPr>
                        <a:t>Non-CNS Cancer (</a:t>
                      </a:r>
                      <a:r>
                        <a:rPr lang="en-US" sz="3100" b="1" i="1" dirty="0">
                          <a:solidFill>
                            <a:srgbClr val="1F1F1F"/>
                          </a:solidFill>
                          <a:effectLst/>
                        </a:rPr>
                        <a:t>n</a:t>
                      </a:r>
                      <a:r>
                        <a:rPr lang="en-US" sz="3100" b="1" dirty="0">
                          <a:solidFill>
                            <a:srgbClr val="1F1F1F"/>
                          </a:solidFill>
                          <a:effectLst/>
                        </a:rPr>
                        <a:t>=48)</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b="1" dirty="0">
                          <a:solidFill>
                            <a:srgbClr val="1F1F1F"/>
                          </a:solidFill>
                          <a:effectLst/>
                        </a:rPr>
                        <a:t>CNS Cancer</a:t>
                      </a:r>
                    </a:p>
                    <a:p>
                      <a:pPr algn="ctr" fontAlgn="t">
                        <a:buNone/>
                      </a:pPr>
                      <a:r>
                        <a:rPr lang="en-US" sz="3100" b="1" dirty="0">
                          <a:solidFill>
                            <a:srgbClr val="1F1F1F"/>
                          </a:solidFill>
                          <a:effectLst/>
                        </a:rPr>
                        <a:t> (</a:t>
                      </a:r>
                      <a:r>
                        <a:rPr lang="en-US" sz="3100" b="1" i="1" dirty="0">
                          <a:solidFill>
                            <a:srgbClr val="1F1F1F"/>
                          </a:solidFill>
                          <a:effectLst/>
                        </a:rPr>
                        <a:t>n</a:t>
                      </a:r>
                      <a:r>
                        <a:rPr lang="en-US" sz="3100" b="1" dirty="0">
                          <a:solidFill>
                            <a:srgbClr val="1F1F1F"/>
                          </a:solidFill>
                          <a:effectLst/>
                        </a:rPr>
                        <a:t>=52)</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b="1" dirty="0" err="1">
                          <a:solidFill>
                            <a:srgbClr val="1F1F1F"/>
                          </a:solidFill>
                          <a:effectLst/>
                        </a:rPr>
                        <a:t>mTBI</a:t>
                      </a:r>
                      <a:endParaRPr lang="en-US" sz="3100" b="1" dirty="0">
                        <a:solidFill>
                          <a:srgbClr val="1F1F1F"/>
                        </a:solidFill>
                        <a:effectLst/>
                      </a:endParaRPr>
                    </a:p>
                    <a:p>
                      <a:pPr algn="ctr" fontAlgn="t">
                        <a:buNone/>
                      </a:pPr>
                      <a:r>
                        <a:rPr lang="en-US" sz="3100" b="1" dirty="0">
                          <a:solidFill>
                            <a:srgbClr val="1F1F1F"/>
                          </a:solidFill>
                          <a:effectLst/>
                        </a:rPr>
                        <a:t> (</a:t>
                      </a:r>
                      <a:r>
                        <a:rPr lang="en-US" sz="3100" b="1" i="1" dirty="0">
                          <a:solidFill>
                            <a:srgbClr val="1F1F1F"/>
                          </a:solidFill>
                          <a:effectLst/>
                        </a:rPr>
                        <a:t>n</a:t>
                      </a:r>
                      <a:r>
                        <a:rPr lang="en-US" sz="3100" b="1" dirty="0">
                          <a:solidFill>
                            <a:srgbClr val="1F1F1F"/>
                          </a:solidFill>
                          <a:effectLst/>
                        </a:rPr>
                        <a:t>=170)</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4350025"/>
                  </a:ext>
                </a:extLst>
              </a:tr>
              <a:tr h="731520">
                <a:tc>
                  <a:txBody>
                    <a:bodyPr/>
                    <a:lstStyle/>
                    <a:p>
                      <a:pPr algn="l" fontAlgn="t">
                        <a:buNone/>
                      </a:pPr>
                      <a:r>
                        <a:rPr lang="en-US" sz="3100" b="0" dirty="0">
                          <a:solidFill>
                            <a:srgbClr val="1F1F1F"/>
                          </a:solidFill>
                          <a:effectLst/>
                          <a:latin typeface="Google Sans Text"/>
                        </a:rPr>
                        <a:t>Age (years)</a:t>
                      </a:r>
                      <a:r>
                        <a:rPr lang="en-US" sz="3100" dirty="0">
                          <a:solidFill>
                            <a:srgbClr val="1F1F1F"/>
                          </a:solidFill>
                          <a:effectLst/>
                        </a:rPr>
                        <a:t>, Mean (SD)</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49.40 (14.86)</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buNone/>
                      </a:pPr>
                      <a:r>
                        <a:rPr lang="en-US" sz="3100" dirty="0">
                          <a:solidFill>
                            <a:srgbClr val="1F1F1F"/>
                          </a:solidFill>
                          <a:effectLst/>
                        </a:rPr>
                        <a:t>44.46 (11.43)</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35.18 (10.28)</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548020"/>
                  </a:ext>
                </a:extLst>
              </a:tr>
              <a:tr h="731520">
                <a:tc>
                  <a:txBody>
                    <a:bodyPr/>
                    <a:lstStyle/>
                    <a:p>
                      <a:pPr algn="l" fontAlgn="t">
                        <a:buNone/>
                      </a:pPr>
                      <a:r>
                        <a:rPr lang="en-US" sz="3100" b="0" dirty="0">
                          <a:solidFill>
                            <a:srgbClr val="1F1F1F"/>
                          </a:solidFill>
                          <a:effectLst/>
                          <a:latin typeface="Google Sans Text"/>
                        </a:rPr>
                        <a:t>Female sex</a:t>
                      </a:r>
                      <a:r>
                        <a:rPr lang="en-US" sz="3100" dirty="0">
                          <a:solidFill>
                            <a:srgbClr val="1F1F1F"/>
                          </a:solidFill>
                          <a:effectLst/>
                        </a:rPr>
                        <a:t>, </a:t>
                      </a:r>
                      <a:r>
                        <a:rPr lang="en-US" sz="3100" i="1" dirty="0">
                          <a:solidFill>
                            <a:srgbClr val="1F1F1F"/>
                          </a:solidFill>
                          <a:effectLst/>
                        </a:rPr>
                        <a:t>n</a:t>
                      </a:r>
                      <a:r>
                        <a:rPr lang="en-US" sz="3100" dirty="0">
                          <a:solidFill>
                            <a:srgbClr val="1F1F1F"/>
                          </a:solidFill>
                          <a:effectLst/>
                        </a:rPr>
                        <a:t> (%)</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a:solidFill>
                            <a:srgbClr val="1F1F1F"/>
                          </a:solidFill>
                          <a:effectLst/>
                        </a:rPr>
                        <a:t>37 (77.1)</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16 (30.8)</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33 (19.4)</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0743124"/>
                  </a:ext>
                </a:extLst>
              </a:tr>
              <a:tr h="731520">
                <a:tc>
                  <a:txBody>
                    <a:bodyPr/>
                    <a:lstStyle/>
                    <a:p>
                      <a:pPr algn="l" fontAlgn="t">
                        <a:buNone/>
                      </a:pPr>
                      <a:r>
                        <a:rPr lang="en-US" sz="3100" b="0" dirty="0">
                          <a:solidFill>
                            <a:srgbClr val="1F1F1F"/>
                          </a:solidFill>
                          <a:effectLst/>
                          <a:latin typeface="Google Sans Text"/>
                        </a:rPr>
                        <a:t>TPO (</a:t>
                      </a:r>
                      <a:r>
                        <a:rPr lang="en-US" sz="3100" b="0" dirty="0" err="1">
                          <a:solidFill>
                            <a:srgbClr val="1F1F1F"/>
                          </a:solidFill>
                          <a:effectLst/>
                          <a:latin typeface="Google Sans Text"/>
                        </a:rPr>
                        <a:t>mos</a:t>
                      </a:r>
                      <a:r>
                        <a:rPr lang="en-US" sz="3100" b="0" dirty="0">
                          <a:solidFill>
                            <a:srgbClr val="1F1F1F"/>
                          </a:solidFill>
                          <a:effectLst/>
                          <a:latin typeface="Google Sans Text"/>
                        </a:rPr>
                        <a:t>)</a:t>
                      </a:r>
                      <a:r>
                        <a:rPr lang="en-US" sz="3100" dirty="0">
                          <a:solidFill>
                            <a:srgbClr val="1F1F1F"/>
                          </a:solidFill>
                          <a:effectLst/>
                        </a:rPr>
                        <a:t>, Mean (SD)</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a:solidFill>
                            <a:srgbClr val="1F1F1F"/>
                          </a:solidFill>
                          <a:effectLst/>
                        </a:rPr>
                        <a:t>40.25 (48.39)</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24.72 (45.03)</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34.28 (38.87)</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772208"/>
                  </a:ext>
                </a:extLst>
              </a:tr>
              <a:tr h="731520">
                <a:tc>
                  <a:txBody>
                    <a:bodyPr/>
                    <a:lstStyle/>
                    <a:p>
                      <a:pPr algn="l" fontAlgn="t">
                        <a:buNone/>
                      </a:pPr>
                      <a:r>
                        <a:rPr lang="en-US" sz="3100" b="0" dirty="0">
                          <a:solidFill>
                            <a:srgbClr val="1F1F1F"/>
                          </a:solidFill>
                          <a:effectLst/>
                          <a:latin typeface="Google Sans Text"/>
                        </a:rPr>
                        <a:t>Active Duty</a:t>
                      </a:r>
                      <a:r>
                        <a:rPr lang="en-US" sz="3100" dirty="0">
                          <a:solidFill>
                            <a:srgbClr val="1F1F1F"/>
                          </a:solidFill>
                          <a:effectLst/>
                        </a:rPr>
                        <a:t>, </a:t>
                      </a:r>
                      <a:r>
                        <a:rPr lang="en-US" sz="3100" i="1" dirty="0">
                          <a:solidFill>
                            <a:srgbClr val="1F1F1F"/>
                          </a:solidFill>
                          <a:effectLst/>
                        </a:rPr>
                        <a:t>n</a:t>
                      </a:r>
                      <a:r>
                        <a:rPr lang="en-US" sz="3100" dirty="0">
                          <a:solidFill>
                            <a:srgbClr val="1F1F1F"/>
                          </a:solidFill>
                          <a:effectLst/>
                        </a:rPr>
                        <a:t> (%)</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a:solidFill>
                            <a:srgbClr val="1F1F1F"/>
                          </a:solidFill>
                          <a:effectLst/>
                        </a:rPr>
                        <a:t>14 (29.2)</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29 (55.8)</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buNone/>
                      </a:pPr>
                      <a:r>
                        <a:rPr lang="en-US" sz="3100" dirty="0">
                          <a:solidFill>
                            <a:srgbClr val="1F1F1F"/>
                          </a:solidFill>
                          <a:effectLst/>
                        </a:rPr>
                        <a:t>143 (84.1)</a:t>
                      </a:r>
                    </a:p>
                  </a:txBody>
                  <a:tcPr marL="24818" marR="24818" marT="24818" marB="24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6320507"/>
                  </a:ext>
                </a:extLst>
              </a:tr>
            </a:tbl>
          </a:graphicData>
        </a:graphic>
      </p:graphicFrame>
      <p:sp>
        <p:nvSpPr>
          <p:cNvPr id="8" name="TextBox 7">
            <a:extLst>
              <a:ext uri="{FF2B5EF4-FFF2-40B4-BE49-F238E27FC236}">
                <a16:creationId xmlns:a16="http://schemas.microsoft.com/office/drawing/2014/main" id="{0FF267F6-0C07-A3C7-9576-AA88F66597DB}"/>
              </a:ext>
            </a:extLst>
          </p:cNvPr>
          <p:cNvSpPr txBox="1"/>
          <p:nvPr/>
        </p:nvSpPr>
        <p:spPr>
          <a:xfrm>
            <a:off x="533400" y="26205080"/>
            <a:ext cx="11289309" cy="646331"/>
          </a:xfrm>
          <a:prstGeom prst="rect">
            <a:avLst/>
          </a:prstGeom>
          <a:noFill/>
        </p:spPr>
        <p:txBody>
          <a:bodyPr wrap="none" rtlCol="0">
            <a:spAutoFit/>
          </a:bodyPr>
          <a:lstStyle/>
          <a:p>
            <a:r>
              <a:rPr lang="en-US" sz="3600" dirty="0"/>
              <a:t>Table 1. </a:t>
            </a:r>
            <a:r>
              <a:rPr lang="en-US" sz="3600" i="1" dirty="0"/>
              <a:t>Demographic and Military Characteristics by Group</a:t>
            </a:r>
            <a:endParaRPr lang="en-US" sz="3600" dirty="0"/>
          </a:p>
        </p:txBody>
      </p:sp>
      <p:sp>
        <p:nvSpPr>
          <p:cNvPr id="14" name="TextBox 13">
            <a:extLst>
              <a:ext uri="{FF2B5EF4-FFF2-40B4-BE49-F238E27FC236}">
                <a16:creationId xmlns:a16="http://schemas.microsoft.com/office/drawing/2014/main" id="{C1EB65AF-1290-966D-BB19-6FE24311C822}"/>
              </a:ext>
            </a:extLst>
          </p:cNvPr>
          <p:cNvSpPr txBox="1"/>
          <p:nvPr/>
        </p:nvSpPr>
        <p:spPr>
          <a:xfrm>
            <a:off x="25827884" y="22485251"/>
            <a:ext cx="8004916" cy="8556188"/>
          </a:xfrm>
          <a:prstGeom prst="rect">
            <a:avLst/>
          </a:prstGeom>
          <a:noFill/>
        </p:spPr>
        <p:txBody>
          <a:bodyPr wrap="square" rtlCol="0">
            <a:spAutoFit/>
          </a:bodyPr>
          <a:lstStyle/>
          <a:p>
            <a:r>
              <a:rPr lang="en-US" sz="3600" b="1" dirty="0"/>
              <a:t>Subjective Complaints &amp; Emotional Distress:</a:t>
            </a:r>
          </a:p>
          <a:p>
            <a:pPr marL="571500" indent="-571500">
              <a:spcAft>
                <a:spcPts val="600"/>
              </a:spcAft>
              <a:buFont typeface="Arial" panose="020B0604020202020204" pitchFamily="34" charset="0"/>
              <a:buChar char="•"/>
            </a:pPr>
            <a:r>
              <a:rPr lang="en-US" sz="3600" dirty="0"/>
              <a:t>Subjective Cognitive Complaints: Severity of subjective cognitive complaints did not significantly differ across cohorts (Panel B).</a:t>
            </a:r>
          </a:p>
          <a:p>
            <a:pPr marL="571500" indent="-571500">
              <a:spcAft>
                <a:spcPts val="600"/>
              </a:spcAft>
              <a:buFont typeface="Arial" panose="020B0604020202020204" pitchFamily="34" charset="0"/>
              <a:buChar char="•"/>
            </a:pPr>
            <a:r>
              <a:rPr lang="en-US" sz="3600" dirty="0"/>
              <a:t>Clinically Elevated Distress: Both cancer groups reported traumatic-stress scores meeting positive PTSD screening thresholds (Panel D).</a:t>
            </a:r>
          </a:p>
          <a:p>
            <a:pPr marL="571500" indent="-571500">
              <a:spcAft>
                <a:spcPts val="600"/>
              </a:spcAft>
              <a:buFont typeface="Arial" panose="020B0604020202020204" pitchFamily="34" charset="0"/>
              <a:buChar char="•"/>
            </a:pPr>
            <a:r>
              <a:rPr lang="en-US" sz="3600" dirty="0" err="1"/>
              <a:t>mTBI</a:t>
            </a:r>
            <a:r>
              <a:rPr lang="en-US" sz="3600" dirty="0"/>
              <a:t> Trauma Stress: The </a:t>
            </a:r>
            <a:r>
              <a:rPr lang="en-US" sz="3600" dirty="0" err="1"/>
              <a:t>mTBI</a:t>
            </a:r>
            <a:r>
              <a:rPr lang="en-US" sz="3600" dirty="0"/>
              <a:t> cohort reported significantly higher traumatic-stress symptoms than both oncology groups (Panel D) (</a:t>
            </a:r>
            <a:r>
              <a:rPr lang="en-US" sz="3600" i="1" dirty="0"/>
              <a:t>p</a:t>
            </a:r>
            <a:r>
              <a:rPr lang="en-US" sz="3600" dirty="0"/>
              <a:t> &lt; .001).</a:t>
            </a:r>
          </a:p>
        </p:txBody>
      </p:sp>
      <p:sp>
        <p:nvSpPr>
          <p:cNvPr id="4" name="Shape 78">
            <a:extLst>
              <a:ext uri="{FF2B5EF4-FFF2-40B4-BE49-F238E27FC236}">
                <a16:creationId xmlns:a16="http://schemas.microsoft.com/office/drawing/2014/main" id="{70ACF9C6-E41B-8450-83EA-20254A29BBB1}"/>
              </a:ext>
            </a:extLst>
          </p:cNvPr>
          <p:cNvSpPr txBox="1"/>
          <p:nvPr/>
        </p:nvSpPr>
        <p:spPr>
          <a:xfrm>
            <a:off x="34264218" y="17513610"/>
            <a:ext cx="16459200" cy="1371600"/>
          </a:xfrm>
          <a:prstGeom prst="rect">
            <a:avLst/>
          </a:prstGeom>
          <a:solidFill>
            <a:srgbClr val="00264C"/>
          </a:solidFill>
          <a:ln w="9525" cap="flat" cmpd="sng">
            <a:solidFill>
              <a:schemeClr val="tx2"/>
            </a:solidFill>
            <a:prstDash val="solid"/>
            <a:round/>
            <a:headEnd type="none" w="med" len="med"/>
            <a:tailEnd type="none" w="med" len="med"/>
          </a:ln>
          <a:effectLst/>
        </p:spPr>
        <p:txBody>
          <a:bodyPr lIns="438825" tIns="219350" rIns="438825" bIns="219350" anchor="t" anchorCtr="0">
            <a:noAutofit/>
          </a:bodyPr>
          <a:lstStyle/>
          <a:p>
            <a:pPr marL="0" marR="0" lvl="0" indent="0" algn="l" rtl="0">
              <a:lnSpc>
                <a:spcPct val="100000"/>
              </a:lnSpc>
              <a:spcBef>
                <a:spcPts val="0"/>
              </a:spcBef>
              <a:spcAft>
                <a:spcPts val="0"/>
              </a:spcAft>
              <a:buClr>
                <a:srgbClr val="FFFFFF"/>
              </a:buClr>
              <a:buSzPct val="25000"/>
              <a:buFont typeface="Georgia"/>
              <a:buNone/>
            </a:pPr>
            <a:r>
              <a:rPr lang="en" sz="6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rPr>
              <a:t>Conclusions</a:t>
            </a:r>
            <a:endParaRPr lang="en" sz="4000" i="0" u="none" strike="noStrike" cap="none" dirty="0">
              <a:solidFill>
                <a:schemeClr val="bg1"/>
              </a:solidFill>
              <a:latin typeface="Avenir Next LT Pro" panose="020B0504020202020204" pitchFamily="34" charset="0"/>
              <a:ea typeface="Lato" panose="020F0502020204030203" pitchFamily="34" charset="0"/>
              <a:cs typeface="Lato" panose="020F0502020204030203" pitchFamily="34" charset="0"/>
              <a:sym typeface="Georgia"/>
            </a:endParaRPr>
          </a:p>
        </p:txBody>
      </p:sp>
      <p:sp>
        <p:nvSpPr>
          <p:cNvPr id="42" name="TextBox 41">
            <a:extLst>
              <a:ext uri="{FF2B5EF4-FFF2-40B4-BE49-F238E27FC236}">
                <a16:creationId xmlns:a16="http://schemas.microsoft.com/office/drawing/2014/main" id="{0E089E99-7AEB-8D33-734A-D485E9B16DBF}"/>
              </a:ext>
            </a:extLst>
          </p:cNvPr>
          <p:cNvSpPr txBox="1"/>
          <p:nvPr/>
        </p:nvSpPr>
        <p:spPr>
          <a:xfrm>
            <a:off x="34263265" y="8192869"/>
            <a:ext cx="16435135" cy="646331"/>
          </a:xfrm>
          <a:prstGeom prst="rect">
            <a:avLst/>
          </a:prstGeom>
          <a:noFill/>
        </p:spPr>
        <p:txBody>
          <a:bodyPr wrap="square" rtlCol="0">
            <a:spAutoFit/>
          </a:bodyPr>
          <a:lstStyle/>
          <a:p>
            <a:r>
              <a:rPr lang="en-US" sz="3600" dirty="0"/>
              <a:t>Figure 2. </a:t>
            </a:r>
            <a:r>
              <a:rPr lang="en-US" sz="3600" i="1" dirty="0"/>
              <a:t>Transdiagnostic Predictors of Subjective and Objective Cognitive Outcomes.</a:t>
            </a:r>
            <a:endParaRPr lang="en-US" sz="3600" dirty="0"/>
          </a:p>
        </p:txBody>
      </p:sp>
      <p:grpSp>
        <p:nvGrpSpPr>
          <p:cNvPr id="394" name="Group 393">
            <a:extLst>
              <a:ext uri="{FF2B5EF4-FFF2-40B4-BE49-F238E27FC236}">
                <a16:creationId xmlns:a16="http://schemas.microsoft.com/office/drawing/2014/main" id="{D75BD148-F408-7B5F-7199-D33DCB7CBF56}"/>
              </a:ext>
            </a:extLst>
          </p:cNvPr>
          <p:cNvGrpSpPr/>
          <p:nvPr/>
        </p:nvGrpSpPr>
        <p:grpSpPr>
          <a:xfrm>
            <a:off x="34839857" y="8915400"/>
            <a:ext cx="15207083" cy="4313978"/>
            <a:chOff x="34857333" y="11685055"/>
            <a:chExt cx="15207083" cy="4313978"/>
          </a:xfrm>
        </p:grpSpPr>
        <p:cxnSp>
          <p:nvCxnSpPr>
            <p:cNvPr id="32" name="Straight Arrow Connector 31">
              <a:extLst>
                <a:ext uri="{FF2B5EF4-FFF2-40B4-BE49-F238E27FC236}">
                  <a16:creationId xmlns:a16="http://schemas.microsoft.com/office/drawing/2014/main" id="{32E51553-AE85-EF98-44F5-7FBC6E573F3A}"/>
                </a:ext>
              </a:extLst>
            </p:cNvPr>
            <p:cNvCxnSpPr>
              <a:cxnSpLocks/>
            </p:cNvCxnSpPr>
            <p:nvPr/>
          </p:nvCxnSpPr>
          <p:spPr>
            <a:xfrm>
              <a:off x="41351761" y="14197310"/>
              <a:ext cx="2484924" cy="73647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E76A253-1C76-1CCA-A3E7-087BF2C6248E}"/>
                </a:ext>
              </a:extLst>
            </p:cNvPr>
            <p:cNvCxnSpPr>
              <a:cxnSpLocks/>
            </p:cNvCxnSpPr>
            <p:nvPr/>
          </p:nvCxnSpPr>
          <p:spPr>
            <a:xfrm flipV="1">
              <a:off x="41351761" y="14197310"/>
              <a:ext cx="2484924" cy="74593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grpSp>
          <p:nvGrpSpPr>
            <p:cNvPr id="403" name="Group 402">
              <a:extLst>
                <a:ext uri="{FF2B5EF4-FFF2-40B4-BE49-F238E27FC236}">
                  <a16:creationId xmlns:a16="http://schemas.microsoft.com/office/drawing/2014/main" id="{B685A151-E17E-C82B-544E-368EC3B37661}"/>
                </a:ext>
              </a:extLst>
            </p:cNvPr>
            <p:cNvGrpSpPr/>
            <p:nvPr/>
          </p:nvGrpSpPr>
          <p:grpSpPr>
            <a:xfrm>
              <a:off x="34857333" y="11685055"/>
              <a:ext cx="15207083" cy="4313978"/>
              <a:chOff x="35275225" y="8008435"/>
              <a:chExt cx="15207083" cy="4313978"/>
            </a:xfrm>
          </p:grpSpPr>
          <p:cxnSp>
            <p:nvCxnSpPr>
              <p:cNvPr id="38" name="Straight Arrow Connector 37">
                <a:extLst>
                  <a:ext uri="{FF2B5EF4-FFF2-40B4-BE49-F238E27FC236}">
                    <a16:creationId xmlns:a16="http://schemas.microsoft.com/office/drawing/2014/main" id="{4BD8043F-07AB-0F46-6895-52D9066D523A}"/>
                  </a:ext>
                </a:extLst>
              </p:cNvPr>
              <p:cNvCxnSpPr>
                <a:cxnSpLocks/>
              </p:cNvCxnSpPr>
              <p:nvPr/>
            </p:nvCxnSpPr>
            <p:spPr>
              <a:xfrm>
                <a:off x="46863000" y="10572842"/>
                <a:ext cx="0" cy="646331"/>
              </a:xfrm>
              <a:prstGeom prst="straightConnector1">
                <a:avLst/>
              </a:prstGeom>
              <a:ln w="44450">
                <a:prstDash val="dash"/>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8ED9F33-DB9C-F792-A42C-3706615DA46B}"/>
                  </a:ext>
                </a:extLst>
              </p:cNvPr>
              <p:cNvSpPr txBox="1"/>
              <p:nvPr/>
            </p:nvSpPr>
            <p:spPr>
              <a:xfrm>
                <a:off x="36061300" y="9485836"/>
                <a:ext cx="5669280" cy="1015663"/>
              </a:xfrm>
              <a:prstGeom prst="rect">
                <a:avLst/>
              </a:prstGeom>
              <a:solidFill>
                <a:schemeClr val="bg1">
                  <a:lumMod val="85000"/>
                </a:schemeClr>
              </a:solidFill>
              <a:ln w="6350">
                <a:solidFill>
                  <a:schemeClr val="tx1"/>
                </a:solidFill>
              </a:ln>
            </p:spPr>
            <p:txBody>
              <a:bodyPr wrap="square" rtlCol="0">
                <a:spAutoFit/>
              </a:bodyPr>
              <a:lstStyle/>
              <a:p>
                <a:pPr algn="ctr"/>
                <a:r>
                  <a:rPr lang="en-US" sz="3000" dirty="0"/>
                  <a:t>Somatic Sensory Symptoms</a:t>
                </a:r>
              </a:p>
              <a:p>
                <a:pPr algn="ctr"/>
                <a:r>
                  <a:rPr lang="en-US" sz="3000" dirty="0"/>
                  <a:t> (NSI factor)</a:t>
                </a:r>
              </a:p>
            </p:txBody>
          </p:sp>
          <p:sp>
            <p:nvSpPr>
              <p:cNvPr id="16" name="TextBox 15">
                <a:extLst>
                  <a:ext uri="{FF2B5EF4-FFF2-40B4-BE49-F238E27FC236}">
                    <a16:creationId xmlns:a16="http://schemas.microsoft.com/office/drawing/2014/main" id="{E031D425-5F9D-FD56-92E7-5E8CFEB46AF4}"/>
                  </a:ext>
                </a:extLst>
              </p:cNvPr>
              <p:cNvSpPr txBox="1"/>
              <p:nvPr/>
            </p:nvSpPr>
            <p:spPr>
              <a:xfrm>
                <a:off x="36058620" y="11257168"/>
                <a:ext cx="5669280" cy="1015663"/>
              </a:xfrm>
              <a:prstGeom prst="rect">
                <a:avLst/>
              </a:prstGeom>
              <a:noFill/>
              <a:ln w="6350">
                <a:solidFill>
                  <a:schemeClr val="tx1"/>
                </a:solidFill>
              </a:ln>
            </p:spPr>
            <p:txBody>
              <a:bodyPr wrap="square" rtlCol="0">
                <a:spAutoFit/>
              </a:bodyPr>
              <a:lstStyle/>
              <a:p>
                <a:pPr algn="ctr"/>
                <a:r>
                  <a:rPr lang="en-US" sz="3000" dirty="0"/>
                  <a:t>Traumatic Stress Symptoms</a:t>
                </a:r>
              </a:p>
              <a:p>
                <a:pPr algn="ctr"/>
                <a:r>
                  <a:rPr lang="en-US" sz="3000" dirty="0"/>
                  <a:t> (PCL-C Total)  </a:t>
                </a:r>
              </a:p>
            </p:txBody>
          </p:sp>
          <p:sp>
            <p:nvSpPr>
              <p:cNvPr id="18" name="TextBox 17">
                <a:extLst>
                  <a:ext uri="{FF2B5EF4-FFF2-40B4-BE49-F238E27FC236}">
                    <a16:creationId xmlns:a16="http://schemas.microsoft.com/office/drawing/2014/main" id="{4BF97F30-A9A1-65E9-25AF-F30EDCF90060}"/>
                  </a:ext>
                </a:extLst>
              </p:cNvPr>
              <p:cNvSpPr txBox="1"/>
              <p:nvPr/>
            </p:nvSpPr>
            <p:spPr>
              <a:xfrm>
                <a:off x="44256050" y="11258894"/>
                <a:ext cx="5669280" cy="1015663"/>
              </a:xfrm>
              <a:prstGeom prst="rect">
                <a:avLst/>
              </a:prstGeom>
              <a:solidFill>
                <a:schemeClr val="accent5">
                  <a:lumMod val="25000"/>
                  <a:lumOff val="75000"/>
                </a:schemeClr>
              </a:solidFill>
              <a:ln w="6350">
                <a:solidFill>
                  <a:schemeClr val="tx1"/>
                </a:solidFill>
              </a:ln>
            </p:spPr>
            <p:txBody>
              <a:bodyPr wrap="square" rtlCol="0">
                <a:spAutoFit/>
              </a:bodyPr>
              <a:lstStyle/>
              <a:p>
                <a:pPr algn="ctr"/>
                <a:r>
                  <a:rPr lang="en-US" sz="3000" dirty="0"/>
                  <a:t>Objective Cognitive Performance</a:t>
                </a:r>
              </a:p>
              <a:p>
                <a:pPr algn="ctr"/>
                <a:r>
                  <a:rPr lang="en-US" sz="3000" dirty="0"/>
                  <a:t> (ANAM)</a:t>
                </a:r>
              </a:p>
            </p:txBody>
          </p:sp>
          <p:sp>
            <p:nvSpPr>
              <p:cNvPr id="19" name="TextBox 18">
                <a:extLst>
                  <a:ext uri="{FF2B5EF4-FFF2-40B4-BE49-F238E27FC236}">
                    <a16:creationId xmlns:a16="http://schemas.microsoft.com/office/drawing/2014/main" id="{3654424A-D289-9557-F88C-BC452F850750}"/>
                  </a:ext>
                </a:extLst>
              </p:cNvPr>
              <p:cNvSpPr txBox="1"/>
              <p:nvPr/>
            </p:nvSpPr>
            <p:spPr>
              <a:xfrm>
                <a:off x="44257257" y="9485836"/>
                <a:ext cx="5666866" cy="1015663"/>
              </a:xfrm>
              <a:prstGeom prst="rect">
                <a:avLst/>
              </a:prstGeom>
              <a:solidFill>
                <a:schemeClr val="accent5">
                  <a:lumMod val="25000"/>
                  <a:lumOff val="75000"/>
                </a:schemeClr>
              </a:solidFill>
              <a:ln w="6350">
                <a:solidFill>
                  <a:schemeClr val="tx1"/>
                </a:solidFill>
              </a:ln>
            </p:spPr>
            <p:txBody>
              <a:bodyPr wrap="square" rtlCol="0">
                <a:spAutoFit/>
              </a:bodyPr>
              <a:lstStyle/>
              <a:p>
                <a:pPr algn="ctr"/>
                <a:r>
                  <a:rPr lang="en-US" sz="3000" dirty="0"/>
                  <a:t>Subjective Cognitive Complaints</a:t>
                </a:r>
              </a:p>
              <a:p>
                <a:pPr algn="ctr"/>
                <a:r>
                  <a:rPr lang="en-US" sz="3000" dirty="0"/>
                  <a:t>(NSI factor)</a:t>
                </a:r>
              </a:p>
            </p:txBody>
          </p:sp>
          <p:cxnSp>
            <p:nvCxnSpPr>
              <p:cNvPr id="24" name="Straight Arrow Connector 23">
                <a:extLst>
                  <a:ext uri="{FF2B5EF4-FFF2-40B4-BE49-F238E27FC236}">
                    <a16:creationId xmlns:a16="http://schemas.microsoft.com/office/drawing/2014/main" id="{3BA97B45-C7CF-9294-F674-8739F0E37FD5}"/>
                  </a:ext>
                </a:extLst>
              </p:cNvPr>
              <p:cNvCxnSpPr>
                <a:cxnSpLocks/>
                <a:stCxn id="15" idx="3"/>
                <a:endCxn id="19" idx="1"/>
              </p:cNvCxnSpPr>
              <p:nvPr/>
            </p:nvCxnSpPr>
            <p:spPr>
              <a:xfrm>
                <a:off x="41730580" y="9993668"/>
                <a:ext cx="2526677"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66F2439-D554-77E2-C9C8-9739C593E4A0}"/>
                  </a:ext>
                </a:extLst>
              </p:cNvPr>
              <p:cNvSpPr txBox="1"/>
              <p:nvPr/>
            </p:nvSpPr>
            <p:spPr>
              <a:xfrm>
                <a:off x="35275225" y="8034119"/>
                <a:ext cx="7104888" cy="914400"/>
              </a:xfrm>
              <a:prstGeom prst="rect">
                <a:avLst/>
              </a:prstGeom>
              <a:solidFill>
                <a:schemeClr val="bg1">
                  <a:lumMod val="50000"/>
                </a:schemeClr>
              </a:solidFill>
              <a:ln w="3175">
                <a:solidFill>
                  <a:schemeClr val="tx1"/>
                </a:solidFill>
              </a:ln>
            </p:spPr>
            <p:txBody>
              <a:bodyPr wrap="square" rtlCol="0">
                <a:spAutoFit/>
              </a:bodyPr>
              <a:lstStyle>
                <a:defPPr>
                  <a:defRPr lang="en-US"/>
                </a:defPPr>
                <a:lvl1pPr>
                  <a:defRPr sz="6000"/>
                </a:lvl1pPr>
              </a:lstStyle>
              <a:p>
                <a:pPr algn="ctr"/>
                <a:r>
                  <a:rPr lang="en-US" sz="5400" b="1" dirty="0">
                    <a:solidFill>
                      <a:schemeClr val="bg1"/>
                    </a:solidFill>
                  </a:rPr>
                  <a:t>PREDICTORS</a:t>
                </a:r>
              </a:p>
            </p:txBody>
          </p:sp>
          <p:sp>
            <p:nvSpPr>
              <p:cNvPr id="31" name="TextBox 30">
                <a:extLst>
                  <a:ext uri="{FF2B5EF4-FFF2-40B4-BE49-F238E27FC236}">
                    <a16:creationId xmlns:a16="http://schemas.microsoft.com/office/drawing/2014/main" id="{1D75815C-C569-CA25-6769-7E82B3F746CB}"/>
                  </a:ext>
                </a:extLst>
              </p:cNvPr>
              <p:cNvSpPr txBox="1"/>
              <p:nvPr/>
            </p:nvSpPr>
            <p:spPr>
              <a:xfrm>
                <a:off x="43379052" y="8008435"/>
                <a:ext cx="7103256" cy="914400"/>
              </a:xfrm>
              <a:prstGeom prst="rect">
                <a:avLst/>
              </a:prstGeom>
              <a:solidFill>
                <a:schemeClr val="accent5"/>
              </a:solidFill>
              <a:ln w="3175">
                <a:solidFill>
                  <a:schemeClr val="tx1"/>
                </a:solidFill>
              </a:ln>
            </p:spPr>
            <p:txBody>
              <a:bodyPr wrap="square" rtlCol="0">
                <a:spAutoFit/>
              </a:bodyPr>
              <a:lstStyle/>
              <a:p>
                <a:pPr algn="ctr"/>
                <a:r>
                  <a:rPr lang="en-US" sz="5400" b="1" dirty="0">
                    <a:solidFill>
                      <a:schemeClr val="bg1"/>
                    </a:solidFill>
                  </a:rPr>
                  <a:t>COGNITIVE</a:t>
                </a:r>
                <a:r>
                  <a:rPr lang="en-US" sz="5400" dirty="0">
                    <a:solidFill>
                      <a:schemeClr val="bg1"/>
                    </a:solidFill>
                  </a:rPr>
                  <a:t> </a:t>
                </a:r>
                <a:r>
                  <a:rPr lang="en-US" sz="5400" b="1" dirty="0">
                    <a:solidFill>
                      <a:schemeClr val="bg1"/>
                    </a:solidFill>
                  </a:rPr>
                  <a:t>OUTCOMES</a:t>
                </a:r>
              </a:p>
            </p:txBody>
          </p:sp>
          <p:cxnSp>
            <p:nvCxnSpPr>
              <p:cNvPr id="36" name="Straight Arrow Connector 35">
                <a:extLst>
                  <a:ext uri="{FF2B5EF4-FFF2-40B4-BE49-F238E27FC236}">
                    <a16:creationId xmlns:a16="http://schemas.microsoft.com/office/drawing/2014/main" id="{AB016DB6-A366-A6C7-6B61-935B084505A1}"/>
                  </a:ext>
                </a:extLst>
              </p:cNvPr>
              <p:cNvCxnSpPr>
                <a:cxnSpLocks/>
                <a:stCxn id="16" idx="3"/>
                <a:endCxn id="18" idx="1"/>
              </p:cNvCxnSpPr>
              <p:nvPr/>
            </p:nvCxnSpPr>
            <p:spPr>
              <a:xfrm>
                <a:off x="41727900" y="11765000"/>
                <a:ext cx="2528150" cy="1726"/>
              </a:xfrm>
              <a:prstGeom prst="straightConnector1">
                <a:avLst/>
              </a:prstGeom>
              <a:ln w="44450">
                <a:prstDash val="dash"/>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827F118A-7B31-5C10-D752-99AF165FC230}"/>
                  </a:ext>
                </a:extLst>
              </p:cNvPr>
              <p:cNvSpPr txBox="1"/>
              <p:nvPr/>
            </p:nvSpPr>
            <p:spPr>
              <a:xfrm>
                <a:off x="42466701" y="11676082"/>
                <a:ext cx="914398" cy="646331"/>
              </a:xfrm>
              <a:prstGeom prst="rect">
                <a:avLst/>
              </a:prstGeom>
              <a:noFill/>
            </p:spPr>
            <p:txBody>
              <a:bodyPr wrap="square" rtlCol="0">
                <a:spAutoFit/>
              </a:bodyPr>
              <a:lstStyle/>
              <a:p>
                <a:pPr algn="ctr"/>
                <a:r>
                  <a:rPr lang="en-US" sz="3600" dirty="0" err="1"/>
                  <a:t>n.s</a:t>
                </a:r>
                <a:r>
                  <a:rPr lang="en-US" sz="3600" dirty="0"/>
                  <a:t>.</a:t>
                </a:r>
              </a:p>
            </p:txBody>
          </p:sp>
          <p:sp>
            <p:nvSpPr>
              <p:cNvPr id="40" name="TextBox 39">
                <a:extLst>
                  <a:ext uri="{FF2B5EF4-FFF2-40B4-BE49-F238E27FC236}">
                    <a16:creationId xmlns:a16="http://schemas.microsoft.com/office/drawing/2014/main" id="{486FE6D7-B118-50F8-0945-55D2B6D2E9FF}"/>
                  </a:ext>
                </a:extLst>
              </p:cNvPr>
              <p:cNvSpPr txBox="1"/>
              <p:nvPr/>
            </p:nvSpPr>
            <p:spPr>
              <a:xfrm>
                <a:off x="47033935" y="10572842"/>
                <a:ext cx="914398" cy="646331"/>
              </a:xfrm>
              <a:prstGeom prst="rect">
                <a:avLst/>
              </a:prstGeom>
              <a:noFill/>
            </p:spPr>
            <p:txBody>
              <a:bodyPr wrap="square" rtlCol="0">
                <a:spAutoFit/>
              </a:bodyPr>
              <a:lstStyle/>
              <a:p>
                <a:pPr algn="ctr"/>
                <a:r>
                  <a:rPr lang="en-US" sz="3600" dirty="0" err="1"/>
                  <a:t>n.s</a:t>
                </a:r>
                <a:r>
                  <a:rPr lang="en-US" sz="3600" dirty="0"/>
                  <a:t>.</a:t>
                </a:r>
              </a:p>
            </p:txBody>
          </p:sp>
        </p:grpSp>
      </p:grpSp>
      <p:sp>
        <p:nvSpPr>
          <p:cNvPr id="45" name="TextBox 44">
            <a:extLst>
              <a:ext uri="{FF2B5EF4-FFF2-40B4-BE49-F238E27FC236}">
                <a16:creationId xmlns:a16="http://schemas.microsoft.com/office/drawing/2014/main" id="{F77DA9F0-20AE-6974-86FC-458C4C036540}"/>
              </a:ext>
            </a:extLst>
          </p:cNvPr>
          <p:cNvSpPr txBox="1"/>
          <p:nvPr/>
        </p:nvSpPr>
        <p:spPr>
          <a:xfrm>
            <a:off x="34314065" y="13337436"/>
            <a:ext cx="16358935" cy="1292662"/>
          </a:xfrm>
          <a:prstGeom prst="rect">
            <a:avLst/>
          </a:prstGeom>
          <a:noFill/>
        </p:spPr>
        <p:txBody>
          <a:bodyPr wrap="square">
            <a:spAutoFit/>
          </a:bodyPr>
          <a:lstStyle/>
          <a:p>
            <a:r>
              <a:rPr lang="en-US" sz="2600" i="1" dirty="0"/>
              <a:t>Note:</a:t>
            </a:r>
            <a:r>
              <a:rPr lang="en-US" sz="2600" dirty="0"/>
              <a:t> Solid lines = significant predictive pathways (</a:t>
            </a:r>
            <a:r>
              <a:rPr lang="en-US" sz="2600" i="1" dirty="0"/>
              <a:t>p</a:t>
            </a:r>
            <a:r>
              <a:rPr lang="en-US" sz="2600" dirty="0"/>
              <a:t> &lt; .01); dashed lines = non-significant (</a:t>
            </a:r>
            <a:r>
              <a:rPr lang="en-US" sz="2600" i="1" dirty="0" err="1"/>
              <a:t>n.s</a:t>
            </a:r>
            <a:r>
              <a:rPr lang="en-US" sz="2600" i="1" dirty="0"/>
              <a:t>.</a:t>
            </a:r>
            <a:r>
              <a:rPr lang="en-US" sz="2600" dirty="0"/>
              <a:t>). All regression models controlled for age, sex, and TPO. Abbreviations: ANAM, Automated Neuropsychological Assessment Metrics; NSI, Neurobehavioral Symptom Inventory; PCL-C, PTSD Checklist-Civilian Version; TPO, time post-onset.</a:t>
            </a:r>
            <a:endParaRPr lang="en-US" sz="2600" b="1" dirty="0"/>
          </a:p>
        </p:txBody>
      </p:sp>
      <p:sp>
        <p:nvSpPr>
          <p:cNvPr id="404" name="TextBox 403">
            <a:extLst>
              <a:ext uri="{FF2B5EF4-FFF2-40B4-BE49-F238E27FC236}">
                <a16:creationId xmlns:a16="http://schemas.microsoft.com/office/drawing/2014/main" id="{B684B5C3-9C60-ED12-6FCC-29BE76A2FDF6}"/>
              </a:ext>
            </a:extLst>
          </p:cNvPr>
          <p:cNvSpPr txBox="1"/>
          <p:nvPr/>
        </p:nvSpPr>
        <p:spPr>
          <a:xfrm>
            <a:off x="34406998" y="18970234"/>
            <a:ext cx="16456906" cy="10033516"/>
          </a:xfrm>
          <a:prstGeom prst="rect">
            <a:avLst/>
          </a:prstGeom>
          <a:noFill/>
        </p:spPr>
        <p:txBody>
          <a:bodyPr wrap="square" rtlCol="0">
            <a:spAutoFit/>
          </a:bodyPr>
          <a:lstStyle/>
          <a:p>
            <a:r>
              <a:rPr lang="en-US" sz="3800" b="1" dirty="0"/>
              <a:t>CRCI is a Measurable Readiness Concern</a:t>
            </a:r>
          </a:p>
          <a:p>
            <a:pPr marL="571500" indent="-571500">
              <a:buFont typeface="Arial" panose="020B0604020202020204" pitchFamily="34" charset="0"/>
              <a:buChar char="•"/>
            </a:pPr>
            <a:r>
              <a:rPr lang="en-US" sz="3800" dirty="0"/>
              <a:t>Beneficiaries with non-CNS cancers exhibited objective cognitive impairment equal to those with structural brain tumors.</a:t>
            </a:r>
          </a:p>
          <a:p>
            <a:pPr marL="571500" indent="-571500">
              <a:buFont typeface="Arial" panose="020B0604020202020204" pitchFamily="34" charset="0"/>
              <a:buChar char="•"/>
            </a:pPr>
            <a:r>
              <a:rPr lang="en-US" sz="3800" b="1" dirty="0"/>
              <a:t>Implication: </a:t>
            </a:r>
            <a:r>
              <a:rPr lang="en-US" sz="3800" dirty="0"/>
              <a:t>Cancer-related cognitive impairment is a tangible deficit that may require intervention to optimize operational readiness and quality of life.</a:t>
            </a:r>
          </a:p>
          <a:p>
            <a:r>
              <a:rPr lang="en-US" sz="3800" b="1" dirty="0"/>
              <a:t>Transdiagnostic Drivers Require Interdisciplinary Care</a:t>
            </a:r>
          </a:p>
          <a:p>
            <a:pPr marL="571500" indent="-571500">
              <a:buFont typeface="Arial" panose="020B0604020202020204" pitchFamily="34" charset="0"/>
              <a:buChar char="•"/>
            </a:pPr>
            <a:r>
              <a:rPr lang="en-US" sz="3800" dirty="0"/>
              <a:t>Across all cohorts, including those with brain lesions, cognitive dysfunction was driven primarily by physical and emotional distress.</a:t>
            </a:r>
          </a:p>
          <a:p>
            <a:pPr marL="571500" indent="-571500">
              <a:buFont typeface="Arial" panose="020B0604020202020204" pitchFamily="34" charset="0"/>
              <a:buChar char="•"/>
            </a:pPr>
            <a:r>
              <a:rPr lang="en-US" sz="3800" b="1" dirty="0"/>
              <a:t>Implication: </a:t>
            </a:r>
            <a:r>
              <a:rPr lang="en-US" sz="3800" dirty="0"/>
              <a:t>These findings highlight an opportunity to leverage existing </a:t>
            </a:r>
            <a:r>
              <a:rPr lang="en-US" sz="3800" dirty="0" err="1"/>
              <a:t>mTBI</a:t>
            </a:r>
            <a:r>
              <a:rPr lang="en-US" sz="3800" dirty="0"/>
              <a:t> care models to treat modifiable drivers in the oncology population, consistent with transdiagnostic research.</a:t>
            </a:r>
            <a:r>
              <a:rPr lang="en-US" sz="3800" baseline="30000" dirty="0"/>
              <a:t>2</a:t>
            </a:r>
          </a:p>
          <a:p>
            <a:r>
              <a:rPr lang="en-US" sz="3800" b="1" dirty="0"/>
              <a:t>Targeted Rehabilitation </a:t>
            </a:r>
          </a:p>
          <a:p>
            <a:pPr marL="571500" indent="-571500">
              <a:buFont typeface="Arial" panose="020B0604020202020204" pitchFamily="34" charset="0"/>
              <a:buChar char="•"/>
            </a:pPr>
            <a:r>
              <a:rPr lang="en-US" sz="3800" dirty="0"/>
              <a:t>Subjective complaints and objective performance are driven by different symptom clusters.</a:t>
            </a:r>
          </a:p>
          <a:p>
            <a:pPr marL="571500" indent="-571500">
              <a:buFont typeface="Arial" panose="020B0604020202020204" pitchFamily="34" charset="0"/>
              <a:buChar char="•"/>
            </a:pPr>
            <a:r>
              <a:rPr lang="en-US" sz="3800" b="1" dirty="0"/>
              <a:t>Implication: </a:t>
            </a:r>
            <a:r>
              <a:rPr lang="en-US" sz="3800" dirty="0"/>
              <a:t>Protocols may benefit from distinct goals: direct training for objective deficits, and interdisciplinary management (somatic, stress) for subjective complaints, supporting known psychopathological boundaries.</a:t>
            </a:r>
            <a:r>
              <a:rPr lang="en-US" sz="3800" baseline="30000" dirty="0"/>
              <a:t>3</a:t>
            </a:r>
          </a:p>
        </p:txBody>
      </p:sp>
      <p:sp>
        <p:nvSpPr>
          <p:cNvPr id="405" name="TextBox 404">
            <a:extLst>
              <a:ext uri="{FF2B5EF4-FFF2-40B4-BE49-F238E27FC236}">
                <a16:creationId xmlns:a16="http://schemas.microsoft.com/office/drawing/2014/main" id="{8F1D872F-7B1B-3067-D261-739EDBDB80F1}"/>
              </a:ext>
            </a:extLst>
          </p:cNvPr>
          <p:cNvSpPr txBox="1"/>
          <p:nvPr/>
        </p:nvSpPr>
        <p:spPr>
          <a:xfrm>
            <a:off x="17459086" y="7473231"/>
            <a:ext cx="12423273" cy="707886"/>
          </a:xfrm>
          <a:prstGeom prst="rect">
            <a:avLst/>
          </a:prstGeom>
          <a:noFill/>
        </p:spPr>
        <p:txBody>
          <a:bodyPr wrap="none" rtlCol="0">
            <a:spAutoFit/>
          </a:bodyPr>
          <a:lstStyle/>
          <a:p>
            <a:r>
              <a:rPr lang="en-US" sz="4000" b="1" dirty="0"/>
              <a:t>STUDY OBJECTIVE 1: COMPARE CLINICAL PRESENTATIONS </a:t>
            </a:r>
          </a:p>
        </p:txBody>
      </p:sp>
      <p:sp>
        <p:nvSpPr>
          <p:cNvPr id="406" name="TextBox 405">
            <a:extLst>
              <a:ext uri="{FF2B5EF4-FFF2-40B4-BE49-F238E27FC236}">
                <a16:creationId xmlns:a16="http://schemas.microsoft.com/office/drawing/2014/main" id="{D57E0C27-70E4-D01A-6B75-74A41A7A9568}"/>
              </a:ext>
            </a:extLst>
          </p:cNvPr>
          <p:cNvSpPr txBox="1"/>
          <p:nvPr/>
        </p:nvSpPr>
        <p:spPr>
          <a:xfrm>
            <a:off x="34290000" y="7463057"/>
            <a:ext cx="12699310" cy="707886"/>
          </a:xfrm>
          <a:prstGeom prst="rect">
            <a:avLst/>
          </a:prstGeom>
          <a:noFill/>
        </p:spPr>
        <p:txBody>
          <a:bodyPr wrap="none" rtlCol="0">
            <a:spAutoFit/>
          </a:bodyPr>
          <a:lstStyle/>
          <a:p>
            <a:r>
              <a:rPr lang="en-US" sz="4000" b="1" dirty="0"/>
              <a:t>STUDY OBJECTIVE 2: IDENTIFY TRANSDIAGNOSTIC DRIVERS</a:t>
            </a:r>
          </a:p>
        </p:txBody>
      </p:sp>
      <p:sp>
        <p:nvSpPr>
          <p:cNvPr id="407" name="TextBox 406">
            <a:extLst>
              <a:ext uri="{FF2B5EF4-FFF2-40B4-BE49-F238E27FC236}">
                <a16:creationId xmlns:a16="http://schemas.microsoft.com/office/drawing/2014/main" id="{2D2782EC-019E-946C-693F-C2F06925A017}"/>
              </a:ext>
            </a:extLst>
          </p:cNvPr>
          <p:cNvSpPr txBox="1"/>
          <p:nvPr/>
        </p:nvSpPr>
        <p:spPr>
          <a:xfrm>
            <a:off x="620486" y="23948410"/>
            <a:ext cx="16031792" cy="2492990"/>
          </a:xfrm>
          <a:prstGeom prst="rect">
            <a:avLst/>
          </a:prstGeom>
          <a:noFill/>
        </p:spPr>
        <p:txBody>
          <a:bodyPr wrap="square" rtlCol="0">
            <a:spAutoFit/>
          </a:bodyPr>
          <a:lstStyle/>
          <a:p>
            <a:r>
              <a:rPr lang="en-US" sz="3800" b="1" dirty="0"/>
              <a:t>STATISTICAL ANALYSIS:</a:t>
            </a:r>
          </a:p>
          <a:p>
            <a:r>
              <a:rPr lang="en-US" sz="3800" dirty="0"/>
              <a:t>1. Predictors: Multiple linear regression models.  </a:t>
            </a:r>
          </a:p>
          <a:p>
            <a:r>
              <a:rPr lang="en-US" sz="3800" dirty="0"/>
              <a:t>2. Group Comparisons: ANCOVA and MANCOVA, controlling for covariates.</a:t>
            </a:r>
          </a:p>
          <a:p>
            <a:endParaRPr lang="en-US" sz="3800" dirty="0"/>
          </a:p>
        </p:txBody>
      </p:sp>
      <p:sp>
        <p:nvSpPr>
          <p:cNvPr id="409" name="TextBox 408">
            <a:extLst>
              <a:ext uri="{FF2B5EF4-FFF2-40B4-BE49-F238E27FC236}">
                <a16:creationId xmlns:a16="http://schemas.microsoft.com/office/drawing/2014/main" id="{CC4D86A7-BFFB-95DD-4DA3-3FAE65B7870D}"/>
              </a:ext>
            </a:extLst>
          </p:cNvPr>
          <p:cNvSpPr txBox="1"/>
          <p:nvPr/>
        </p:nvSpPr>
        <p:spPr>
          <a:xfrm>
            <a:off x="620486" y="21439736"/>
            <a:ext cx="16031792" cy="3093154"/>
          </a:xfrm>
          <a:prstGeom prst="rect">
            <a:avLst/>
          </a:prstGeom>
          <a:noFill/>
        </p:spPr>
        <p:txBody>
          <a:bodyPr wrap="square" rtlCol="0">
            <a:spAutoFit/>
          </a:bodyPr>
          <a:lstStyle/>
          <a:p>
            <a:r>
              <a:rPr lang="en-US" sz="3800" b="1" dirty="0"/>
              <a:t>PRIMARY MEASURES:</a:t>
            </a:r>
          </a:p>
          <a:p>
            <a:pPr marL="571500" indent="-571500">
              <a:buFont typeface="Arial" panose="020B0604020202020204" pitchFamily="34" charset="0"/>
              <a:buChar char="•"/>
            </a:pPr>
            <a:r>
              <a:rPr lang="en-US" sz="3800" dirty="0"/>
              <a:t>Objective Cognition: ANAM Composite Score.</a:t>
            </a:r>
          </a:p>
          <a:p>
            <a:pPr marL="571500" indent="-571500">
              <a:buFont typeface="Arial" panose="020B0604020202020204" pitchFamily="34" charset="0"/>
              <a:buChar char="•"/>
            </a:pPr>
            <a:r>
              <a:rPr lang="en-US" sz="3800" dirty="0"/>
              <a:t>Subjective Cognition &amp; Somatic Burden: NSI factors.</a:t>
            </a:r>
          </a:p>
          <a:p>
            <a:pPr marL="571500" indent="-571500">
              <a:buFont typeface="Arial" panose="020B0604020202020204" pitchFamily="34" charset="0"/>
              <a:buChar char="•"/>
            </a:pPr>
            <a:r>
              <a:rPr lang="en-US" sz="3800" dirty="0"/>
              <a:t>Traumatic Stress: PTSD Checklist-Civilian Version (PCL-C) Total.</a:t>
            </a:r>
          </a:p>
          <a:p>
            <a:endParaRPr lang="en-US" sz="3800" dirty="0"/>
          </a:p>
        </p:txBody>
      </p:sp>
      <p:pic>
        <p:nvPicPr>
          <p:cNvPr id="35" name="Picture 34">
            <a:extLst>
              <a:ext uri="{FF2B5EF4-FFF2-40B4-BE49-F238E27FC236}">
                <a16:creationId xmlns:a16="http://schemas.microsoft.com/office/drawing/2014/main" id="{345F839E-DEB9-C2DB-D4A2-683E1419DFE2}"/>
              </a:ext>
            </a:extLst>
          </p:cNvPr>
          <p:cNvPicPr>
            <a:picLocks noChangeAspect="1"/>
          </p:cNvPicPr>
          <p:nvPr/>
        </p:nvPicPr>
        <p:blipFill>
          <a:blip r:embed="rId2"/>
          <a:stretch>
            <a:fillRect/>
          </a:stretch>
        </p:blipFill>
        <p:spPr>
          <a:xfrm>
            <a:off x="17373600" y="9220200"/>
            <a:ext cx="16459200" cy="11436497"/>
          </a:xfrm>
          <a:prstGeom prst="rect">
            <a:avLst/>
          </a:prstGeom>
        </p:spPr>
      </p:pic>
      <p:sp>
        <p:nvSpPr>
          <p:cNvPr id="395" name="Rectangle 394">
            <a:extLst>
              <a:ext uri="{FF2B5EF4-FFF2-40B4-BE49-F238E27FC236}">
                <a16:creationId xmlns:a16="http://schemas.microsoft.com/office/drawing/2014/main" id="{F01DBBED-B3EB-D5DE-DAE6-765C4D277B8C}"/>
              </a:ext>
            </a:extLst>
          </p:cNvPr>
          <p:cNvSpPr/>
          <p:nvPr/>
        </p:nvSpPr>
        <p:spPr>
          <a:xfrm>
            <a:off x="17373600" y="22440123"/>
            <a:ext cx="16437428" cy="8420878"/>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00CDFA6-ABB0-E72F-E18D-EF824C86233A}"/>
              </a:ext>
            </a:extLst>
          </p:cNvPr>
          <p:cNvSpPr/>
          <p:nvPr/>
        </p:nvSpPr>
        <p:spPr>
          <a:xfrm>
            <a:off x="34290001" y="29215472"/>
            <a:ext cx="16437428" cy="1599183"/>
          </a:xfrm>
          <a:prstGeom prst="rect">
            <a:avLst/>
          </a:prstGeom>
          <a:no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D519653-EC5F-00CC-CAF8-87B47E681796}"/>
              </a:ext>
            </a:extLst>
          </p:cNvPr>
          <p:cNvSpPr txBox="1"/>
          <p:nvPr/>
        </p:nvSpPr>
        <p:spPr>
          <a:xfrm>
            <a:off x="34406998" y="29175914"/>
            <a:ext cx="16341497" cy="1754326"/>
          </a:xfrm>
          <a:prstGeom prst="rect">
            <a:avLst/>
          </a:prstGeom>
          <a:noFill/>
        </p:spPr>
        <p:txBody>
          <a:bodyPr wrap="square">
            <a:spAutoFit/>
          </a:bodyPr>
          <a:lstStyle/>
          <a:p>
            <a:r>
              <a:rPr lang="en-US" sz="3600" b="1" dirty="0">
                <a:solidFill>
                  <a:srgbClr val="1F1F1F"/>
                </a:solidFill>
                <a:effectLst/>
                <a:latin typeface="Google Sans Text"/>
              </a:rPr>
              <a:t>Limitations:</a:t>
            </a:r>
            <a:r>
              <a:rPr lang="en-US" sz="3600" b="1" i="0" dirty="0">
                <a:solidFill>
                  <a:srgbClr val="1F1F1F"/>
                </a:solidFill>
                <a:effectLst/>
                <a:latin typeface="Google Sans Text"/>
              </a:rPr>
              <a:t> </a:t>
            </a:r>
            <a:r>
              <a:rPr lang="en-US" sz="3600" dirty="0">
                <a:solidFill>
                  <a:srgbClr val="1F1F1F"/>
                </a:solidFill>
                <a:latin typeface="Google Sans Text"/>
              </a:rPr>
              <a:t>This</a:t>
            </a:r>
            <a:r>
              <a:rPr lang="en-US" sz="3600" b="0" i="0" dirty="0">
                <a:solidFill>
                  <a:srgbClr val="1F1F1F"/>
                </a:solidFill>
                <a:effectLst/>
                <a:latin typeface="Google Sans Text"/>
              </a:rPr>
              <a:t> retrospective convenience sample of treatment-seeking patients may restrict the generalizability of these findings. Additionally, the dataset did not allow us to control for military deployment history, chronic pain, or sleep disturbances.</a:t>
            </a:r>
            <a:endParaRPr lang="en-US" sz="3600" dirty="0"/>
          </a:p>
        </p:txBody>
      </p:sp>
    </p:spTree>
    <p:extLst>
      <p:ext uri="{BB962C8B-B14F-4D97-AF65-F5344CB8AC3E}">
        <p14:creationId xmlns:p14="http://schemas.microsoft.com/office/powerpoint/2010/main" val="2124519852"/>
      </p:ext>
    </p:extLst>
  </p:cSld>
  <p:clrMapOvr>
    <a:masterClrMapping/>
  </p:clrMapOvr>
</p:sld>
</file>

<file path=ppt/theme/theme1.xml><?xml version="1.0" encoding="utf-8"?>
<a:theme xmlns:a="http://schemas.openxmlformats.org/drawingml/2006/main" name="Office Theme">
  <a:themeElements>
    <a:clrScheme name="NICoE">
      <a:dk1>
        <a:srgbClr val="000000"/>
      </a:dk1>
      <a:lt1>
        <a:sysClr val="window" lastClr="FFFFFF"/>
      </a:lt1>
      <a:dk2>
        <a:srgbClr val="00264C"/>
      </a:dk2>
      <a:lt2>
        <a:srgbClr val="D4D6D8"/>
      </a:lt2>
      <a:accent1>
        <a:srgbClr val="3A3A32"/>
      </a:accent1>
      <a:accent2>
        <a:srgbClr val="C42032"/>
      </a:accent2>
      <a:accent3>
        <a:srgbClr val="FFFFFF"/>
      </a:accent3>
      <a:accent4>
        <a:srgbClr val="000000"/>
      </a:accent4>
      <a:accent5>
        <a:srgbClr val="00264C"/>
      </a:accent5>
      <a:accent6>
        <a:srgbClr val="FFFFFF"/>
      </a:accent6>
      <a:hlink>
        <a:srgbClr val="0563C1"/>
      </a:hlink>
      <a:folHlink>
        <a:srgbClr val="954F72"/>
      </a:folHlink>
    </a:clrScheme>
    <a:fontScheme name="NICoE">
      <a:majorFont>
        <a:latin typeface="Avenir Next LT Pro"/>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141c57ee-86e0-4fc6-96cf-b40f2b253a0c">5HXQKCA2Y2SK-1031039170-43</_dlc_DocId>
    <_dlc_DocIdUrl xmlns="141c57ee-86e0-4fc6-96cf-b40f2b253a0c">
      <Url>https://wrnmmc-intranet.health.mil/sites/NICOE/_layouts/15/DocIdRedir.aspx?ID=5HXQKCA2Y2SK-1031039170-43</Url>
      <Description>5HXQKCA2Y2SK-1031039170-43</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0B425E946CEF794B93A2A97B2941953D" ma:contentTypeVersion="3" ma:contentTypeDescription="Create a new document." ma:contentTypeScope="" ma:versionID="d083924018bec0f67893fb00b10d7538">
  <xsd:schema xmlns:xsd="http://www.w3.org/2001/XMLSchema" xmlns:xs="http://www.w3.org/2001/XMLSchema" xmlns:p="http://schemas.microsoft.com/office/2006/metadata/properties" xmlns:ns2="141c57ee-86e0-4fc6-96cf-b40f2b253a0c" targetNamespace="http://schemas.microsoft.com/office/2006/metadata/properties" ma:root="true" ma:fieldsID="4d31d7154736b2c980b4f119d1824df7" ns2:_="">
    <xsd:import namespace="141c57ee-86e0-4fc6-96cf-b40f2b253a0c"/>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1c57ee-86e0-4fc6-96cf-b40f2b253a0c"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F11F7B-951B-4B8E-A0E5-593F1C66A42F}">
  <ds:schemaRefs>
    <ds:schemaRef ds:uri="http://schemas.microsoft.com/sharepoint/events"/>
  </ds:schemaRefs>
</ds:datastoreItem>
</file>

<file path=customXml/itemProps2.xml><?xml version="1.0" encoding="utf-8"?>
<ds:datastoreItem xmlns:ds="http://schemas.openxmlformats.org/officeDocument/2006/customXml" ds:itemID="{98B57E17-FCC8-4C83-86F6-72F4B6ADAD19}">
  <ds:schemaRefs>
    <ds:schemaRef ds:uri="http://purl.org/dc/dcmitype/"/>
    <ds:schemaRef ds:uri="http://purl.org/dc/elements/1.1/"/>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http://purl.org/dc/terms/"/>
    <ds:schemaRef ds:uri="141c57ee-86e0-4fc6-96cf-b40f2b253a0c"/>
    <ds:schemaRef ds:uri="http://schemas.openxmlformats.org/package/2006/metadata/core-properties"/>
  </ds:schemaRefs>
</ds:datastoreItem>
</file>

<file path=customXml/itemProps3.xml><?xml version="1.0" encoding="utf-8"?>
<ds:datastoreItem xmlns:ds="http://schemas.openxmlformats.org/officeDocument/2006/customXml" ds:itemID="{A83BFF8F-37AF-4513-BED0-97F3E4455464}">
  <ds:schemaRefs>
    <ds:schemaRef ds:uri="http://schemas.microsoft.com/sharepoint/v3/contenttype/forms"/>
  </ds:schemaRefs>
</ds:datastoreItem>
</file>

<file path=customXml/itemProps4.xml><?xml version="1.0" encoding="utf-8"?>
<ds:datastoreItem xmlns:ds="http://schemas.openxmlformats.org/officeDocument/2006/customXml" ds:itemID="{5C9854E6-AAC0-4A72-A26C-5317C763F3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1c57ee-86e0-4fc6-96cf-b40f2b253a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6a3f6ad-3d9b-49ad-9486-10bfd8fef73e}" enabled="1" method="Privileged" siteId="{8903a443-af33-4ed4-acf5-ee613bcb2f59}" contentBits="0" removed="0"/>
</clbl:labelList>
</file>

<file path=docProps/app.xml><?xml version="1.0" encoding="utf-8"?>
<Properties xmlns="http://schemas.openxmlformats.org/officeDocument/2006/extended-properties" xmlns:vt="http://schemas.openxmlformats.org/officeDocument/2006/docPropsVTypes">
  <Template/>
  <TotalTime>8435</TotalTime>
  <Words>1220</Words>
  <Application>Microsoft Office PowerPoint</Application>
  <PresentationFormat>Custom</PresentationFormat>
  <Paragraphs>97</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Avenir Next LT Pro</vt:lpstr>
      <vt:lpstr>Avenir Next LT Pro Demi</vt:lpstr>
      <vt:lpstr>Calibri</vt:lpstr>
      <vt:lpstr>Georgia</vt:lpstr>
      <vt:lpstr>Google Sans Text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Sullivan, Katherine W CIV DHA TBI COE (USA)</cp:lastModifiedBy>
  <cp:revision>75</cp:revision>
  <dcterms:created xsi:type="dcterms:W3CDTF">2016-03-01T18:46:52Z</dcterms:created>
  <dcterms:modified xsi:type="dcterms:W3CDTF">2026-07-02T16:00:14Z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0x0101000B425E946CEF794B93A2A97B2941953D</vt:lpwstr>
  </property>
  <property fmtid="{D5CDD505-2E9C-101B-9397-08002B2CF9AE}" pid="3" name="_dlc_DocIdItemGuid">
    <vt:lpwstr>a7ec068e-6d28-4560-a7a4-4992cfcd9a48</vt:lpwstr>
  </property>
</Properties>
</file>