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3"/>
  </p:notesMasterIdLst>
  <p:sldIdLst>
    <p:sldId id="256" r:id="rId2"/>
  </p:sldIdLst>
  <p:sldSz cx="512064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612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F0F2F1-E060-7768-39EA-D957BD9E7017}" name="Kelly Marshall" initials="KM" userId="Kelly Marshall" providerId="None"/>
  <p188:author id="{C5F1ABF6-65DC-B09E-5D1E-9B30518ACE16}" name="Andrew Sojka" initials="AS" userId="2cd69a911eb604a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1F2D"/>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94"/>
    <p:restoredTop sz="93447" autoAdjust="0"/>
  </p:normalViewPr>
  <p:slideViewPr>
    <p:cSldViewPr snapToGrid="0" snapToObjects="1">
      <p:cViewPr varScale="1">
        <p:scale>
          <a:sx n="27" d="100"/>
          <a:sy n="27" d="100"/>
        </p:scale>
        <p:origin x="498" y="138"/>
      </p:cViewPr>
      <p:guideLst>
        <p:guide orient="horz" pos="10368"/>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mdusocfs01\dept$\WRNM\TBI_Clinic\BFC\_BFC%20Research\_BFC%20Active%20Research%20Actitives\2026_MHSRS\2026_Andrew\Pie%20Chart%20Comparis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mdusocfs01\dept$\WRNM\TBI_Clinic\BFC\_BFC%20Research\_BFC%20Active%20Research%20Actitives\2026_MHSRS\2026_Andrew\Pie%20Chart%20Comparis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mdusocfs01\dept$\WRNM\TBI_Clinic\BFC\_BFC%20Research\_BFC%20Active%20Research%20Actitives\2026_MHSRS\2026_Andrew\Pie%20Chart%20Comparis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mdusocfs01\dept$\WRNM\TBI_Clinic\BFC\_BFC%20Research\_BFC%20Active%20Research%20Actitives\2026_MHSRS\2026_Andrew\Pie%20Chart%20Comparis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mdusocfs01\dept$\WRNM\TBI_Clinic\BFC\_BFC%20Research\_BFC%20Active%20Research%20Actitives\2026_MHSRS\2026_Andrew\Pie%20Chart%20Comparis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mdusocfs01\dept$\WRNM\TBI_Clinic\BFC\_BFC%20Research\_BFC%20Active%20Research%20Actitives\2026_MHSRS\2026_Andrew\Pie%20Chart%20Comparison.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Sheet1!$A$50</c:f>
              <c:strCache>
                <c:ptCount val="1"/>
                <c:pt idx="0">
                  <c:v>Previous Studies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126-471D-9543-48530E612FE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126-471D-9543-48530E612FEB}"/>
              </c:ext>
            </c:extLst>
          </c:dPt>
          <c:dLbls>
            <c:dLbl>
              <c:idx val="0"/>
              <c:layout>
                <c:manualLayout>
                  <c:x val="0.19166666666666657"/>
                  <c:y val="-7.8703703703703873E-2"/>
                </c:manualLayout>
              </c:layout>
              <c:tx>
                <c:rich>
                  <a:bodyPr/>
                  <a:lstStyle/>
                  <a:p>
                    <a:r>
                      <a:rPr lang="en-US"/>
                      <a:t>AD/VET </a:t>
                    </a:r>
                    <a:fld id="{08DFEB81-F2C3-4B6D-9047-37C8D1BA8310}" type="PERCENTAGE">
                      <a:rPr lang="en-US"/>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126-471D-9543-48530E612FEB}"/>
                </c:ext>
              </c:extLst>
            </c:dLbl>
            <c:dLbl>
              <c:idx val="1"/>
              <c:tx>
                <c:rich>
                  <a:bodyPr/>
                  <a:lstStyle/>
                  <a:p>
                    <a:r>
                      <a:rPr lang="en-US"/>
                      <a:t>Other</a:t>
                    </a:r>
                    <a:r>
                      <a:rPr lang="en-US" baseline="0"/>
                      <a:t> </a:t>
                    </a:r>
                    <a:fld id="{0B3000F5-B3F7-4D4E-BBF9-70FB35E41785}" type="PERCENTAGE">
                      <a:rPr lang="en-US"/>
                      <a:pPr/>
                      <a:t>[PERCENTAGE]</a:t>
                    </a:fld>
                    <a:endParaRPr lang="en-US" baseline="0"/>
                  </a:p>
                </c:rich>
              </c:tx>
              <c:dLblPos val="out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126-471D-9543-48530E612FEB}"/>
                </c:ext>
              </c:extLst>
            </c:dLbl>
            <c:spPr>
              <a:noFill/>
              <a:ln>
                <a:solidFill>
                  <a:schemeClr val="accent1"/>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Sheet1!$B$49:$C$49</c:f>
              <c:strCache>
                <c:ptCount val="2"/>
                <c:pt idx="0">
                  <c:v>AD/VET</c:v>
                </c:pt>
                <c:pt idx="1">
                  <c:v>Other</c:v>
                </c:pt>
              </c:strCache>
            </c:strRef>
          </c:cat>
          <c:val>
            <c:numRef>
              <c:f>Sheet1!$B$50:$C$50</c:f>
              <c:numCache>
                <c:formatCode>General</c:formatCode>
                <c:ptCount val="2"/>
                <c:pt idx="0">
                  <c:v>16023</c:v>
                </c:pt>
                <c:pt idx="1">
                  <c:v>0</c:v>
                </c:pt>
              </c:numCache>
            </c:numRef>
          </c:val>
          <c:extLst>
            <c:ext xmlns:c16="http://schemas.microsoft.com/office/drawing/2014/chart" uri="{C3380CC4-5D6E-409C-BE32-E72D297353CC}">
              <c16:uniqueId val="{00000004-9126-471D-9543-48530E612FE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Sheet1!$A$45</c:f>
              <c:strCache>
                <c:ptCount val="1"/>
                <c:pt idx="0">
                  <c:v>Current Study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8B3-49BA-81BA-6C49D7FAA06F}"/>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48B3-49BA-81BA-6C49D7FAA06F}"/>
              </c:ext>
            </c:extLst>
          </c:dPt>
          <c:dLbls>
            <c:dLbl>
              <c:idx val="0"/>
              <c:tx>
                <c:rich>
                  <a:bodyPr/>
                  <a:lstStyle/>
                  <a:p>
                    <a:r>
                      <a:rPr lang="en-US"/>
                      <a:t>TBI</a:t>
                    </a:r>
                  </a:p>
                  <a:p>
                    <a:fld id="{409F37A5-B905-4879-9D09-969C6CA38DA8}" type="PERCENTAGE">
                      <a:rPr lang="en-US"/>
                      <a:pPr/>
                      <a:t>[PERCENTAGE]</a:t>
                    </a:fld>
                    <a:endParaRPr lang="en-US"/>
                  </a:p>
                </c:rich>
              </c:tx>
              <c:dLblPos val="out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8B3-49BA-81BA-6C49D7FAA06F}"/>
                </c:ext>
              </c:extLst>
            </c:dLbl>
            <c:dLbl>
              <c:idx val="1"/>
              <c:tx>
                <c:rich>
                  <a:bodyPr/>
                  <a:lstStyle/>
                  <a:p>
                    <a:r>
                      <a:rPr lang="en-US"/>
                      <a:t>Non-TBI</a:t>
                    </a:r>
                  </a:p>
                  <a:p>
                    <a:fld id="{31E7F1F6-315A-4DE0-BC2C-957EF42F7490}" type="PERCENTAGE">
                      <a:rPr lang="en-US"/>
                      <a:pPr/>
                      <a:t>[PERCENTAGE]</a:t>
                    </a:fld>
                    <a:endParaRPr lang="en-US"/>
                  </a:p>
                </c:rich>
              </c:tx>
              <c:dLblPos val="out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8B3-49BA-81BA-6C49D7FAA06F}"/>
                </c:ext>
              </c:extLst>
            </c:dLbl>
            <c:spPr>
              <a:noFill/>
              <a:ln>
                <a:solidFill>
                  <a:schemeClr val="accent1"/>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Sheet1!$B$44:$C$44</c:f>
              <c:strCache>
                <c:ptCount val="2"/>
                <c:pt idx="0">
                  <c:v>TBI</c:v>
                </c:pt>
                <c:pt idx="1">
                  <c:v>Non-TBI</c:v>
                </c:pt>
              </c:strCache>
            </c:strRef>
          </c:cat>
          <c:val>
            <c:numRef>
              <c:f>Sheet1!$B$45:$C$45</c:f>
              <c:numCache>
                <c:formatCode>General</c:formatCode>
                <c:ptCount val="2"/>
                <c:pt idx="0">
                  <c:v>754</c:v>
                </c:pt>
                <c:pt idx="1">
                  <c:v>419</c:v>
                </c:pt>
              </c:numCache>
            </c:numRef>
          </c:val>
          <c:extLst>
            <c:ext xmlns:c16="http://schemas.microsoft.com/office/drawing/2014/chart" uri="{C3380CC4-5D6E-409C-BE32-E72D297353CC}">
              <c16:uniqueId val="{00000004-48B3-49BA-81BA-6C49D7FAA06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Sheet1!$A$21</c:f>
              <c:strCache>
                <c:ptCount val="1"/>
                <c:pt idx="0">
                  <c:v>Current Study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D90-4064-A4F1-4DC263F82880}"/>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1D90-4064-A4F1-4DC263F82880}"/>
              </c:ext>
            </c:extLst>
          </c:dPt>
          <c:dLbls>
            <c:dLbl>
              <c:idx val="0"/>
              <c:tx>
                <c:rich>
                  <a:bodyPr/>
                  <a:lstStyle/>
                  <a:p>
                    <a:r>
                      <a:rPr lang="en-US"/>
                      <a:t>Males</a:t>
                    </a:r>
                  </a:p>
                  <a:p>
                    <a:fld id="{46B00152-4DFF-4882-B8B8-4ECBD26CAC7D}" type="PERCENTAGE">
                      <a:rPr lang="en-US"/>
                      <a:pPr/>
                      <a:t>[PERCENTAGE]</a:t>
                    </a:fld>
                    <a:endParaRPr lang="en-US"/>
                  </a:p>
                </c:rich>
              </c:tx>
              <c:dLblPos val="out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D90-4064-A4F1-4DC263F82880}"/>
                </c:ext>
              </c:extLst>
            </c:dLbl>
            <c:dLbl>
              <c:idx val="1"/>
              <c:tx>
                <c:rich>
                  <a:bodyPr/>
                  <a:lstStyle/>
                  <a:p>
                    <a:r>
                      <a:rPr lang="en-US"/>
                      <a:t>Females</a:t>
                    </a:r>
                  </a:p>
                  <a:p>
                    <a:fld id="{AD8079A9-3614-42CE-9A9B-4FBF435704D1}" type="PERCENTAGE">
                      <a:rPr lang="en-US"/>
                      <a:pPr/>
                      <a:t>[PERCENTAGE]</a:t>
                    </a:fld>
                    <a:endParaRPr lang="en-US"/>
                  </a:p>
                </c:rich>
              </c:tx>
              <c:dLblPos val="out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D90-4064-A4F1-4DC263F82880}"/>
                </c:ext>
              </c:extLst>
            </c:dLbl>
            <c:spPr>
              <a:noFill/>
              <a:ln>
                <a:solidFill>
                  <a:schemeClr val="accent1"/>
                </a:solidFill>
              </a:ln>
              <a:effectLst/>
            </c:spPr>
            <c:txPr>
              <a:bodyPr rot="0" spcFirstLastPara="1" vertOverflow="ellipsis" vert="horz" wrap="square" anchor="ctr" anchorCtr="1"/>
              <a:lstStyle/>
              <a:p>
                <a:pPr algn="ctr">
                  <a:defRPr lang="en-US" sz="900" b="0"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Sheet1!$B$20:$C$20</c:f>
              <c:strCache>
                <c:ptCount val="2"/>
                <c:pt idx="0">
                  <c:v>Male</c:v>
                </c:pt>
                <c:pt idx="1">
                  <c:v>Female</c:v>
                </c:pt>
              </c:strCache>
            </c:strRef>
          </c:cat>
          <c:val>
            <c:numRef>
              <c:f>Sheet1!$B$21:$C$21</c:f>
              <c:numCache>
                <c:formatCode>General</c:formatCode>
                <c:ptCount val="2"/>
                <c:pt idx="0">
                  <c:v>1173</c:v>
                </c:pt>
                <c:pt idx="1">
                  <c:v>540</c:v>
                </c:pt>
              </c:numCache>
            </c:numRef>
          </c:val>
          <c:extLst>
            <c:ext xmlns:c16="http://schemas.microsoft.com/office/drawing/2014/chart" uri="{C3380CC4-5D6E-409C-BE32-E72D297353CC}">
              <c16:uniqueId val="{00000004-1D90-4064-A4F1-4DC263F8288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900" b="0" i="0" u="none" strike="noStrike" kern="1200" baseline="0">
          <a:solidFill>
            <a:schemeClr val="tx1"/>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Sheet1!$A$26</c:f>
              <c:strCache>
                <c:ptCount val="1"/>
                <c:pt idx="0">
                  <c:v>Previous Studies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BE6-47B3-BC12-10A85BD76E3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BE6-47B3-BC12-10A85BD76E30}"/>
              </c:ext>
            </c:extLst>
          </c:dPt>
          <c:dLbls>
            <c:dLbl>
              <c:idx val="0"/>
              <c:layout>
                <c:manualLayout>
                  <c:x val="0.19166666666666668"/>
                  <c:y val="-0.17592592592592593"/>
                </c:manualLayout>
              </c:layout>
              <c:tx>
                <c:rich>
                  <a:bodyPr/>
                  <a:lstStyle/>
                  <a:p>
                    <a:r>
                      <a:rPr lang="en-US"/>
                      <a:t>TBI</a:t>
                    </a:r>
                  </a:p>
                  <a:p>
                    <a:fld id="{40017EE8-2075-455C-93DF-24058874828B}" type="PERCENTAGE">
                      <a:rPr lang="en-US"/>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BE6-47B3-BC12-10A85BD76E30}"/>
                </c:ext>
              </c:extLst>
            </c:dLbl>
            <c:dLbl>
              <c:idx val="1"/>
              <c:layout>
                <c:manualLayout>
                  <c:x val="-0.12486198600174978"/>
                  <c:y val="4.5790317876932052E-2"/>
                </c:manualLayout>
              </c:layout>
              <c:tx>
                <c:rich>
                  <a:bodyPr/>
                  <a:lstStyle/>
                  <a:p>
                    <a:r>
                      <a:rPr lang="en-US"/>
                      <a:t>Non-TBI </a:t>
                    </a:r>
                    <a:fld id="{E50DF8B6-7383-463C-9954-DA238786BBED}" type="PERCENTAGE">
                      <a:rPr lang="en-US"/>
                      <a:pPr/>
                      <a:t>[PERCENTAGE]</a:t>
                    </a:fld>
                    <a:endParaRPr lang="en-US"/>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BE6-47B3-BC12-10A85BD76E30}"/>
                </c:ext>
              </c:extLst>
            </c:dLbl>
            <c:spPr>
              <a:noFill/>
              <a:ln>
                <a:solidFill>
                  <a:schemeClr val="accent1"/>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Sheet1!$B$25:$C$25</c:f>
              <c:strCache>
                <c:ptCount val="2"/>
                <c:pt idx="0">
                  <c:v>TBI</c:v>
                </c:pt>
                <c:pt idx="1">
                  <c:v>Non-TBI</c:v>
                </c:pt>
              </c:strCache>
            </c:strRef>
          </c:cat>
          <c:val>
            <c:numRef>
              <c:f>Sheet1!$B$26:$C$26</c:f>
              <c:numCache>
                <c:formatCode>General</c:formatCode>
                <c:ptCount val="2"/>
                <c:pt idx="0">
                  <c:v>15910</c:v>
                </c:pt>
                <c:pt idx="1">
                  <c:v>113</c:v>
                </c:pt>
              </c:numCache>
            </c:numRef>
          </c:val>
          <c:extLst>
            <c:ext xmlns:c16="http://schemas.microsoft.com/office/drawing/2014/chart" uri="{C3380CC4-5D6E-409C-BE32-E72D297353CC}">
              <c16:uniqueId val="{00000004-1BE6-47B3-BC12-10A85BD76E3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Sheet1!$A$70</c:f>
              <c:strCache>
                <c:ptCount val="1"/>
                <c:pt idx="0">
                  <c:v>Current Study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63D-4F68-861A-D353769CC2F0}"/>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563D-4F68-861A-D353769CC2F0}"/>
              </c:ext>
            </c:extLst>
          </c:dPt>
          <c:dLbls>
            <c:dLbl>
              <c:idx val="0"/>
              <c:layout>
                <c:manualLayout>
                  <c:x val="0"/>
                  <c:y val="-3.2407407407407406E-2"/>
                </c:manualLayout>
              </c:layout>
              <c:tx>
                <c:rich>
                  <a:bodyPr/>
                  <a:lstStyle/>
                  <a:p>
                    <a:r>
                      <a:rPr lang="en-US"/>
                      <a:t>AD/VET </a:t>
                    </a:r>
                    <a:fld id="{43E3A979-52B3-4166-9EE4-A33DBDA4985F}" type="PERCENTAGE">
                      <a:rPr lang="en-US"/>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63D-4F68-861A-D353769CC2F0}"/>
                </c:ext>
              </c:extLst>
            </c:dLbl>
            <c:dLbl>
              <c:idx val="1"/>
              <c:layout>
                <c:manualLayout>
                  <c:x val="8.3333333333333332E-3"/>
                  <c:y val="2.3148148148148147E-2"/>
                </c:manualLayout>
              </c:layout>
              <c:tx>
                <c:rich>
                  <a:bodyPr/>
                  <a:lstStyle/>
                  <a:p>
                    <a:r>
                      <a:rPr lang="en-US"/>
                      <a:t>Other </a:t>
                    </a:r>
                    <a:fld id="{4D16EFE8-61A4-4B73-82D9-EE65C087C1DF}" type="PERCENTAGE">
                      <a:rPr lang="en-US"/>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63D-4F68-861A-D353769CC2F0}"/>
                </c:ext>
              </c:extLst>
            </c:dLbl>
            <c:spPr>
              <a:noFill/>
              <a:ln>
                <a:solidFill>
                  <a:schemeClr val="accent1"/>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Sheet1!$B$69:$C$69</c:f>
              <c:strCache>
                <c:ptCount val="2"/>
                <c:pt idx="0">
                  <c:v>AD/VET</c:v>
                </c:pt>
                <c:pt idx="1">
                  <c:v>Other</c:v>
                </c:pt>
              </c:strCache>
            </c:strRef>
          </c:cat>
          <c:val>
            <c:numRef>
              <c:f>Sheet1!$B$70:$C$70</c:f>
              <c:numCache>
                <c:formatCode>General</c:formatCode>
                <c:ptCount val="2"/>
                <c:pt idx="0">
                  <c:v>1517</c:v>
                </c:pt>
                <c:pt idx="1">
                  <c:v>196</c:v>
                </c:pt>
              </c:numCache>
            </c:numRef>
          </c:val>
          <c:extLst>
            <c:ext xmlns:c16="http://schemas.microsoft.com/office/drawing/2014/chart" uri="{C3380CC4-5D6E-409C-BE32-E72D297353CC}">
              <c16:uniqueId val="{00000004-563D-4F68-861A-D353769CC2F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Sheet1!$A$2</c:f>
              <c:strCache>
                <c:ptCount val="1"/>
                <c:pt idx="0">
                  <c:v>Previous Studies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CBD-498A-97F6-4875DA667D22}"/>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7CBD-498A-97F6-4875DA667D22}"/>
              </c:ext>
            </c:extLst>
          </c:dPt>
          <c:dLbls>
            <c:dLbl>
              <c:idx val="0"/>
              <c:layout>
                <c:manualLayout>
                  <c:x val="3.2853108835365054E-2"/>
                  <c:y val="-8.552632844803866E-2"/>
                </c:manualLayout>
              </c:layout>
              <c:tx>
                <c:rich>
                  <a:bodyPr/>
                  <a:lstStyle/>
                  <a:p>
                    <a:r>
                      <a:rPr lang="en-US"/>
                      <a:t>Male</a:t>
                    </a:r>
                  </a:p>
                  <a:p>
                    <a:fld id="{98F1E6B3-C987-446B-9F69-13D19117ED9F}" type="PERCENTAGE">
                      <a:rPr lang="en-US"/>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CBD-498A-97F6-4875DA667D22}"/>
                </c:ext>
              </c:extLst>
            </c:dLbl>
            <c:dLbl>
              <c:idx val="1"/>
              <c:layout>
                <c:manualLayout>
                  <c:x val="-3.2853108835365082E-2"/>
                  <c:y val="5.4981211145167706E-2"/>
                </c:manualLayout>
              </c:layout>
              <c:tx>
                <c:rich>
                  <a:bodyPr/>
                  <a:lstStyle/>
                  <a:p>
                    <a:r>
                      <a:rPr lang="en-US"/>
                      <a:t>Female</a:t>
                    </a:r>
                  </a:p>
                  <a:p>
                    <a:fld id="{EAE9AF95-2258-4486-9931-591C1E71310C}" type="PERCENTAGE">
                      <a:rPr lang="en-US"/>
                      <a:pPr/>
                      <a:t>[PERCENTAGE]</a:t>
                    </a:fld>
                    <a:endParaRPr lang="en-US"/>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CBD-498A-97F6-4875DA667D22}"/>
                </c:ext>
              </c:extLst>
            </c:dLbl>
            <c:spPr>
              <a:noFill/>
              <a:ln>
                <a:solidFill>
                  <a:schemeClr val="accent1"/>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Sheet1!$B$1:$C$1</c:f>
              <c:strCache>
                <c:ptCount val="2"/>
                <c:pt idx="0">
                  <c:v>males</c:v>
                </c:pt>
                <c:pt idx="1">
                  <c:v>females</c:v>
                </c:pt>
              </c:strCache>
            </c:strRef>
          </c:cat>
          <c:val>
            <c:numRef>
              <c:f>Sheet1!$B$2:$C$2</c:f>
              <c:numCache>
                <c:formatCode>General</c:formatCode>
                <c:ptCount val="2"/>
                <c:pt idx="0">
                  <c:v>13718</c:v>
                </c:pt>
                <c:pt idx="1">
                  <c:v>2305</c:v>
                </c:pt>
              </c:numCache>
            </c:numRef>
          </c:val>
          <c:extLst>
            <c:ext xmlns:c16="http://schemas.microsoft.com/office/drawing/2014/chart" uri="{C3380CC4-5D6E-409C-BE32-E72D297353CC}">
              <c16:uniqueId val="{00000004-7CBD-498A-97F6-4875DA667D2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C1E860-EA3A-4723-BB1D-F90EC1D0E536}" type="datetimeFigureOut">
              <a:rPr lang="en-US" smtClean="0"/>
              <a:t>7/17/2026</a:t>
            </a:fld>
            <a:endParaRPr lang="en-US"/>
          </a:p>
        </p:txBody>
      </p:sp>
      <p:sp>
        <p:nvSpPr>
          <p:cNvPr id="4" name="Slide Image Placeholder 3"/>
          <p:cNvSpPr>
            <a:spLocks noGrp="1" noRot="1" noChangeAspect="1"/>
          </p:cNvSpPr>
          <p:nvPr>
            <p:ph type="sldImg" idx="2"/>
          </p:nvPr>
        </p:nvSpPr>
        <p:spPr>
          <a:xfrm>
            <a:off x="1028700" y="1143000"/>
            <a:ext cx="48006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73581-4C02-4A3F-994D-4A9A6B5096E5}" type="slidenum">
              <a:rPr lang="en-US" smtClean="0"/>
              <a:t>‹#›</a:t>
            </a:fld>
            <a:endParaRPr lang="en-US"/>
          </a:p>
        </p:txBody>
      </p:sp>
    </p:spTree>
    <p:extLst>
      <p:ext uri="{BB962C8B-B14F-4D97-AF65-F5344CB8AC3E}">
        <p14:creationId xmlns:p14="http://schemas.microsoft.com/office/powerpoint/2010/main" val="137282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8700" y="1143000"/>
            <a:ext cx="48006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FE973581-4C02-4A3F-994D-4A9A6B5096E5}" type="slidenum">
              <a:rPr lang="en-US" smtClean="0"/>
              <a:t>1</a:t>
            </a:fld>
            <a:endParaRPr lang="en-US"/>
          </a:p>
        </p:txBody>
      </p:sp>
    </p:spTree>
    <p:extLst>
      <p:ext uri="{BB962C8B-B14F-4D97-AF65-F5344CB8AC3E}">
        <p14:creationId xmlns:p14="http://schemas.microsoft.com/office/powerpoint/2010/main" val="3713239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5387342"/>
            <a:ext cx="38404800" cy="1146048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6400800" y="17289782"/>
            <a:ext cx="38404800" cy="7947658"/>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28107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928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0" y="1752600"/>
            <a:ext cx="1104138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0" y="1752600"/>
            <a:ext cx="3248406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94523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5224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37333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0" y="8206745"/>
            <a:ext cx="44165520" cy="13693138"/>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3493770" y="22029425"/>
            <a:ext cx="44165520" cy="7200898"/>
          </a:xfrm>
        </p:spPr>
        <p:txBody>
          <a:bodyPr/>
          <a:lstStyle>
            <a:lvl1pPr marL="0" indent="0">
              <a:buNone/>
              <a:defRPr sz="10080">
                <a:solidFill>
                  <a:schemeClr val="tx1">
                    <a:tint val="75000"/>
                  </a:schemeClr>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12722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8763000"/>
            <a:ext cx="2176272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8763000"/>
            <a:ext cx="2176272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88904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752603"/>
            <a:ext cx="4416552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2" y="8069582"/>
            <a:ext cx="21662705"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3527112" y="12024360"/>
            <a:ext cx="21662705"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0" y="8069582"/>
            <a:ext cx="21769390"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25923240" y="12024360"/>
            <a:ext cx="2176939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32781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61018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1082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2194560"/>
            <a:ext cx="16515395" cy="768096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21769390" y="4739642"/>
            <a:ext cx="25923240" cy="23393400"/>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2" y="9875520"/>
            <a:ext cx="16515395"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65091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2194560"/>
            <a:ext cx="16515395" cy="768096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4739642"/>
            <a:ext cx="25923240" cy="23393400"/>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3527112" y="9875520"/>
            <a:ext cx="16515395"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22479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752603"/>
            <a:ext cx="4416552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8763000"/>
            <a:ext cx="4416552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0510482"/>
            <a:ext cx="11521440" cy="1752600"/>
          </a:xfrm>
          <a:prstGeom prst="rect">
            <a:avLst/>
          </a:prstGeom>
        </p:spPr>
        <p:txBody>
          <a:bodyPr vert="horz" lIns="91440" tIns="45720" rIns="91440" bIns="45720" rtlCol="0" anchor="ctr"/>
          <a:lstStyle>
            <a:lvl1pPr algn="l">
              <a:defRPr sz="5040">
                <a:solidFill>
                  <a:schemeClr val="tx1">
                    <a:tint val="75000"/>
                  </a:schemeClr>
                </a:solidFill>
              </a:defRPr>
            </a:lvl1pPr>
          </a:lstStyle>
          <a:p>
            <a:fld id="{C764DE79-268F-4C1A-8933-263129D2AF90}" type="datetimeFigureOut">
              <a:rPr lang="en-US" smtClean="0"/>
              <a:t>7/17/2026</a:t>
            </a:fld>
            <a:endParaRPr lang="en-US" dirty="0"/>
          </a:p>
        </p:txBody>
      </p:sp>
      <p:sp>
        <p:nvSpPr>
          <p:cNvPr id="5" name="Footer Placeholder 4"/>
          <p:cNvSpPr>
            <a:spLocks noGrp="1"/>
          </p:cNvSpPr>
          <p:nvPr>
            <p:ph type="ftr" sz="quarter" idx="3"/>
          </p:nvPr>
        </p:nvSpPr>
        <p:spPr>
          <a:xfrm>
            <a:off x="16962120" y="30510482"/>
            <a:ext cx="17282160" cy="1752600"/>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6164520" y="30510482"/>
            <a:ext cx="11521440" cy="1752600"/>
          </a:xfrm>
          <a:prstGeom prst="rect">
            <a:avLst/>
          </a:prstGeom>
        </p:spPr>
        <p:txBody>
          <a:bodyPr vert="horz" lIns="91440" tIns="45720" rIns="91440" bIns="45720" rtlCol="0" anchor="ctr"/>
          <a:lstStyle>
            <a:lvl1pPr algn="r">
              <a:defRPr sz="5040">
                <a:solidFill>
                  <a:schemeClr val="tx1">
                    <a:tint val="75000"/>
                  </a:schemeClr>
                </a:solidFill>
              </a:defRPr>
            </a:lvl1p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BC51757F-BA2B-8B4C-9F52-E3BFC994555D}"/>
              </a:ext>
            </a:extLst>
          </p:cNvPr>
          <p:cNvSpPr/>
          <p:nvPr userDrawn="1"/>
        </p:nvSpPr>
        <p:spPr>
          <a:xfrm>
            <a:off x="0" y="32004683"/>
            <a:ext cx="51206400" cy="1143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4816" tIns="47410" rIns="94816" bIns="47410" rtlCol="0" anchor="ctr"/>
          <a:lstStyle/>
          <a:p>
            <a:pPr algn="ctr"/>
            <a:endParaRPr lang="en-US" sz="5733">
              <a:ln>
                <a:solidFill>
                  <a:srgbClr val="001A3B"/>
                </a:solidFill>
              </a:ln>
              <a:solidFill>
                <a:srgbClr val="001A3B"/>
              </a:solidFill>
              <a:effectLst/>
            </a:endParaRPr>
          </a:p>
        </p:txBody>
      </p:sp>
      <p:sp>
        <p:nvSpPr>
          <p:cNvPr id="8" name="Rectangle 7">
            <a:extLst>
              <a:ext uri="{FF2B5EF4-FFF2-40B4-BE49-F238E27FC236}">
                <a16:creationId xmlns:a16="http://schemas.microsoft.com/office/drawing/2014/main" id="{E5B460C5-DB1D-09A6-C3E3-F024D39720B4}"/>
              </a:ext>
            </a:extLst>
          </p:cNvPr>
          <p:cNvSpPr/>
          <p:nvPr userDrawn="1"/>
        </p:nvSpPr>
        <p:spPr>
          <a:xfrm>
            <a:off x="0" y="32306621"/>
            <a:ext cx="51206400" cy="1143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4816" tIns="47410" rIns="94816" bIns="47410" rtlCol="0" anchor="ctr"/>
          <a:lstStyle/>
          <a:p>
            <a:pPr algn="ctr"/>
            <a:endParaRPr lang="en-US" sz="5733">
              <a:ln>
                <a:solidFill>
                  <a:srgbClr val="001A3B"/>
                </a:solidFill>
              </a:ln>
              <a:solidFill>
                <a:srgbClr val="001A3B"/>
              </a:solidFill>
              <a:effectLst/>
            </a:endParaRPr>
          </a:p>
        </p:txBody>
      </p:sp>
      <p:pic>
        <p:nvPicPr>
          <p:cNvPr id="9" name="Picture 8">
            <a:extLst>
              <a:ext uri="{FF2B5EF4-FFF2-40B4-BE49-F238E27FC236}">
                <a16:creationId xmlns:a16="http://schemas.microsoft.com/office/drawing/2014/main" id="{964446DC-13CA-9A12-21D4-9593A636D87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71304" y="677163"/>
            <a:ext cx="7511363" cy="2693240"/>
          </a:xfrm>
          <a:prstGeom prst="rect">
            <a:avLst/>
          </a:prstGeom>
        </p:spPr>
      </p:pic>
      <p:sp>
        <p:nvSpPr>
          <p:cNvPr id="10" name="Rectangle 9">
            <a:extLst>
              <a:ext uri="{FF2B5EF4-FFF2-40B4-BE49-F238E27FC236}">
                <a16:creationId xmlns:a16="http://schemas.microsoft.com/office/drawing/2014/main" id="{A6F4FF3B-3524-D1CD-1FC7-AE412E3E0A46}"/>
              </a:ext>
            </a:extLst>
          </p:cNvPr>
          <p:cNvSpPr/>
          <p:nvPr userDrawn="1"/>
        </p:nvSpPr>
        <p:spPr>
          <a:xfrm>
            <a:off x="-3826" y="677154"/>
            <a:ext cx="1193557" cy="2695120"/>
          </a:xfrm>
          <a:prstGeom prst="rect">
            <a:avLst/>
          </a:prstGeom>
          <a:solidFill>
            <a:srgbClr val="001A3B"/>
          </a:solidFill>
          <a:effectLst/>
        </p:spPr>
        <p:style>
          <a:lnRef idx="1">
            <a:schemeClr val="accent1"/>
          </a:lnRef>
          <a:fillRef idx="3">
            <a:schemeClr val="accent1"/>
          </a:fillRef>
          <a:effectRef idx="2">
            <a:schemeClr val="accent1"/>
          </a:effectRef>
          <a:fontRef idx="minor">
            <a:schemeClr val="lt1"/>
          </a:fontRef>
        </p:style>
        <p:txBody>
          <a:bodyPr lIns="81271" tIns="40636" rIns="81271" bIns="40636" rtlCol="0" anchor="ctr"/>
          <a:lstStyle/>
          <a:p>
            <a:pPr algn="ctr"/>
            <a:endParaRPr lang="en-US" sz="4914">
              <a:ln>
                <a:solidFill>
                  <a:srgbClr val="001A3B"/>
                </a:solidFill>
              </a:ln>
              <a:solidFill>
                <a:srgbClr val="001A3B"/>
              </a:solidFill>
              <a:effectLst/>
            </a:endParaRPr>
          </a:p>
        </p:txBody>
      </p:sp>
    </p:spTree>
    <p:extLst>
      <p:ext uri="{BB962C8B-B14F-4D97-AF65-F5344CB8AC3E}">
        <p14:creationId xmlns:p14="http://schemas.microsoft.com/office/powerpoint/2010/main" val="39337356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chart" Target="../charts/chart1.xml"/><Relationship Id="rId7"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4.png"/><Relationship Id="rId5" Type="http://schemas.openxmlformats.org/officeDocument/2006/relationships/image" Target="../media/image2.png"/><Relationship Id="rId10" Type="http://schemas.openxmlformats.org/officeDocument/2006/relationships/chart" Target="../charts/chart6.xml"/><Relationship Id="rId4" Type="http://schemas.openxmlformats.org/officeDocument/2006/relationships/chart" Target="../charts/chart2.xml"/><Relationship Id="rId9"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Chart 67">
            <a:extLst>
              <a:ext uri="{FF2B5EF4-FFF2-40B4-BE49-F238E27FC236}">
                <a16:creationId xmlns:a16="http://schemas.microsoft.com/office/drawing/2014/main" id="{F5ADD0AE-F141-D361-594E-A6E41537A10F}"/>
              </a:ext>
            </a:extLst>
          </p:cNvPr>
          <p:cNvGraphicFramePr>
            <a:graphicFrameLocks/>
          </p:cNvGraphicFramePr>
          <p:nvPr>
            <p:extLst>
              <p:ext uri="{D42A27DB-BD31-4B8C-83A1-F6EECF244321}">
                <p14:modId xmlns:p14="http://schemas.microsoft.com/office/powerpoint/2010/main" val="3806898110"/>
              </p:ext>
            </p:extLst>
          </p:nvPr>
        </p:nvGraphicFramePr>
        <p:xfrm>
          <a:off x="27012305" y="6628966"/>
          <a:ext cx="3865692" cy="20788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7" name="Chart 66">
            <a:extLst>
              <a:ext uri="{FF2B5EF4-FFF2-40B4-BE49-F238E27FC236}">
                <a16:creationId xmlns:a16="http://schemas.microsoft.com/office/drawing/2014/main" id="{0039F5FC-EEA5-A5A3-97E8-B965882B27CD}"/>
              </a:ext>
            </a:extLst>
          </p:cNvPr>
          <p:cNvGraphicFramePr>
            <a:graphicFrameLocks/>
          </p:cNvGraphicFramePr>
          <p:nvPr>
            <p:extLst>
              <p:ext uri="{D42A27DB-BD31-4B8C-83A1-F6EECF244321}">
                <p14:modId xmlns:p14="http://schemas.microsoft.com/office/powerpoint/2010/main" val="4293292949"/>
              </p:ext>
            </p:extLst>
          </p:nvPr>
        </p:nvGraphicFramePr>
        <p:xfrm>
          <a:off x="22899014" y="8838525"/>
          <a:ext cx="3865692" cy="2078892"/>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a:extLst>
              <a:ext uri="{FF2B5EF4-FFF2-40B4-BE49-F238E27FC236}">
                <a16:creationId xmlns:a16="http://schemas.microsoft.com/office/drawing/2014/main" id="{F2385067-6C9D-81D0-2C28-8C712E7A7F85}"/>
              </a:ext>
            </a:extLst>
          </p:cNvPr>
          <p:cNvPicPr>
            <a:picLocks noChangeAspect="1"/>
          </p:cNvPicPr>
          <p:nvPr/>
        </p:nvPicPr>
        <p:blipFill>
          <a:blip r:embed="rId5"/>
          <a:srcRect l="6928" t="5123" r="41806" b="52725"/>
          <a:stretch>
            <a:fillRect/>
          </a:stretch>
        </p:blipFill>
        <p:spPr>
          <a:xfrm>
            <a:off x="1755649" y="20325953"/>
            <a:ext cx="12527246" cy="11005783"/>
          </a:xfrm>
          <a:prstGeom prst="rect">
            <a:avLst/>
          </a:prstGeom>
        </p:spPr>
      </p:pic>
      <p:sp>
        <p:nvSpPr>
          <p:cNvPr id="14" name="TextBox 13"/>
          <p:cNvSpPr txBox="1"/>
          <p:nvPr/>
        </p:nvSpPr>
        <p:spPr>
          <a:xfrm>
            <a:off x="3657600" y="211269"/>
            <a:ext cx="43891200" cy="2123658"/>
          </a:xfrm>
          <a:prstGeom prst="rect">
            <a:avLst/>
          </a:prstGeom>
          <a:noFill/>
        </p:spPr>
        <p:txBody>
          <a:bodyPr wrap="square" rtlCol="0">
            <a:spAutoFit/>
          </a:bodyPr>
          <a:lstStyle/>
          <a:p>
            <a:pPr algn="ctr"/>
            <a:r>
              <a:rPr lang="en-US" sz="6600" b="1" dirty="0">
                <a:solidFill>
                  <a:srgbClr val="002060"/>
                </a:solidFill>
                <a:latin typeface="+mj-lt"/>
              </a:rPr>
              <a:t>Sex Differences in Military Headache: </a:t>
            </a:r>
          </a:p>
          <a:p>
            <a:pPr algn="ctr"/>
            <a:r>
              <a:rPr lang="en-US" sz="6600" b="1" dirty="0">
                <a:solidFill>
                  <a:srgbClr val="002060"/>
                </a:solidFill>
                <a:latin typeface="+mj-lt"/>
              </a:rPr>
              <a:t>NSI Single Item as HIT-6 Proxy Validation Beyond TBI Cohorts</a:t>
            </a:r>
          </a:p>
        </p:txBody>
      </p:sp>
      <p:sp>
        <p:nvSpPr>
          <p:cNvPr id="15" name="TextBox 14"/>
          <p:cNvSpPr txBox="1"/>
          <p:nvPr/>
        </p:nvSpPr>
        <p:spPr>
          <a:xfrm>
            <a:off x="3657601" y="2259164"/>
            <a:ext cx="43439253" cy="769441"/>
          </a:xfrm>
          <a:prstGeom prst="rect">
            <a:avLst/>
          </a:prstGeom>
          <a:noFill/>
        </p:spPr>
        <p:txBody>
          <a:bodyPr wrap="square" rtlCol="0">
            <a:spAutoFit/>
          </a:bodyPr>
          <a:lstStyle/>
          <a:p>
            <a:pPr algn="ctr"/>
            <a:r>
              <a:rPr lang="en-US" sz="4400" dirty="0"/>
              <a:t>Andrew Sojka</a:t>
            </a:r>
            <a:r>
              <a:rPr lang="en-US" sz="4000" baseline="30000" dirty="0"/>
              <a:t>1</a:t>
            </a:r>
            <a:r>
              <a:rPr lang="en-US" sz="4400" dirty="0"/>
              <a:t>, Kelly Marshall</a:t>
            </a:r>
            <a:r>
              <a:rPr lang="en-US" sz="4400" baseline="30000" dirty="0"/>
              <a:t>2</a:t>
            </a:r>
            <a:r>
              <a:rPr lang="en-US" sz="4400" dirty="0"/>
              <a:t>, Julian Burke</a:t>
            </a:r>
            <a:r>
              <a:rPr lang="en-US" sz="4400" baseline="30000" dirty="0"/>
              <a:t>3</a:t>
            </a:r>
            <a:r>
              <a:rPr lang="en-US" sz="4400" dirty="0"/>
              <a:t>, Louis M. French,</a:t>
            </a:r>
            <a:r>
              <a:rPr lang="en-US" sz="4400" baseline="30000" dirty="0"/>
              <a:t>3,4</a:t>
            </a:r>
            <a:r>
              <a:rPr lang="en-US" sz="4400" dirty="0"/>
              <a:t> Katherine Sullivan</a:t>
            </a:r>
            <a:r>
              <a:rPr lang="en-US" sz="4400" baseline="30000" dirty="0"/>
              <a:t>3</a:t>
            </a:r>
          </a:p>
        </p:txBody>
      </p:sp>
      <p:sp>
        <p:nvSpPr>
          <p:cNvPr id="16" name="TextBox 15"/>
          <p:cNvSpPr txBox="1"/>
          <p:nvPr/>
        </p:nvSpPr>
        <p:spPr>
          <a:xfrm>
            <a:off x="11681201" y="3011458"/>
            <a:ext cx="29504379" cy="1077218"/>
          </a:xfrm>
          <a:prstGeom prst="rect">
            <a:avLst/>
          </a:prstGeom>
          <a:noFill/>
        </p:spPr>
        <p:txBody>
          <a:bodyPr wrap="square" rtlCol="0">
            <a:spAutoFit/>
          </a:bodyPr>
          <a:lstStyle/>
          <a:p>
            <a:pPr algn="ctr"/>
            <a:r>
              <a:rPr lang="en-US" sz="3200" baseline="30000" dirty="0"/>
              <a:t>1</a:t>
            </a:r>
            <a:r>
              <a:rPr lang="en-US" sz="3200" dirty="0"/>
              <a:t>Georgetown University; </a:t>
            </a:r>
            <a:r>
              <a:rPr lang="en-US" sz="3200" baseline="30000" dirty="0"/>
              <a:t>2</a:t>
            </a:r>
            <a:r>
              <a:rPr lang="en-US" sz="3200" dirty="0"/>
              <a:t>Audiology and Speech Center, Walter Reed National Military Medical Center, Bethesda, MD; </a:t>
            </a:r>
            <a:r>
              <a:rPr lang="en-US" sz="3200" baseline="30000" dirty="0"/>
              <a:t>3</a:t>
            </a:r>
            <a:r>
              <a:rPr lang="en-US" sz="3200" dirty="0"/>
              <a:t>National Intrepid Center of Excellence, </a:t>
            </a:r>
          </a:p>
          <a:p>
            <a:pPr algn="ctr"/>
            <a:r>
              <a:rPr lang="en-US" sz="3200" dirty="0"/>
              <a:t>Walter Reed National Military Medical Center, Bethesda, MD; </a:t>
            </a:r>
            <a:r>
              <a:rPr lang="en-US" sz="3200" baseline="30000" dirty="0"/>
              <a:t>4</a:t>
            </a:r>
            <a:r>
              <a:rPr lang="en-US" sz="3200" dirty="0"/>
              <a:t>Uniformed Services University of the Health Sciences, Bethesda, MD. </a:t>
            </a:r>
          </a:p>
        </p:txBody>
      </p:sp>
      <p:sp>
        <p:nvSpPr>
          <p:cNvPr id="17" name="TextBox 16"/>
          <p:cNvSpPr txBox="1"/>
          <p:nvPr/>
        </p:nvSpPr>
        <p:spPr>
          <a:xfrm>
            <a:off x="1755648" y="5600187"/>
            <a:ext cx="12358176" cy="6986528"/>
          </a:xfrm>
          <a:prstGeom prst="rect">
            <a:avLst/>
          </a:prstGeom>
          <a:noFill/>
        </p:spPr>
        <p:txBody>
          <a:bodyPr wrap="square" rtlCol="0">
            <a:spAutoFit/>
          </a:bodyPr>
          <a:lstStyle/>
          <a:p>
            <a:pPr marL="457200" indent="-457200">
              <a:buFont typeface="Arial" panose="020B0604020202020204" pitchFamily="34" charset="0"/>
              <a:buChar char="•"/>
            </a:pPr>
            <a:r>
              <a:rPr lang="en-US" sz="3200" b="1" dirty="0"/>
              <a:t>Problem. </a:t>
            </a:r>
            <a:r>
              <a:rPr lang="en-US" sz="3200" dirty="0"/>
              <a:t>Survey burden reduces efficiency and readiness in Military Health. Concurrently, headaches are highly prevalent across various diagnoses and exposures.</a:t>
            </a:r>
          </a:p>
          <a:p>
            <a:pPr marL="457200" indent="-457200">
              <a:buFont typeface="Arial" panose="020B0604020202020204" pitchFamily="34" charset="0"/>
              <a:buChar char="•"/>
            </a:pPr>
            <a:r>
              <a:rPr lang="en-US" sz="3200" b="1" dirty="0"/>
              <a:t>Measures. </a:t>
            </a:r>
            <a:r>
              <a:rPr lang="en-US" sz="3200" dirty="0"/>
              <a:t>The 6-item Headache Impact Test (HIT-6) and the single-item headache question on the 22-item Neurobehavioral Symptom Inventory (NSI-Q4)</a:t>
            </a:r>
            <a:r>
              <a:rPr lang="en-US" sz="3200" baseline="30000" dirty="0"/>
              <a:t>1,2</a:t>
            </a:r>
            <a:r>
              <a:rPr lang="en-US" sz="3200" dirty="0"/>
              <a:t>. </a:t>
            </a:r>
          </a:p>
          <a:p>
            <a:pPr lvl="1" indent="-457200">
              <a:buFont typeface="Arial" panose="020B0604020202020204" pitchFamily="34" charset="0"/>
              <a:buChar char="•"/>
            </a:pPr>
            <a:r>
              <a:rPr lang="en-US" sz="3200" b="1" dirty="0"/>
              <a:t>Gap. </a:t>
            </a:r>
            <a:r>
              <a:rPr lang="en-US" sz="3200" dirty="0"/>
              <a:t>Though designed for traumatic brain injury (TBI), the NSI is now used in other populations to gauge general symptom distress. However, NSI-Q4/HIT-6 validation has focused on predominantly male, military TBI samples, leaving a gap in data for females, non-military and non-TBI patients.</a:t>
            </a:r>
            <a:r>
              <a:rPr lang="en-US" sz="3200" baseline="30000" dirty="0"/>
              <a:t>3,4</a:t>
            </a:r>
          </a:p>
          <a:p>
            <a:pPr marL="457200" indent="-457200">
              <a:buFont typeface="Arial" panose="020B0604020202020204" pitchFamily="34" charset="0"/>
              <a:buChar char="•"/>
            </a:pPr>
            <a:r>
              <a:rPr lang="en-US" sz="3200" b="1" dirty="0"/>
              <a:t>Objective. </a:t>
            </a:r>
            <a:r>
              <a:rPr lang="en-US" sz="3200" dirty="0"/>
              <a:t>Validate NSI-Q4 as a proxy for HIT-6 within a clinically diverse population to generalize previous findings and mitigate survey burden.</a:t>
            </a:r>
          </a:p>
        </p:txBody>
      </p:sp>
      <p:sp>
        <p:nvSpPr>
          <p:cNvPr id="18" name="TextBox 17"/>
          <p:cNvSpPr txBox="1"/>
          <p:nvPr/>
        </p:nvSpPr>
        <p:spPr>
          <a:xfrm>
            <a:off x="37419834" y="5749313"/>
            <a:ext cx="11144618" cy="5016758"/>
          </a:xfrm>
          <a:prstGeom prst="rect">
            <a:avLst/>
          </a:prstGeom>
          <a:noFill/>
        </p:spPr>
        <p:txBody>
          <a:bodyPr wrap="square" rtlCol="0">
            <a:spAutoFit/>
          </a:bodyPr>
          <a:lstStyle/>
          <a:p>
            <a:pPr marL="285750" indent="-285750">
              <a:buFont typeface="Arial" panose="020B0604020202020204" pitchFamily="34" charset="0"/>
              <a:buChar char="•"/>
            </a:pPr>
            <a:r>
              <a:rPr lang="en-US" sz="3200" b="1" dirty="0"/>
              <a:t>Primary Finding.</a:t>
            </a:r>
            <a:r>
              <a:rPr lang="en-US" sz="3200" dirty="0"/>
              <a:t> When accounting for sex in the mixed-effects model, NSI Q4 was a statistically significant predictor of HIT-6 total scores across both sexes (p &lt; 0.001).</a:t>
            </a:r>
            <a:endParaRPr lang="en-US" sz="3600" dirty="0"/>
          </a:p>
          <a:p>
            <a:pPr marL="285750" indent="-285750">
              <a:buFont typeface="Arial" panose="020B0604020202020204" pitchFamily="34" charset="0"/>
              <a:buChar char="•"/>
            </a:pPr>
            <a:r>
              <a:rPr lang="en-US" sz="3200" b="1" dirty="0"/>
              <a:t>Sex Interaction.</a:t>
            </a:r>
            <a:r>
              <a:rPr lang="en-US" sz="3200" dirty="0"/>
              <a:t> A secondary analysis revealed a modest but significant difference in the Sex x NSI-Q4 interaction (p = 0.003). The association was slightly stronger in males (slope = 6.82) than females (slope = 6.21)</a:t>
            </a:r>
          </a:p>
          <a:p>
            <a:pPr marL="285750" indent="-285750">
              <a:buFont typeface="Arial" panose="020B0604020202020204" pitchFamily="34" charset="0"/>
              <a:buChar char="•"/>
            </a:pPr>
            <a:r>
              <a:rPr lang="en-US" sz="3200" b="1" dirty="0"/>
              <a:t>Baseline Differences. </a:t>
            </a:r>
            <a:r>
              <a:rPr lang="en-US" sz="3200" dirty="0"/>
              <a:t>This difference could be explained by females reporting higher HIT-6 scores at lower NSI severity levels (β</a:t>
            </a:r>
            <a:r>
              <a:rPr lang="en-US" sz="3200" baseline="-25000" dirty="0"/>
              <a:t>Males</a:t>
            </a:r>
            <a:r>
              <a:rPr lang="en-US" sz="3200" dirty="0"/>
              <a:t>= -2.35, p &lt; 0.001)</a:t>
            </a:r>
          </a:p>
        </p:txBody>
      </p:sp>
      <p:sp>
        <p:nvSpPr>
          <p:cNvPr id="19" name="Rectangle 18"/>
          <p:cNvSpPr/>
          <p:nvPr/>
        </p:nvSpPr>
        <p:spPr>
          <a:xfrm>
            <a:off x="2215643" y="13205587"/>
            <a:ext cx="11550351" cy="2062103"/>
          </a:xfrm>
          <a:prstGeom prst="rect">
            <a:avLst/>
          </a:prstGeom>
        </p:spPr>
        <p:txBody>
          <a:bodyPr wrap="square">
            <a:spAutoFit/>
          </a:bodyPr>
          <a:lstStyle/>
          <a:p>
            <a:r>
              <a:rPr lang="en-US" sz="3200" b="1" dirty="0">
                <a:solidFill>
                  <a:srgbClr val="C00000"/>
                </a:solidFill>
              </a:rPr>
              <a:t>Research Questions:</a:t>
            </a:r>
          </a:p>
          <a:p>
            <a:pPr marL="514350" indent="-514350">
              <a:buAutoNum type="arabicParenR"/>
            </a:pPr>
            <a:r>
              <a:rPr lang="en-US" sz="3200" dirty="0">
                <a:solidFill>
                  <a:srgbClr val="C00000"/>
                </a:solidFill>
              </a:rPr>
              <a:t>What is the relationship between NSI and HIT in a clinically diverse population</a:t>
            </a:r>
          </a:p>
          <a:p>
            <a:pPr marL="514350" indent="-514350">
              <a:buAutoNum type="arabicParenR"/>
            </a:pPr>
            <a:r>
              <a:rPr lang="en-US" sz="3200" dirty="0">
                <a:solidFill>
                  <a:srgbClr val="C00000"/>
                </a:solidFill>
              </a:rPr>
              <a:t>Does sex modulate this relationship?</a:t>
            </a:r>
          </a:p>
        </p:txBody>
      </p:sp>
      <p:sp>
        <p:nvSpPr>
          <p:cNvPr id="2" name="TextBox 1">
            <a:extLst>
              <a:ext uri="{FF2B5EF4-FFF2-40B4-BE49-F238E27FC236}">
                <a16:creationId xmlns:a16="http://schemas.microsoft.com/office/drawing/2014/main" id="{FB161455-11D2-CDCB-C820-40194854A489}"/>
              </a:ext>
            </a:extLst>
          </p:cNvPr>
          <p:cNvSpPr txBox="1"/>
          <p:nvPr/>
        </p:nvSpPr>
        <p:spPr>
          <a:xfrm>
            <a:off x="37658000" y="23250284"/>
            <a:ext cx="12085360" cy="5893921"/>
          </a:xfrm>
          <a:prstGeom prst="rect">
            <a:avLst/>
          </a:prstGeom>
          <a:noFill/>
        </p:spPr>
        <p:txBody>
          <a:bodyPr wrap="square" rtlCol="0">
            <a:spAutoFit/>
          </a:bodyPr>
          <a:lstStyle/>
          <a:p>
            <a:r>
              <a:rPr lang="en-US" sz="1700" b="1" dirty="0"/>
              <a:t>References</a:t>
            </a:r>
            <a:endParaRPr lang="en-US" sz="1700" baseline="30000" dirty="0"/>
          </a:p>
          <a:p>
            <a:r>
              <a:rPr lang="en-US" sz="1700" baseline="30000" dirty="0"/>
              <a:t>1</a:t>
            </a:r>
            <a:r>
              <a:rPr lang="en-US" sz="1700" dirty="0"/>
              <a:t>Kosinski, M., Bayliss, M. S., </a:t>
            </a:r>
            <a:r>
              <a:rPr lang="en-US" sz="1700" dirty="0" err="1"/>
              <a:t>Bjorner</a:t>
            </a:r>
            <a:r>
              <a:rPr lang="en-US" sz="1700" dirty="0"/>
              <a:t>, J. B., J. E. Ware, Jr., Garber, W. H., Batenhorst, A., Cady, R., </a:t>
            </a:r>
            <a:r>
              <a:rPr lang="en-US" sz="1700" dirty="0" err="1"/>
              <a:t>Dahlöf</a:t>
            </a:r>
            <a:r>
              <a:rPr lang="en-US" sz="1700" dirty="0"/>
              <a:t>, C. G. H., Dowson, A., &amp; Tepper, S. (2003). A Six-Item Short-Form Survey for Measuring Headache Impact: The HIT-6™. </a:t>
            </a:r>
            <a:r>
              <a:rPr lang="en-US" sz="1700" i="1" dirty="0"/>
              <a:t>Quality of Life Research</a:t>
            </a:r>
            <a:r>
              <a:rPr lang="en-US" sz="1700" dirty="0"/>
              <a:t>,</a:t>
            </a:r>
            <a:r>
              <a:rPr lang="en-US" sz="1700" i="1" dirty="0"/>
              <a:t> 12</a:t>
            </a:r>
            <a:r>
              <a:rPr lang="en-US" sz="1700" dirty="0"/>
              <a:t>(8), 963-974. http://www.jstor.org/stable/4038952</a:t>
            </a:r>
          </a:p>
          <a:p>
            <a:r>
              <a:rPr lang="en-US" sz="1700" baseline="30000" dirty="0"/>
              <a:t>2</a:t>
            </a:r>
            <a:r>
              <a:rPr lang="en-US" sz="1700" dirty="0"/>
              <a:t>Cicerone, K. D., &amp; Kalmar, K. (1995). Persistent </a:t>
            </a:r>
            <a:r>
              <a:rPr lang="en-US" sz="1700" dirty="0" err="1"/>
              <a:t>postconcussion</a:t>
            </a:r>
            <a:r>
              <a:rPr lang="en-US" sz="1700" dirty="0"/>
              <a:t> syndrome: The structure of subjective complaints after mild traumatic brain injury. </a:t>
            </a:r>
            <a:r>
              <a:rPr lang="en-US" sz="1700" i="1" dirty="0"/>
              <a:t>The Journal of Head Trauma Rehabilitation</a:t>
            </a:r>
            <a:r>
              <a:rPr lang="en-US" sz="1700" dirty="0"/>
              <a:t>,</a:t>
            </a:r>
            <a:r>
              <a:rPr lang="en-US" sz="1700" i="1" dirty="0"/>
              <a:t> 10</a:t>
            </a:r>
            <a:r>
              <a:rPr lang="en-US" sz="1700" dirty="0"/>
              <a:t>(3), 1-17. https://journals.lww.com/headtraumarehab/fulltext/1995/06000/persistent_postconcussion_syndrome the structure.2.aspx</a:t>
            </a:r>
            <a:endParaRPr lang="en-US" sz="1700" baseline="30000" dirty="0"/>
          </a:p>
          <a:p>
            <a:r>
              <a:rPr lang="en-US" sz="1700" baseline="30000" dirty="0"/>
              <a:t>3</a:t>
            </a:r>
            <a:r>
              <a:rPr lang="en-US" sz="1700" dirty="0"/>
              <a:t>Lu, L. H., Bowles, A. O., Kennedy, J. E., Eapen, B. C., &amp; Cooper, D. B. (2019). Single-Item Versus Multiple-Item Headache Ratings in Service Members Seeking Treatment for Brain Injury. </a:t>
            </a:r>
            <a:r>
              <a:rPr lang="en-US" sz="1700" i="1" dirty="0"/>
              <a:t>Military Medicine</a:t>
            </a:r>
            <a:r>
              <a:rPr lang="en-US" sz="1700" dirty="0"/>
              <a:t>,</a:t>
            </a:r>
            <a:r>
              <a:rPr lang="en-US" sz="1700" i="1" dirty="0"/>
              <a:t> 185</a:t>
            </a:r>
            <a:r>
              <a:rPr lang="en-US" sz="1700" dirty="0"/>
              <a:t>(1-2), e43-e46. https://doi.org/10.1093/milmed/usz173 </a:t>
            </a:r>
          </a:p>
          <a:p>
            <a:r>
              <a:rPr lang="en-US" sz="1700" baseline="30000" dirty="0"/>
              <a:t>4</a:t>
            </a:r>
            <a:r>
              <a:rPr lang="en-US" sz="1700" dirty="0"/>
              <a:t>Hoover, P. J., Nix, C. A., </a:t>
            </a:r>
            <a:r>
              <a:rPr lang="en-US" sz="1700" dirty="0" err="1"/>
              <a:t>Llop</a:t>
            </a:r>
            <a:r>
              <a:rPr lang="en-US" sz="1700" dirty="0"/>
              <a:t>, J. Z., Lu, L. H., Bowles, A. O., &amp; Caban, J. J. (2022). Correlations Between the Neurobehavioral Symptom Inventory and Other Commonly Used Questionnaires for Traumatic Brain Injury. </a:t>
            </a:r>
            <a:r>
              <a:rPr lang="en-US" sz="1700" i="1" dirty="0"/>
              <a:t>Military Medicine</a:t>
            </a:r>
            <a:r>
              <a:rPr lang="en-US" sz="1700" dirty="0"/>
              <a:t>,</a:t>
            </a:r>
            <a:r>
              <a:rPr lang="en-US" sz="1700" i="1" dirty="0"/>
              <a:t> 188</a:t>
            </a:r>
            <a:r>
              <a:rPr lang="en-US" sz="1700" dirty="0"/>
              <a:t>(7-8), e2150-e2157.https://doi.org/10.1093/milmed/usab559 </a:t>
            </a:r>
          </a:p>
          <a:p>
            <a:endParaRPr lang="en-US" sz="1000" b="1" dirty="0">
              <a:solidFill>
                <a:srgbClr val="A6192E"/>
              </a:solidFill>
            </a:endParaRPr>
          </a:p>
          <a:p>
            <a:r>
              <a:rPr lang="en-US" sz="1700" b="1" dirty="0">
                <a:solidFill>
                  <a:srgbClr val="C00000"/>
                </a:solidFill>
              </a:rPr>
              <a:t>Disclaimer</a:t>
            </a:r>
          </a:p>
          <a:p>
            <a:r>
              <a:rPr lang="en-US" sz="1700" dirty="0">
                <a:solidFill>
                  <a:srgbClr val="C00000"/>
                </a:solidFill>
              </a:rPr>
              <a:t>The identification of specific instrumentation is considered an integral part of the scientific endeavor and does not constitute endorsement or implied endorsement on the part of the authors, Department of War, or any component agency. The views expressed in this poster are those of the authors and do not necessarily reflect the official policy of the Department of War or the U.S. Government. </a:t>
            </a:r>
          </a:p>
          <a:p>
            <a:endParaRPr lang="en-US" sz="1000" b="1" dirty="0">
              <a:solidFill>
                <a:srgbClr val="C00000"/>
              </a:solidFill>
            </a:endParaRPr>
          </a:p>
          <a:p>
            <a:r>
              <a:rPr lang="en-US" sz="1700" b="1" dirty="0"/>
              <a:t>Acknowledgements </a:t>
            </a:r>
            <a:endParaRPr lang="en-US" sz="1700" dirty="0"/>
          </a:p>
          <a:p>
            <a:r>
              <a:rPr lang="en-US" sz="1700" dirty="0"/>
              <a:t>Thank you to the Georgetown Physiology and Pharmacology Department, WRNMMC, the University of Maryland Program of Neuroscience and Cognitive Science, and the National Intrepid Center of Excellence for supporting this research. Thank you to the Military members and their families for their time and contributions to this study.</a:t>
            </a:r>
          </a:p>
        </p:txBody>
      </p:sp>
      <p:sp>
        <p:nvSpPr>
          <p:cNvPr id="22" name="TextBox 21">
            <a:extLst>
              <a:ext uri="{FF2B5EF4-FFF2-40B4-BE49-F238E27FC236}">
                <a16:creationId xmlns:a16="http://schemas.microsoft.com/office/drawing/2014/main" id="{EF83EB70-3DF0-B1B5-DBFE-91A05BCF7042}"/>
              </a:ext>
            </a:extLst>
          </p:cNvPr>
          <p:cNvSpPr txBox="1"/>
          <p:nvPr/>
        </p:nvSpPr>
        <p:spPr>
          <a:xfrm>
            <a:off x="15135400" y="30196585"/>
            <a:ext cx="9533238" cy="916854"/>
          </a:xfrm>
          <a:prstGeom prst="rect">
            <a:avLst/>
          </a:prstGeom>
          <a:noFill/>
        </p:spPr>
        <p:txBody>
          <a:bodyPr wrap="square">
            <a:spAutoFit/>
          </a:bodyPr>
          <a:lstStyle/>
          <a:p>
            <a:pPr>
              <a:lnSpc>
                <a:spcPct val="115000"/>
              </a:lnSpc>
              <a:spcAft>
                <a:spcPts val="800"/>
              </a:spcAft>
            </a:pPr>
            <a:r>
              <a:rPr lang="en-US" sz="2400" b="1" dirty="0"/>
              <a:t>As shown in Figure 2, the single-item NSI was a statistically significant predictor of HIT score in the clinical population (</a:t>
            </a:r>
            <a:r>
              <a:rPr lang="en-US" sz="2400" b="1" i="1" dirty="0"/>
              <a:t>p</a:t>
            </a:r>
            <a:r>
              <a:rPr lang="en-US" sz="2400" b="1" dirty="0"/>
              <a:t> &lt; 0.001).</a:t>
            </a:r>
            <a:endParaRPr lang="en-US" sz="2400" b="1" i="1" dirty="0"/>
          </a:p>
        </p:txBody>
      </p:sp>
      <p:sp>
        <p:nvSpPr>
          <p:cNvPr id="27" name="TextBox 26">
            <a:extLst>
              <a:ext uri="{FF2B5EF4-FFF2-40B4-BE49-F238E27FC236}">
                <a16:creationId xmlns:a16="http://schemas.microsoft.com/office/drawing/2014/main" id="{C9C798D1-F9D4-74DF-17B0-1F468158463B}"/>
              </a:ext>
            </a:extLst>
          </p:cNvPr>
          <p:cNvSpPr txBox="1"/>
          <p:nvPr/>
        </p:nvSpPr>
        <p:spPr>
          <a:xfrm>
            <a:off x="26108527" y="30154273"/>
            <a:ext cx="10311523" cy="1569660"/>
          </a:xfrm>
          <a:prstGeom prst="rect">
            <a:avLst/>
          </a:prstGeom>
          <a:noFill/>
        </p:spPr>
        <p:txBody>
          <a:bodyPr wrap="square">
            <a:spAutoFit/>
          </a:bodyPr>
          <a:lstStyle/>
          <a:p>
            <a:r>
              <a:rPr lang="en-US" sz="2400" b="1" dirty="0"/>
              <a:t>As shown in figure 3, NSI-Q4 significantly predicted higher HIT-6 scores across both sexes (p &lt; 0.001). This association was stronger in men (β</a:t>
            </a:r>
            <a:r>
              <a:rPr lang="en-US" sz="2400" b="1" baseline="-25000" dirty="0"/>
              <a:t>Males </a:t>
            </a:r>
            <a:r>
              <a:rPr lang="en-US" sz="2400" b="1" kern="100" dirty="0">
                <a:ea typeface="Aptos" panose="020B0004020202020204" pitchFamily="34" charset="0"/>
                <a:cs typeface="Times New Roman" panose="02020603050405020304" pitchFamily="18" charset="0"/>
              </a:rPr>
              <a:t>−</a:t>
            </a:r>
            <a:r>
              <a:rPr lang="en-US" sz="2400" b="1" dirty="0"/>
              <a:t> β</a:t>
            </a:r>
            <a:r>
              <a:rPr lang="en-US" sz="2400" b="1" baseline="-25000" dirty="0"/>
              <a:t>Females </a:t>
            </a:r>
            <a:r>
              <a:rPr lang="en-US" sz="2400" b="1" kern="100" dirty="0">
                <a:ea typeface="Aptos" panose="020B0004020202020204" pitchFamily="34" charset="0"/>
                <a:cs typeface="Times New Roman" panose="02020603050405020304" pitchFamily="18" charset="0"/>
              </a:rPr>
              <a:t>= +0.60, </a:t>
            </a:r>
            <a:r>
              <a:rPr lang="en-US" sz="2400" b="1" dirty="0"/>
              <a:t>p = 0.003), although females exhibited higher baseline HIT-6 scores at an NSI-Q4 of 0 (β</a:t>
            </a:r>
            <a:r>
              <a:rPr lang="en-US" sz="2400" b="1" baseline="-25000" dirty="0"/>
              <a:t>Males</a:t>
            </a:r>
            <a:r>
              <a:rPr lang="en-US" sz="2400" b="1" dirty="0"/>
              <a:t>= -2.35, p &lt; 0.001).  </a:t>
            </a:r>
            <a:endParaRPr lang="en-US" sz="2800" b="1" dirty="0"/>
          </a:p>
        </p:txBody>
      </p:sp>
      <p:sp>
        <p:nvSpPr>
          <p:cNvPr id="30" name="TextBox 53">
            <a:extLst>
              <a:ext uri="{FF2B5EF4-FFF2-40B4-BE49-F238E27FC236}">
                <a16:creationId xmlns:a16="http://schemas.microsoft.com/office/drawing/2014/main" id="{C4C6AA23-69EE-FDEB-BB51-6AB78140C775}"/>
              </a:ext>
            </a:extLst>
          </p:cNvPr>
          <p:cNvSpPr txBox="1">
            <a:spLocks noChangeArrowheads="1"/>
          </p:cNvSpPr>
          <p:nvPr/>
        </p:nvSpPr>
        <p:spPr bwMode="auto">
          <a:xfrm>
            <a:off x="1755649" y="16371174"/>
            <a:ext cx="12010346" cy="1037438"/>
          </a:xfrm>
          <a:prstGeom prst="rect">
            <a:avLst/>
          </a:prstGeom>
          <a:solidFill>
            <a:schemeClr val="tx2"/>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algn="ctr"/>
            <a:r>
              <a:rPr lang="en-US" sz="5900" dirty="0">
                <a:solidFill>
                  <a:srgbClr val="FFFFFF"/>
                </a:solidFill>
              </a:rPr>
              <a:t>Methods</a:t>
            </a:r>
          </a:p>
        </p:txBody>
      </p:sp>
      <p:sp>
        <p:nvSpPr>
          <p:cNvPr id="34" name="TextBox 53">
            <a:extLst>
              <a:ext uri="{FF2B5EF4-FFF2-40B4-BE49-F238E27FC236}">
                <a16:creationId xmlns:a16="http://schemas.microsoft.com/office/drawing/2014/main" id="{52796440-EBA7-0618-4A7D-91960FC93CCF}"/>
              </a:ext>
            </a:extLst>
          </p:cNvPr>
          <p:cNvSpPr txBox="1">
            <a:spLocks noChangeArrowheads="1"/>
          </p:cNvSpPr>
          <p:nvPr/>
        </p:nvSpPr>
        <p:spPr bwMode="auto">
          <a:xfrm>
            <a:off x="37501461" y="4617917"/>
            <a:ext cx="12241899" cy="999405"/>
          </a:xfrm>
          <a:prstGeom prst="rect">
            <a:avLst/>
          </a:prstGeom>
          <a:solidFill>
            <a:schemeClr val="tx2"/>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algn="ctr"/>
            <a:r>
              <a:rPr lang="en-US" sz="5900" dirty="0">
                <a:solidFill>
                  <a:srgbClr val="FFFFFF"/>
                </a:solidFill>
              </a:rPr>
              <a:t>Results Continued</a:t>
            </a:r>
          </a:p>
        </p:txBody>
      </p:sp>
      <p:sp>
        <p:nvSpPr>
          <p:cNvPr id="35" name="TextBox 34">
            <a:extLst>
              <a:ext uri="{FF2B5EF4-FFF2-40B4-BE49-F238E27FC236}">
                <a16:creationId xmlns:a16="http://schemas.microsoft.com/office/drawing/2014/main" id="{17630ADE-3EB5-E3AF-6058-114A1572B714}"/>
              </a:ext>
            </a:extLst>
          </p:cNvPr>
          <p:cNvSpPr txBox="1"/>
          <p:nvPr/>
        </p:nvSpPr>
        <p:spPr>
          <a:xfrm>
            <a:off x="25090117" y="26995663"/>
            <a:ext cx="9224631" cy="707886"/>
          </a:xfrm>
          <a:prstGeom prst="rect">
            <a:avLst/>
          </a:prstGeom>
          <a:noFill/>
        </p:spPr>
        <p:txBody>
          <a:bodyPr wrap="square">
            <a:spAutoFit/>
          </a:bodyPr>
          <a:lstStyle/>
          <a:p>
            <a:r>
              <a:rPr lang="en-US" sz="2000" b="1" i="1" dirty="0"/>
              <a:t> </a:t>
            </a:r>
            <a:endParaRPr lang="en-US" sz="2000" i="1" dirty="0"/>
          </a:p>
          <a:p>
            <a:endParaRPr lang="en-US" sz="2000" i="1" dirty="0"/>
          </a:p>
        </p:txBody>
      </p:sp>
      <p:sp>
        <p:nvSpPr>
          <p:cNvPr id="6" name="TextBox 5">
            <a:extLst>
              <a:ext uri="{FF2B5EF4-FFF2-40B4-BE49-F238E27FC236}">
                <a16:creationId xmlns:a16="http://schemas.microsoft.com/office/drawing/2014/main" id="{D653F62A-524D-B7E3-51B7-814F76F0504C}"/>
              </a:ext>
            </a:extLst>
          </p:cNvPr>
          <p:cNvSpPr txBox="1"/>
          <p:nvPr/>
        </p:nvSpPr>
        <p:spPr>
          <a:xfrm>
            <a:off x="2436006" y="17659575"/>
            <a:ext cx="11746944" cy="2554545"/>
          </a:xfrm>
          <a:prstGeom prst="rect">
            <a:avLst/>
          </a:prstGeom>
          <a:noFill/>
        </p:spPr>
        <p:txBody>
          <a:bodyPr wrap="square">
            <a:spAutoFit/>
          </a:bodyPr>
          <a:lstStyle/>
          <a:p>
            <a:r>
              <a:rPr lang="en-US" sz="3200" dirty="0"/>
              <a:t>We analyzed 3,369 longitudinal HIT-6/NSI-Q4 evaluations from 1,713 unique patients (31.5% female) at Walter Reed National Military Medical Center (WRNMMC). A linear mixed-effects model was utilized to evaluate the NSI-Q4 as a proxy for HIT-6 while accounting for repeated measures within subjects.</a:t>
            </a:r>
          </a:p>
        </p:txBody>
      </p:sp>
      <p:sp>
        <p:nvSpPr>
          <p:cNvPr id="21" name="TextBox 53">
            <a:extLst>
              <a:ext uri="{FF2B5EF4-FFF2-40B4-BE49-F238E27FC236}">
                <a16:creationId xmlns:a16="http://schemas.microsoft.com/office/drawing/2014/main" id="{AD49E9F0-B991-4842-6B2E-5EA41D5252B0}"/>
              </a:ext>
            </a:extLst>
          </p:cNvPr>
          <p:cNvSpPr txBox="1">
            <a:spLocks noChangeArrowheads="1"/>
          </p:cNvSpPr>
          <p:nvPr/>
        </p:nvSpPr>
        <p:spPr bwMode="auto">
          <a:xfrm>
            <a:off x="1755648" y="4497474"/>
            <a:ext cx="11967910" cy="999405"/>
          </a:xfrm>
          <a:prstGeom prst="rect">
            <a:avLst/>
          </a:prstGeom>
          <a:solidFill>
            <a:schemeClr val="tx2"/>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algn="ctr"/>
            <a:r>
              <a:rPr lang="en-US" sz="5900" dirty="0">
                <a:solidFill>
                  <a:srgbClr val="FFFFFF"/>
                </a:solidFill>
              </a:rPr>
              <a:t>Background</a:t>
            </a:r>
          </a:p>
        </p:txBody>
      </p:sp>
      <p:pic>
        <p:nvPicPr>
          <p:cNvPr id="28" name="Picture 27">
            <a:extLst>
              <a:ext uri="{FF2B5EF4-FFF2-40B4-BE49-F238E27FC236}">
                <a16:creationId xmlns:a16="http://schemas.microsoft.com/office/drawing/2014/main" id="{7B0AC3DA-E27A-CB83-0FC1-23BE43ABC2B4}"/>
              </a:ext>
            </a:extLst>
          </p:cNvPr>
          <p:cNvPicPr>
            <a:picLocks noChangeAspect="1"/>
          </p:cNvPicPr>
          <p:nvPr/>
        </p:nvPicPr>
        <p:blipFill>
          <a:blip r:embed="rId6"/>
          <a:srcRect l="11416" t="11816" r="12414" b="14112"/>
          <a:stretch>
            <a:fillRect/>
          </a:stretch>
        </p:blipFill>
        <p:spPr>
          <a:xfrm rot="5400000">
            <a:off x="14931924" y="19362298"/>
            <a:ext cx="10121188" cy="11725576"/>
          </a:xfrm>
          <a:prstGeom prst="rect">
            <a:avLst/>
          </a:prstGeom>
        </p:spPr>
      </p:pic>
      <p:sp>
        <p:nvSpPr>
          <p:cNvPr id="53" name="TextBox 52">
            <a:extLst>
              <a:ext uri="{FF2B5EF4-FFF2-40B4-BE49-F238E27FC236}">
                <a16:creationId xmlns:a16="http://schemas.microsoft.com/office/drawing/2014/main" id="{02754F51-5D14-7810-3480-0F3AD8B86508}"/>
              </a:ext>
            </a:extLst>
          </p:cNvPr>
          <p:cNvSpPr txBox="1"/>
          <p:nvPr/>
        </p:nvSpPr>
        <p:spPr>
          <a:xfrm>
            <a:off x="1755649" y="30843562"/>
            <a:ext cx="11898924" cy="923330"/>
          </a:xfrm>
          <a:prstGeom prst="rect">
            <a:avLst/>
          </a:prstGeom>
          <a:noFill/>
        </p:spPr>
        <p:txBody>
          <a:bodyPr wrap="square" rtlCol="0">
            <a:spAutoFit/>
          </a:bodyPr>
          <a:lstStyle/>
          <a:p>
            <a:r>
              <a:rPr lang="en-US" i="1" dirty="0"/>
              <a:t>Note.</a:t>
            </a:r>
            <a:r>
              <a:rPr lang="en-US" dirty="0"/>
              <a:t> </a:t>
            </a:r>
            <a:r>
              <a:rPr lang="en-US" i="1" dirty="0"/>
              <a:t>ABI</a:t>
            </a:r>
            <a:r>
              <a:rPr lang="en-US" dirty="0"/>
              <a:t> = acquired brain injury (e.g., stroke, brain tumor); </a:t>
            </a:r>
            <a:r>
              <a:rPr lang="en-US" i="1" dirty="0"/>
              <a:t>TBI</a:t>
            </a:r>
            <a:r>
              <a:rPr lang="en-US" dirty="0"/>
              <a:t> = traumatic brain injury; </a:t>
            </a:r>
            <a:r>
              <a:rPr lang="en-US" i="1" dirty="0"/>
              <a:t>Psychiatric</a:t>
            </a:r>
            <a:r>
              <a:rPr lang="en-US" dirty="0"/>
              <a:t> = psychiatric disorders (e.g., posttraumatic stress disorder, anxiety); </a:t>
            </a:r>
            <a:r>
              <a:rPr lang="en-US" i="1" dirty="0"/>
              <a:t>Other</a:t>
            </a:r>
            <a:r>
              <a:rPr lang="en-US" dirty="0"/>
              <a:t> = an otherwise unlisted neurobehavioral condition; </a:t>
            </a:r>
            <a:r>
              <a:rPr lang="en-US" i="1" dirty="0"/>
              <a:t>Unknown</a:t>
            </a:r>
            <a:r>
              <a:rPr lang="en-US" dirty="0"/>
              <a:t> = missing data.</a:t>
            </a:r>
            <a:endParaRPr lang="en-US" sz="2000" dirty="0"/>
          </a:p>
        </p:txBody>
      </p:sp>
      <p:sp>
        <p:nvSpPr>
          <p:cNvPr id="55" name="TextBox 54">
            <a:extLst>
              <a:ext uri="{FF2B5EF4-FFF2-40B4-BE49-F238E27FC236}">
                <a16:creationId xmlns:a16="http://schemas.microsoft.com/office/drawing/2014/main" id="{F2C34406-37D1-EC77-02C4-241D378F9EBA}"/>
              </a:ext>
            </a:extLst>
          </p:cNvPr>
          <p:cNvSpPr txBox="1"/>
          <p:nvPr/>
        </p:nvSpPr>
        <p:spPr>
          <a:xfrm rot="10800000" flipV="1">
            <a:off x="4891773" y="20895654"/>
            <a:ext cx="5388886" cy="830997"/>
          </a:xfrm>
          <a:prstGeom prst="rect">
            <a:avLst/>
          </a:prstGeom>
          <a:noFill/>
        </p:spPr>
        <p:txBody>
          <a:bodyPr wrap="square" rtlCol="0">
            <a:spAutoFit/>
          </a:bodyPr>
          <a:lstStyle/>
          <a:p>
            <a:r>
              <a:rPr lang="en-US" sz="2400" b="1" dirty="0"/>
              <a:t>Table 1. </a:t>
            </a:r>
            <a:r>
              <a:rPr lang="en-US" sz="2400" i="1" dirty="0"/>
              <a:t>Population Demographics</a:t>
            </a:r>
          </a:p>
          <a:p>
            <a:endParaRPr lang="en-US" sz="2400" dirty="0"/>
          </a:p>
        </p:txBody>
      </p:sp>
      <p:sp>
        <p:nvSpPr>
          <p:cNvPr id="56" name="TextBox 53">
            <a:extLst>
              <a:ext uri="{FF2B5EF4-FFF2-40B4-BE49-F238E27FC236}">
                <a16:creationId xmlns:a16="http://schemas.microsoft.com/office/drawing/2014/main" id="{E0390342-E6F6-157C-2CE1-981BE22678F5}"/>
              </a:ext>
            </a:extLst>
          </p:cNvPr>
          <p:cNvSpPr txBox="1">
            <a:spLocks noChangeArrowheads="1"/>
          </p:cNvSpPr>
          <p:nvPr/>
        </p:nvSpPr>
        <p:spPr bwMode="auto">
          <a:xfrm>
            <a:off x="21696896" y="4451173"/>
            <a:ext cx="8316825" cy="1037438"/>
          </a:xfrm>
          <a:prstGeom prst="rect">
            <a:avLst/>
          </a:prstGeom>
          <a:solidFill>
            <a:schemeClr val="tx2"/>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algn="ctr"/>
            <a:r>
              <a:rPr lang="en-US" sz="5900" dirty="0">
                <a:solidFill>
                  <a:srgbClr val="FFFFFF"/>
                </a:solidFill>
              </a:rPr>
              <a:t>Methods Continued</a:t>
            </a:r>
          </a:p>
        </p:txBody>
      </p:sp>
      <p:sp>
        <p:nvSpPr>
          <p:cNvPr id="58" name="TextBox 53">
            <a:extLst>
              <a:ext uri="{FF2B5EF4-FFF2-40B4-BE49-F238E27FC236}">
                <a16:creationId xmlns:a16="http://schemas.microsoft.com/office/drawing/2014/main" id="{528A2AF0-159E-2871-AC4A-E240B568C7F9}"/>
              </a:ext>
            </a:extLst>
          </p:cNvPr>
          <p:cNvSpPr txBox="1">
            <a:spLocks noChangeArrowheads="1"/>
          </p:cNvSpPr>
          <p:nvPr/>
        </p:nvSpPr>
        <p:spPr bwMode="auto">
          <a:xfrm>
            <a:off x="21696895" y="18457193"/>
            <a:ext cx="8316825" cy="1037438"/>
          </a:xfrm>
          <a:prstGeom prst="rect">
            <a:avLst/>
          </a:prstGeom>
          <a:solidFill>
            <a:schemeClr val="tx2"/>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algn="ctr"/>
            <a:r>
              <a:rPr lang="en-US" sz="5900" dirty="0">
                <a:solidFill>
                  <a:srgbClr val="FFFFFF"/>
                </a:solidFill>
              </a:rPr>
              <a:t>Results</a:t>
            </a:r>
          </a:p>
        </p:txBody>
      </p:sp>
      <p:sp>
        <p:nvSpPr>
          <p:cNvPr id="61" name="TextBox 60">
            <a:extLst>
              <a:ext uri="{FF2B5EF4-FFF2-40B4-BE49-F238E27FC236}">
                <a16:creationId xmlns:a16="http://schemas.microsoft.com/office/drawing/2014/main" id="{C18C0CEC-C091-FDBF-5FCB-5D880011A462}"/>
              </a:ext>
            </a:extLst>
          </p:cNvPr>
          <p:cNvSpPr txBox="1"/>
          <p:nvPr/>
        </p:nvSpPr>
        <p:spPr>
          <a:xfrm>
            <a:off x="14552081" y="19795160"/>
            <a:ext cx="8630314" cy="738664"/>
          </a:xfrm>
          <a:prstGeom prst="rect">
            <a:avLst/>
          </a:prstGeom>
          <a:noFill/>
        </p:spPr>
        <p:txBody>
          <a:bodyPr wrap="square" rtlCol="0">
            <a:spAutoFit/>
          </a:bodyPr>
          <a:lstStyle/>
          <a:p>
            <a:r>
              <a:rPr lang="en-US" sz="2400" b="1" kern="100" dirty="0">
                <a:ea typeface="Aptos" panose="020B0004020202020204" pitchFamily="34" charset="0"/>
                <a:cs typeface="Times New Roman" panose="02020603050405020304" pitchFamily="18" charset="0"/>
              </a:rPr>
              <a:t>Figure 2. </a:t>
            </a:r>
            <a:r>
              <a:rPr lang="en-US" sz="2400" i="1" kern="100" dirty="0">
                <a:ea typeface="Aptos" panose="020B0004020202020204" pitchFamily="34" charset="0"/>
                <a:cs typeface="Times New Roman" panose="02020603050405020304" pitchFamily="18" charset="0"/>
              </a:rPr>
              <a:t>Graph of Predicted HIT-6 Scores by NSI Headache Severity.</a:t>
            </a:r>
            <a:r>
              <a:rPr lang="en-US" sz="2400" i="1" kern="100" dirty="0">
                <a:solidFill>
                  <a:srgbClr val="FF0000"/>
                </a:solidFill>
                <a:ea typeface="Aptos" panose="020B0004020202020204" pitchFamily="34" charset="0"/>
                <a:cs typeface="Times New Roman" panose="02020603050405020304" pitchFamily="18" charset="0"/>
              </a:rPr>
              <a:t> </a:t>
            </a:r>
            <a:endParaRPr lang="en-US" sz="2400" b="1" i="1" kern="100" dirty="0">
              <a:ea typeface="Aptos" panose="020B0004020202020204" pitchFamily="34" charset="0"/>
              <a:cs typeface="Times New Roman" panose="02020603050405020304" pitchFamily="18" charset="0"/>
            </a:endParaRPr>
          </a:p>
          <a:p>
            <a:endParaRPr lang="en-US" dirty="0"/>
          </a:p>
        </p:txBody>
      </p:sp>
      <p:sp>
        <p:nvSpPr>
          <p:cNvPr id="64" name="TextBox 63">
            <a:extLst>
              <a:ext uri="{FF2B5EF4-FFF2-40B4-BE49-F238E27FC236}">
                <a16:creationId xmlns:a16="http://schemas.microsoft.com/office/drawing/2014/main" id="{B01BFBE8-4383-45BC-6CCC-5F51278BC399}"/>
              </a:ext>
            </a:extLst>
          </p:cNvPr>
          <p:cNvSpPr txBox="1"/>
          <p:nvPr/>
        </p:nvSpPr>
        <p:spPr>
          <a:xfrm>
            <a:off x="25578129" y="19807203"/>
            <a:ext cx="9641328" cy="461665"/>
          </a:xfrm>
          <a:prstGeom prst="rect">
            <a:avLst/>
          </a:prstGeom>
          <a:noFill/>
        </p:spPr>
        <p:txBody>
          <a:bodyPr wrap="square" rtlCol="0">
            <a:spAutoFit/>
          </a:bodyPr>
          <a:lstStyle/>
          <a:p>
            <a:r>
              <a:rPr lang="en-US" sz="2400" b="1" dirty="0"/>
              <a:t>Figure 3</a:t>
            </a:r>
            <a:r>
              <a:rPr lang="en-US" sz="2400" b="1" i="1" dirty="0"/>
              <a:t>. </a:t>
            </a:r>
            <a:r>
              <a:rPr lang="en-US" sz="2400" i="1" dirty="0"/>
              <a:t>Graph of Predicted HIT-6 Scores by NSI Headache Severity and Sex</a:t>
            </a:r>
            <a:endParaRPr lang="en-US" sz="2400" dirty="0"/>
          </a:p>
        </p:txBody>
      </p:sp>
      <p:graphicFrame>
        <p:nvGraphicFramePr>
          <p:cNvPr id="7" name="Table 6">
            <a:extLst>
              <a:ext uri="{FF2B5EF4-FFF2-40B4-BE49-F238E27FC236}">
                <a16:creationId xmlns:a16="http://schemas.microsoft.com/office/drawing/2014/main" id="{E08E9BB6-EFD8-D157-31C6-14624466767F}"/>
              </a:ext>
            </a:extLst>
          </p:cNvPr>
          <p:cNvGraphicFramePr>
            <a:graphicFrameLocks noGrp="1"/>
          </p:cNvGraphicFramePr>
          <p:nvPr>
            <p:extLst>
              <p:ext uri="{D42A27DB-BD31-4B8C-83A1-F6EECF244321}">
                <p14:modId xmlns:p14="http://schemas.microsoft.com/office/powerpoint/2010/main" val="3184734611"/>
              </p:ext>
            </p:extLst>
          </p:nvPr>
        </p:nvGraphicFramePr>
        <p:xfrm>
          <a:off x="15965050" y="12390891"/>
          <a:ext cx="11550351" cy="4244868"/>
        </p:xfrm>
        <a:graphic>
          <a:graphicData uri="http://schemas.openxmlformats.org/drawingml/2006/table">
            <a:tbl>
              <a:tblPr firstRow="1" bandRow="1">
                <a:tableStyleId>{5C22544A-7EE6-4342-B048-85BDC9FD1C3A}</a:tableStyleId>
              </a:tblPr>
              <a:tblGrid>
                <a:gridCol w="11550351">
                  <a:extLst>
                    <a:ext uri="{9D8B030D-6E8A-4147-A177-3AD203B41FA5}">
                      <a16:colId xmlns:a16="http://schemas.microsoft.com/office/drawing/2014/main" val="1583811826"/>
                    </a:ext>
                  </a:extLst>
                </a:gridCol>
              </a:tblGrid>
              <a:tr h="475677">
                <a:tc>
                  <a:txBody>
                    <a:bodyPr/>
                    <a:lstStyle/>
                    <a:p>
                      <a:r>
                        <a:rPr lang="en-US" sz="2800" dirty="0"/>
                        <a:t>Headache Impact Test - 6</a:t>
                      </a:r>
                    </a:p>
                  </a:txBody>
                  <a:tcPr/>
                </a:tc>
                <a:extLst>
                  <a:ext uri="{0D108BD9-81ED-4DB2-BD59-A6C34878D82A}">
                    <a16:rowId xmlns:a16="http://schemas.microsoft.com/office/drawing/2014/main" val="3294893088"/>
                  </a:ext>
                </a:extLst>
              </a:tr>
              <a:tr h="391734">
                <a:tc>
                  <a:txBody>
                    <a:bodyPr/>
                    <a:lstStyle/>
                    <a:p>
                      <a:r>
                        <a:rPr lang="en-US" sz="2200" b="1" dirty="0"/>
                        <a:t>1. When you have headaches, how often is the pain severe?</a:t>
                      </a:r>
                    </a:p>
                  </a:txBody>
                  <a:tcPr/>
                </a:tc>
                <a:extLst>
                  <a:ext uri="{0D108BD9-81ED-4DB2-BD59-A6C34878D82A}">
                    <a16:rowId xmlns:a16="http://schemas.microsoft.com/office/drawing/2014/main" val="4065519945"/>
                  </a:ext>
                </a:extLst>
              </a:tr>
              <a:tr h="699526">
                <a:tc>
                  <a:txBody>
                    <a:bodyPr/>
                    <a:lstStyle/>
                    <a:p>
                      <a:r>
                        <a:rPr lang="en-US" sz="2200" b="1" dirty="0"/>
                        <a:t>2. How often do headaches limit your ability to do usual daily activities including household work, work, school, or social activities?</a:t>
                      </a:r>
                    </a:p>
                  </a:txBody>
                  <a:tcPr/>
                </a:tc>
                <a:extLst>
                  <a:ext uri="{0D108BD9-81ED-4DB2-BD59-A6C34878D82A}">
                    <a16:rowId xmlns:a16="http://schemas.microsoft.com/office/drawing/2014/main" val="2658709642"/>
                  </a:ext>
                </a:extLst>
              </a:tr>
              <a:tr h="391734">
                <a:tc>
                  <a:txBody>
                    <a:bodyPr/>
                    <a:lstStyle/>
                    <a:p>
                      <a:r>
                        <a:rPr lang="en-US" sz="2200" b="1" dirty="0"/>
                        <a:t>3. When you have a headache, how often do you wish you could lie down?</a:t>
                      </a:r>
                    </a:p>
                  </a:txBody>
                  <a:tcPr/>
                </a:tc>
                <a:extLst>
                  <a:ext uri="{0D108BD9-81ED-4DB2-BD59-A6C34878D82A}">
                    <a16:rowId xmlns:a16="http://schemas.microsoft.com/office/drawing/2014/main" val="602511470"/>
                  </a:ext>
                </a:extLst>
              </a:tr>
              <a:tr h="674634">
                <a:tc>
                  <a:txBody>
                    <a:bodyPr/>
                    <a:lstStyle/>
                    <a:p>
                      <a:r>
                        <a:rPr lang="en-US" sz="2200" b="1" dirty="0"/>
                        <a:t>4. In the past four weeks, how often have you felt fed up or irritated because of your headaches?</a:t>
                      </a:r>
                    </a:p>
                  </a:txBody>
                  <a:tcPr/>
                </a:tc>
                <a:extLst>
                  <a:ext uri="{0D108BD9-81ED-4DB2-BD59-A6C34878D82A}">
                    <a16:rowId xmlns:a16="http://schemas.microsoft.com/office/drawing/2014/main" val="1253108828"/>
                  </a:ext>
                </a:extLst>
              </a:tr>
              <a:tr h="674634">
                <a:tc>
                  <a:txBody>
                    <a:bodyPr/>
                    <a:lstStyle/>
                    <a:p>
                      <a:r>
                        <a:rPr lang="en-US" sz="2200" b="1" dirty="0"/>
                        <a:t>5. In the past 4 weeks, how often have you felt fed up or irritated because of your headaches?</a:t>
                      </a:r>
                    </a:p>
                  </a:txBody>
                  <a:tcPr/>
                </a:tc>
                <a:extLst>
                  <a:ext uri="{0D108BD9-81ED-4DB2-BD59-A6C34878D82A}">
                    <a16:rowId xmlns:a16="http://schemas.microsoft.com/office/drawing/2014/main" val="1523320856"/>
                  </a:ext>
                </a:extLst>
              </a:tr>
              <a:tr h="699526">
                <a:tc>
                  <a:txBody>
                    <a:bodyPr/>
                    <a:lstStyle/>
                    <a:p>
                      <a:r>
                        <a:rPr lang="en-US" sz="2200" b="1" dirty="0"/>
                        <a:t>6. In the past 4 weeks, how often did headaches limit your ability to concentrate on work or daily activities?</a:t>
                      </a:r>
                    </a:p>
                  </a:txBody>
                  <a:tcPr/>
                </a:tc>
                <a:extLst>
                  <a:ext uri="{0D108BD9-81ED-4DB2-BD59-A6C34878D82A}">
                    <a16:rowId xmlns:a16="http://schemas.microsoft.com/office/drawing/2014/main" val="3523814263"/>
                  </a:ext>
                </a:extLst>
              </a:tr>
            </a:tbl>
          </a:graphicData>
        </a:graphic>
      </p:graphicFrame>
      <p:sp>
        <p:nvSpPr>
          <p:cNvPr id="9" name="TextBox 8">
            <a:extLst>
              <a:ext uri="{FF2B5EF4-FFF2-40B4-BE49-F238E27FC236}">
                <a16:creationId xmlns:a16="http://schemas.microsoft.com/office/drawing/2014/main" id="{DF605B87-E409-956C-58CF-26639411060F}"/>
              </a:ext>
            </a:extLst>
          </p:cNvPr>
          <p:cNvSpPr txBox="1"/>
          <p:nvPr/>
        </p:nvSpPr>
        <p:spPr>
          <a:xfrm>
            <a:off x="29698665" y="14736857"/>
            <a:ext cx="6089130" cy="707886"/>
          </a:xfrm>
          <a:prstGeom prst="rect">
            <a:avLst/>
          </a:prstGeom>
          <a:noFill/>
        </p:spPr>
        <p:txBody>
          <a:bodyPr wrap="square" rtlCol="0">
            <a:spAutoFit/>
          </a:bodyPr>
          <a:lstStyle/>
          <a:p>
            <a:r>
              <a:rPr lang="en-US" sz="2000" i="1" dirty="0"/>
              <a:t>Note. </a:t>
            </a:r>
            <a:r>
              <a:rPr lang="en-US" sz="2000" dirty="0"/>
              <a:t>Participants were asked to rate each item on the NSI on a scale from 0 (</a:t>
            </a:r>
            <a:r>
              <a:rPr lang="en-US" sz="2000" i="1" dirty="0"/>
              <a:t>none</a:t>
            </a:r>
            <a:r>
              <a:rPr lang="en-US" sz="2000" dirty="0"/>
              <a:t>) to 4 (</a:t>
            </a:r>
            <a:r>
              <a:rPr lang="en-US" sz="2000" i="1" dirty="0"/>
              <a:t>very severe</a:t>
            </a:r>
            <a:r>
              <a:rPr lang="en-US" sz="2000" dirty="0"/>
              <a:t>).</a:t>
            </a:r>
          </a:p>
        </p:txBody>
      </p:sp>
      <p:sp>
        <p:nvSpPr>
          <p:cNvPr id="11" name="Right Brace 10">
            <a:extLst>
              <a:ext uri="{FF2B5EF4-FFF2-40B4-BE49-F238E27FC236}">
                <a16:creationId xmlns:a16="http://schemas.microsoft.com/office/drawing/2014/main" id="{BE8A3F5C-3919-6D49-EB4E-1093FE5051FE}"/>
              </a:ext>
            </a:extLst>
          </p:cNvPr>
          <p:cNvSpPr/>
          <p:nvPr/>
        </p:nvSpPr>
        <p:spPr>
          <a:xfrm rot="10800000" flipH="1">
            <a:off x="28251043" y="12884813"/>
            <a:ext cx="1081682" cy="3750946"/>
          </a:xfrm>
          <a:prstGeom prst="rightBrace">
            <a:avLst>
              <a:gd name="adj1" fmla="val 8333"/>
              <a:gd name="adj2" fmla="val 59264"/>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w="76200">
                <a:solidFill>
                  <a:schemeClr val="tx1"/>
                </a:solidFill>
              </a:ln>
            </a:endParaRPr>
          </a:p>
        </p:txBody>
      </p:sp>
      <p:sp>
        <p:nvSpPr>
          <p:cNvPr id="13" name="TextBox 12">
            <a:extLst>
              <a:ext uri="{FF2B5EF4-FFF2-40B4-BE49-F238E27FC236}">
                <a16:creationId xmlns:a16="http://schemas.microsoft.com/office/drawing/2014/main" id="{D313DB89-630D-E7B3-46C4-58C45A8244B0}"/>
              </a:ext>
            </a:extLst>
          </p:cNvPr>
          <p:cNvSpPr txBox="1"/>
          <p:nvPr/>
        </p:nvSpPr>
        <p:spPr>
          <a:xfrm>
            <a:off x="15873708" y="11873321"/>
            <a:ext cx="16214632" cy="461665"/>
          </a:xfrm>
          <a:prstGeom prst="rect">
            <a:avLst/>
          </a:prstGeom>
          <a:noFill/>
        </p:spPr>
        <p:txBody>
          <a:bodyPr wrap="square" rtlCol="0">
            <a:spAutoFit/>
          </a:bodyPr>
          <a:lstStyle/>
          <a:p>
            <a:r>
              <a:rPr lang="en-US" sz="2400" b="1" dirty="0"/>
              <a:t>Table 2</a:t>
            </a:r>
            <a:r>
              <a:rPr lang="en-US" sz="2400" dirty="0"/>
              <a:t>. Headache Impact Test – 6 items and Neurobehavioral Symptom Inventory Question 4 </a:t>
            </a:r>
          </a:p>
        </p:txBody>
      </p:sp>
      <p:graphicFrame>
        <p:nvGraphicFramePr>
          <p:cNvPr id="20" name="Table 19">
            <a:extLst>
              <a:ext uri="{FF2B5EF4-FFF2-40B4-BE49-F238E27FC236}">
                <a16:creationId xmlns:a16="http://schemas.microsoft.com/office/drawing/2014/main" id="{FC5D318C-D8B9-DBB1-B59E-A7E5049FFFE8}"/>
              </a:ext>
            </a:extLst>
          </p:cNvPr>
          <p:cNvGraphicFramePr>
            <a:graphicFrameLocks noGrp="1"/>
          </p:cNvGraphicFramePr>
          <p:nvPr>
            <p:extLst>
              <p:ext uri="{D42A27DB-BD31-4B8C-83A1-F6EECF244321}">
                <p14:modId xmlns:p14="http://schemas.microsoft.com/office/powerpoint/2010/main" val="2353511723"/>
              </p:ext>
            </p:extLst>
          </p:nvPr>
        </p:nvGraphicFramePr>
        <p:xfrm>
          <a:off x="29714456" y="13718371"/>
          <a:ext cx="6057549" cy="1004689"/>
        </p:xfrm>
        <a:graphic>
          <a:graphicData uri="http://schemas.openxmlformats.org/drawingml/2006/table">
            <a:tbl>
              <a:tblPr firstRow="1" bandRow="1">
                <a:tableStyleId>{5C22544A-7EE6-4342-B048-85BDC9FD1C3A}</a:tableStyleId>
              </a:tblPr>
              <a:tblGrid>
                <a:gridCol w="6057549">
                  <a:extLst>
                    <a:ext uri="{9D8B030D-6E8A-4147-A177-3AD203B41FA5}">
                      <a16:colId xmlns:a16="http://schemas.microsoft.com/office/drawing/2014/main" val="3292057414"/>
                    </a:ext>
                  </a:extLst>
                </a:gridCol>
              </a:tblGrid>
              <a:tr h="530253">
                <a:tc>
                  <a:txBody>
                    <a:bodyPr/>
                    <a:lstStyle/>
                    <a:p>
                      <a:pPr marL="0" algn="l" defTabSz="4389120" rtl="0" eaLnBrk="1" latinLnBrk="0" hangingPunct="1"/>
                      <a:r>
                        <a:rPr lang="en-US" sz="2800" b="1" kern="1200" dirty="0">
                          <a:solidFill>
                            <a:schemeClr val="lt1"/>
                          </a:solidFill>
                          <a:latin typeface="+mn-lt"/>
                          <a:ea typeface="+mn-ea"/>
                          <a:cs typeface="+mn-cs"/>
                        </a:rPr>
                        <a:t>Neurobehavioral Symptom Inventory</a:t>
                      </a:r>
                    </a:p>
                  </a:txBody>
                  <a:tcPr/>
                </a:tc>
                <a:extLst>
                  <a:ext uri="{0D108BD9-81ED-4DB2-BD59-A6C34878D82A}">
                    <a16:rowId xmlns:a16="http://schemas.microsoft.com/office/drawing/2014/main" val="2249345400"/>
                  </a:ext>
                </a:extLst>
              </a:tr>
              <a:tr h="474436">
                <a:tc>
                  <a:txBody>
                    <a:bodyPr/>
                    <a:lstStyle/>
                    <a:p>
                      <a:r>
                        <a:rPr lang="en-US" sz="2400" kern="1200" dirty="0">
                          <a:solidFill>
                            <a:schemeClr val="dk1"/>
                          </a:solidFill>
                          <a:latin typeface="+mn-lt"/>
                          <a:ea typeface="+mn-ea"/>
                          <a:cs typeface="+mn-cs"/>
                        </a:rPr>
                        <a:t>4. Headaches</a:t>
                      </a:r>
                    </a:p>
                  </a:txBody>
                  <a:tcPr/>
                </a:tc>
                <a:extLst>
                  <a:ext uri="{0D108BD9-81ED-4DB2-BD59-A6C34878D82A}">
                    <a16:rowId xmlns:a16="http://schemas.microsoft.com/office/drawing/2014/main" val="3312199044"/>
                  </a:ext>
                </a:extLst>
              </a:tr>
            </a:tbl>
          </a:graphicData>
        </a:graphic>
      </p:graphicFrame>
      <p:sp>
        <p:nvSpPr>
          <p:cNvPr id="23" name="TextBox 22">
            <a:extLst>
              <a:ext uri="{FF2B5EF4-FFF2-40B4-BE49-F238E27FC236}">
                <a16:creationId xmlns:a16="http://schemas.microsoft.com/office/drawing/2014/main" id="{2B5EDDB0-3C58-C8BF-D4FD-346C4E216045}"/>
              </a:ext>
            </a:extLst>
          </p:cNvPr>
          <p:cNvSpPr txBox="1"/>
          <p:nvPr/>
        </p:nvSpPr>
        <p:spPr>
          <a:xfrm>
            <a:off x="15873709" y="16658434"/>
            <a:ext cx="13366013" cy="400110"/>
          </a:xfrm>
          <a:prstGeom prst="rect">
            <a:avLst/>
          </a:prstGeom>
          <a:noFill/>
        </p:spPr>
        <p:txBody>
          <a:bodyPr wrap="square" rtlCol="0">
            <a:spAutoFit/>
          </a:bodyPr>
          <a:lstStyle/>
          <a:p>
            <a:r>
              <a:rPr lang="en-US" sz="2000" i="1" dirty="0"/>
              <a:t>Note. </a:t>
            </a:r>
            <a:r>
              <a:rPr lang="en-US" sz="2000" dirty="0"/>
              <a:t>Participants were asked to rate each item on the HIT-6 on a scale from 0 (</a:t>
            </a:r>
            <a:r>
              <a:rPr lang="en-US" sz="2000" i="1" dirty="0"/>
              <a:t>never</a:t>
            </a:r>
            <a:r>
              <a:rPr lang="en-US" sz="2000" dirty="0"/>
              <a:t>) to 5 (</a:t>
            </a:r>
            <a:r>
              <a:rPr lang="en-US" sz="2000" i="1" dirty="0"/>
              <a:t>always</a:t>
            </a:r>
            <a:r>
              <a:rPr lang="en-US" sz="2000" dirty="0"/>
              <a:t>).</a:t>
            </a:r>
          </a:p>
        </p:txBody>
      </p:sp>
      <p:sp>
        <p:nvSpPr>
          <p:cNvPr id="25" name="TextBox 24">
            <a:extLst>
              <a:ext uri="{FF2B5EF4-FFF2-40B4-BE49-F238E27FC236}">
                <a16:creationId xmlns:a16="http://schemas.microsoft.com/office/drawing/2014/main" id="{5052A586-DBAD-8738-E156-5E86B4D2324A}"/>
              </a:ext>
            </a:extLst>
          </p:cNvPr>
          <p:cNvSpPr txBox="1"/>
          <p:nvPr/>
        </p:nvSpPr>
        <p:spPr>
          <a:xfrm>
            <a:off x="14609894" y="17213818"/>
            <a:ext cx="18078667" cy="1354217"/>
          </a:xfrm>
          <a:prstGeom prst="rect">
            <a:avLst/>
          </a:prstGeom>
          <a:noFill/>
        </p:spPr>
        <p:txBody>
          <a:bodyPr wrap="none" rtlCol="0">
            <a:spAutoFit/>
          </a:bodyPr>
          <a:lstStyle/>
          <a:p>
            <a:r>
              <a:rPr lang="en-US" sz="3200" b="1" dirty="0"/>
              <a:t>Statistical Method: </a:t>
            </a:r>
          </a:p>
          <a:p>
            <a:pPr marL="914400" lvl="1" indent="-457200">
              <a:buFont typeface="Arial" panose="020B0604020202020204" pitchFamily="34" charset="0"/>
              <a:buChar char="•"/>
            </a:pPr>
            <a:r>
              <a:rPr lang="en-US" sz="3200" dirty="0"/>
              <a:t>A mixed effects model examined the effect of sex on the relationship between NSIQ4 and HIT-6 scores</a:t>
            </a:r>
          </a:p>
          <a:p>
            <a:endParaRPr lang="en-US" dirty="0"/>
          </a:p>
        </p:txBody>
      </p:sp>
      <p:sp>
        <p:nvSpPr>
          <p:cNvPr id="26" name="TextBox 25">
            <a:extLst>
              <a:ext uri="{FF2B5EF4-FFF2-40B4-BE49-F238E27FC236}">
                <a16:creationId xmlns:a16="http://schemas.microsoft.com/office/drawing/2014/main" id="{98CC09F4-17C5-3D25-BC8E-6861F0802427}"/>
              </a:ext>
            </a:extLst>
          </p:cNvPr>
          <p:cNvSpPr txBox="1"/>
          <p:nvPr/>
        </p:nvSpPr>
        <p:spPr>
          <a:xfrm>
            <a:off x="14609893" y="6012267"/>
            <a:ext cx="10343088" cy="461665"/>
          </a:xfrm>
          <a:prstGeom prst="rect">
            <a:avLst/>
          </a:prstGeom>
          <a:noFill/>
        </p:spPr>
        <p:txBody>
          <a:bodyPr wrap="none" rtlCol="0">
            <a:spAutoFit/>
          </a:bodyPr>
          <a:lstStyle/>
          <a:p>
            <a:r>
              <a:rPr lang="en-US" sz="2400" b="1" dirty="0"/>
              <a:t>Figure 1: </a:t>
            </a:r>
            <a:r>
              <a:rPr lang="en-US" sz="2400" dirty="0"/>
              <a:t>Demographic comparison between prior studies and the current sample</a:t>
            </a:r>
            <a:endParaRPr lang="en-US" sz="1200" dirty="0"/>
          </a:p>
        </p:txBody>
      </p:sp>
      <p:sp>
        <p:nvSpPr>
          <p:cNvPr id="29" name="TextBox 28">
            <a:extLst>
              <a:ext uri="{FF2B5EF4-FFF2-40B4-BE49-F238E27FC236}">
                <a16:creationId xmlns:a16="http://schemas.microsoft.com/office/drawing/2014/main" id="{B8FE2126-2D18-B6D0-CB8F-48884D7FA04A}"/>
              </a:ext>
            </a:extLst>
          </p:cNvPr>
          <p:cNvSpPr txBox="1"/>
          <p:nvPr/>
        </p:nvSpPr>
        <p:spPr>
          <a:xfrm>
            <a:off x="14495553" y="11170930"/>
            <a:ext cx="2952668" cy="1077218"/>
          </a:xfrm>
          <a:prstGeom prst="rect">
            <a:avLst/>
          </a:prstGeom>
          <a:noFill/>
        </p:spPr>
        <p:txBody>
          <a:bodyPr wrap="none" rtlCol="0">
            <a:spAutoFit/>
          </a:bodyPr>
          <a:lstStyle/>
          <a:p>
            <a:r>
              <a:rPr lang="en-US" sz="3200" b="1" dirty="0"/>
              <a:t>Measurements: </a:t>
            </a:r>
          </a:p>
          <a:p>
            <a:endParaRPr lang="en-US" sz="3200" dirty="0"/>
          </a:p>
        </p:txBody>
      </p:sp>
      <p:sp>
        <p:nvSpPr>
          <p:cNvPr id="36" name="TextBox 35">
            <a:extLst>
              <a:ext uri="{FF2B5EF4-FFF2-40B4-BE49-F238E27FC236}">
                <a16:creationId xmlns:a16="http://schemas.microsoft.com/office/drawing/2014/main" id="{0D060672-00D1-D806-8AFF-71CB7DD57C35}"/>
              </a:ext>
            </a:extLst>
          </p:cNvPr>
          <p:cNvSpPr txBox="1"/>
          <p:nvPr/>
        </p:nvSpPr>
        <p:spPr>
          <a:xfrm>
            <a:off x="16779265" y="7344131"/>
            <a:ext cx="2032162" cy="954107"/>
          </a:xfrm>
          <a:prstGeom prst="rect">
            <a:avLst/>
          </a:prstGeom>
          <a:noFill/>
        </p:spPr>
        <p:txBody>
          <a:bodyPr wrap="square" rtlCol="0">
            <a:spAutoFit/>
          </a:bodyPr>
          <a:lstStyle/>
          <a:p>
            <a:r>
              <a:rPr lang="en-US" sz="2800" b="1" kern="100" dirty="0">
                <a:ea typeface="Aptos" panose="020B0004020202020204" pitchFamily="34" charset="0"/>
                <a:cs typeface="Times New Roman" panose="02020603050405020304" pitchFamily="18" charset="0"/>
              </a:rPr>
              <a:t>Previous Studies</a:t>
            </a:r>
            <a:endParaRPr lang="en-US" sz="2800" kern="100" dirty="0">
              <a:ea typeface="Aptos" panose="020B0004020202020204" pitchFamily="34" charset="0"/>
              <a:cs typeface="Times New Roman" panose="02020603050405020304" pitchFamily="18" charset="0"/>
            </a:endParaRPr>
          </a:p>
        </p:txBody>
      </p:sp>
      <p:sp>
        <p:nvSpPr>
          <p:cNvPr id="38" name="TextBox 37">
            <a:extLst>
              <a:ext uri="{FF2B5EF4-FFF2-40B4-BE49-F238E27FC236}">
                <a16:creationId xmlns:a16="http://schemas.microsoft.com/office/drawing/2014/main" id="{C1918FD5-6F89-00F7-39CF-B9E9EA2954C6}"/>
              </a:ext>
            </a:extLst>
          </p:cNvPr>
          <p:cNvSpPr txBox="1"/>
          <p:nvPr/>
        </p:nvSpPr>
        <p:spPr>
          <a:xfrm>
            <a:off x="30877998" y="7080021"/>
            <a:ext cx="5038319" cy="1938992"/>
          </a:xfrm>
          <a:prstGeom prst="rect">
            <a:avLst/>
          </a:prstGeom>
          <a:noFill/>
        </p:spPr>
        <p:txBody>
          <a:bodyPr wrap="square" rtlCol="0">
            <a:spAutoFit/>
          </a:bodyPr>
          <a:lstStyle/>
          <a:p>
            <a:r>
              <a:rPr lang="en-US" sz="2400" b="1" dirty="0"/>
              <a:t>As shown in Figure 1, the current study includes a higher proportion of females, non–TBI individuals, and non–Active-Duty participants compared to previous samples.</a:t>
            </a:r>
            <a:endParaRPr lang="en-US" sz="2400" b="1" i="1" dirty="0"/>
          </a:p>
        </p:txBody>
      </p:sp>
      <p:sp>
        <p:nvSpPr>
          <p:cNvPr id="44" name="TextBox 43">
            <a:extLst>
              <a:ext uri="{FF2B5EF4-FFF2-40B4-BE49-F238E27FC236}">
                <a16:creationId xmlns:a16="http://schemas.microsoft.com/office/drawing/2014/main" id="{B31BE95C-91CA-A8B2-D6D3-A249740EA0E8}"/>
              </a:ext>
            </a:extLst>
          </p:cNvPr>
          <p:cNvSpPr txBox="1"/>
          <p:nvPr/>
        </p:nvSpPr>
        <p:spPr>
          <a:xfrm>
            <a:off x="16799427" y="9420197"/>
            <a:ext cx="1609800" cy="954107"/>
          </a:xfrm>
          <a:prstGeom prst="rect">
            <a:avLst/>
          </a:prstGeom>
          <a:noFill/>
        </p:spPr>
        <p:txBody>
          <a:bodyPr wrap="square" rtlCol="0">
            <a:spAutoFit/>
          </a:bodyPr>
          <a:lstStyle/>
          <a:p>
            <a:r>
              <a:rPr lang="en-US" sz="2800" b="1" kern="100" dirty="0">
                <a:ea typeface="Aptos" panose="020B0004020202020204" pitchFamily="34" charset="0"/>
                <a:cs typeface="Times New Roman" panose="02020603050405020304" pitchFamily="18" charset="0"/>
              </a:rPr>
              <a:t>Current </a:t>
            </a:r>
          </a:p>
          <a:p>
            <a:r>
              <a:rPr lang="en-US" sz="2800" b="1" kern="100" dirty="0">
                <a:ea typeface="Aptos" panose="020B0004020202020204" pitchFamily="34" charset="0"/>
                <a:cs typeface="Times New Roman" panose="02020603050405020304" pitchFamily="18" charset="0"/>
              </a:rPr>
              <a:t>Study</a:t>
            </a:r>
            <a:endParaRPr lang="en-US" sz="2800" kern="100" dirty="0">
              <a:ea typeface="Aptos" panose="020B0004020202020204" pitchFamily="34" charset="0"/>
              <a:cs typeface="Times New Roman" panose="02020603050405020304" pitchFamily="18" charset="0"/>
            </a:endParaRPr>
          </a:p>
        </p:txBody>
      </p:sp>
      <p:sp>
        <p:nvSpPr>
          <p:cNvPr id="45" name="TextBox 44">
            <a:extLst>
              <a:ext uri="{FF2B5EF4-FFF2-40B4-BE49-F238E27FC236}">
                <a16:creationId xmlns:a16="http://schemas.microsoft.com/office/drawing/2014/main" id="{673618A2-3F1D-3F19-6557-7361332C74E3}"/>
              </a:ext>
            </a:extLst>
          </p:cNvPr>
          <p:cNvSpPr txBox="1"/>
          <p:nvPr/>
        </p:nvSpPr>
        <p:spPr>
          <a:xfrm>
            <a:off x="19998611" y="10884499"/>
            <a:ext cx="1698285" cy="369332"/>
          </a:xfrm>
          <a:prstGeom prst="rect">
            <a:avLst/>
          </a:prstGeom>
          <a:noFill/>
        </p:spPr>
        <p:txBody>
          <a:bodyPr wrap="none" rtlCol="0">
            <a:spAutoFit/>
          </a:bodyPr>
          <a:lstStyle/>
          <a:p>
            <a:r>
              <a:rPr lang="en-US" dirty="0"/>
              <a:t>Male vs. Female</a:t>
            </a:r>
          </a:p>
        </p:txBody>
      </p:sp>
      <p:sp>
        <p:nvSpPr>
          <p:cNvPr id="57" name="TextBox 56">
            <a:extLst>
              <a:ext uri="{FF2B5EF4-FFF2-40B4-BE49-F238E27FC236}">
                <a16:creationId xmlns:a16="http://schemas.microsoft.com/office/drawing/2014/main" id="{F2C34C64-206C-0940-3F7C-A9480A3AE964}"/>
              </a:ext>
            </a:extLst>
          </p:cNvPr>
          <p:cNvSpPr txBox="1"/>
          <p:nvPr/>
        </p:nvSpPr>
        <p:spPr>
          <a:xfrm>
            <a:off x="24161389" y="10917417"/>
            <a:ext cx="1698286" cy="369332"/>
          </a:xfrm>
          <a:prstGeom prst="rect">
            <a:avLst/>
          </a:prstGeom>
          <a:noFill/>
        </p:spPr>
        <p:txBody>
          <a:bodyPr wrap="square" rtlCol="0">
            <a:spAutoFit/>
          </a:bodyPr>
          <a:lstStyle/>
          <a:p>
            <a:r>
              <a:rPr lang="en-US" dirty="0"/>
              <a:t>TBI vs. Non-TBI</a:t>
            </a:r>
          </a:p>
        </p:txBody>
      </p:sp>
      <p:sp>
        <p:nvSpPr>
          <p:cNvPr id="62" name="TextBox 61">
            <a:extLst>
              <a:ext uri="{FF2B5EF4-FFF2-40B4-BE49-F238E27FC236}">
                <a16:creationId xmlns:a16="http://schemas.microsoft.com/office/drawing/2014/main" id="{BCDF521F-C75D-3B83-E930-DE3D8DEF4B0A}"/>
              </a:ext>
            </a:extLst>
          </p:cNvPr>
          <p:cNvSpPr txBox="1"/>
          <p:nvPr/>
        </p:nvSpPr>
        <p:spPr>
          <a:xfrm>
            <a:off x="28251044" y="10938242"/>
            <a:ext cx="1873121" cy="369332"/>
          </a:xfrm>
          <a:prstGeom prst="rect">
            <a:avLst/>
          </a:prstGeom>
          <a:noFill/>
        </p:spPr>
        <p:txBody>
          <a:bodyPr wrap="square" rtlCol="0">
            <a:spAutoFit/>
          </a:bodyPr>
          <a:lstStyle/>
          <a:p>
            <a:r>
              <a:rPr lang="en-US" dirty="0"/>
              <a:t>AD/VET vs. Other</a:t>
            </a:r>
          </a:p>
        </p:txBody>
      </p:sp>
      <p:graphicFrame>
        <p:nvGraphicFramePr>
          <p:cNvPr id="65" name="Chart 64">
            <a:extLst>
              <a:ext uri="{FF2B5EF4-FFF2-40B4-BE49-F238E27FC236}">
                <a16:creationId xmlns:a16="http://schemas.microsoft.com/office/drawing/2014/main" id="{8261943F-04A7-823B-BBE9-2CEFE965E611}"/>
              </a:ext>
            </a:extLst>
          </p:cNvPr>
          <p:cNvGraphicFramePr>
            <a:graphicFrameLocks/>
          </p:cNvGraphicFramePr>
          <p:nvPr>
            <p:extLst>
              <p:ext uri="{D42A27DB-BD31-4B8C-83A1-F6EECF244321}">
                <p14:modId xmlns:p14="http://schemas.microsoft.com/office/powerpoint/2010/main" val="3901624635"/>
              </p:ext>
            </p:extLst>
          </p:nvPr>
        </p:nvGraphicFramePr>
        <p:xfrm>
          <a:off x="18771139" y="8859350"/>
          <a:ext cx="3865692" cy="207889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66" name="Chart 65">
            <a:extLst>
              <a:ext uri="{FF2B5EF4-FFF2-40B4-BE49-F238E27FC236}">
                <a16:creationId xmlns:a16="http://schemas.microsoft.com/office/drawing/2014/main" id="{BADA6E1E-C8A6-01EA-609F-4A4BDD986950}"/>
              </a:ext>
            </a:extLst>
          </p:cNvPr>
          <p:cNvGraphicFramePr>
            <a:graphicFrameLocks/>
          </p:cNvGraphicFramePr>
          <p:nvPr>
            <p:extLst>
              <p:ext uri="{D42A27DB-BD31-4B8C-83A1-F6EECF244321}">
                <p14:modId xmlns:p14="http://schemas.microsoft.com/office/powerpoint/2010/main" val="905039951"/>
              </p:ext>
            </p:extLst>
          </p:nvPr>
        </p:nvGraphicFramePr>
        <p:xfrm>
          <a:off x="22899014" y="6628966"/>
          <a:ext cx="3865692" cy="207889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69" name="Chart 68">
            <a:extLst>
              <a:ext uri="{FF2B5EF4-FFF2-40B4-BE49-F238E27FC236}">
                <a16:creationId xmlns:a16="http://schemas.microsoft.com/office/drawing/2014/main" id="{4D636D40-B7FC-019C-E8E9-1ADAC5BE4692}"/>
              </a:ext>
            </a:extLst>
          </p:cNvPr>
          <p:cNvGraphicFramePr>
            <a:graphicFrameLocks/>
          </p:cNvGraphicFramePr>
          <p:nvPr>
            <p:extLst>
              <p:ext uri="{D42A27DB-BD31-4B8C-83A1-F6EECF244321}">
                <p14:modId xmlns:p14="http://schemas.microsoft.com/office/powerpoint/2010/main" val="932761442"/>
              </p:ext>
            </p:extLst>
          </p:nvPr>
        </p:nvGraphicFramePr>
        <p:xfrm>
          <a:off x="27026890" y="8859350"/>
          <a:ext cx="3865692" cy="2078892"/>
        </p:xfrm>
        <a:graphic>
          <a:graphicData uri="http://schemas.openxmlformats.org/drawingml/2006/chart">
            <c:chart xmlns:c="http://schemas.openxmlformats.org/drawingml/2006/chart" xmlns:r="http://schemas.openxmlformats.org/officeDocument/2006/relationships" r:id="rId9"/>
          </a:graphicData>
        </a:graphic>
      </p:graphicFrame>
      <p:sp>
        <p:nvSpPr>
          <p:cNvPr id="70" name="TextBox 69">
            <a:extLst>
              <a:ext uri="{FF2B5EF4-FFF2-40B4-BE49-F238E27FC236}">
                <a16:creationId xmlns:a16="http://schemas.microsoft.com/office/drawing/2014/main" id="{B0EEF3E0-08DE-A4BF-9282-4660DB9284B7}"/>
              </a:ext>
            </a:extLst>
          </p:cNvPr>
          <p:cNvSpPr txBox="1"/>
          <p:nvPr/>
        </p:nvSpPr>
        <p:spPr>
          <a:xfrm>
            <a:off x="30907167" y="9549396"/>
            <a:ext cx="4986934" cy="1015663"/>
          </a:xfrm>
          <a:prstGeom prst="rect">
            <a:avLst/>
          </a:prstGeom>
          <a:noFill/>
        </p:spPr>
        <p:txBody>
          <a:bodyPr wrap="square" rtlCol="0">
            <a:spAutoFit/>
          </a:bodyPr>
          <a:lstStyle/>
          <a:p>
            <a:r>
              <a:rPr lang="en-US" sz="2000" i="1" dirty="0"/>
              <a:t>Note.</a:t>
            </a:r>
            <a:r>
              <a:rPr lang="en-US" sz="2000" dirty="0"/>
              <a:t> Prior study data represent aggregated percentages from Hoover et al. (2020) and Lu et al. (2021). </a:t>
            </a:r>
            <a:r>
              <a:rPr lang="en-US" sz="2000" i="1" dirty="0"/>
              <a:t>AD</a:t>
            </a:r>
            <a:r>
              <a:rPr lang="en-US" sz="2000" dirty="0"/>
              <a:t> = Active Duty; </a:t>
            </a:r>
            <a:r>
              <a:rPr lang="en-US" sz="2000" i="1" dirty="0"/>
              <a:t>VET</a:t>
            </a:r>
            <a:r>
              <a:rPr lang="en-US" sz="2000" dirty="0"/>
              <a:t> = Veteran.</a:t>
            </a:r>
            <a:endParaRPr lang="en-US" sz="2000" i="1" dirty="0"/>
          </a:p>
        </p:txBody>
      </p:sp>
      <p:sp>
        <p:nvSpPr>
          <p:cNvPr id="71" name="TextBox 70">
            <a:extLst>
              <a:ext uri="{FF2B5EF4-FFF2-40B4-BE49-F238E27FC236}">
                <a16:creationId xmlns:a16="http://schemas.microsoft.com/office/drawing/2014/main" id="{A934755D-B538-F7D6-E040-469336213FF1}"/>
              </a:ext>
            </a:extLst>
          </p:cNvPr>
          <p:cNvSpPr txBox="1"/>
          <p:nvPr/>
        </p:nvSpPr>
        <p:spPr>
          <a:xfrm>
            <a:off x="14495553" y="5469751"/>
            <a:ext cx="3552576" cy="1077218"/>
          </a:xfrm>
          <a:prstGeom prst="rect">
            <a:avLst/>
          </a:prstGeom>
          <a:noFill/>
        </p:spPr>
        <p:txBody>
          <a:bodyPr wrap="none" rtlCol="0">
            <a:spAutoFit/>
          </a:bodyPr>
          <a:lstStyle/>
          <a:p>
            <a:r>
              <a:rPr lang="en-US" sz="3200" b="1" dirty="0"/>
              <a:t>Clinical Population: </a:t>
            </a:r>
          </a:p>
          <a:p>
            <a:endParaRPr lang="en-US" sz="3200" dirty="0"/>
          </a:p>
        </p:txBody>
      </p:sp>
      <p:graphicFrame>
        <p:nvGraphicFramePr>
          <p:cNvPr id="63" name="Chart 62">
            <a:extLst>
              <a:ext uri="{FF2B5EF4-FFF2-40B4-BE49-F238E27FC236}">
                <a16:creationId xmlns:a16="http://schemas.microsoft.com/office/drawing/2014/main" id="{F69CC642-EABE-416B-9B4E-22F777299129}"/>
              </a:ext>
            </a:extLst>
          </p:cNvPr>
          <p:cNvGraphicFramePr>
            <a:graphicFrameLocks/>
          </p:cNvGraphicFramePr>
          <p:nvPr>
            <p:extLst>
              <p:ext uri="{D42A27DB-BD31-4B8C-83A1-F6EECF244321}">
                <p14:modId xmlns:p14="http://schemas.microsoft.com/office/powerpoint/2010/main" val="4069306292"/>
              </p:ext>
            </p:extLst>
          </p:nvPr>
        </p:nvGraphicFramePr>
        <p:xfrm>
          <a:off x="18785723" y="6600505"/>
          <a:ext cx="3865692" cy="2078892"/>
        </p:xfrm>
        <a:graphic>
          <a:graphicData uri="http://schemas.openxmlformats.org/drawingml/2006/chart">
            <c:chart xmlns:c="http://schemas.openxmlformats.org/drawingml/2006/chart" xmlns:r="http://schemas.openxmlformats.org/officeDocument/2006/relationships" r:id="rId10"/>
          </a:graphicData>
        </a:graphic>
      </p:graphicFrame>
      <p:sp>
        <p:nvSpPr>
          <p:cNvPr id="72" name="TextBox 71">
            <a:extLst>
              <a:ext uri="{FF2B5EF4-FFF2-40B4-BE49-F238E27FC236}">
                <a16:creationId xmlns:a16="http://schemas.microsoft.com/office/drawing/2014/main" id="{BCCB95C2-D097-07C9-51BE-41BA58E1A357}"/>
              </a:ext>
            </a:extLst>
          </p:cNvPr>
          <p:cNvSpPr txBox="1"/>
          <p:nvPr/>
        </p:nvSpPr>
        <p:spPr>
          <a:xfrm>
            <a:off x="37091496" y="13374529"/>
            <a:ext cx="12359255" cy="9233297"/>
          </a:xfrm>
          <a:prstGeom prst="rect">
            <a:avLst/>
          </a:prstGeom>
          <a:noFill/>
        </p:spPr>
        <p:txBody>
          <a:bodyPr wrap="square" rtlCol="0">
            <a:spAutoFit/>
          </a:bodyPr>
          <a:lstStyle/>
          <a:p>
            <a:pPr marL="285750" indent="-285750">
              <a:buFont typeface="Arial" panose="020B0604020202020204" pitchFamily="34" charset="0"/>
              <a:buChar char="•"/>
            </a:pPr>
            <a:r>
              <a:rPr lang="en-US" sz="3200" b="1" dirty="0"/>
              <a:t>Clinical Validation. </a:t>
            </a:r>
            <a:r>
              <a:rPr lang="en-US" sz="3200" dirty="0"/>
              <a:t>This study successfully generalizes the NSI-Q4/HIT-6 relationship, previously established in male-dominated TBI cohorts, to a more diverse, general clinical population including females, dependents, and non-TBI patients.</a:t>
            </a:r>
          </a:p>
          <a:p>
            <a:pPr marL="285750" indent="-285750">
              <a:buFont typeface="Arial" panose="020B0604020202020204" pitchFamily="34" charset="0"/>
              <a:buChar char="•"/>
            </a:pPr>
            <a:r>
              <a:rPr lang="en-US" sz="3200" b="1" dirty="0"/>
              <a:t>Operational Impact.</a:t>
            </a:r>
            <a:r>
              <a:rPr lang="en-US" sz="3200" dirty="0"/>
              <a:t> Using the NSI-Q4 is an appropriate alternative to using the HIT-6 to evaluate headache symptom severity. Reducing screening burden in the Military Health System can streamline workflow and reduce patient survey fatigue.</a:t>
            </a:r>
          </a:p>
          <a:p>
            <a:pPr marL="285750" indent="-285750">
              <a:buFont typeface="Arial" panose="020B0604020202020204" pitchFamily="34" charset="0"/>
              <a:buChar char="•"/>
            </a:pPr>
            <a:r>
              <a:rPr lang="en-US" sz="3200" b="1" dirty="0"/>
              <a:t>Sex-Specific Considerations. </a:t>
            </a:r>
            <a:r>
              <a:rPr lang="en-US" sz="3200" dirty="0"/>
              <a:t>While the NSI-Q4 is a valid proxy for both sexes, clinicians should note the identified sex interaction. Female patients may experience or report higher overall headache impact (HIT-6) even when their isolated headache severity  (NSI-Q4) is low. </a:t>
            </a:r>
          </a:p>
          <a:p>
            <a:pPr marL="285750" indent="-285750">
              <a:buFont typeface="Arial" panose="020B0604020202020204" pitchFamily="34" charset="0"/>
              <a:buChar char="•"/>
            </a:pPr>
            <a:r>
              <a:rPr lang="en-US" sz="3200" b="1" dirty="0"/>
              <a:t>Future Directions.</a:t>
            </a:r>
            <a:r>
              <a:rPr lang="en-US" sz="3200" dirty="0"/>
              <a:t> </a:t>
            </a:r>
            <a:r>
              <a:rPr lang="en-US" sz="3200" i="1" dirty="0"/>
              <a:t>Outcomes: </a:t>
            </a:r>
            <a:r>
              <a:rPr lang="en-US" sz="3200" dirty="0"/>
              <a:t>Investigate long-term headache treatment outcomes and clinic efficiency metrics in settings where HIT-6 administration is replaced by NSI-Q4 tracking. </a:t>
            </a:r>
            <a:r>
              <a:rPr lang="en-US" sz="3200" i="1" dirty="0"/>
              <a:t>Disparities: </a:t>
            </a:r>
            <a:r>
              <a:rPr lang="en-US" sz="3200" dirty="0"/>
              <a:t>Further research should explore the drivers behind sex-based intercept differences, such as the potential influence of varying headache etiologies (e.g., migraine vs. tension-type) between males and females. </a:t>
            </a:r>
          </a:p>
          <a:p>
            <a:endParaRPr lang="en-US" dirty="0"/>
          </a:p>
        </p:txBody>
      </p:sp>
      <p:sp>
        <p:nvSpPr>
          <p:cNvPr id="73" name="TextBox 53">
            <a:extLst>
              <a:ext uri="{FF2B5EF4-FFF2-40B4-BE49-F238E27FC236}">
                <a16:creationId xmlns:a16="http://schemas.microsoft.com/office/drawing/2014/main" id="{79095DC1-BD1F-B53F-8634-D6A040C2D1BF}"/>
              </a:ext>
            </a:extLst>
          </p:cNvPr>
          <p:cNvSpPr txBox="1">
            <a:spLocks noChangeArrowheads="1"/>
          </p:cNvSpPr>
          <p:nvPr/>
        </p:nvSpPr>
        <p:spPr bwMode="auto">
          <a:xfrm>
            <a:off x="37501460" y="12075869"/>
            <a:ext cx="11949292" cy="999405"/>
          </a:xfrm>
          <a:prstGeom prst="rect">
            <a:avLst/>
          </a:prstGeom>
          <a:solidFill>
            <a:schemeClr val="tx2"/>
          </a:solidFill>
          <a:ln>
            <a:noFill/>
          </a:ln>
        </p:spPr>
        <p:txBody>
          <a:bodyPr wrap="square" lIns="90580" tIns="45290" rIns="90580" bIns="45290">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37931725" indent="-3747452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05805"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58707"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11609"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4572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6pPr>
            <a:lvl7pPr marL="9144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7pPr>
            <a:lvl8pPr marL="13716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8pPr>
            <a:lvl9pPr marL="1828800" algn="l" defTabSz="452902" rtl="0" eaLnBrk="0" fontAlgn="base" latinLnBrk="0" hangingPunct="0">
              <a:spcBef>
                <a:spcPct val="0"/>
              </a:spcBef>
              <a:spcAft>
                <a:spcPct val="0"/>
              </a:spcAft>
              <a:defRPr sz="2400" kern="1200">
                <a:solidFill>
                  <a:schemeClr val="tx1"/>
                </a:solidFill>
                <a:latin typeface="Arial" charset="0"/>
                <a:ea typeface="ＭＳ Ｐゴシック" charset="0"/>
                <a:cs typeface="ＭＳ Ｐゴシック" charset="0"/>
              </a:defRPr>
            </a:lvl9pPr>
          </a:lstStyle>
          <a:p>
            <a:pPr algn="ctr"/>
            <a:r>
              <a:rPr lang="en-US" sz="5900" dirty="0">
                <a:solidFill>
                  <a:srgbClr val="FFFFFF"/>
                </a:solidFill>
              </a:rPr>
              <a:t>Conclusions</a:t>
            </a:r>
          </a:p>
        </p:txBody>
      </p:sp>
      <p:pic>
        <p:nvPicPr>
          <p:cNvPr id="40" name="Picture 39">
            <a:extLst>
              <a:ext uri="{FF2B5EF4-FFF2-40B4-BE49-F238E27FC236}">
                <a16:creationId xmlns:a16="http://schemas.microsoft.com/office/drawing/2014/main" id="{43A3AF41-E4AB-6847-ED29-B56F3D2784D0}"/>
              </a:ext>
            </a:extLst>
          </p:cNvPr>
          <p:cNvPicPr>
            <a:picLocks noChangeAspect="1"/>
          </p:cNvPicPr>
          <p:nvPr/>
        </p:nvPicPr>
        <p:blipFill>
          <a:blip r:embed="rId11"/>
          <a:stretch>
            <a:fillRect/>
          </a:stretch>
        </p:blipFill>
        <p:spPr>
          <a:xfrm>
            <a:off x="25481877" y="20474528"/>
            <a:ext cx="11582194" cy="9804221"/>
          </a:xfrm>
          <a:prstGeom prst="rect">
            <a:avLst/>
          </a:prstGeom>
        </p:spPr>
      </p:pic>
    </p:spTree>
    <p:extLst>
      <p:ext uri="{BB962C8B-B14F-4D97-AF65-F5344CB8AC3E}">
        <p14:creationId xmlns:p14="http://schemas.microsoft.com/office/powerpoint/2010/main" val="2124519852"/>
      </p:ext>
    </p:extLst>
  </p:cSld>
  <p:clrMapOvr>
    <a:masterClrMapping/>
  </p:clrMapOvr>
</p:sld>
</file>

<file path=ppt/theme/theme1.xml><?xml version="1.0" encoding="utf-8"?>
<a:theme xmlns:a="http://schemas.openxmlformats.org/drawingml/2006/main" name="Office 2013 - 2022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de631a7-e12a-47ff-b5ad-541b82ec57a7}" enabled="1" method="Privileged" siteId="{8903a443-af33-4ed4-acf5-ee613bcb2f59}" contentBits="0" removed="0"/>
</clbl:labelList>
</file>

<file path=docProps/app.xml><?xml version="1.0" encoding="utf-8"?>
<Properties xmlns="http://schemas.openxmlformats.org/officeDocument/2006/extended-properties" xmlns:vt="http://schemas.openxmlformats.org/officeDocument/2006/docPropsVTypes">
  <Template>Office 2013 - 2022 Theme</Template>
  <TotalTime>4282</TotalTime>
  <Words>1514</Words>
  <Application>Microsoft Office PowerPoint</Application>
  <PresentationFormat>Custom</PresentationFormat>
  <Paragraphs>89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Calibri Light</vt: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Asiedua, Christina CTR (USA)</cp:lastModifiedBy>
  <cp:revision>60</cp:revision>
  <dcterms:created xsi:type="dcterms:W3CDTF">2016-03-01T18:46:52Z</dcterms:created>
  <dcterms:modified xsi:type="dcterms:W3CDTF">2026-07-17T12:58:29Z</dcterms:modified>
</cp:coreProperties>
</file>