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1230"/>
    <a:srgbClr val="8C7B21"/>
    <a:srgbClr val="445223"/>
    <a:srgbClr val="0076A9"/>
    <a:srgbClr val="F36C21"/>
    <a:srgbClr val="E8B010"/>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99" autoAdjust="0"/>
    <p:restoredTop sz="97386" autoAdjust="0"/>
  </p:normalViewPr>
  <p:slideViewPr>
    <p:cSldViewPr snapToGrid="0">
      <p:cViewPr>
        <p:scale>
          <a:sx n="50" d="100"/>
          <a:sy n="50" d="100"/>
        </p:scale>
        <p:origin x="-3174" y="-24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982855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4974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131191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40931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60496-37D3-41E0-B7B9-5DA85EC52B29}"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7250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60496-37D3-41E0-B7B9-5DA85EC52B29}"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20698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60496-37D3-41E0-B7B9-5DA85EC52B29}" type="datetimeFigureOut">
              <a:rPr lang="en-US" smtClean="0"/>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657104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60496-37D3-41E0-B7B9-5DA85EC52B29}" type="datetimeFigureOut">
              <a:rPr lang="en-US" smtClean="0"/>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644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60496-37D3-41E0-B7B9-5DA85EC52B29}" type="datetimeFigureOut">
              <a:rPr lang="en-US" smtClean="0"/>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85548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4537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00207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A2960496-37D3-41E0-B7B9-5DA85EC52B29}" type="datetimeFigureOut">
              <a:rPr lang="en-US" smtClean="0"/>
              <a:t>7/29/2026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47FE60A-A822-48FD-9405-25729392819A}" type="slidenum">
              <a:rPr lang="en-US" smtClean="0"/>
              <a:t>‹#›</a:t>
            </a:fld>
            <a:endParaRPr lang="en-US"/>
          </a:p>
        </p:txBody>
      </p:sp>
    </p:spTree>
    <p:extLst>
      <p:ext uri="{BB962C8B-B14F-4D97-AF65-F5344CB8AC3E}">
        <p14:creationId xmlns:p14="http://schemas.microsoft.com/office/powerpoint/2010/main" val="187908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emf"/><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emf"/><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76DB88D-F946-9138-6EEC-5D5F4A2A3813}"/>
              </a:ext>
            </a:extLst>
          </p:cNvPr>
          <p:cNvGrpSpPr/>
          <p:nvPr/>
        </p:nvGrpSpPr>
        <p:grpSpPr>
          <a:xfrm>
            <a:off x="-13642" y="31533123"/>
            <a:ext cx="43918073" cy="1385277"/>
            <a:chOff x="-13642" y="31533123"/>
            <a:chExt cx="43918073" cy="1385277"/>
          </a:xfrm>
        </p:grpSpPr>
        <p:sp>
          <p:nvSpPr>
            <p:cNvPr id="5" name="Rectangle 4">
              <a:extLst>
                <a:ext uri="{FF2B5EF4-FFF2-40B4-BE49-F238E27FC236}">
                  <a16:creationId xmlns:a16="http://schemas.microsoft.com/office/drawing/2014/main" id="{037E63ED-1F91-3A1E-DE20-9196676198CF}"/>
                </a:ext>
              </a:extLst>
            </p:cNvPr>
            <p:cNvSpPr/>
            <p:nvPr/>
          </p:nvSpPr>
          <p:spPr>
            <a:xfrm>
              <a:off x="-13642" y="31994656"/>
              <a:ext cx="43912666" cy="923744"/>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a:p>
          </p:txBody>
        </p:sp>
        <p:grpSp>
          <p:nvGrpSpPr>
            <p:cNvPr id="6" name="Group 5">
              <a:extLst>
                <a:ext uri="{FF2B5EF4-FFF2-40B4-BE49-F238E27FC236}">
                  <a16:creationId xmlns:a16="http://schemas.microsoft.com/office/drawing/2014/main" id="{BF05BF35-F7BC-6E1F-7841-033465A8F1D6}"/>
                </a:ext>
              </a:extLst>
            </p:cNvPr>
            <p:cNvGrpSpPr/>
            <p:nvPr/>
          </p:nvGrpSpPr>
          <p:grpSpPr>
            <a:xfrm>
              <a:off x="-13642" y="31533123"/>
              <a:ext cx="43918073" cy="472329"/>
              <a:chOff x="-13642" y="31533123"/>
              <a:chExt cx="43918073" cy="472329"/>
            </a:xfrm>
          </p:grpSpPr>
          <p:sp>
            <p:nvSpPr>
              <p:cNvPr id="7" name="Rectangle 6">
                <a:extLst>
                  <a:ext uri="{FF2B5EF4-FFF2-40B4-BE49-F238E27FC236}">
                    <a16:creationId xmlns:a16="http://schemas.microsoft.com/office/drawing/2014/main" id="{CE18C958-B105-D1F8-4670-5AC8C3E5C437}"/>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8" name="Rectangle 7">
                <a:extLst>
                  <a:ext uri="{FF2B5EF4-FFF2-40B4-BE49-F238E27FC236}">
                    <a16:creationId xmlns:a16="http://schemas.microsoft.com/office/drawing/2014/main" id="{E8B296DB-1EB6-F3F0-4941-CE8682E074D1}"/>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grpSp>
      <p:sp>
        <p:nvSpPr>
          <p:cNvPr id="9" name="TextBox 8">
            <a:extLst>
              <a:ext uri="{FF2B5EF4-FFF2-40B4-BE49-F238E27FC236}">
                <a16:creationId xmlns:a16="http://schemas.microsoft.com/office/drawing/2014/main" id="{3A267A65-C22E-3452-FACC-57259F1E5760}"/>
              </a:ext>
            </a:extLst>
          </p:cNvPr>
          <p:cNvSpPr txBox="1"/>
          <p:nvPr/>
        </p:nvSpPr>
        <p:spPr>
          <a:xfrm>
            <a:off x="383810" y="32038132"/>
            <a:ext cx="40840893" cy="738664"/>
          </a:xfrm>
          <a:prstGeom prst="rect">
            <a:avLst/>
          </a:prstGeom>
          <a:noFill/>
          <a:ln w="76200">
            <a:noFill/>
          </a:ln>
        </p:spPr>
        <p:txBody>
          <a:bodyPr wrap="square" rtlCol="0">
            <a:spAutoFit/>
          </a:bodyPr>
          <a:lstStyle/>
          <a:p>
            <a:pPr lvl="0"/>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Disclaimer: The views expressed in this article are those of the author and do not necessarily reflect the official policy or position of the Department of the Navy, Department of Defense, nor the U.S. Government.</a:t>
            </a:r>
          </a:p>
          <a:p>
            <a:pPr lvl="0"/>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Source of support: This work was supported by DHA work unit number G2404. </a:t>
            </a:r>
          </a:p>
          <a:p>
            <a:pPr lvl="0"/>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Human subject research protections: No human subjects used for this work.</a:t>
            </a:r>
          </a:p>
          <a:p>
            <a:pPr lvl="0"/>
            <a:r>
              <a:rPr lang="en-US" sz="1050" dirty="0">
                <a:solidFill>
                  <a:schemeClr val="bg1"/>
                </a:solidFill>
                <a:latin typeface="Arial" panose="020B0604020202020204" pitchFamily="34" charset="0"/>
                <a:ea typeface="Tahoma" panose="020B0604030504040204" pitchFamily="34" charset="0"/>
                <a:cs typeface="Arial" panose="020B0604020202020204" pitchFamily="34" charset="0"/>
              </a:rPr>
              <a:t>Copyright statement: Some authors are military service members and employees of the U.S. Government. This work was prepared as part of their official duties. Title 17 U.S.C. §105 provides that “Copyright protection under this title is not available for any work of the United States Government”. Title 17 U.S.C. §101 defines a U.S. Government work as a work prepared by a military service member or employee of the U.S. Government as part of that person’s official duties.</a:t>
            </a:r>
          </a:p>
        </p:txBody>
      </p:sp>
      <p:grpSp>
        <p:nvGrpSpPr>
          <p:cNvPr id="10" name="Group 9">
            <a:extLst>
              <a:ext uri="{FF2B5EF4-FFF2-40B4-BE49-F238E27FC236}">
                <a16:creationId xmlns:a16="http://schemas.microsoft.com/office/drawing/2014/main" id="{28E595FE-DB8E-4B53-0789-5D8807C9C894}"/>
              </a:ext>
            </a:extLst>
          </p:cNvPr>
          <p:cNvGrpSpPr/>
          <p:nvPr/>
        </p:nvGrpSpPr>
        <p:grpSpPr>
          <a:xfrm>
            <a:off x="-26873" y="-58507"/>
            <a:ext cx="43918073" cy="4498906"/>
            <a:chOff x="-26873" y="-58507"/>
            <a:chExt cx="43918073" cy="4498906"/>
          </a:xfrm>
        </p:grpSpPr>
        <p:sp>
          <p:nvSpPr>
            <p:cNvPr id="11" name="Rectangle 10">
              <a:extLst>
                <a:ext uri="{FF2B5EF4-FFF2-40B4-BE49-F238E27FC236}">
                  <a16:creationId xmlns:a16="http://schemas.microsoft.com/office/drawing/2014/main" id="{8E32BCC8-C7CD-D907-2A92-060D1FB9BBC9}"/>
                </a:ext>
              </a:extLst>
            </p:cNvPr>
            <p:cNvSpPr/>
            <p:nvPr/>
          </p:nvSpPr>
          <p:spPr>
            <a:xfrm>
              <a:off x="0" y="-58507"/>
              <a:ext cx="43891200" cy="4194833"/>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12" name="Group 11">
              <a:extLst>
                <a:ext uri="{FF2B5EF4-FFF2-40B4-BE49-F238E27FC236}">
                  <a16:creationId xmlns:a16="http://schemas.microsoft.com/office/drawing/2014/main" id="{7091E3E6-9B08-ADEE-18ED-193B65BFC6B6}"/>
                </a:ext>
              </a:extLst>
            </p:cNvPr>
            <p:cNvGrpSpPr/>
            <p:nvPr/>
          </p:nvGrpSpPr>
          <p:grpSpPr>
            <a:xfrm flipV="1">
              <a:off x="-26873" y="3968070"/>
              <a:ext cx="43918073" cy="472329"/>
              <a:chOff x="-13642" y="31533123"/>
              <a:chExt cx="43918073" cy="472329"/>
            </a:xfrm>
          </p:grpSpPr>
          <p:sp>
            <p:nvSpPr>
              <p:cNvPr id="14" name="Rectangle 13">
                <a:extLst>
                  <a:ext uri="{FF2B5EF4-FFF2-40B4-BE49-F238E27FC236}">
                    <a16:creationId xmlns:a16="http://schemas.microsoft.com/office/drawing/2014/main" id="{CF91703C-6A5F-A277-736C-29D84A3D73B1}"/>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15" name="Rectangle 14">
                <a:extLst>
                  <a:ext uri="{FF2B5EF4-FFF2-40B4-BE49-F238E27FC236}">
                    <a16:creationId xmlns:a16="http://schemas.microsoft.com/office/drawing/2014/main" id="{AE18178E-A474-33A9-B352-DBFE884CAD98}"/>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pic>
          <p:nvPicPr>
            <p:cNvPr id="13" name="Picture 12" descr="Logo&#10;&#10;Description automatically generated">
              <a:extLst>
                <a:ext uri="{FF2B5EF4-FFF2-40B4-BE49-F238E27FC236}">
                  <a16:creationId xmlns:a16="http://schemas.microsoft.com/office/drawing/2014/main" id="{D4C0AFB7-F8C5-E7FA-4221-2D51F584AC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01051" y="399335"/>
              <a:ext cx="7085190" cy="3470178"/>
            </a:xfrm>
            <a:prstGeom prst="rect">
              <a:avLst/>
            </a:prstGeom>
          </p:spPr>
        </p:pic>
      </p:grpSp>
      <p:sp>
        <p:nvSpPr>
          <p:cNvPr id="16" name="Text Placeholder 5">
            <a:extLst>
              <a:ext uri="{FF2B5EF4-FFF2-40B4-BE49-F238E27FC236}">
                <a16:creationId xmlns:a16="http://schemas.microsoft.com/office/drawing/2014/main" id="{EBF9082C-3EBE-4935-6A4F-DACB290002F7}"/>
              </a:ext>
            </a:extLst>
          </p:cNvPr>
          <p:cNvSpPr txBox="1"/>
          <p:nvPr/>
        </p:nvSpPr>
        <p:spPr>
          <a:xfrm>
            <a:off x="6504957" y="648284"/>
            <a:ext cx="29491134" cy="1770296"/>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021808">
              <a:spcBef>
                <a:spcPct val="20000"/>
              </a:spcBef>
              <a:defRPr/>
            </a:pPr>
            <a:r>
              <a:rPr lang="en-US" sz="5400" dirty="0">
                <a:solidFill>
                  <a:schemeClr val="bg1"/>
                </a:solidFill>
                <a:latin typeface="Impact" panose="020B0806030902050204" pitchFamily="34" charset="0"/>
                <a:ea typeface="Tahoma" panose="020B0604030504040204" pitchFamily="34" charset="0"/>
                <a:cs typeface="Arial" panose="020B0604020202020204" pitchFamily="34" charset="0"/>
              </a:rPr>
              <a:t>HIGH-POWER ACOUSTIC MODEL FOR EARLY CELLULAR STRESS SIGNALING</a:t>
            </a:r>
            <a:endParaRPr lang="en-US" sz="315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defTabSz="2266299">
              <a:spcBef>
                <a:spcPct val="20000"/>
              </a:spcBef>
              <a:defRPr/>
            </a:pP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Cally Moore, MS</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 </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 </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Isaac </a:t>
            </a:r>
            <a:r>
              <a:rPr lang="en-US" sz="3200" b="1" dirty="0" err="1">
                <a:solidFill>
                  <a:schemeClr val="bg1"/>
                </a:solidFill>
                <a:latin typeface="Arial" panose="020B0604020202020204" pitchFamily="34" charset="0"/>
                <a:ea typeface="Tahoma" panose="020B0604030504040204" pitchFamily="34" charset="0"/>
                <a:cs typeface="Arial" panose="020B0604020202020204" pitchFamily="34" charset="0"/>
              </a:rPr>
              <a:t>Abaasah</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MS</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Clint Boldt, BS</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 </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Jenny Mendez, MS</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Brooke McGill, BS</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1, 2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Shourya Mukherjee, BS</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Jenny Raines, PhD</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Hector Lopez, MS</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 </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Meaghan Rose, PhD</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,Jayson M. Rhoton, LT, MSC, USN, PhD,</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  Cameron M. Burnett, LCDR, MSC, USN, PhD</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endPar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defTabSz="2266299">
              <a:spcBef>
                <a:spcPct val="20000"/>
              </a:spcBef>
              <a:defRPr/>
            </a:pP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Naval Medical Research Unit San Antonio, JBSA-Fort Sam Houston, Texas 78234, USA; </a:t>
            </a:r>
            <a:r>
              <a:rPr lang="en-US" sz="32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2</a:t>
            </a:r>
            <a:r>
              <a:rPr lang="en-US" sz="3200" b="1" dirty="0">
                <a:solidFill>
                  <a:schemeClr val="bg1"/>
                </a:solidFill>
                <a:latin typeface="Arial" panose="020B0604020202020204" pitchFamily="34" charset="0"/>
                <a:ea typeface="Tahoma" panose="020B0604030504040204" pitchFamily="34" charset="0"/>
                <a:cs typeface="Arial" panose="020B0604020202020204" pitchFamily="34" charset="0"/>
              </a:rPr>
              <a:t>Leidos Inc., Health Solutions, Reston, VA 20190, USA</a:t>
            </a:r>
          </a:p>
          <a:p>
            <a:pPr algn="ctr" defTabSz="2266299">
              <a:spcBef>
                <a:spcPct val="20000"/>
              </a:spcBef>
              <a:defRPr/>
            </a:pPr>
            <a:endParaRPr lang="en-US" sz="3150"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25F2A7C6-97EE-73F3-B089-29F5F2E36B08}"/>
              </a:ext>
            </a:extLst>
          </p:cNvPr>
          <p:cNvSpPr/>
          <p:nvPr/>
        </p:nvSpPr>
        <p:spPr>
          <a:xfrm>
            <a:off x="-26873" y="-58507"/>
            <a:ext cx="3208261" cy="4498906"/>
          </a:xfrm>
          <a:prstGeom prst="rect">
            <a:avLst/>
          </a:prstGeom>
          <a:solidFill>
            <a:srgbClr val="C412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4370E0D-5920-8AAF-6C69-00EEDA3B0E0F}"/>
              </a:ext>
            </a:extLst>
          </p:cNvPr>
          <p:cNvSpPr/>
          <p:nvPr/>
        </p:nvSpPr>
        <p:spPr>
          <a:xfrm>
            <a:off x="341853" y="-76200"/>
            <a:ext cx="5794378" cy="579437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9F3578F0-03EE-C277-9957-65E1CBA3FE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0609" y="74206"/>
            <a:ext cx="5496866" cy="5493566"/>
          </a:xfrm>
          <a:prstGeom prst="rect">
            <a:avLst/>
          </a:prstGeom>
        </p:spPr>
      </p:pic>
      <p:grpSp>
        <p:nvGrpSpPr>
          <p:cNvPr id="2" name="Group 1">
            <a:extLst>
              <a:ext uri="{FF2B5EF4-FFF2-40B4-BE49-F238E27FC236}">
                <a16:creationId xmlns:a16="http://schemas.microsoft.com/office/drawing/2014/main" id="{3453D839-3C8B-49FA-F183-127564CBF688}"/>
              </a:ext>
            </a:extLst>
          </p:cNvPr>
          <p:cNvGrpSpPr/>
          <p:nvPr/>
        </p:nvGrpSpPr>
        <p:grpSpPr>
          <a:xfrm>
            <a:off x="499213" y="5707772"/>
            <a:ext cx="13937501" cy="3993644"/>
            <a:chOff x="17904867" y="16033435"/>
            <a:chExt cx="9287445" cy="5421437"/>
          </a:xfrm>
        </p:grpSpPr>
        <p:sp>
          <p:nvSpPr>
            <p:cNvPr id="3" name="Rectangle 2">
              <a:extLst>
                <a:ext uri="{FF2B5EF4-FFF2-40B4-BE49-F238E27FC236}">
                  <a16:creationId xmlns:a16="http://schemas.microsoft.com/office/drawing/2014/main" id="{EAA595B6-4B0C-A022-38CC-461FDA1DB104}"/>
                </a:ext>
              </a:extLst>
            </p:cNvPr>
            <p:cNvSpPr/>
            <p:nvPr/>
          </p:nvSpPr>
          <p:spPr>
            <a:xfrm>
              <a:off x="17904869" y="17182830"/>
              <a:ext cx="9287443" cy="427204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29" name="Rectangle 28">
              <a:extLst>
                <a:ext uri="{FF2B5EF4-FFF2-40B4-BE49-F238E27FC236}">
                  <a16:creationId xmlns:a16="http://schemas.microsoft.com/office/drawing/2014/main" id="{6FEEAC20-D095-354A-0225-0B10BC4BAD80}"/>
                </a:ext>
              </a:extLst>
            </p:cNvPr>
            <p:cNvSpPr/>
            <p:nvPr/>
          </p:nvSpPr>
          <p:spPr>
            <a:xfrm>
              <a:off x="17904867" y="16033435"/>
              <a:ext cx="9287443" cy="1017877"/>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026" dirty="0">
                  <a:solidFill>
                    <a:schemeClr val="bg1"/>
                  </a:solidFill>
                  <a:latin typeface="Arial Black" panose="020B0A04020102020204" pitchFamily="34" charset="0"/>
                  <a:ea typeface="Tahoma" panose="020B0604030504040204" pitchFamily="34" charset="0"/>
                  <a:cs typeface="Tahoma" panose="020B0604030504040204" pitchFamily="34" charset="0"/>
                </a:rPr>
                <a:t>Introduction</a:t>
              </a:r>
            </a:p>
          </p:txBody>
        </p:sp>
        <p:sp>
          <p:nvSpPr>
            <p:cNvPr id="30" name="TextBox 29">
              <a:extLst>
                <a:ext uri="{FF2B5EF4-FFF2-40B4-BE49-F238E27FC236}">
                  <a16:creationId xmlns:a16="http://schemas.microsoft.com/office/drawing/2014/main" id="{19D24452-B700-CDFF-93D9-39DF1C16DDF3}"/>
                </a:ext>
              </a:extLst>
            </p:cNvPr>
            <p:cNvSpPr txBox="1"/>
            <p:nvPr/>
          </p:nvSpPr>
          <p:spPr>
            <a:xfrm>
              <a:off x="18016495" y="17164404"/>
              <a:ext cx="9038024" cy="4136337"/>
            </a:xfrm>
            <a:prstGeom prst="rect">
              <a:avLst/>
            </a:prstGeom>
            <a:noFill/>
            <a:ln>
              <a:noFill/>
            </a:ln>
          </p:spPr>
          <p:txBody>
            <a:bodyPr wrap="square" rtlCol="0">
              <a:spAutoFit/>
            </a:bodyPr>
            <a:lstStyle/>
            <a:p>
              <a:pPr lvl="0" algn="just"/>
              <a:r>
                <a:rPr lang="en-US" sz="2400" dirty="0">
                  <a:latin typeface="Arial" panose="020B0604020202020204" pitchFamily="34" charset="0"/>
                  <a:cs typeface="Arial" panose="020B0604020202020204" pitchFamily="34" charset="0"/>
                </a:rPr>
                <a:t>Modern operational environments increasingly expose personnel to high-intensity, air-coupled ultrasound, yet biologically anchored dosimetry frameworks remain undefined. To address this force health protection gap, this study characterizes the </a:t>
              </a:r>
              <a:r>
                <a:rPr lang="en-US" sz="2400" i="1" dirty="0">
                  <a:latin typeface="Arial" panose="020B0604020202020204" pitchFamily="34" charset="0"/>
                  <a:cs typeface="Arial" panose="020B0604020202020204" pitchFamily="34" charset="0"/>
                </a:rPr>
                <a:t>in vitro</a:t>
              </a:r>
              <a:r>
                <a:rPr lang="en-US" sz="2400" dirty="0">
                  <a:latin typeface="Arial" panose="020B0604020202020204" pitchFamily="34" charset="0"/>
                  <a:cs typeface="Arial" panose="020B0604020202020204" pitchFamily="34" charset="0"/>
                </a:rPr>
                <a:t> biological effects of a high-power parametric acoustic array. We exposed human SH-SY5Y neuroblastoma cells to air-delivered, 40 kHz ultrasound at experimental high-power (606 W) and modeled high-intensities (160–175 dB SPL). By evaluating cellular responses at precise stand-off distances (10 cm, 20 cm, and 30 cm), and varying timepoints of 1s, 3s, and 5s, this research bridges acoustic physical dosimetry with biological outcomes to inform future exposure limits and hazard-zone mapping.</a:t>
              </a:r>
              <a:endParaRPr lang="en-US" sz="2400" dirty="0">
                <a:latin typeface="Arial" panose="020B0604020202020204" pitchFamily="34" charset="0"/>
                <a:ea typeface="Open Sans" panose="020B0606030504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1B990E75-06BB-D7C5-9696-21F02E17C1F8}"/>
              </a:ext>
            </a:extLst>
          </p:cNvPr>
          <p:cNvGrpSpPr/>
          <p:nvPr/>
        </p:nvGrpSpPr>
        <p:grpSpPr>
          <a:xfrm>
            <a:off x="499213" y="9877093"/>
            <a:ext cx="13937501" cy="7179432"/>
            <a:chOff x="17904867" y="15161227"/>
            <a:chExt cx="9287445" cy="13467006"/>
          </a:xfrm>
        </p:grpSpPr>
        <p:sp>
          <p:nvSpPr>
            <p:cNvPr id="36" name="Rectangle 35">
              <a:extLst>
                <a:ext uri="{FF2B5EF4-FFF2-40B4-BE49-F238E27FC236}">
                  <a16:creationId xmlns:a16="http://schemas.microsoft.com/office/drawing/2014/main" id="{27733849-6B7E-70E5-9CDB-037395E2BA9B}"/>
                </a:ext>
              </a:extLst>
            </p:cNvPr>
            <p:cNvSpPr/>
            <p:nvPr/>
          </p:nvSpPr>
          <p:spPr>
            <a:xfrm>
              <a:off x="17904869" y="16744769"/>
              <a:ext cx="9287443" cy="1188346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37" name="Rectangle 36">
              <a:extLst>
                <a:ext uri="{FF2B5EF4-FFF2-40B4-BE49-F238E27FC236}">
                  <a16:creationId xmlns:a16="http://schemas.microsoft.com/office/drawing/2014/main" id="{F2F04CC7-562D-38AC-4673-F7A8DC80E533}"/>
                </a:ext>
              </a:extLst>
            </p:cNvPr>
            <p:cNvSpPr/>
            <p:nvPr/>
          </p:nvSpPr>
          <p:spPr>
            <a:xfrm>
              <a:off x="17904867" y="15161227"/>
              <a:ext cx="9287443" cy="1406472"/>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026" dirty="0">
                  <a:solidFill>
                    <a:schemeClr val="bg1"/>
                  </a:solidFill>
                  <a:latin typeface="Arial Black" panose="020B0A04020102020204" pitchFamily="34" charset="0"/>
                  <a:ea typeface="Tahoma" panose="020B0604030504040204" pitchFamily="34" charset="0"/>
                  <a:cs typeface="Tahoma" panose="020B0604030504040204" pitchFamily="34" charset="0"/>
                </a:rPr>
                <a:t>Materials and Methods</a:t>
              </a:r>
            </a:p>
          </p:txBody>
        </p:sp>
        <p:sp>
          <p:nvSpPr>
            <p:cNvPr id="38" name="TextBox 37">
              <a:extLst>
                <a:ext uri="{FF2B5EF4-FFF2-40B4-BE49-F238E27FC236}">
                  <a16:creationId xmlns:a16="http://schemas.microsoft.com/office/drawing/2014/main" id="{758666E9-4BA5-542E-7DD8-8FEFDDA71CCC}"/>
                </a:ext>
              </a:extLst>
            </p:cNvPr>
            <p:cNvSpPr txBox="1"/>
            <p:nvPr/>
          </p:nvSpPr>
          <p:spPr>
            <a:xfrm>
              <a:off x="18016495" y="17164404"/>
              <a:ext cx="9038024" cy="11257737"/>
            </a:xfrm>
            <a:prstGeom prst="rect">
              <a:avLst/>
            </a:prstGeom>
            <a:noFill/>
            <a:ln>
              <a:noFill/>
            </a:ln>
          </p:spPr>
          <p:txBody>
            <a:bodyPr wrap="square" rtlCol="0">
              <a:spAutoFit/>
            </a:bodyPr>
            <a:lstStyle/>
            <a:p>
              <a:pPr lvl="0" algn="just"/>
              <a:r>
                <a:rPr lang="en-US" sz="2400" b="1" dirty="0">
                  <a:latin typeface="Arial" panose="020B0604020202020204" pitchFamily="34" charset="0"/>
                  <a:cs typeface="Arial" panose="020B0604020202020204" pitchFamily="34" charset="0"/>
                </a:rPr>
                <a:t>Array Design and Construction: </a:t>
              </a:r>
              <a:r>
                <a:rPr lang="en-US" sz="2400" dirty="0">
                  <a:latin typeface="Arial" panose="020B0604020202020204" pitchFamily="34" charset="0"/>
                  <a:cs typeface="Arial" panose="020B0604020202020204" pitchFamily="34" charset="0"/>
                </a:rPr>
                <a:t>The custom parametric acoustic array was constructed using 40 piezoelectric transducers (40 kHz) mounted on a plexiglass substrate, arranged in three concentric rings computationally optimized to produce maximum constructive interference (modeled at 160–175 dB SPL). To achieve these targeted high-intensity levels, the system was driven by a Keysight waveform generator coupled to an AE </a:t>
              </a:r>
              <a:r>
                <a:rPr lang="en-US" sz="2400" dirty="0" err="1">
                  <a:latin typeface="Arial" panose="020B0604020202020204" pitchFamily="34" charset="0"/>
                  <a:cs typeface="Arial" panose="020B0604020202020204" pitchFamily="34" charset="0"/>
                </a:rPr>
                <a:t>Techron</a:t>
              </a:r>
              <a:r>
                <a:rPr lang="en-US" sz="2400" dirty="0">
                  <a:latin typeface="Arial" panose="020B0604020202020204" pitchFamily="34" charset="0"/>
                  <a:cs typeface="Arial" panose="020B0604020202020204" pitchFamily="34" charset="0"/>
                </a:rPr>
                <a:t> 7224 power amplifier to permit high-voltage driving without thermal burnout. The resulting acoustic fields were continuously mapped and validated using high-frequency Earthworks M50.</a:t>
              </a:r>
            </a:p>
            <a:p>
              <a:pPr lvl="0" algn="just"/>
              <a:br>
                <a:rPr lang="en-US"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In Vitro Exposure</a:t>
              </a:r>
              <a:r>
                <a:rPr lang="en-US" sz="2400" dirty="0">
                  <a:latin typeface="Arial" panose="020B0604020202020204" pitchFamily="34" charset="0"/>
                  <a:cs typeface="Arial" panose="020B0604020202020204" pitchFamily="34" charset="0"/>
                </a:rPr>
                <a:t>: Human SH-SY5Y neuroblastoma cells were cultured and exposed to the targeted acoustic field at controlled stand-off distances of 10 cm, 20 cm, and 30 cm.</a:t>
              </a:r>
            </a:p>
            <a:p>
              <a:pPr lvl="0" algn="just"/>
              <a:br>
                <a:rPr lang="en-US"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Mass Spectrometry</a:t>
              </a:r>
              <a:r>
                <a:rPr lang="en-US" sz="2400" dirty="0">
                  <a:latin typeface="Arial" panose="020B0604020202020204" pitchFamily="34" charset="0"/>
                  <a:cs typeface="Arial" panose="020B0604020202020204" pitchFamily="34" charset="0"/>
                </a:rPr>
                <a:t>: Post-exposure cell lysates were subjected to protein extraction, enzymatic digestion, and LC-MS/MS proteomics to map shifts in metabolic and stress pathways.</a:t>
              </a:r>
            </a:p>
            <a:p>
              <a:pPr lvl="0" algn="just"/>
              <a:br>
                <a:rPr lang="en-US"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Gene Expression</a:t>
              </a:r>
              <a:r>
                <a:rPr lang="en-US" sz="2400" dirty="0">
                  <a:latin typeface="Arial" panose="020B0604020202020204" pitchFamily="34" charset="0"/>
                  <a:cs typeface="Arial" panose="020B0604020202020204" pitchFamily="34" charset="0"/>
                </a:rPr>
                <a:t>: RNA was extracted immediately and reverse-transcribed. RT-qPCR was performed utilizing a targeted 10-gene panel to quantify acoustic-induced molecular trauma.</a:t>
              </a:r>
              <a:endParaRPr lang="en-US" sz="2400" dirty="0">
                <a:latin typeface="Arial" panose="020B0604020202020204" pitchFamily="34" charset="0"/>
                <a:ea typeface="Open Sans" panose="020B0606030504020204" pitchFamily="34" charset="0"/>
                <a:cs typeface="Arial" panose="020B0604020202020204" pitchFamily="34" charset="0"/>
              </a:endParaRPr>
            </a:p>
          </p:txBody>
        </p:sp>
      </p:grpSp>
      <p:grpSp>
        <p:nvGrpSpPr>
          <p:cNvPr id="63" name="Group 62">
            <a:extLst>
              <a:ext uri="{FF2B5EF4-FFF2-40B4-BE49-F238E27FC236}">
                <a16:creationId xmlns:a16="http://schemas.microsoft.com/office/drawing/2014/main" id="{E035EAD1-E749-BE52-43F8-39A373C8F118}"/>
              </a:ext>
            </a:extLst>
          </p:cNvPr>
          <p:cNvGrpSpPr/>
          <p:nvPr/>
        </p:nvGrpSpPr>
        <p:grpSpPr>
          <a:xfrm>
            <a:off x="499213" y="17290425"/>
            <a:ext cx="13937501" cy="6429624"/>
            <a:chOff x="490609" y="17904925"/>
            <a:chExt cx="13937501" cy="6429624"/>
          </a:xfrm>
        </p:grpSpPr>
        <p:grpSp>
          <p:nvGrpSpPr>
            <p:cNvPr id="47" name="Group 46">
              <a:extLst>
                <a:ext uri="{FF2B5EF4-FFF2-40B4-BE49-F238E27FC236}">
                  <a16:creationId xmlns:a16="http://schemas.microsoft.com/office/drawing/2014/main" id="{F0C1D97B-F8F3-2E60-A5E1-11931BF892C5}"/>
                </a:ext>
              </a:extLst>
            </p:cNvPr>
            <p:cNvGrpSpPr/>
            <p:nvPr/>
          </p:nvGrpSpPr>
          <p:grpSpPr>
            <a:xfrm>
              <a:off x="490609" y="17904925"/>
              <a:ext cx="13937501" cy="6429624"/>
              <a:chOff x="17904867" y="15125321"/>
              <a:chExt cx="9287445" cy="12060534"/>
            </a:xfrm>
          </p:grpSpPr>
          <p:sp>
            <p:nvSpPr>
              <p:cNvPr id="48" name="Rectangle 47">
                <a:extLst>
                  <a:ext uri="{FF2B5EF4-FFF2-40B4-BE49-F238E27FC236}">
                    <a16:creationId xmlns:a16="http://schemas.microsoft.com/office/drawing/2014/main" id="{8743507E-A747-EF16-8D53-76CADE44CE47}"/>
                  </a:ext>
                </a:extLst>
              </p:cNvPr>
              <p:cNvSpPr/>
              <p:nvPr/>
            </p:nvSpPr>
            <p:spPr>
              <a:xfrm>
                <a:off x="17904869" y="16744768"/>
                <a:ext cx="9287443" cy="1044108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74E3BF76-4774-6163-D4A4-FF5634041E8F}"/>
                  </a:ext>
                </a:extLst>
              </p:cNvPr>
              <p:cNvSpPr/>
              <p:nvPr/>
            </p:nvSpPr>
            <p:spPr>
              <a:xfrm>
                <a:off x="17904867" y="15125321"/>
                <a:ext cx="9287443" cy="1406472"/>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Arial Black" panose="020B0A04020102020204" pitchFamily="34" charset="0"/>
                    <a:ea typeface="Tahoma" panose="020B0604030504040204" pitchFamily="34" charset="0"/>
                    <a:cs typeface="Arial" panose="020B0604020202020204" pitchFamily="34" charset="0"/>
                  </a:rPr>
                  <a:t>Figure 1</a:t>
                </a:r>
              </a:p>
            </p:txBody>
          </p:sp>
          <p:sp>
            <p:nvSpPr>
              <p:cNvPr id="50" name="TextBox 49">
                <a:extLst>
                  <a:ext uri="{FF2B5EF4-FFF2-40B4-BE49-F238E27FC236}">
                    <a16:creationId xmlns:a16="http://schemas.microsoft.com/office/drawing/2014/main" id="{0984D9A7-1D90-4B11-0EFB-B09A7C0F4520}"/>
                  </a:ext>
                </a:extLst>
              </p:cNvPr>
              <p:cNvSpPr txBox="1"/>
              <p:nvPr/>
            </p:nvSpPr>
            <p:spPr>
              <a:xfrm>
                <a:off x="18016495" y="17164404"/>
                <a:ext cx="9038024" cy="9872169"/>
              </a:xfrm>
              <a:prstGeom prst="rect">
                <a:avLst/>
              </a:prstGeom>
              <a:noFill/>
              <a:ln>
                <a:noFill/>
              </a:ln>
            </p:spPr>
            <p:txBody>
              <a:bodyPr wrap="square" rtlCol="0">
                <a:spAutoFit/>
              </a:bodyPr>
              <a:lstStyle/>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r>
                  <a:rPr lang="en-US" sz="2400" b="1" dirty="0">
                    <a:latin typeface="Arial" panose="020B0604020202020204" pitchFamily="34" charset="0"/>
                    <a:cs typeface="Arial" panose="020B0604020202020204" pitchFamily="34" charset="0"/>
                  </a:rPr>
                  <a:t>Figure 1: Parametric acoustic array and setup</a:t>
                </a:r>
                <a:r>
                  <a:rPr lang="en-US" sz="2400" dirty="0">
                    <a:latin typeface="Arial" panose="020B0604020202020204" pitchFamily="34" charset="0"/>
                    <a:cs typeface="Arial" panose="020B0604020202020204" pitchFamily="34" charset="0"/>
                  </a:rPr>
                  <a:t>. The left is a photograph of the parametric acoustic array used and to the right is the experimental setup for cell exposure.</a:t>
                </a:r>
                <a:endParaRPr lang="en-US" sz="2400" dirty="0">
                  <a:latin typeface="Arial" panose="020B0604020202020204" pitchFamily="34" charset="0"/>
                  <a:ea typeface="Open Sans" panose="020B0606030504020204" pitchFamily="34" charset="0"/>
                  <a:cs typeface="Arial" panose="020B0604020202020204" pitchFamily="34" charset="0"/>
                </a:endParaRPr>
              </a:p>
            </p:txBody>
          </p:sp>
        </p:grpSp>
        <p:grpSp>
          <p:nvGrpSpPr>
            <p:cNvPr id="51" name="Group 50">
              <a:extLst>
                <a:ext uri="{FF2B5EF4-FFF2-40B4-BE49-F238E27FC236}">
                  <a16:creationId xmlns:a16="http://schemas.microsoft.com/office/drawing/2014/main" id="{AF303771-DA65-8B9D-CC94-E7F8E9E34044}"/>
                </a:ext>
              </a:extLst>
            </p:cNvPr>
            <p:cNvGrpSpPr/>
            <p:nvPr/>
          </p:nvGrpSpPr>
          <p:grpSpPr>
            <a:xfrm>
              <a:off x="5415771" y="19352673"/>
              <a:ext cx="7939362" cy="2946703"/>
              <a:chOff x="356906" y="2118732"/>
              <a:chExt cx="10163542" cy="3772210"/>
            </a:xfrm>
          </p:grpSpPr>
          <p:pic>
            <p:nvPicPr>
              <p:cNvPr id="52" name="Picture 51">
                <a:extLst>
                  <a:ext uri="{FF2B5EF4-FFF2-40B4-BE49-F238E27FC236}">
                    <a16:creationId xmlns:a16="http://schemas.microsoft.com/office/drawing/2014/main" id="{22D890B1-3F66-28D6-A883-C353D1D60B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7237" y="2118732"/>
                <a:ext cx="7733360" cy="3772210"/>
              </a:xfrm>
              <a:prstGeom prst="rect">
                <a:avLst/>
              </a:prstGeom>
            </p:spPr>
          </p:pic>
          <p:cxnSp>
            <p:nvCxnSpPr>
              <p:cNvPr id="53" name="Straight Arrow Connector 52">
                <a:extLst>
                  <a:ext uri="{FF2B5EF4-FFF2-40B4-BE49-F238E27FC236}">
                    <a16:creationId xmlns:a16="http://schemas.microsoft.com/office/drawing/2014/main" id="{F5623222-D1F1-A5A2-5DDD-66E03121C759}"/>
                  </a:ext>
                </a:extLst>
              </p:cNvPr>
              <p:cNvCxnSpPr>
                <a:cxnSpLocks/>
              </p:cNvCxnSpPr>
              <p:nvPr/>
            </p:nvCxnSpPr>
            <p:spPr>
              <a:xfrm>
                <a:off x="2351049" y="4739268"/>
                <a:ext cx="559419"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0EC90673-DCAC-0738-5D51-0A5B46EED536}"/>
                  </a:ext>
                </a:extLst>
              </p:cNvPr>
              <p:cNvCxnSpPr>
                <a:cxnSpLocks/>
              </p:cNvCxnSpPr>
              <p:nvPr/>
            </p:nvCxnSpPr>
            <p:spPr>
              <a:xfrm>
                <a:off x="1915216" y="3429000"/>
                <a:ext cx="2159620" cy="35775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5" name="Straight Arrow Connector 54">
                <a:extLst>
                  <a:ext uri="{FF2B5EF4-FFF2-40B4-BE49-F238E27FC236}">
                    <a16:creationId xmlns:a16="http://schemas.microsoft.com/office/drawing/2014/main" id="{A5720A10-C17C-3C4F-F4CF-F02D2155400E}"/>
                  </a:ext>
                </a:extLst>
              </p:cNvPr>
              <p:cNvCxnSpPr>
                <a:cxnSpLocks/>
              </p:cNvCxnSpPr>
              <p:nvPr/>
            </p:nvCxnSpPr>
            <p:spPr>
              <a:xfrm>
                <a:off x="1915216" y="5775503"/>
                <a:ext cx="51068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6" name="TextBox 55">
                <a:extLst>
                  <a:ext uri="{FF2B5EF4-FFF2-40B4-BE49-F238E27FC236}">
                    <a16:creationId xmlns:a16="http://schemas.microsoft.com/office/drawing/2014/main" id="{B66808D1-4EF0-99EB-2BA0-81171E9AE356}"/>
                  </a:ext>
                </a:extLst>
              </p:cNvPr>
              <p:cNvSpPr txBox="1"/>
              <p:nvPr/>
            </p:nvSpPr>
            <p:spPr>
              <a:xfrm>
                <a:off x="356906" y="4583113"/>
                <a:ext cx="215962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Variable Exposure Distance</a:t>
                </a:r>
              </a:p>
            </p:txBody>
          </p:sp>
          <p:sp>
            <p:nvSpPr>
              <p:cNvPr id="57" name="TextBox 56">
                <a:extLst>
                  <a:ext uri="{FF2B5EF4-FFF2-40B4-BE49-F238E27FC236}">
                    <a16:creationId xmlns:a16="http://schemas.microsoft.com/office/drawing/2014/main" id="{9623A407-4103-5A44-5D6E-65B24D665E21}"/>
                  </a:ext>
                </a:extLst>
              </p:cNvPr>
              <p:cNvSpPr txBox="1"/>
              <p:nvPr/>
            </p:nvSpPr>
            <p:spPr>
              <a:xfrm>
                <a:off x="459911" y="5613943"/>
                <a:ext cx="141290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Transducer Array</a:t>
                </a:r>
              </a:p>
            </p:txBody>
          </p:sp>
          <p:sp>
            <p:nvSpPr>
              <p:cNvPr id="58" name="TextBox 57">
                <a:extLst>
                  <a:ext uri="{FF2B5EF4-FFF2-40B4-BE49-F238E27FC236}">
                    <a16:creationId xmlns:a16="http://schemas.microsoft.com/office/drawing/2014/main" id="{7FD4F72A-0076-93AC-D8AB-1D893E2D8259}"/>
                  </a:ext>
                </a:extLst>
              </p:cNvPr>
              <p:cNvSpPr txBox="1"/>
              <p:nvPr/>
            </p:nvSpPr>
            <p:spPr>
              <a:xfrm>
                <a:off x="514538" y="3118447"/>
                <a:ext cx="215962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Cell culture plate</a:t>
                </a:r>
              </a:p>
            </p:txBody>
          </p:sp>
          <p:sp>
            <p:nvSpPr>
              <p:cNvPr id="59" name="Right Brace 58">
                <a:extLst>
                  <a:ext uri="{FF2B5EF4-FFF2-40B4-BE49-F238E27FC236}">
                    <a16:creationId xmlns:a16="http://schemas.microsoft.com/office/drawing/2014/main" id="{0CF92380-8A9E-6131-69A5-786EDBDF7782}"/>
                  </a:ext>
                </a:extLst>
              </p:cNvPr>
              <p:cNvSpPr/>
              <p:nvPr/>
            </p:nvSpPr>
            <p:spPr>
              <a:xfrm>
                <a:off x="10261899" y="2175949"/>
                <a:ext cx="258549" cy="3657775"/>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grpSp>
        <p:pic>
          <p:nvPicPr>
            <p:cNvPr id="60" name="Picture 59">
              <a:extLst>
                <a:ext uri="{FF2B5EF4-FFF2-40B4-BE49-F238E27FC236}">
                  <a16:creationId xmlns:a16="http://schemas.microsoft.com/office/drawing/2014/main" id="{AF61F314-4105-2C9A-E3FB-A5B2E88F08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876" y="19153089"/>
              <a:ext cx="3895417" cy="3806606"/>
            </a:xfrm>
            <a:prstGeom prst="rect">
              <a:avLst/>
            </a:prstGeom>
          </p:spPr>
        </p:pic>
      </p:grpSp>
      <p:grpSp>
        <p:nvGrpSpPr>
          <p:cNvPr id="95" name="Group 94">
            <a:extLst>
              <a:ext uri="{FF2B5EF4-FFF2-40B4-BE49-F238E27FC236}">
                <a16:creationId xmlns:a16="http://schemas.microsoft.com/office/drawing/2014/main" id="{3F0B3833-2478-06E0-3827-2F07AA035DDE}"/>
              </a:ext>
            </a:extLst>
          </p:cNvPr>
          <p:cNvGrpSpPr/>
          <p:nvPr/>
        </p:nvGrpSpPr>
        <p:grpSpPr>
          <a:xfrm>
            <a:off x="499213" y="23938630"/>
            <a:ext cx="13937501" cy="7360593"/>
            <a:chOff x="17904867" y="15125321"/>
            <a:chExt cx="9287445" cy="16047049"/>
          </a:xfrm>
        </p:grpSpPr>
        <p:sp>
          <p:nvSpPr>
            <p:cNvPr id="106" name="Rectangle 105">
              <a:extLst>
                <a:ext uri="{FF2B5EF4-FFF2-40B4-BE49-F238E27FC236}">
                  <a16:creationId xmlns:a16="http://schemas.microsoft.com/office/drawing/2014/main" id="{DB0B349E-9219-4A8A-D61E-8202264781DE}"/>
                </a:ext>
              </a:extLst>
            </p:cNvPr>
            <p:cNvSpPr/>
            <p:nvPr/>
          </p:nvSpPr>
          <p:spPr>
            <a:xfrm>
              <a:off x="17904869" y="16744768"/>
              <a:ext cx="9287443" cy="144276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latin typeface="Arial" panose="020B0604020202020204" pitchFamily="34" charset="0"/>
                <a:cs typeface="Arial" panose="020B0604020202020204" pitchFamily="34" charset="0"/>
              </a:endParaRPr>
            </a:p>
          </p:txBody>
        </p:sp>
        <p:sp>
          <p:nvSpPr>
            <p:cNvPr id="107" name="Rectangle 106">
              <a:extLst>
                <a:ext uri="{FF2B5EF4-FFF2-40B4-BE49-F238E27FC236}">
                  <a16:creationId xmlns:a16="http://schemas.microsoft.com/office/drawing/2014/main" id="{0EC75B1C-C415-BDBD-64FB-D9D1D01A1F34}"/>
                </a:ext>
              </a:extLst>
            </p:cNvPr>
            <p:cNvSpPr/>
            <p:nvPr/>
          </p:nvSpPr>
          <p:spPr>
            <a:xfrm>
              <a:off x="17904867" y="15125321"/>
              <a:ext cx="9287443" cy="1406472"/>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Arial Black" panose="020B0A04020102020204" pitchFamily="34" charset="0"/>
                  <a:ea typeface="Tahoma" panose="020B0604030504040204" pitchFamily="34" charset="0"/>
                  <a:cs typeface="Arial" panose="020B0604020202020204" pitchFamily="34" charset="0"/>
                </a:rPr>
                <a:t>Table 1</a:t>
              </a:r>
            </a:p>
          </p:txBody>
        </p:sp>
        <p:sp>
          <p:nvSpPr>
            <p:cNvPr id="108" name="TextBox 107">
              <a:extLst>
                <a:ext uri="{FF2B5EF4-FFF2-40B4-BE49-F238E27FC236}">
                  <a16:creationId xmlns:a16="http://schemas.microsoft.com/office/drawing/2014/main" id="{11AB2C68-5BF8-91A7-7764-BBF54223FECD}"/>
                </a:ext>
              </a:extLst>
            </p:cNvPr>
            <p:cNvSpPr txBox="1"/>
            <p:nvPr/>
          </p:nvSpPr>
          <p:spPr>
            <a:xfrm>
              <a:off x="18016495" y="17164404"/>
              <a:ext cx="9038024" cy="11950521"/>
            </a:xfrm>
            <a:prstGeom prst="rect">
              <a:avLst/>
            </a:prstGeom>
            <a:noFill/>
            <a:ln>
              <a:noFill/>
            </a:ln>
          </p:spPr>
          <p:txBody>
            <a:bodyPr wrap="square" rtlCol="0">
              <a:spAutoFit/>
            </a:bodyPr>
            <a:lstStyle/>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r>
                <a:rPr lang="en-US" sz="2400" b="1" dirty="0">
                  <a:latin typeface="Arial" panose="020B0604020202020204" pitchFamily="34" charset="0"/>
                  <a:cs typeface="Arial" panose="020B0604020202020204" pitchFamily="34" charset="0"/>
                </a:rPr>
                <a:t>Table 1: Experimental parameters</a:t>
              </a:r>
              <a:r>
                <a:rPr lang="en-US" sz="2400" dirty="0">
                  <a:latin typeface="Arial" panose="020B0604020202020204" pitchFamily="34" charset="0"/>
                  <a:cs typeface="Arial" panose="020B0604020202020204" pitchFamily="34" charset="0"/>
                </a:rPr>
                <a:t>.</a:t>
              </a:r>
              <a:endParaRPr lang="en-US" sz="2400" dirty="0">
                <a:latin typeface="Arial" panose="020B0604020202020204" pitchFamily="34" charset="0"/>
                <a:ea typeface="Open Sans" panose="020B0606030504020204" pitchFamily="34" charset="0"/>
                <a:cs typeface="Arial" panose="020B0604020202020204" pitchFamily="34" charset="0"/>
              </a:endParaRPr>
            </a:p>
          </p:txBody>
        </p:sp>
      </p:grpSp>
      <p:grpSp>
        <p:nvGrpSpPr>
          <p:cNvPr id="126" name="Group 125">
            <a:extLst>
              <a:ext uri="{FF2B5EF4-FFF2-40B4-BE49-F238E27FC236}">
                <a16:creationId xmlns:a16="http://schemas.microsoft.com/office/drawing/2014/main" id="{4E4C10AE-ADF5-7C0E-456C-7274061CFD98}"/>
              </a:ext>
            </a:extLst>
          </p:cNvPr>
          <p:cNvGrpSpPr/>
          <p:nvPr/>
        </p:nvGrpSpPr>
        <p:grpSpPr>
          <a:xfrm>
            <a:off x="14999906" y="5707773"/>
            <a:ext cx="13937498" cy="9390317"/>
            <a:chOff x="14973940" y="5434532"/>
            <a:chExt cx="13937498" cy="9390317"/>
          </a:xfrm>
        </p:grpSpPr>
        <p:grpSp>
          <p:nvGrpSpPr>
            <p:cNvPr id="110" name="Group 109">
              <a:extLst>
                <a:ext uri="{FF2B5EF4-FFF2-40B4-BE49-F238E27FC236}">
                  <a16:creationId xmlns:a16="http://schemas.microsoft.com/office/drawing/2014/main" id="{E6B9DF20-E664-21F4-60B7-ACBCF9FADAF7}"/>
                </a:ext>
              </a:extLst>
            </p:cNvPr>
            <p:cNvGrpSpPr/>
            <p:nvPr/>
          </p:nvGrpSpPr>
          <p:grpSpPr>
            <a:xfrm>
              <a:off x="14973940" y="5434532"/>
              <a:ext cx="13937498" cy="9390317"/>
              <a:chOff x="17904867" y="15125321"/>
              <a:chExt cx="9287443" cy="17614130"/>
            </a:xfrm>
          </p:grpSpPr>
          <p:sp>
            <p:nvSpPr>
              <p:cNvPr id="121" name="Rectangle 120">
                <a:extLst>
                  <a:ext uri="{FF2B5EF4-FFF2-40B4-BE49-F238E27FC236}">
                    <a16:creationId xmlns:a16="http://schemas.microsoft.com/office/drawing/2014/main" id="{3E4A45CE-2E8C-0C8A-26DF-1968C6B3C394}"/>
                  </a:ext>
                </a:extLst>
              </p:cNvPr>
              <p:cNvSpPr/>
              <p:nvPr/>
            </p:nvSpPr>
            <p:spPr>
              <a:xfrm>
                <a:off x="17904869" y="16744768"/>
                <a:ext cx="9278314" cy="15994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latin typeface="Arial" panose="020B0604020202020204" pitchFamily="34" charset="0"/>
                  <a:cs typeface="Arial" panose="020B0604020202020204" pitchFamily="34" charset="0"/>
                </a:endParaRPr>
              </a:p>
            </p:txBody>
          </p:sp>
          <p:sp>
            <p:nvSpPr>
              <p:cNvPr id="122" name="Rectangle 121">
                <a:extLst>
                  <a:ext uri="{FF2B5EF4-FFF2-40B4-BE49-F238E27FC236}">
                    <a16:creationId xmlns:a16="http://schemas.microsoft.com/office/drawing/2014/main" id="{7739AD5F-F7DC-DFA2-22ED-50E5969F1DAE}"/>
                  </a:ext>
                </a:extLst>
              </p:cNvPr>
              <p:cNvSpPr/>
              <p:nvPr/>
            </p:nvSpPr>
            <p:spPr>
              <a:xfrm>
                <a:off x="17904867" y="15125321"/>
                <a:ext cx="9287443" cy="1406472"/>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Arial Black" panose="020B0A04020102020204" pitchFamily="34" charset="0"/>
                    <a:ea typeface="Tahoma" panose="020B0604030504040204" pitchFamily="34" charset="0"/>
                    <a:cs typeface="Arial" panose="020B0604020202020204" pitchFamily="34" charset="0"/>
                  </a:rPr>
                  <a:t>Figure 2</a:t>
                </a:r>
              </a:p>
            </p:txBody>
          </p:sp>
          <p:sp>
            <p:nvSpPr>
              <p:cNvPr id="123" name="TextBox 122">
                <a:extLst>
                  <a:ext uri="{FF2B5EF4-FFF2-40B4-BE49-F238E27FC236}">
                    <a16:creationId xmlns:a16="http://schemas.microsoft.com/office/drawing/2014/main" id="{68821D3E-C889-E18D-3E83-6ACF7CF58F36}"/>
                  </a:ext>
                </a:extLst>
              </p:cNvPr>
              <p:cNvSpPr txBox="1"/>
              <p:nvPr/>
            </p:nvSpPr>
            <p:spPr>
              <a:xfrm>
                <a:off x="18016495" y="17164404"/>
                <a:ext cx="9038024" cy="15414440"/>
              </a:xfrm>
              <a:prstGeom prst="rect">
                <a:avLst/>
              </a:prstGeom>
              <a:noFill/>
              <a:ln>
                <a:noFill/>
              </a:ln>
            </p:spPr>
            <p:txBody>
              <a:bodyPr wrap="square" rtlCol="0">
                <a:spAutoFit/>
              </a:bodyPr>
              <a:lstStyle/>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r>
                  <a:rPr lang="en-US" sz="2400" b="1" dirty="0">
                    <a:latin typeface="Arial" panose="020B0604020202020204" pitchFamily="34" charset="0"/>
                    <a:cs typeface="Arial" panose="020B0604020202020204" pitchFamily="34" charset="0"/>
                  </a:rPr>
                  <a:t>Figure 2: Computational Acoustic Field and Beam Wave Propagation</a:t>
                </a:r>
                <a:r>
                  <a:rPr lang="en-US" sz="2400" dirty="0">
                    <a:latin typeface="Arial" panose="020B0604020202020204" pitchFamily="34" charset="0"/>
                    <a:cs typeface="Arial" panose="020B0604020202020204" pitchFamily="34" charset="0"/>
                  </a:rPr>
                  <a:t>. Modeled spatial pressure field of the 40 kHz parametric acoustic array operating at high power (606 W), illustrating directional beam geometry and intensity distribution. The wave propagation profile maps the transition from near-field to far-field, demonstrating sustained predicted high-intensity levels (160–175 dB SPL) along the central acoustic axis.</a:t>
                </a:r>
              </a:p>
            </p:txBody>
          </p:sp>
        </p:grpSp>
        <p:pic>
          <p:nvPicPr>
            <p:cNvPr id="125" name="Picture 124">
              <a:extLst>
                <a:ext uri="{FF2B5EF4-FFF2-40B4-BE49-F238E27FC236}">
                  <a16:creationId xmlns:a16="http://schemas.microsoft.com/office/drawing/2014/main" id="{D04227AD-CADA-7488-CCC0-01D4C29B7EAB}"/>
                </a:ext>
              </a:extLst>
            </p:cNvPr>
            <p:cNvPicPr>
              <a:picLocks noChangeAspect="1"/>
            </p:cNvPicPr>
            <p:nvPr/>
          </p:nvPicPr>
          <p:blipFill>
            <a:blip r:embed="rId6">
              <a:extLst>
                <a:ext uri="{28A0092B-C50C-407E-A947-70E740481C1C}">
                  <a14:useLocalDpi xmlns:a14="http://schemas.microsoft.com/office/drawing/2010/main" val="0"/>
                </a:ext>
              </a:extLst>
            </a:blip>
            <a:srcRect l="19464" t="10055" r="8221" b="13124"/>
            <a:stretch>
              <a:fillRect/>
            </a:stretch>
          </p:blipFill>
          <p:spPr>
            <a:xfrm>
              <a:off x="17615335" y="6393078"/>
              <a:ext cx="8557020" cy="6060062"/>
            </a:xfrm>
            <a:prstGeom prst="rect">
              <a:avLst/>
            </a:prstGeom>
          </p:spPr>
        </p:pic>
      </p:grpSp>
      <p:pic>
        <p:nvPicPr>
          <p:cNvPr id="128" name="Picture 127">
            <a:extLst>
              <a:ext uri="{FF2B5EF4-FFF2-40B4-BE49-F238E27FC236}">
                <a16:creationId xmlns:a16="http://schemas.microsoft.com/office/drawing/2014/main" id="{7C2D2629-6E9B-30A5-7E9C-E0B4ABD9160D}"/>
              </a:ext>
            </a:extLst>
          </p:cNvPr>
          <p:cNvPicPr>
            <a:picLocks noChangeAspect="1"/>
          </p:cNvPicPr>
          <p:nvPr/>
        </p:nvPicPr>
        <p:blipFill>
          <a:blip r:embed="rId7"/>
          <a:stretch>
            <a:fillRect/>
          </a:stretch>
        </p:blipFill>
        <p:spPr>
          <a:xfrm>
            <a:off x="2068930" y="24793129"/>
            <a:ext cx="10815269" cy="6017166"/>
          </a:xfrm>
          <a:prstGeom prst="rect">
            <a:avLst/>
          </a:prstGeom>
        </p:spPr>
      </p:pic>
      <p:sp>
        <p:nvSpPr>
          <p:cNvPr id="131" name="Rectangle 130">
            <a:extLst>
              <a:ext uri="{FF2B5EF4-FFF2-40B4-BE49-F238E27FC236}">
                <a16:creationId xmlns:a16="http://schemas.microsoft.com/office/drawing/2014/main" id="{E4DA6097-9D79-7B3E-9032-63DB516D2EAF}"/>
              </a:ext>
            </a:extLst>
          </p:cNvPr>
          <p:cNvSpPr/>
          <p:nvPr/>
        </p:nvSpPr>
        <p:spPr>
          <a:xfrm>
            <a:off x="39513629" y="18153773"/>
            <a:ext cx="3569578" cy="39570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9" name="Group 138">
            <a:extLst>
              <a:ext uri="{FF2B5EF4-FFF2-40B4-BE49-F238E27FC236}">
                <a16:creationId xmlns:a16="http://schemas.microsoft.com/office/drawing/2014/main" id="{1E56FC91-8F88-C10F-0BEE-723F15BD9F82}"/>
              </a:ext>
            </a:extLst>
          </p:cNvPr>
          <p:cNvGrpSpPr/>
          <p:nvPr/>
        </p:nvGrpSpPr>
        <p:grpSpPr>
          <a:xfrm>
            <a:off x="14916147" y="15486405"/>
            <a:ext cx="14105016" cy="11595644"/>
            <a:chOff x="29445880" y="5707773"/>
            <a:chExt cx="14105016" cy="11595644"/>
          </a:xfrm>
        </p:grpSpPr>
        <p:grpSp>
          <p:nvGrpSpPr>
            <p:cNvPr id="80" name="Group 79">
              <a:extLst>
                <a:ext uri="{FF2B5EF4-FFF2-40B4-BE49-F238E27FC236}">
                  <a16:creationId xmlns:a16="http://schemas.microsoft.com/office/drawing/2014/main" id="{96B02968-D845-9660-6734-D01C135F8EE8}"/>
                </a:ext>
              </a:extLst>
            </p:cNvPr>
            <p:cNvGrpSpPr/>
            <p:nvPr/>
          </p:nvGrpSpPr>
          <p:grpSpPr>
            <a:xfrm>
              <a:off x="29445880" y="5707773"/>
              <a:ext cx="13937498" cy="11595644"/>
              <a:chOff x="17904867" y="15125321"/>
              <a:chExt cx="9287443" cy="21750828"/>
            </a:xfrm>
          </p:grpSpPr>
          <p:sp>
            <p:nvSpPr>
              <p:cNvPr id="91" name="Rectangle 90">
                <a:extLst>
                  <a:ext uri="{FF2B5EF4-FFF2-40B4-BE49-F238E27FC236}">
                    <a16:creationId xmlns:a16="http://schemas.microsoft.com/office/drawing/2014/main" id="{6A18AC04-D276-DEAD-0364-4EA5FC100F79}"/>
                  </a:ext>
                </a:extLst>
              </p:cNvPr>
              <p:cNvSpPr/>
              <p:nvPr/>
            </p:nvSpPr>
            <p:spPr>
              <a:xfrm>
                <a:off x="17904869" y="16744768"/>
                <a:ext cx="9271653" cy="201313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latin typeface="Arial" panose="020B0604020202020204" pitchFamily="34" charset="0"/>
                  <a:cs typeface="Arial" panose="020B0604020202020204" pitchFamily="34" charset="0"/>
                </a:endParaRPr>
              </a:p>
            </p:txBody>
          </p:sp>
          <p:sp>
            <p:nvSpPr>
              <p:cNvPr id="92" name="Rectangle 91">
                <a:extLst>
                  <a:ext uri="{FF2B5EF4-FFF2-40B4-BE49-F238E27FC236}">
                    <a16:creationId xmlns:a16="http://schemas.microsoft.com/office/drawing/2014/main" id="{4C1EB027-CF52-EB82-2226-818C62709D11}"/>
                  </a:ext>
                </a:extLst>
              </p:cNvPr>
              <p:cNvSpPr/>
              <p:nvPr/>
            </p:nvSpPr>
            <p:spPr>
              <a:xfrm>
                <a:off x="17904867" y="15125321"/>
                <a:ext cx="9287443" cy="1406472"/>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Arial Black" panose="020B0A04020102020204" pitchFamily="34" charset="0"/>
                    <a:ea typeface="Tahoma" panose="020B0604030504040204" pitchFamily="34" charset="0"/>
                    <a:cs typeface="Arial" panose="020B0604020202020204" pitchFamily="34" charset="0"/>
                  </a:rPr>
                  <a:t>Figure 3</a:t>
                </a:r>
              </a:p>
            </p:txBody>
          </p:sp>
          <p:sp>
            <p:nvSpPr>
              <p:cNvPr id="93" name="TextBox 92">
                <a:extLst>
                  <a:ext uri="{FF2B5EF4-FFF2-40B4-BE49-F238E27FC236}">
                    <a16:creationId xmlns:a16="http://schemas.microsoft.com/office/drawing/2014/main" id="{E396A25F-C1EB-EC11-8302-0CD5080150ED}"/>
                  </a:ext>
                </a:extLst>
              </p:cNvPr>
              <p:cNvSpPr txBox="1"/>
              <p:nvPr/>
            </p:nvSpPr>
            <p:spPr>
              <a:xfrm>
                <a:off x="18016495" y="17164404"/>
                <a:ext cx="9038024" cy="19571141"/>
              </a:xfrm>
              <a:prstGeom prst="rect">
                <a:avLst/>
              </a:prstGeom>
              <a:noFill/>
              <a:ln>
                <a:noFill/>
              </a:ln>
            </p:spPr>
            <p:txBody>
              <a:bodyPr wrap="square" rtlCol="0">
                <a:spAutoFit/>
              </a:bodyPr>
              <a:lstStyle/>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r>
                  <a:rPr lang="en-US" sz="2400" b="1" dirty="0">
                    <a:latin typeface="Arial" panose="020B0604020202020204" pitchFamily="34" charset="0"/>
                    <a:cs typeface="Arial" panose="020B0604020202020204" pitchFamily="34" charset="0"/>
                  </a:rPr>
                  <a:t>Figure 3: SH-SY5Y Gene Expression Dynamics Post-Exposure</a:t>
                </a:r>
                <a:r>
                  <a:rPr lang="en-US" sz="2400" dirty="0">
                    <a:latin typeface="Arial" panose="020B0604020202020204" pitchFamily="34" charset="0"/>
                    <a:cs typeface="Arial" panose="020B0604020202020204" pitchFamily="34" charset="0"/>
                  </a:rPr>
                  <a:t>. Relative fold-changes are shown for low-power controls compared to high-power 40 kHz acoustic exposures at 1 s, 3 s, and 5 s durations across all tested stand-off distances (10 cm, 20 cm, and 30 cm). Fold change values report </a:t>
                </a:r>
                <a:r>
                  <a:rPr lang="en-US" sz="2400" dirty="0" err="1">
                    <a:latin typeface="Arial" panose="020B0604020202020204" pitchFamily="34" charset="0"/>
                    <a:cs typeface="Arial" panose="020B0604020202020204" pitchFamily="34" charset="0"/>
                  </a:rPr>
                  <a:t>sham:exposed</a:t>
                </a:r>
                <a:r>
                  <a:rPr lang="en-US" sz="2400" dirty="0">
                    <a:latin typeface="Arial" panose="020B0604020202020204" pitchFamily="34" charset="0"/>
                    <a:cs typeface="Arial" panose="020B0604020202020204" pitchFamily="34" charset="0"/>
                  </a:rPr>
                  <a:t>. All molecular targets are normalized to </a:t>
                </a:r>
                <a:r>
                  <a:rPr lang="en-US" sz="2400" i="1" dirty="0">
                    <a:latin typeface="Arial" panose="020B0604020202020204" pitchFamily="34" charset="0"/>
                    <a:cs typeface="Arial" panose="020B0604020202020204" pitchFamily="34" charset="0"/>
                  </a:rPr>
                  <a:t>GAPDH</a:t>
                </a:r>
                <a:r>
                  <a:rPr lang="en-US" sz="2400" dirty="0">
                    <a:latin typeface="Arial" panose="020B0604020202020204" pitchFamily="34" charset="0"/>
                    <a:cs typeface="Arial" panose="020B0604020202020204" pitchFamily="34" charset="0"/>
                  </a:rPr>
                  <a:t> and </a:t>
                </a:r>
                <a:r>
                  <a:rPr lang="en-US" sz="2400" i="1" dirty="0">
                    <a:latin typeface="Arial" panose="020B0604020202020204" pitchFamily="34" charset="0"/>
                    <a:cs typeface="Arial" panose="020B0604020202020204" pitchFamily="34" charset="0"/>
                  </a:rPr>
                  <a:t>ACTB</a:t>
                </a:r>
                <a:r>
                  <a:rPr lang="en-US" sz="2400" dirty="0">
                    <a:latin typeface="Arial" panose="020B0604020202020204" pitchFamily="34" charset="0"/>
                    <a:cs typeface="Arial" panose="020B0604020202020204" pitchFamily="34" charset="0"/>
                  </a:rPr>
                  <a:t> housekeeping controls to isolate temporal and spatial cellular stress responses (n=1). </a:t>
                </a:r>
              </a:p>
            </p:txBody>
          </p:sp>
        </p:grpSp>
        <p:grpSp>
          <p:nvGrpSpPr>
            <p:cNvPr id="134" name="Group 133">
              <a:extLst>
                <a:ext uri="{FF2B5EF4-FFF2-40B4-BE49-F238E27FC236}">
                  <a16:creationId xmlns:a16="http://schemas.microsoft.com/office/drawing/2014/main" id="{5DECBC3E-7578-D02A-F9D2-388AC2CDD351}"/>
                </a:ext>
              </a:extLst>
            </p:cNvPr>
            <p:cNvGrpSpPr/>
            <p:nvPr/>
          </p:nvGrpSpPr>
          <p:grpSpPr>
            <a:xfrm>
              <a:off x="29807788" y="6802718"/>
              <a:ext cx="13743108" cy="8710702"/>
              <a:chOff x="15569055" y="20434408"/>
              <a:chExt cx="13743108" cy="8710702"/>
            </a:xfrm>
          </p:grpSpPr>
          <p:grpSp>
            <p:nvGrpSpPr>
              <p:cNvPr id="135" name="Group 134">
                <a:extLst>
                  <a:ext uri="{FF2B5EF4-FFF2-40B4-BE49-F238E27FC236}">
                    <a16:creationId xmlns:a16="http://schemas.microsoft.com/office/drawing/2014/main" id="{2106D899-8B47-814E-5DB3-B8E42833207D}"/>
                  </a:ext>
                </a:extLst>
              </p:cNvPr>
              <p:cNvGrpSpPr/>
              <p:nvPr/>
            </p:nvGrpSpPr>
            <p:grpSpPr>
              <a:xfrm>
                <a:off x="15569055" y="20434408"/>
                <a:ext cx="13743108" cy="8710702"/>
                <a:chOff x="16474023" y="12915606"/>
                <a:chExt cx="10788040" cy="5737061"/>
              </a:xfrm>
            </p:grpSpPr>
            <p:pic>
              <p:nvPicPr>
                <p:cNvPr id="137" name="Picture 136">
                  <a:extLst>
                    <a:ext uri="{FF2B5EF4-FFF2-40B4-BE49-F238E27FC236}">
                      <a16:creationId xmlns:a16="http://schemas.microsoft.com/office/drawing/2014/main" id="{E5D8CCF1-8D99-4E0E-D751-F1A0107D081E}"/>
                    </a:ext>
                  </a:extLst>
                </p:cNvPr>
                <p:cNvPicPr>
                  <a:picLocks noChangeAspect="1"/>
                </p:cNvPicPr>
                <p:nvPr/>
              </p:nvPicPr>
              <p:blipFill>
                <a:blip r:embed="rId8"/>
                <a:stretch>
                  <a:fillRect/>
                </a:stretch>
              </p:blipFill>
              <p:spPr>
                <a:xfrm>
                  <a:off x="17734175" y="12915606"/>
                  <a:ext cx="9527888" cy="5737061"/>
                </a:xfrm>
                <a:prstGeom prst="rect">
                  <a:avLst/>
                </a:prstGeom>
              </p:spPr>
            </p:pic>
            <p:pic>
              <p:nvPicPr>
                <p:cNvPr id="138" name="Picture 137">
                  <a:extLst>
                    <a:ext uri="{FF2B5EF4-FFF2-40B4-BE49-F238E27FC236}">
                      <a16:creationId xmlns:a16="http://schemas.microsoft.com/office/drawing/2014/main" id="{3020E1F6-5195-001E-E872-420DB7D13D4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474023" y="15890953"/>
                  <a:ext cx="2490873" cy="2468125"/>
                </a:xfrm>
                <a:prstGeom prst="rect">
                  <a:avLst/>
                </a:prstGeom>
              </p:spPr>
            </p:pic>
          </p:grpSp>
          <p:sp>
            <p:nvSpPr>
              <p:cNvPr id="136" name="Rectangle 135">
                <a:extLst>
                  <a:ext uri="{FF2B5EF4-FFF2-40B4-BE49-F238E27FC236}">
                    <a16:creationId xmlns:a16="http://schemas.microsoft.com/office/drawing/2014/main" id="{B70234B0-CAE1-5071-2417-0D6C58561D53}"/>
                  </a:ext>
                </a:extLst>
              </p:cNvPr>
              <p:cNvSpPr/>
              <p:nvPr/>
            </p:nvSpPr>
            <p:spPr>
              <a:xfrm>
                <a:off x="25436940" y="20456353"/>
                <a:ext cx="3569578" cy="39570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4" name="Group 153">
            <a:extLst>
              <a:ext uri="{FF2B5EF4-FFF2-40B4-BE49-F238E27FC236}">
                <a16:creationId xmlns:a16="http://schemas.microsoft.com/office/drawing/2014/main" id="{08361F2A-A0AD-15C4-16D1-F691E4D678FA}"/>
              </a:ext>
            </a:extLst>
          </p:cNvPr>
          <p:cNvGrpSpPr/>
          <p:nvPr/>
        </p:nvGrpSpPr>
        <p:grpSpPr>
          <a:xfrm>
            <a:off x="29433813" y="5718178"/>
            <a:ext cx="13937498" cy="9674027"/>
            <a:chOff x="29445880" y="17029545"/>
            <a:chExt cx="13937498" cy="9674027"/>
          </a:xfrm>
        </p:grpSpPr>
        <p:grpSp>
          <p:nvGrpSpPr>
            <p:cNvPr id="140" name="Group 139">
              <a:extLst>
                <a:ext uri="{FF2B5EF4-FFF2-40B4-BE49-F238E27FC236}">
                  <a16:creationId xmlns:a16="http://schemas.microsoft.com/office/drawing/2014/main" id="{BA2C822D-5B1B-4538-B274-C124AB6035FF}"/>
                </a:ext>
              </a:extLst>
            </p:cNvPr>
            <p:cNvGrpSpPr/>
            <p:nvPr/>
          </p:nvGrpSpPr>
          <p:grpSpPr>
            <a:xfrm>
              <a:off x="29445880" y="17029545"/>
              <a:ext cx="13937498" cy="9674027"/>
              <a:chOff x="29445880" y="5707773"/>
              <a:chExt cx="13937498" cy="9674027"/>
            </a:xfrm>
          </p:grpSpPr>
          <p:grpSp>
            <p:nvGrpSpPr>
              <p:cNvPr id="141" name="Group 140">
                <a:extLst>
                  <a:ext uri="{FF2B5EF4-FFF2-40B4-BE49-F238E27FC236}">
                    <a16:creationId xmlns:a16="http://schemas.microsoft.com/office/drawing/2014/main" id="{8333873B-A7D2-FAA6-F3C6-C225179898EA}"/>
                  </a:ext>
                </a:extLst>
              </p:cNvPr>
              <p:cNvGrpSpPr/>
              <p:nvPr/>
            </p:nvGrpSpPr>
            <p:grpSpPr>
              <a:xfrm>
                <a:off x="29445880" y="5707773"/>
                <a:ext cx="13937498" cy="9674027"/>
                <a:chOff x="17904867" y="15125321"/>
                <a:chExt cx="9287443" cy="18146306"/>
              </a:xfrm>
            </p:grpSpPr>
            <p:sp>
              <p:nvSpPr>
                <p:cNvPr id="147" name="Rectangle 146">
                  <a:extLst>
                    <a:ext uri="{FF2B5EF4-FFF2-40B4-BE49-F238E27FC236}">
                      <a16:creationId xmlns:a16="http://schemas.microsoft.com/office/drawing/2014/main" id="{09432BE2-2045-C7F6-7D8F-3D934E3CD999}"/>
                    </a:ext>
                  </a:extLst>
                </p:cNvPr>
                <p:cNvSpPr/>
                <p:nvPr/>
              </p:nvSpPr>
              <p:spPr>
                <a:xfrm>
                  <a:off x="17904869" y="16744768"/>
                  <a:ext cx="9278314" cy="165268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latin typeface="Arial" panose="020B0604020202020204" pitchFamily="34" charset="0"/>
                    <a:cs typeface="Arial" panose="020B0604020202020204" pitchFamily="34" charset="0"/>
                  </a:endParaRPr>
                </a:p>
              </p:txBody>
            </p:sp>
            <p:sp>
              <p:nvSpPr>
                <p:cNvPr id="148" name="Rectangle 147">
                  <a:extLst>
                    <a:ext uri="{FF2B5EF4-FFF2-40B4-BE49-F238E27FC236}">
                      <a16:creationId xmlns:a16="http://schemas.microsoft.com/office/drawing/2014/main" id="{B4A297E8-170C-08DF-3436-9AC0130D4C28}"/>
                    </a:ext>
                  </a:extLst>
                </p:cNvPr>
                <p:cNvSpPr/>
                <p:nvPr/>
              </p:nvSpPr>
              <p:spPr>
                <a:xfrm>
                  <a:off x="17904867" y="15125321"/>
                  <a:ext cx="9287443" cy="1406472"/>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Arial Black" panose="020B0A04020102020204" pitchFamily="34" charset="0"/>
                      <a:ea typeface="Tahoma" panose="020B0604030504040204" pitchFamily="34" charset="0"/>
                      <a:cs typeface="Arial" panose="020B0604020202020204" pitchFamily="34" charset="0"/>
                    </a:rPr>
                    <a:t>Figure 4</a:t>
                  </a:r>
                </a:p>
              </p:txBody>
            </p:sp>
            <p:sp>
              <p:nvSpPr>
                <p:cNvPr id="149" name="TextBox 148">
                  <a:extLst>
                    <a:ext uri="{FF2B5EF4-FFF2-40B4-BE49-F238E27FC236}">
                      <a16:creationId xmlns:a16="http://schemas.microsoft.com/office/drawing/2014/main" id="{F9886692-2D09-519E-E4B6-D3AA68EC9168}"/>
                    </a:ext>
                  </a:extLst>
                </p:cNvPr>
                <p:cNvSpPr txBox="1"/>
                <p:nvPr/>
              </p:nvSpPr>
              <p:spPr>
                <a:xfrm>
                  <a:off x="18016495" y="17164404"/>
                  <a:ext cx="9038024" cy="16107223"/>
                </a:xfrm>
                <a:prstGeom prst="rect">
                  <a:avLst/>
                </a:prstGeom>
                <a:noFill/>
                <a:ln>
                  <a:noFill/>
                </a:ln>
              </p:spPr>
              <p:txBody>
                <a:bodyPr wrap="square" rtlCol="0">
                  <a:spAutoFit/>
                </a:bodyPr>
                <a:lstStyle/>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Figure 4: Differential protein expression determined by PLGS. </a:t>
                  </a:r>
                  <a:r>
                    <a:rPr lang="en-US" sz="2400" dirty="0">
                      <a:latin typeface="Arial" panose="020B0604020202020204" pitchFamily="34" charset="0"/>
                      <a:cs typeface="Arial" panose="020B0604020202020204" pitchFamily="34" charset="0"/>
                    </a:rPr>
                    <a:t>Mean log ratio values (Log</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FC) for selected stress response proteins identified with &gt;95% confidence. HS - heat shock, DNA/protein repair; HY - hypoxia stress control; DN - DNA damage repair. Log ratio values report relative abundance between </a:t>
                  </a:r>
                  <a:r>
                    <a:rPr lang="en-US" sz="2400" dirty="0" err="1">
                      <a:latin typeface="Arial" panose="020B0604020202020204" pitchFamily="34" charset="0"/>
                      <a:cs typeface="Arial" panose="020B0604020202020204" pitchFamily="34" charset="0"/>
                    </a:rPr>
                    <a:t>sham:exposed</a:t>
                  </a:r>
                  <a:r>
                    <a:rPr lang="en-US" sz="2400" dirty="0">
                      <a:latin typeface="Arial" panose="020B0604020202020204" pitchFamily="34" charset="0"/>
                      <a:cs typeface="Arial" panose="020B0604020202020204" pitchFamily="34" charset="0"/>
                    </a:rPr>
                    <a:t> with three injections for each replicate. Positive values indicate higher expression in sham, negative values indicate higher expression in exposed. Error bars represent log ratio variance from technical replicate analyses. Relative protein abundance determined by label-free quantification (n = 1). </a:t>
                  </a:r>
                </a:p>
              </p:txBody>
            </p:sp>
          </p:grpSp>
          <p:sp>
            <p:nvSpPr>
              <p:cNvPr id="144" name="Rectangle 143">
                <a:extLst>
                  <a:ext uri="{FF2B5EF4-FFF2-40B4-BE49-F238E27FC236}">
                    <a16:creationId xmlns:a16="http://schemas.microsoft.com/office/drawing/2014/main" id="{ED8A4201-CB62-FB25-E8CB-D65E95260D81}"/>
                  </a:ext>
                </a:extLst>
              </p:cNvPr>
              <p:cNvSpPr/>
              <p:nvPr/>
            </p:nvSpPr>
            <p:spPr>
              <a:xfrm>
                <a:off x="39675673" y="6824663"/>
                <a:ext cx="3569578" cy="39570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1" name="Picture 150">
              <a:extLst>
                <a:ext uri="{FF2B5EF4-FFF2-40B4-BE49-F238E27FC236}">
                  <a16:creationId xmlns:a16="http://schemas.microsoft.com/office/drawing/2014/main" id="{3CDEB7E6-8B5F-821E-C0C8-31B6FC892160}"/>
                </a:ext>
              </a:extLst>
            </p:cNvPr>
            <p:cNvPicPr>
              <a:picLocks noChangeAspect="1"/>
            </p:cNvPicPr>
            <p:nvPr/>
          </p:nvPicPr>
          <p:blipFill>
            <a:blip r:embed="rId10"/>
            <a:stretch>
              <a:fillRect/>
            </a:stretch>
          </p:blipFill>
          <p:spPr>
            <a:xfrm>
              <a:off x="29875326" y="18013253"/>
              <a:ext cx="6551294" cy="6086898"/>
            </a:xfrm>
            <a:prstGeom prst="rect">
              <a:avLst/>
            </a:prstGeom>
          </p:spPr>
        </p:pic>
        <p:pic>
          <p:nvPicPr>
            <p:cNvPr id="153" name="Picture 152">
              <a:extLst>
                <a:ext uri="{FF2B5EF4-FFF2-40B4-BE49-F238E27FC236}">
                  <a16:creationId xmlns:a16="http://schemas.microsoft.com/office/drawing/2014/main" id="{691FFCC1-46BA-13D1-4227-8E74BB979F5B}"/>
                </a:ext>
              </a:extLst>
            </p:cNvPr>
            <p:cNvPicPr>
              <a:picLocks noChangeAspect="1"/>
            </p:cNvPicPr>
            <p:nvPr/>
          </p:nvPicPr>
          <p:blipFill>
            <a:blip r:embed="rId11"/>
            <a:stretch>
              <a:fillRect/>
            </a:stretch>
          </p:blipFill>
          <p:spPr>
            <a:xfrm>
              <a:off x="36048641" y="18058172"/>
              <a:ext cx="6551294" cy="6086898"/>
            </a:xfrm>
            <a:prstGeom prst="rect">
              <a:avLst/>
            </a:prstGeom>
          </p:spPr>
        </p:pic>
      </p:grpSp>
      <p:grpSp>
        <p:nvGrpSpPr>
          <p:cNvPr id="156" name="Group 155">
            <a:extLst>
              <a:ext uri="{FF2B5EF4-FFF2-40B4-BE49-F238E27FC236}">
                <a16:creationId xmlns:a16="http://schemas.microsoft.com/office/drawing/2014/main" id="{802C6A72-8F49-8722-01F1-D640E8BEB174}"/>
              </a:ext>
            </a:extLst>
          </p:cNvPr>
          <p:cNvGrpSpPr/>
          <p:nvPr/>
        </p:nvGrpSpPr>
        <p:grpSpPr>
          <a:xfrm>
            <a:off x="29433813" y="15926285"/>
            <a:ext cx="13937498" cy="11520686"/>
            <a:chOff x="29445880" y="5707773"/>
            <a:chExt cx="13937498" cy="11520686"/>
          </a:xfrm>
        </p:grpSpPr>
        <p:grpSp>
          <p:nvGrpSpPr>
            <p:cNvPr id="159" name="Group 158">
              <a:extLst>
                <a:ext uri="{FF2B5EF4-FFF2-40B4-BE49-F238E27FC236}">
                  <a16:creationId xmlns:a16="http://schemas.microsoft.com/office/drawing/2014/main" id="{C14B4A03-74F7-9725-AE57-E9B6762E2509}"/>
                </a:ext>
              </a:extLst>
            </p:cNvPr>
            <p:cNvGrpSpPr/>
            <p:nvPr/>
          </p:nvGrpSpPr>
          <p:grpSpPr>
            <a:xfrm>
              <a:off x="29445880" y="5707773"/>
              <a:ext cx="13937498" cy="11520686"/>
              <a:chOff x="17904867" y="15125321"/>
              <a:chExt cx="9287443" cy="21610224"/>
            </a:xfrm>
          </p:grpSpPr>
          <p:sp>
            <p:nvSpPr>
              <p:cNvPr id="161" name="Rectangle 160">
                <a:extLst>
                  <a:ext uri="{FF2B5EF4-FFF2-40B4-BE49-F238E27FC236}">
                    <a16:creationId xmlns:a16="http://schemas.microsoft.com/office/drawing/2014/main" id="{6D55017D-E84D-CEA8-16DA-D3353DBC09BF}"/>
                  </a:ext>
                </a:extLst>
              </p:cNvPr>
              <p:cNvSpPr/>
              <p:nvPr/>
            </p:nvSpPr>
            <p:spPr>
              <a:xfrm>
                <a:off x="17904869" y="16744770"/>
                <a:ext cx="9271653" cy="193062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latin typeface="Arial" panose="020B0604020202020204" pitchFamily="34" charset="0"/>
                  <a:cs typeface="Arial" panose="020B0604020202020204" pitchFamily="34" charset="0"/>
                </a:endParaRPr>
              </a:p>
            </p:txBody>
          </p:sp>
          <p:sp>
            <p:nvSpPr>
              <p:cNvPr id="162" name="Rectangle 161">
                <a:extLst>
                  <a:ext uri="{FF2B5EF4-FFF2-40B4-BE49-F238E27FC236}">
                    <a16:creationId xmlns:a16="http://schemas.microsoft.com/office/drawing/2014/main" id="{08AC681F-A82C-A3BA-680A-245FB55B63AF}"/>
                  </a:ext>
                </a:extLst>
              </p:cNvPr>
              <p:cNvSpPr/>
              <p:nvPr/>
            </p:nvSpPr>
            <p:spPr>
              <a:xfrm>
                <a:off x="17904867" y="15125321"/>
                <a:ext cx="9287443" cy="1406472"/>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Arial Black" panose="020B0A04020102020204" pitchFamily="34" charset="0"/>
                    <a:ea typeface="Tahoma" panose="020B0604030504040204" pitchFamily="34" charset="0"/>
                    <a:cs typeface="Arial" panose="020B0604020202020204" pitchFamily="34" charset="0"/>
                  </a:rPr>
                  <a:t>Figure 5</a:t>
                </a:r>
              </a:p>
            </p:txBody>
          </p:sp>
          <p:sp>
            <p:nvSpPr>
              <p:cNvPr id="163" name="TextBox 162">
                <a:extLst>
                  <a:ext uri="{FF2B5EF4-FFF2-40B4-BE49-F238E27FC236}">
                    <a16:creationId xmlns:a16="http://schemas.microsoft.com/office/drawing/2014/main" id="{656E8DF2-1BEA-9D9A-723B-E3891840745D}"/>
                  </a:ext>
                </a:extLst>
              </p:cNvPr>
              <p:cNvSpPr txBox="1"/>
              <p:nvPr/>
            </p:nvSpPr>
            <p:spPr>
              <a:xfrm>
                <a:off x="18016495" y="17164404"/>
                <a:ext cx="9038024" cy="19571141"/>
              </a:xfrm>
              <a:prstGeom prst="rect">
                <a:avLst/>
              </a:prstGeom>
              <a:noFill/>
              <a:ln>
                <a:noFill/>
              </a:ln>
            </p:spPr>
            <p:txBody>
              <a:bodyPr wrap="square" rtlCol="0">
                <a:spAutoFit/>
              </a:bodyPr>
              <a:lstStyle/>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lvl="0"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a:p>
                <a:pPr algn="just"/>
                <a:r>
                  <a:rPr lang="en-US" sz="2400" b="1" dirty="0">
                    <a:latin typeface="Arial" panose="020B0604020202020204" pitchFamily="34" charset="0"/>
                    <a:cs typeface="Arial" panose="020B0604020202020204" pitchFamily="34" charset="0"/>
                  </a:rPr>
                  <a:t>Figure 5: Proteomic Response Shift Toward Neuroprotection.</a:t>
                </a:r>
                <a:r>
                  <a:rPr lang="en-US" sz="2400" dirty="0">
                    <a:latin typeface="Arial" panose="020B0604020202020204" pitchFamily="34" charset="0"/>
                    <a:cs typeface="Arial" panose="020B0604020202020204" pitchFamily="34" charset="0"/>
                  </a:rPr>
                  <a:t> Mass spectrometry reveals upregulation of structural proteins in exposed samples (green/negative fold-change), specifically featuring increased </a:t>
                </a:r>
                <a:r>
                  <a:rPr lang="en-US" sz="2400" b="1" i="1" dirty="0">
                    <a:latin typeface="Arial" panose="020B0604020202020204" pitchFamily="34" charset="0"/>
                    <a:cs typeface="Arial" panose="020B0604020202020204" pitchFamily="34" charset="0"/>
                  </a:rPr>
                  <a:t>α-</a:t>
                </a:r>
                <a:r>
                  <a:rPr lang="en-US" sz="2400" b="1" dirty="0">
                    <a:latin typeface="Arial" panose="020B0604020202020204" pitchFamily="34" charset="0"/>
                    <a:cs typeface="Arial" panose="020B0604020202020204" pitchFamily="34" charset="0"/>
                  </a:rPr>
                  <a:t>tubulin</a:t>
                </a:r>
                <a:r>
                  <a:rPr lang="en-US" sz="2400" dirty="0">
                    <a:latin typeface="Arial" panose="020B0604020202020204" pitchFamily="34" charset="0"/>
                    <a:cs typeface="Arial" panose="020B0604020202020204" pitchFamily="34" charset="0"/>
                  </a:rPr>
                  <a:t> and </a:t>
                </a:r>
                <a:r>
                  <a:rPr lang="en-US" sz="2400" b="1" i="1" dirty="0">
                    <a:latin typeface="Arial" panose="020B0604020202020204" pitchFamily="34" charset="0"/>
                    <a:cs typeface="Arial" panose="020B0604020202020204" pitchFamily="34" charset="0"/>
                  </a:rPr>
                  <a:t>β- </a:t>
                </a:r>
                <a:r>
                  <a:rPr lang="en-US" sz="2400" b="1" dirty="0">
                    <a:latin typeface="Arial" panose="020B0604020202020204" pitchFamily="34" charset="0"/>
                    <a:cs typeface="Arial" panose="020B0604020202020204" pitchFamily="34" charset="0"/>
                  </a:rPr>
                  <a:t>tubulin</a:t>
                </a:r>
                <a:r>
                  <a:rPr lang="en-US" sz="2400" dirty="0">
                    <a:latin typeface="Arial" panose="020B0604020202020204" pitchFamily="34" charset="0"/>
                    <a:cs typeface="Arial" panose="020B0604020202020204" pitchFamily="34" charset="0"/>
                  </a:rPr>
                  <a:t> abundance (n=1).</a:t>
                </a:r>
              </a:p>
            </p:txBody>
          </p:sp>
        </p:grpSp>
        <p:sp>
          <p:nvSpPr>
            <p:cNvPr id="160" name="Rectangle 159">
              <a:extLst>
                <a:ext uri="{FF2B5EF4-FFF2-40B4-BE49-F238E27FC236}">
                  <a16:creationId xmlns:a16="http://schemas.microsoft.com/office/drawing/2014/main" id="{29B8C069-24FA-9472-E747-4302A124F902}"/>
                </a:ext>
              </a:extLst>
            </p:cNvPr>
            <p:cNvSpPr/>
            <p:nvPr/>
          </p:nvSpPr>
          <p:spPr>
            <a:xfrm>
              <a:off x="39675673" y="6824663"/>
              <a:ext cx="3569578" cy="39570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74" name="Table 173">
            <a:extLst>
              <a:ext uri="{FF2B5EF4-FFF2-40B4-BE49-F238E27FC236}">
                <a16:creationId xmlns:a16="http://schemas.microsoft.com/office/drawing/2014/main" id="{63004244-79E2-F0A4-3E8C-D53FC1A6B3D5}"/>
              </a:ext>
            </a:extLst>
          </p:cNvPr>
          <p:cNvGraphicFramePr>
            <a:graphicFrameLocks noGrp="1"/>
          </p:cNvGraphicFramePr>
          <p:nvPr>
            <p:extLst>
              <p:ext uri="{D42A27DB-BD31-4B8C-83A1-F6EECF244321}">
                <p14:modId xmlns:p14="http://schemas.microsoft.com/office/powerpoint/2010/main" val="393907970"/>
              </p:ext>
            </p:extLst>
          </p:nvPr>
        </p:nvGraphicFramePr>
        <p:xfrm>
          <a:off x="37777567" y="20505823"/>
          <a:ext cx="5389530" cy="2782082"/>
        </p:xfrm>
        <a:graphic>
          <a:graphicData uri="http://schemas.openxmlformats.org/drawingml/2006/table">
            <a:tbl>
              <a:tblPr firstRow="1" bandRow="1">
                <a:tableStyleId>{073A0DAA-6AF3-43AB-8588-CEC1D06C72B9}</a:tableStyleId>
              </a:tblPr>
              <a:tblGrid>
                <a:gridCol w="898255">
                  <a:extLst>
                    <a:ext uri="{9D8B030D-6E8A-4147-A177-3AD203B41FA5}">
                      <a16:colId xmlns:a16="http://schemas.microsoft.com/office/drawing/2014/main" val="1034500201"/>
                    </a:ext>
                  </a:extLst>
                </a:gridCol>
                <a:gridCol w="898255">
                  <a:extLst>
                    <a:ext uri="{9D8B030D-6E8A-4147-A177-3AD203B41FA5}">
                      <a16:colId xmlns:a16="http://schemas.microsoft.com/office/drawing/2014/main" val="4032631098"/>
                    </a:ext>
                  </a:extLst>
                </a:gridCol>
                <a:gridCol w="898255">
                  <a:extLst>
                    <a:ext uri="{9D8B030D-6E8A-4147-A177-3AD203B41FA5}">
                      <a16:colId xmlns:a16="http://schemas.microsoft.com/office/drawing/2014/main" val="704580073"/>
                    </a:ext>
                  </a:extLst>
                </a:gridCol>
                <a:gridCol w="898255">
                  <a:extLst>
                    <a:ext uri="{9D8B030D-6E8A-4147-A177-3AD203B41FA5}">
                      <a16:colId xmlns:a16="http://schemas.microsoft.com/office/drawing/2014/main" val="1164615107"/>
                    </a:ext>
                  </a:extLst>
                </a:gridCol>
                <a:gridCol w="898255">
                  <a:extLst>
                    <a:ext uri="{9D8B030D-6E8A-4147-A177-3AD203B41FA5}">
                      <a16:colId xmlns:a16="http://schemas.microsoft.com/office/drawing/2014/main" val="1348736914"/>
                    </a:ext>
                  </a:extLst>
                </a:gridCol>
                <a:gridCol w="898255">
                  <a:extLst>
                    <a:ext uri="{9D8B030D-6E8A-4147-A177-3AD203B41FA5}">
                      <a16:colId xmlns:a16="http://schemas.microsoft.com/office/drawing/2014/main" val="254863637"/>
                    </a:ext>
                  </a:extLst>
                </a:gridCol>
              </a:tblGrid>
              <a:tr h="482237">
                <a:tc>
                  <a:txBody>
                    <a:bodyPr/>
                    <a:lstStyle/>
                    <a:p>
                      <a:pPr algn="ctr"/>
                      <a:endParaRPr lang="en-US" sz="1900" dirty="0"/>
                    </a:p>
                  </a:txBody>
                  <a:tcPr marL="50104" marR="50104" marT="25053" marB="25053"/>
                </a:tc>
                <a:tc>
                  <a:txBody>
                    <a:bodyPr/>
                    <a:lstStyle/>
                    <a:p>
                      <a:pPr algn="ctr"/>
                      <a:r>
                        <a:rPr lang="en-US" sz="1900" dirty="0"/>
                        <a:t>A</a:t>
                      </a:r>
                    </a:p>
                  </a:txBody>
                  <a:tcPr marL="50104" marR="50104" marT="25053" marB="25053"/>
                </a:tc>
                <a:tc>
                  <a:txBody>
                    <a:bodyPr/>
                    <a:lstStyle/>
                    <a:p>
                      <a:pPr algn="ctr"/>
                      <a:r>
                        <a:rPr lang="en-US" sz="1900" dirty="0"/>
                        <a:t>B</a:t>
                      </a:r>
                    </a:p>
                  </a:txBody>
                  <a:tcPr marL="50104" marR="50104" marT="25053" marB="25053"/>
                </a:tc>
                <a:tc>
                  <a:txBody>
                    <a:bodyPr/>
                    <a:lstStyle/>
                    <a:p>
                      <a:pPr algn="ctr"/>
                      <a:r>
                        <a:rPr lang="en-US" sz="1900" dirty="0"/>
                        <a:t>C</a:t>
                      </a:r>
                    </a:p>
                  </a:txBody>
                  <a:tcPr marL="50104" marR="50104" marT="25053" marB="25053"/>
                </a:tc>
                <a:tc>
                  <a:txBody>
                    <a:bodyPr/>
                    <a:lstStyle/>
                    <a:p>
                      <a:pPr algn="ctr"/>
                      <a:r>
                        <a:rPr lang="en-US" sz="1900" dirty="0"/>
                        <a:t>D</a:t>
                      </a:r>
                    </a:p>
                  </a:txBody>
                  <a:tcPr marL="50104" marR="50104" marT="25053" marB="25053"/>
                </a:tc>
                <a:tc>
                  <a:txBody>
                    <a:bodyPr/>
                    <a:lstStyle/>
                    <a:p>
                      <a:pPr algn="ctr"/>
                      <a:r>
                        <a:rPr lang="en-US" sz="1900" dirty="0"/>
                        <a:t>E</a:t>
                      </a:r>
                    </a:p>
                  </a:txBody>
                  <a:tcPr marL="50104" marR="50104" marT="25053" marB="25053"/>
                </a:tc>
                <a:extLst>
                  <a:ext uri="{0D108BD9-81ED-4DB2-BD59-A6C34878D82A}">
                    <a16:rowId xmlns:a16="http://schemas.microsoft.com/office/drawing/2014/main" val="4278295650"/>
                  </a:ext>
                </a:extLst>
              </a:tr>
              <a:tr h="521313">
                <a:tc>
                  <a:txBody>
                    <a:bodyPr/>
                    <a:lstStyle/>
                    <a:p>
                      <a:pPr algn="ctr"/>
                      <a:r>
                        <a:rPr lang="en-US" sz="1500" dirty="0"/>
                        <a:t>Exposure Time (s)</a:t>
                      </a:r>
                    </a:p>
                  </a:txBody>
                  <a:tcPr marL="50104" marR="50104" marT="25053" marB="25053"/>
                </a:tc>
                <a:tc>
                  <a:txBody>
                    <a:bodyPr/>
                    <a:lstStyle/>
                    <a:p>
                      <a:pPr algn="ctr"/>
                      <a:r>
                        <a:rPr lang="en-US" sz="1500" dirty="0"/>
                        <a:t>5</a:t>
                      </a:r>
                    </a:p>
                  </a:txBody>
                  <a:tcPr marL="50104" marR="50104" marT="25053" marB="25053"/>
                </a:tc>
                <a:tc>
                  <a:txBody>
                    <a:bodyPr/>
                    <a:lstStyle/>
                    <a:p>
                      <a:pPr algn="ctr"/>
                      <a:r>
                        <a:rPr lang="en-US" sz="1500" dirty="0"/>
                        <a:t>1</a:t>
                      </a:r>
                    </a:p>
                  </a:txBody>
                  <a:tcPr marL="50104" marR="50104" marT="25053" marB="25053"/>
                </a:tc>
                <a:tc>
                  <a:txBody>
                    <a:bodyPr/>
                    <a:lstStyle/>
                    <a:p>
                      <a:pPr algn="ctr"/>
                      <a:r>
                        <a:rPr lang="en-US" sz="1500" dirty="0"/>
                        <a:t>1</a:t>
                      </a:r>
                    </a:p>
                  </a:txBody>
                  <a:tcPr marL="50104" marR="50104" marT="25053" marB="25053"/>
                </a:tc>
                <a:tc>
                  <a:txBody>
                    <a:bodyPr/>
                    <a:lstStyle/>
                    <a:p>
                      <a:pPr algn="ctr"/>
                      <a:r>
                        <a:rPr lang="en-US" sz="1500" dirty="0"/>
                        <a:t>1</a:t>
                      </a:r>
                    </a:p>
                  </a:txBody>
                  <a:tcPr marL="50104" marR="50104" marT="25053" marB="25053"/>
                </a:tc>
                <a:tc>
                  <a:txBody>
                    <a:bodyPr/>
                    <a:lstStyle/>
                    <a:p>
                      <a:pPr algn="ctr"/>
                      <a:r>
                        <a:rPr lang="en-US" sz="1500" dirty="0"/>
                        <a:t>3</a:t>
                      </a:r>
                    </a:p>
                  </a:txBody>
                  <a:tcPr marL="50104" marR="50104" marT="25053" marB="25053"/>
                </a:tc>
                <a:extLst>
                  <a:ext uri="{0D108BD9-81ED-4DB2-BD59-A6C34878D82A}">
                    <a16:rowId xmlns:a16="http://schemas.microsoft.com/office/drawing/2014/main" val="1165246803"/>
                  </a:ext>
                </a:extLst>
              </a:tr>
              <a:tr h="521313">
                <a:tc>
                  <a:txBody>
                    <a:bodyPr/>
                    <a:lstStyle/>
                    <a:p>
                      <a:pPr algn="ctr"/>
                      <a:r>
                        <a:rPr lang="en-US" sz="1500" dirty="0"/>
                        <a:t>Distance (cm) </a:t>
                      </a:r>
                    </a:p>
                  </a:txBody>
                  <a:tcPr marL="50104" marR="50104" marT="25053" marB="25053"/>
                </a:tc>
                <a:tc>
                  <a:txBody>
                    <a:bodyPr/>
                    <a:lstStyle/>
                    <a:p>
                      <a:pPr algn="ctr"/>
                      <a:r>
                        <a:rPr lang="en-US" sz="1500" dirty="0"/>
                        <a:t>10</a:t>
                      </a:r>
                    </a:p>
                  </a:txBody>
                  <a:tcPr marL="50104" marR="50104" marT="25053" marB="25053"/>
                </a:tc>
                <a:tc>
                  <a:txBody>
                    <a:bodyPr/>
                    <a:lstStyle/>
                    <a:p>
                      <a:pPr algn="ctr"/>
                      <a:r>
                        <a:rPr lang="en-US" sz="1500" dirty="0"/>
                        <a:t>10</a:t>
                      </a:r>
                    </a:p>
                  </a:txBody>
                  <a:tcPr marL="50104" marR="50104" marT="25053" marB="25053"/>
                </a:tc>
                <a:tc>
                  <a:txBody>
                    <a:bodyPr/>
                    <a:lstStyle/>
                    <a:p>
                      <a:pPr algn="ctr"/>
                      <a:r>
                        <a:rPr lang="en-US" sz="1500" dirty="0"/>
                        <a:t>20</a:t>
                      </a:r>
                    </a:p>
                  </a:txBody>
                  <a:tcPr marL="50104" marR="50104" marT="25053" marB="25053"/>
                </a:tc>
                <a:tc>
                  <a:txBody>
                    <a:bodyPr/>
                    <a:lstStyle/>
                    <a:p>
                      <a:pPr algn="ctr"/>
                      <a:r>
                        <a:rPr lang="en-US" sz="1500" dirty="0"/>
                        <a:t>30</a:t>
                      </a:r>
                    </a:p>
                  </a:txBody>
                  <a:tcPr marL="50104" marR="50104" marT="25053" marB="25053"/>
                </a:tc>
                <a:tc>
                  <a:txBody>
                    <a:bodyPr/>
                    <a:lstStyle/>
                    <a:p>
                      <a:pPr algn="ctr"/>
                      <a:r>
                        <a:rPr lang="en-US" sz="1500" dirty="0"/>
                        <a:t>10</a:t>
                      </a:r>
                    </a:p>
                  </a:txBody>
                  <a:tcPr marL="50104" marR="50104" marT="25053" marB="25053"/>
                </a:tc>
                <a:extLst>
                  <a:ext uri="{0D108BD9-81ED-4DB2-BD59-A6C34878D82A}">
                    <a16:rowId xmlns:a16="http://schemas.microsoft.com/office/drawing/2014/main" val="472305941"/>
                  </a:ext>
                </a:extLst>
              </a:tr>
              <a:tr h="521313">
                <a:tc>
                  <a:txBody>
                    <a:bodyPr/>
                    <a:lstStyle/>
                    <a:p>
                      <a:pPr algn="ctr"/>
                      <a:r>
                        <a:rPr lang="en-US" sz="1500" dirty="0"/>
                        <a:t>Input Power (W)</a:t>
                      </a:r>
                    </a:p>
                  </a:txBody>
                  <a:tcPr marL="50104" marR="50104" marT="25053" marB="25053"/>
                </a:tc>
                <a:tc>
                  <a:txBody>
                    <a:bodyPr/>
                    <a:lstStyle/>
                    <a:p>
                      <a:pPr algn="ctr"/>
                      <a:r>
                        <a:rPr lang="en-US" sz="1500" dirty="0"/>
                        <a:t>54.5</a:t>
                      </a:r>
                    </a:p>
                  </a:txBody>
                  <a:tcPr marL="50104" marR="50104" marT="25053" marB="25053"/>
                </a:tc>
                <a:tc>
                  <a:txBody>
                    <a:bodyPr/>
                    <a:lstStyle/>
                    <a:p>
                      <a:pPr algn="ctr"/>
                      <a:r>
                        <a:rPr lang="en-US" sz="1500" dirty="0"/>
                        <a:t>606</a:t>
                      </a:r>
                    </a:p>
                  </a:txBody>
                  <a:tcPr marL="50104" marR="50104" marT="25053" marB="25053"/>
                </a:tc>
                <a:tc>
                  <a:txBody>
                    <a:bodyPr/>
                    <a:lstStyle/>
                    <a:p>
                      <a:pPr algn="ctr"/>
                      <a:r>
                        <a:rPr lang="en-US" sz="1500" dirty="0"/>
                        <a:t>606</a:t>
                      </a:r>
                    </a:p>
                  </a:txBody>
                  <a:tcPr marL="50104" marR="50104" marT="25053" marB="25053"/>
                </a:tc>
                <a:tc>
                  <a:txBody>
                    <a:bodyPr/>
                    <a:lstStyle/>
                    <a:p>
                      <a:pPr algn="ctr"/>
                      <a:r>
                        <a:rPr lang="en-US" sz="1500" dirty="0"/>
                        <a:t>606</a:t>
                      </a:r>
                    </a:p>
                  </a:txBody>
                  <a:tcPr marL="50104" marR="50104" marT="25053" marB="25053"/>
                </a:tc>
                <a:tc>
                  <a:txBody>
                    <a:bodyPr/>
                    <a:lstStyle/>
                    <a:p>
                      <a:pPr algn="ctr"/>
                      <a:r>
                        <a:rPr lang="en-US" sz="1500" dirty="0"/>
                        <a:t>606</a:t>
                      </a:r>
                    </a:p>
                  </a:txBody>
                  <a:tcPr marL="50104" marR="50104" marT="25053" marB="25053"/>
                </a:tc>
                <a:extLst>
                  <a:ext uri="{0D108BD9-81ED-4DB2-BD59-A6C34878D82A}">
                    <a16:rowId xmlns:a16="http://schemas.microsoft.com/office/drawing/2014/main" val="2316216901"/>
                  </a:ext>
                </a:extLst>
              </a:tr>
              <a:tr h="521313">
                <a:tc>
                  <a:txBody>
                    <a:bodyPr/>
                    <a:lstStyle/>
                    <a:p>
                      <a:pPr algn="ctr"/>
                      <a:r>
                        <a:rPr lang="en-US" sz="1500" dirty="0"/>
                        <a:t>dB </a:t>
                      </a:r>
                      <a:br>
                        <a:rPr lang="en-US" sz="1500" dirty="0"/>
                      </a:br>
                      <a:endParaRPr lang="en-US" sz="1500" dirty="0"/>
                    </a:p>
                  </a:txBody>
                  <a:tcPr marL="50104" marR="50104" marT="25053" marB="25053"/>
                </a:tc>
                <a:tc>
                  <a:txBody>
                    <a:bodyPr/>
                    <a:lstStyle/>
                    <a:p>
                      <a:pPr algn="ctr"/>
                      <a:r>
                        <a:rPr lang="en-US" sz="1500" dirty="0"/>
                        <a:t>&gt;140*</a:t>
                      </a:r>
                    </a:p>
                  </a:txBody>
                  <a:tcPr marL="50104" marR="50104" marT="25053" marB="25053"/>
                </a:tc>
                <a:tc>
                  <a:txBody>
                    <a:bodyPr/>
                    <a:lstStyle/>
                    <a:p>
                      <a:pPr algn="ctr"/>
                      <a:r>
                        <a:rPr lang="en-US" sz="1500" dirty="0"/>
                        <a:t>162</a:t>
                      </a:r>
                    </a:p>
                  </a:txBody>
                  <a:tcPr marL="50104" marR="50104" marT="25053" marB="25053"/>
                </a:tc>
                <a:tc>
                  <a:txBody>
                    <a:bodyPr/>
                    <a:lstStyle/>
                    <a:p>
                      <a:pPr algn="ctr"/>
                      <a:r>
                        <a:rPr lang="en-US" sz="1500" dirty="0"/>
                        <a:t>161</a:t>
                      </a:r>
                    </a:p>
                  </a:txBody>
                  <a:tcPr marL="50104" marR="50104" marT="25053" marB="25053"/>
                </a:tc>
                <a:tc>
                  <a:txBody>
                    <a:bodyPr/>
                    <a:lstStyle/>
                    <a:p>
                      <a:pPr algn="ctr"/>
                      <a:r>
                        <a:rPr lang="en-US" sz="1500" dirty="0"/>
                        <a:t>175</a:t>
                      </a:r>
                    </a:p>
                  </a:txBody>
                  <a:tcPr marL="50104" marR="50104" marT="25053" marB="25053"/>
                </a:tc>
                <a:tc>
                  <a:txBody>
                    <a:bodyPr/>
                    <a:lstStyle/>
                    <a:p>
                      <a:pPr algn="ctr"/>
                      <a:r>
                        <a:rPr lang="en-US" sz="1500" dirty="0"/>
                        <a:t>162</a:t>
                      </a:r>
                    </a:p>
                  </a:txBody>
                  <a:tcPr marL="50104" marR="50104" marT="25053" marB="25053"/>
                </a:tc>
                <a:extLst>
                  <a:ext uri="{0D108BD9-81ED-4DB2-BD59-A6C34878D82A}">
                    <a16:rowId xmlns:a16="http://schemas.microsoft.com/office/drawing/2014/main" val="741592468"/>
                  </a:ext>
                </a:extLst>
              </a:tr>
            </a:tbl>
          </a:graphicData>
        </a:graphic>
      </p:graphicFrame>
      <p:sp>
        <p:nvSpPr>
          <p:cNvPr id="175" name="TextBox 174">
            <a:extLst>
              <a:ext uri="{FF2B5EF4-FFF2-40B4-BE49-F238E27FC236}">
                <a16:creationId xmlns:a16="http://schemas.microsoft.com/office/drawing/2014/main" id="{757CD7D5-771F-EB28-5B6B-F7096D46ADED}"/>
              </a:ext>
            </a:extLst>
          </p:cNvPr>
          <p:cNvSpPr txBox="1"/>
          <p:nvPr/>
        </p:nvSpPr>
        <p:spPr>
          <a:xfrm>
            <a:off x="39631461" y="23565269"/>
            <a:ext cx="3738220" cy="369332"/>
          </a:xfrm>
          <a:prstGeom prst="rect">
            <a:avLst/>
          </a:prstGeom>
          <a:noFill/>
        </p:spPr>
        <p:txBody>
          <a:bodyPr wrap="square" rtlCol="0">
            <a:spAutoFit/>
          </a:bodyPr>
          <a:lstStyle/>
          <a:p>
            <a:r>
              <a:rPr lang="en-US" dirty="0"/>
              <a:t>*Modeled Value</a:t>
            </a:r>
          </a:p>
        </p:txBody>
      </p:sp>
      <p:grpSp>
        <p:nvGrpSpPr>
          <p:cNvPr id="191" name="Group 190">
            <a:extLst>
              <a:ext uri="{FF2B5EF4-FFF2-40B4-BE49-F238E27FC236}">
                <a16:creationId xmlns:a16="http://schemas.microsoft.com/office/drawing/2014/main" id="{9AF5614E-869B-3E97-8D28-F7E0FD83398A}"/>
              </a:ext>
            </a:extLst>
          </p:cNvPr>
          <p:cNvGrpSpPr/>
          <p:nvPr/>
        </p:nvGrpSpPr>
        <p:grpSpPr>
          <a:xfrm>
            <a:off x="29341685" y="16608830"/>
            <a:ext cx="8749886" cy="9504331"/>
            <a:chOff x="29341685" y="16608830"/>
            <a:chExt cx="8749886" cy="9504331"/>
          </a:xfrm>
        </p:grpSpPr>
        <p:pic>
          <p:nvPicPr>
            <p:cNvPr id="177" name="Picture 176">
              <a:extLst>
                <a:ext uri="{FF2B5EF4-FFF2-40B4-BE49-F238E27FC236}">
                  <a16:creationId xmlns:a16="http://schemas.microsoft.com/office/drawing/2014/main" id="{3E41BF5B-4A3A-5DC3-FCFC-2F0BFFFFC7AF}"/>
                </a:ext>
              </a:extLst>
            </p:cNvPr>
            <p:cNvPicPr>
              <a:picLocks noChangeAspect="1"/>
            </p:cNvPicPr>
            <p:nvPr/>
          </p:nvPicPr>
          <p:blipFill>
            <a:blip r:embed="rId12"/>
            <a:stretch>
              <a:fillRect/>
            </a:stretch>
          </p:blipFill>
          <p:spPr>
            <a:xfrm>
              <a:off x="29341685" y="16608830"/>
              <a:ext cx="8749886" cy="9504331"/>
            </a:xfrm>
            <a:prstGeom prst="rect">
              <a:avLst/>
            </a:prstGeom>
          </p:spPr>
        </p:pic>
        <p:sp>
          <p:nvSpPr>
            <p:cNvPr id="178" name="Rectangle 177">
              <a:extLst>
                <a:ext uri="{FF2B5EF4-FFF2-40B4-BE49-F238E27FC236}">
                  <a16:creationId xmlns:a16="http://schemas.microsoft.com/office/drawing/2014/main" id="{C65516C0-349D-79B3-A531-D2268801B68A}"/>
                </a:ext>
              </a:extLst>
            </p:cNvPr>
            <p:cNvSpPr/>
            <p:nvPr/>
          </p:nvSpPr>
          <p:spPr>
            <a:xfrm>
              <a:off x="31639861" y="24820139"/>
              <a:ext cx="4416785" cy="870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a:extLst>
                <a:ext uri="{FF2B5EF4-FFF2-40B4-BE49-F238E27FC236}">
                  <a16:creationId xmlns:a16="http://schemas.microsoft.com/office/drawing/2014/main" id="{B14735FF-DEE3-EA95-F2F1-A975BB31EA37}"/>
                </a:ext>
              </a:extLst>
            </p:cNvPr>
            <p:cNvSpPr/>
            <p:nvPr/>
          </p:nvSpPr>
          <p:spPr>
            <a:xfrm>
              <a:off x="31850711" y="24710908"/>
              <a:ext cx="873441" cy="870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A</a:t>
              </a:r>
            </a:p>
          </p:txBody>
        </p:sp>
        <p:sp>
          <p:nvSpPr>
            <p:cNvPr id="180" name="Rectangle 179">
              <a:extLst>
                <a:ext uri="{FF2B5EF4-FFF2-40B4-BE49-F238E27FC236}">
                  <a16:creationId xmlns:a16="http://schemas.microsoft.com/office/drawing/2014/main" id="{328D6546-5CD4-E016-C884-DC6E5EBDC8DF}"/>
                </a:ext>
              </a:extLst>
            </p:cNvPr>
            <p:cNvSpPr/>
            <p:nvPr/>
          </p:nvSpPr>
          <p:spPr>
            <a:xfrm>
              <a:off x="32676370" y="24710907"/>
              <a:ext cx="873441" cy="870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B</a:t>
              </a:r>
            </a:p>
          </p:txBody>
        </p:sp>
        <p:sp>
          <p:nvSpPr>
            <p:cNvPr id="181" name="Rectangle 180">
              <a:extLst>
                <a:ext uri="{FF2B5EF4-FFF2-40B4-BE49-F238E27FC236}">
                  <a16:creationId xmlns:a16="http://schemas.microsoft.com/office/drawing/2014/main" id="{28CACA70-48E9-FDC0-592C-B348E5C5CE22}"/>
                </a:ext>
              </a:extLst>
            </p:cNvPr>
            <p:cNvSpPr/>
            <p:nvPr/>
          </p:nvSpPr>
          <p:spPr>
            <a:xfrm>
              <a:off x="33502030" y="24710908"/>
              <a:ext cx="873441" cy="870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C</a:t>
              </a:r>
            </a:p>
          </p:txBody>
        </p:sp>
        <p:sp>
          <p:nvSpPr>
            <p:cNvPr id="182" name="Rectangle 181">
              <a:extLst>
                <a:ext uri="{FF2B5EF4-FFF2-40B4-BE49-F238E27FC236}">
                  <a16:creationId xmlns:a16="http://schemas.microsoft.com/office/drawing/2014/main" id="{08254033-6FAC-51D4-24AC-4B2EC47134EF}"/>
                </a:ext>
              </a:extLst>
            </p:cNvPr>
            <p:cNvSpPr/>
            <p:nvPr/>
          </p:nvSpPr>
          <p:spPr>
            <a:xfrm>
              <a:off x="34327689" y="24710907"/>
              <a:ext cx="873441" cy="870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D</a:t>
              </a:r>
            </a:p>
          </p:txBody>
        </p:sp>
        <p:sp>
          <p:nvSpPr>
            <p:cNvPr id="183" name="Rectangle 182">
              <a:extLst>
                <a:ext uri="{FF2B5EF4-FFF2-40B4-BE49-F238E27FC236}">
                  <a16:creationId xmlns:a16="http://schemas.microsoft.com/office/drawing/2014/main" id="{1FB89549-69F3-7321-AA19-04CD3CFB1FEC}"/>
                </a:ext>
              </a:extLst>
            </p:cNvPr>
            <p:cNvSpPr/>
            <p:nvPr/>
          </p:nvSpPr>
          <p:spPr>
            <a:xfrm>
              <a:off x="35153348" y="24709605"/>
              <a:ext cx="873441" cy="870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E</a:t>
              </a:r>
            </a:p>
          </p:txBody>
        </p:sp>
      </p:grpSp>
      <p:grpSp>
        <p:nvGrpSpPr>
          <p:cNvPr id="184" name="Group 183">
            <a:extLst>
              <a:ext uri="{FF2B5EF4-FFF2-40B4-BE49-F238E27FC236}">
                <a16:creationId xmlns:a16="http://schemas.microsoft.com/office/drawing/2014/main" id="{B2D7F6FD-CF5B-F65D-3051-7CFB8DF4B850}"/>
              </a:ext>
            </a:extLst>
          </p:cNvPr>
          <p:cNvGrpSpPr/>
          <p:nvPr/>
        </p:nvGrpSpPr>
        <p:grpSpPr>
          <a:xfrm>
            <a:off x="14892081" y="27236031"/>
            <a:ext cx="28467234" cy="4051238"/>
            <a:chOff x="17888832" y="16033435"/>
            <a:chExt cx="18969532" cy="5499623"/>
          </a:xfrm>
        </p:grpSpPr>
        <p:sp>
          <p:nvSpPr>
            <p:cNvPr id="185" name="Rectangle 184">
              <a:extLst>
                <a:ext uri="{FF2B5EF4-FFF2-40B4-BE49-F238E27FC236}">
                  <a16:creationId xmlns:a16="http://schemas.microsoft.com/office/drawing/2014/main" id="{6B46BAE7-B32B-6F47-0106-06CCB49422F0}"/>
                </a:ext>
              </a:extLst>
            </p:cNvPr>
            <p:cNvSpPr/>
            <p:nvPr/>
          </p:nvSpPr>
          <p:spPr>
            <a:xfrm>
              <a:off x="17904868" y="17182831"/>
              <a:ext cx="18937660" cy="43502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186" name="Rectangle 185">
              <a:extLst>
                <a:ext uri="{FF2B5EF4-FFF2-40B4-BE49-F238E27FC236}">
                  <a16:creationId xmlns:a16="http://schemas.microsoft.com/office/drawing/2014/main" id="{96B1E878-102C-AC23-1333-922BE6F7F352}"/>
                </a:ext>
              </a:extLst>
            </p:cNvPr>
            <p:cNvSpPr/>
            <p:nvPr/>
          </p:nvSpPr>
          <p:spPr>
            <a:xfrm>
              <a:off x="17888832" y="16033435"/>
              <a:ext cx="18969532" cy="1017877"/>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6"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026" dirty="0">
                  <a:solidFill>
                    <a:schemeClr val="bg1"/>
                  </a:solidFill>
                  <a:latin typeface="Arial Black" panose="020B0A04020102020204" pitchFamily="34" charset="0"/>
                  <a:ea typeface="Tahoma" panose="020B0604030504040204" pitchFamily="34" charset="0"/>
                  <a:cs typeface="Tahoma" panose="020B0604030504040204" pitchFamily="34" charset="0"/>
                </a:rPr>
                <a:t>Summary and Future Directions</a:t>
              </a:r>
            </a:p>
          </p:txBody>
        </p:sp>
        <p:sp>
          <p:nvSpPr>
            <p:cNvPr id="187" name="TextBox 186">
              <a:extLst>
                <a:ext uri="{FF2B5EF4-FFF2-40B4-BE49-F238E27FC236}">
                  <a16:creationId xmlns:a16="http://schemas.microsoft.com/office/drawing/2014/main" id="{BAFD968D-C22F-3791-1D97-F6F91D8E0A55}"/>
                </a:ext>
              </a:extLst>
            </p:cNvPr>
            <p:cNvSpPr txBox="1"/>
            <p:nvPr/>
          </p:nvSpPr>
          <p:spPr>
            <a:xfrm>
              <a:off x="18016495" y="17164404"/>
              <a:ext cx="18778679" cy="4219899"/>
            </a:xfrm>
            <a:prstGeom prst="rect">
              <a:avLst/>
            </a:prstGeom>
            <a:noFill/>
            <a:ln>
              <a:noFill/>
            </a:ln>
          </p:spPr>
          <p:txBody>
            <a:bodyPr wrap="square" rtlCol="0">
              <a:spAutoFit/>
            </a:bodyPr>
            <a:lstStyle/>
            <a:p>
              <a:pPr algn="just"/>
              <a:r>
                <a:rPr lang="en-US" sz="2800" dirty="0">
                  <a:latin typeface="Arial" panose="020B0604020202020204" pitchFamily="34" charset="0"/>
                  <a:cs typeface="Arial" panose="020B0604020202020204" pitchFamily="34" charset="0"/>
                </a:rPr>
                <a:t>We have successfully established a scalable, multi-omics pipeline to evaluate high-power, air-coupled acoustic exposures (40 kHz) across both controlled indoor facilities. While findings remain preliminary, our initial </a:t>
              </a:r>
              <a:r>
                <a:rPr lang="en-US" sz="2800" i="1" dirty="0">
                  <a:latin typeface="Arial" panose="020B0604020202020204" pitchFamily="34" charset="0"/>
                  <a:cs typeface="Arial" panose="020B0604020202020204" pitchFamily="34" charset="0"/>
                </a:rPr>
                <a:t>in vitro</a:t>
              </a:r>
              <a:r>
                <a:rPr lang="en-US" sz="2800" dirty="0">
                  <a:latin typeface="Arial" panose="020B0604020202020204" pitchFamily="34" charset="0"/>
                  <a:cs typeface="Arial" panose="020B0604020202020204" pitchFamily="34" charset="0"/>
                </a:rPr>
                <a:t> data successfully connects physical acoustic dosimetry with biological outcomes, demonstrating measurable upregulation and downregulation of targeted stress and structural biomarkers at both the genetic and proteomic levels.</a:t>
              </a:r>
            </a:p>
            <a:p>
              <a:pPr algn="just"/>
              <a:r>
                <a:rPr lang="en-US" sz="2800" dirty="0">
                  <a:latin typeface="Arial" panose="020B0604020202020204" pitchFamily="34" charset="0"/>
                  <a:cs typeface="Arial" panose="020B0604020202020204" pitchFamily="34" charset="0"/>
                </a:rPr>
                <a:t>To refine this exposure model, ongoing engineering efforts are focused on developing a next-generation phased acoustic array; this advanced design will improve spatial focusing and precise sample targeting while mitigating transducer failure caused by acoustic reflections and impedance mismatch. Concurrently, follow-on biological studies will expand our </a:t>
              </a:r>
              <a:r>
                <a:rPr lang="en-US" sz="2800" dirty="0" err="1">
                  <a:latin typeface="Arial" panose="020B0604020202020204" pitchFamily="34" charset="0"/>
                  <a:cs typeface="Arial" panose="020B0604020202020204" pitchFamily="34" charset="0"/>
                </a:rPr>
                <a:t>dosimetric</a:t>
              </a:r>
              <a:r>
                <a:rPr lang="en-US" sz="2800" dirty="0">
                  <a:latin typeface="Arial" panose="020B0604020202020204" pitchFamily="34" charset="0"/>
                  <a:cs typeface="Arial" panose="020B0604020202020204" pitchFamily="34" charset="0"/>
                </a:rPr>
                <a:t> framework by evaluating additional longer and relevant distances, tracking extended post-exposure recovery time points, and incorporating additional cell lines to directly model acoustic trauma in operationally relevant auditory tissues.</a:t>
              </a:r>
            </a:p>
          </p:txBody>
        </p:sp>
      </p:grpSp>
      <p:sp>
        <p:nvSpPr>
          <p:cNvPr id="193" name="TextBox 192">
            <a:extLst>
              <a:ext uri="{FF2B5EF4-FFF2-40B4-BE49-F238E27FC236}">
                <a16:creationId xmlns:a16="http://schemas.microsoft.com/office/drawing/2014/main" id="{BA1D3C81-C698-AB5B-D93F-C727AF5223FE}"/>
              </a:ext>
            </a:extLst>
          </p:cNvPr>
          <p:cNvSpPr txBox="1"/>
          <p:nvPr/>
        </p:nvSpPr>
        <p:spPr>
          <a:xfrm>
            <a:off x="6099836" y="4741358"/>
            <a:ext cx="37247782" cy="523220"/>
          </a:xfrm>
          <a:prstGeom prst="rect">
            <a:avLst/>
          </a:prstGeom>
          <a:noFill/>
        </p:spPr>
        <p:txBody>
          <a:bodyPr wrap="square">
            <a:spAutoFit/>
          </a:bodyPr>
          <a:lstStyle/>
          <a:p>
            <a:r>
              <a:rPr lang="en-US" sz="2800" dirty="0">
                <a:latin typeface="Arial Black" panose="020B0A04020102020204" pitchFamily="34" charset="0"/>
              </a:rPr>
              <a:t>Navy Medicine Research &amp; Development’s efforts in trauma repair help the Department of War provide proper healthcare to the Warfighter, better preparing them to accomplish their mission.</a:t>
            </a:r>
            <a:endParaRPr lang="en-US" sz="4000"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18518527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23A98BD5AB69499DCE7F45E10410D9" ma:contentTypeVersion="5" ma:contentTypeDescription="Create a new document." ma:contentTypeScope="" ma:versionID="2181a3587b8d0eebf5f46dec09607056">
  <xsd:schema xmlns:xsd="http://www.w3.org/2001/XMLSchema" xmlns:xs="http://www.w3.org/2001/XMLSchema" xmlns:p="http://schemas.microsoft.com/office/2006/metadata/properties" xmlns:ns3="173fe6e1-2623-4e82-ae4d-ae5705796a02" targetNamespace="http://schemas.microsoft.com/office/2006/metadata/properties" ma:root="true" ma:fieldsID="cc71a2e6a156c5d18876f6cdc2cea520" ns3:_="">
    <xsd:import namespace="173fe6e1-2623-4e82-ae4d-ae5705796a0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3fe6e1-2623-4e82-ae4d-ae5705796a0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73fe6e1-2623-4e82-ae4d-ae5705796a02" xsi:nil="true"/>
  </documentManagement>
</p:properties>
</file>

<file path=customXml/itemProps1.xml><?xml version="1.0" encoding="utf-8"?>
<ds:datastoreItem xmlns:ds="http://schemas.openxmlformats.org/officeDocument/2006/customXml" ds:itemID="{B81D5ABD-CB17-47BA-A8CD-DC18AC218D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3fe6e1-2623-4e82-ae4d-ae5705796a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BAB8CF-0126-415C-9ABE-F129EED4D317}">
  <ds:schemaRefs>
    <ds:schemaRef ds:uri="http://schemas.microsoft.com/sharepoint/v3/contenttype/forms"/>
  </ds:schemaRefs>
</ds:datastoreItem>
</file>

<file path=customXml/itemProps3.xml><?xml version="1.0" encoding="utf-8"?>
<ds:datastoreItem xmlns:ds="http://schemas.openxmlformats.org/officeDocument/2006/customXml" ds:itemID="{6EC71561-4D76-4B9B-BBDF-222E35C60031}">
  <ds:schemaRefs>
    <ds:schemaRef ds:uri="http://schemas.microsoft.com/office/infopath/2007/PartnerControls"/>
    <ds:schemaRef ds:uri="http://purl.org/dc/dcmityp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terms/"/>
    <ds:schemaRef ds:uri="173fe6e1-2623-4e82-ae4d-ae5705796a02"/>
    <ds:schemaRef ds:uri="http://www.w3.org/XML/1998/namespace"/>
  </ds:schemaRefs>
</ds:datastoreItem>
</file>

<file path=docMetadata/LabelInfo.xml><?xml version="1.0" encoding="utf-8"?>
<clbl:labelList xmlns:clbl="http://schemas.microsoft.com/office/2020/mipLabelMetadata">
  <clbl:label id="{1bd84cd2-a803-4625-aaf7-424aaac7782e}" enabled="1" method="Standard" siteId="{8331b18d-2d87-48ef-a35f-ac8818ebf9b4}" removed="0"/>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75</TotalTime>
  <Words>1170</Words>
  <Application>Microsoft Office PowerPoint</Application>
  <PresentationFormat>Custom</PresentationFormat>
  <Paragraphs>176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Arial Black</vt:lpstr>
      <vt:lpstr>Impact</vt:lpstr>
      <vt:lpstr>Tahoma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Lamkin, Tommy E CIV USN NMRC (USA)</dc:creator>
  <cp:lastModifiedBy>MOORE, CALLY A CTR USAF AFMC NAMRU/SA/DEHE</cp:lastModifiedBy>
  <cp:revision>11</cp:revision>
  <dcterms:created xsi:type="dcterms:W3CDTF">2026-03-13T15:35:13Z</dcterms:created>
  <dcterms:modified xsi:type="dcterms:W3CDTF">2026-07-29T18:56:31Z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0x0101000523A98BD5AB69499DCE7F45E10410D9</vt:lpwstr>
  </property>
</Properties>
</file>