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6"/>
  </p:notesMasterIdLst>
  <p:sldIdLst>
    <p:sldId id="299" r:id="rId5"/>
  </p:sldIdLst>
  <p:sldSz cx="43891200" cy="32918400"/>
  <p:notesSz cx="6858000" cy="9144000"/>
  <p:defaultTextStyle>
    <a:defPPr>
      <a:defRPr lang="en-US"/>
    </a:defPPr>
    <a:lvl1pPr marL="0" algn="l" defTabSz="872795" rtl="0" eaLnBrk="1" latinLnBrk="0" hangingPunct="1">
      <a:defRPr sz="3436" kern="1200">
        <a:solidFill>
          <a:schemeClr val="tx1"/>
        </a:solidFill>
        <a:latin typeface="+mn-lt"/>
        <a:ea typeface="+mn-ea"/>
        <a:cs typeface="+mn-cs"/>
      </a:defRPr>
    </a:lvl1pPr>
    <a:lvl2pPr marL="872795" algn="l" defTabSz="872795" rtl="0" eaLnBrk="1" latinLnBrk="0" hangingPunct="1">
      <a:defRPr sz="3436" kern="1200">
        <a:solidFill>
          <a:schemeClr val="tx1"/>
        </a:solidFill>
        <a:latin typeface="+mn-lt"/>
        <a:ea typeface="+mn-ea"/>
        <a:cs typeface="+mn-cs"/>
      </a:defRPr>
    </a:lvl2pPr>
    <a:lvl3pPr marL="1745590" algn="l" defTabSz="872795" rtl="0" eaLnBrk="1" latinLnBrk="0" hangingPunct="1">
      <a:defRPr sz="3436" kern="1200">
        <a:solidFill>
          <a:schemeClr val="tx1"/>
        </a:solidFill>
        <a:latin typeface="+mn-lt"/>
        <a:ea typeface="+mn-ea"/>
        <a:cs typeface="+mn-cs"/>
      </a:defRPr>
    </a:lvl3pPr>
    <a:lvl4pPr marL="2618384" algn="l" defTabSz="872795" rtl="0" eaLnBrk="1" latinLnBrk="0" hangingPunct="1">
      <a:defRPr sz="3436" kern="1200">
        <a:solidFill>
          <a:schemeClr val="tx1"/>
        </a:solidFill>
        <a:latin typeface="+mn-lt"/>
        <a:ea typeface="+mn-ea"/>
        <a:cs typeface="+mn-cs"/>
      </a:defRPr>
    </a:lvl4pPr>
    <a:lvl5pPr marL="3491179" algn="l" defTabSz="872795" rtl="0" eaLnBrk="1" latinLnBrk="0" hangingPunct="1">
      <a:defRPr sz="3436" kern="1200">
        <a:solidFill>
          <a:schemeClr val="tx1"/>
        </a:solidFill>
        <a:latin typeface="+mn-lt"/>
        <a:ea typeface="+mn-ea"/>
        <a:cs typeface="+mn-cs"/>
      </a:defRPr>
    </a:lvl5pPr>
    <a:lvl6pPr marL="4363974" algn="l" defTabSz="872795" rtl="0" eaLnBrk="1" latinLnBrk="0" hangingPunct="1">
      <a:defRPr sz="3436" kern="1200">
        <a:solidFill>
          <a:schemeClr val="tx1"/>
        </a:solidFill>
        <a:latin typeface="+mn-lt"/>
        <a:ea typeface="+mn-ea"/>
        <a:cs typeface="+mn-cs"/>
      </a:defRPr>
    </a:lvl6pPr>
    <a:lvl7pPr marL="5236769" algn="l" defTabSz="872795" rtl="0" eaLnBrk="1" latinLnBrk="0" hangingPunct="1">
      <a:defRPr sz="3436" kern="1200">
        <a:solidFill>
          <a:schemeClr val="tx1"/>
        </a:solidFill>
        <a:latin typeface="+mn-lt"/>
        <a:ea typeface="+mn-ea"/>
        <a:cs typeface="+mn-cs"/>
      </a:defRPr>
    </a:lvl7pPr>
    <a:lvl8pPr marL="6109564" algn="l" defTabSz="872795" rtl="0" eaLnBrk="1" latinLnBrk="0" hangingPunct="1">
      <a:defRPr sz="3436" kern="1200">
        <a:solidFill>
          <a:schemeClr val="tx1"/>
        </a:solidFill>
        <a:latin typeface="+mn-lt"/>
        <a:ea typeface="+mn-ea"/>
        <a:cs typeface="+mn-cs"/>
      </a:defRPr>
    </a:lvl8pPr>
    <a:lvl9pPr marL="6982358" algn="l" defTabSz="872795" rtl="0" eaLnBrk="1" latinLnBrk="0" hangingPunct="1">
      <a:defRPr sz="34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36" userDrawn="1">
          <p15:clr>
            <a:srgbClr val="A4A3A4"/>
          </p15:clr>
        </p15:guide>
        <p15:guide id="2" pos="2552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4FFCE0-8F62-48D8-1ADA-940AD2CF7468}" name="Cufley, Adrian" initials="CA" userId="S::cufleya@spu.edu::7786419f-c868-408c-b073-77e71357df72" providerId="AD"/>
  <p188:author id="{AE549AFC-06CD-CA0C-9CAF-4A864C7EC6C3}" name="Clark, Melissa Renee" initials="CM" userId="S::mrclark@spu.edu::2c952a66-006e-4613-b234-95abe52789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ee, Janelle" initials="WJ" lastIdx="7" clrIdx="0">
    <p:extLst>
      <p:ext uri="{19B8F6BF-5375-455C-9EA6-DF929625EA0E}">
        <p15:presenceInfo xmlns:p15="http://schemas.microsoft.com/office/powerpoint/2012/main" userId="S::janelleywee@spu.edu::43cfeda9-d3c9-4848-90a3-90ff0efe1011" providerId="AD"/>
      </p:ext>
    </p:extLst>
  </p:cmAuthor>
  <p:cmAuthor id="2" name="Marks, Rocky" initials="MR" lastIdx="1" clrIdx="1">
    <p:extLst>
      <p:ext uri="{19B8F6BF-5375-455C-9EA6-DF929625EA0E}">
        <p15:presenceInfo xmlns:p15="http://schemas.microsoft.com/office/powerpoint/2012/main" userId="Marks, Rock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2A2F"/>
    <a:srgbClr val="3A1A1D"/>
    <a:srgbClr val="751423"/>
    <a:srgbClr val="B09370"/>
    <a:srgbClr val="74383F"/>
    <a:srgbClr val="E5E6E0"/>
    <a:srgbClr val="C9B17F"/>
    <a:srgbClr val="582A2F"/>
    <a:srgbClr val="E0E01C"/>
    <a:srgbClr val="BA21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69654E-EF9B-44F0-B16C-E85D3A096666}" v="6" dt="2026-07-29T17:12:46.803"/>
    <p1510:client id="{C01B1988-2908-8001-F18E-666227B73994}" v="3" dt="2026-07-29T17:17:03.618"/>
    <p1510:client id="{E83A4BB3-44F6-4230-0118-9426E1B922FB}" v="65" dt="2026-07-30T18:21:34.4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0736"/>
        <p:guide pos="25521"/>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9D7759F-4B63-4442-BB00-25B8F2AF4C1A}" type="datetimeFigureOut">
              <a:rPr lang="en-US" smtClean="0"/>
              <a:t>7/30/2026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88788F-F586-3D4D-B706-926DE2FE5585}" type="slidenum">
              <a:rPr lang="en-US" smtClean="0"/>
              <a:t>‹#›</a:t>
            </a:fld>
            <a:endParaRPr lang="en-US"/>
          </a:p>
        </p:txBody>
      </p:sp>
    </p:spTree>
    <p:extLst>
      <p:ext uri="{BB962C8B-B14F-4D97-AF65-F5344CB8AC3E}">
        <p14:creationId xmlns:p14="http://schemas.microsoft.com/office/powerpoint/2010/main" val="1369670270"/>
      </p:ext>
    </p:extLst>
  </p:cSld>
  <p:clrMap bg1="lt1" tx1="dk1" bg2="lt2" tx2="dk2" accent1="accent1" accent2="accent2" accent3="accent3" accent4="accent4" accent5="accent5" accent6="accent6" hlink="hlink" folHlink="folHlink"/>
  <p:notesStyle>
    <a:lvl1pPr marL="0" algn="l" defTabSz="3683106" rtl="0" eaLnBrk="1" latinLnBrk="0" hangingPunct="1">
      <a:defRPr sz="4837" kern="1200">
        <a:solidFill>
          <a:schemeClr val="tx1"/>
        </a:solidFill>
        <a:latin typeface="+mn-lt"/>
        <a:ea typeface="+mn-ea"/>
        <a:cs typeface="+mn-cs"/>
      </a:defRPr>
    </a:lvl1pPr>
    <a:lvl2pPr marL="1841551" algn="l" defTabSz="3683106" rtl="0" eaLnBrk="1" latinLnBrk="0" hangingPunct="1">
      <a:defRPr sz="4837" kern="1200">
        <a:solidFill>
          <a:schemeClr val="tx1"/>
        </a:solidFill>
        <a:latin typeface="+mn-lt"/>
        <a:ea typeface="+mn-ea"/>
        <a:cs typeface="+mn-cs"/>
      </a:defRPr>
    </a:lvl2pPr>
    <a:lvl3pPr marL="3683106" algn="l" defTabSz="3683106" rtl="0" eaLnBrk="1" latinLnBrk="0" hangingPunct="1">
      <a:defRPr sz="4837" kern="1200">
        <a:solidFill>
          <a:schemeClr val="tx1"/>
        </a:solidFill>
        <a:latin typeface="+mn-lt"/>
        <a:ea typeface="+mn-ea"/>
        <a:cs typeface="+mn-cs"/>
      </a:defRPr>
    </a:lvl3pPr>
    <a:lvl4pPr marL="5524661" algn="l" defTabSz="3683106" rtl="0" eaLnBrk="1" latinLnBrk="0" hangingPunct="1">
      <a:defRPr sz="4837" kern="1200">
        <a:solidFill>
          <a:schemeClr val="tx1"/>
        </a:solidFill>
        <a:latin typeface="+mn-lt"/>
        <a:ea typeface="+mn-ea"/>
        <a:cs typeface="+mn-cs"/>
      </a:defRPr>
    </a:lvl4pPr>
    <a:lvl5pPr marL="7366212" algn="l" defTabSz="3683106" rtl="0" eaLnBrk="1" latinLnBrk="0" hangingPunct="1">
      <a:defRPr sz="4837" kern="1200">
        <a:solidFill>
          <a:schemeClr val="tx1"/>
        </a:solidFill>
        <a:latin typeface="+mn-lt"/>
        <a:ea typeface="+mn-ea"/>
        <a:cs typeface="+mn-cs"/>
      </a:defRPr>
    </a:lvl5pPr>
    <a:lvl6pPr marL="9207764" algn="l" defTabSz="3683106" rtl="0" eaLnBrk="1" latinLnBrk="0" hangingPunct="1">
      <a:defRPr sz="4837" kern="1200">
        <a:solidFill>
          <a:schemeClr val="tx1"/>
        </a:solidFill>
        <a:latin typeface="+mn-lt"/>
        <a:ea typeface="+mn-ea"/>
        <a:cs typeface="+mn-cs"/>
      </a:defRPr>
    </a:lvl6pPr>
    <a:lvl7pPr marL="11049319" algn="l" defTabSz="3683106" rtl="0" eaLnBrk="1" latinLnBrk="0" hangingPunct="1">
      <a:defRPr sz="4837" kern="1200">
        <a:solidFill>
          <a:schemeClr val="tx1"/>
        </a:solidFill>
        <a:latin typeface="+mn-lt"/>
        <a:ea typeface="+mn-ea"/>
        <a:cs typeface="+mn-cs"/>
      </a:defRPr>
    </a:lvl7pPr>
    <a:lvl8pPr marL="12890872" algn="l" defTabSz="3683106" rtl="0" eaLnBrk="1" latinLnBrk="0" hangingPunct="1">
      <a:defRPr sz="4837" kern="1200">
        <a:solidFill>
          <a:schemeClr val="tx1"/>
        </a:solidFill>
        <a:latin typeface="+mn-lt"/>
        <a:ea typeface="+mn-ea"/>
        <a:cs typeface="+mn-cs"/>
      </a:defRPr>
    </a:lvl8pPr>
    <a:lvl9pPr marL="14732429" algn="l" defTabSz="3683106" rtl="0" eaLnBrk="1" latinLnBrk="0" hangingPunct="1">
      <a:defRPr sz="48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837" b="0" i="0" kern="1200">
                <a:solidFill>
                  <a:schemeClr val="tx1"/>
                </a:solidFill>
                <a:effectLst/>
                <a:latin typeface="+mn-lt"/>
                <a:ea typeface="+mn-ea"/>
                <a:cs typeface="+mn-cs"/>
              </a:rPr>
              <a:t>Although typically protective, grit combined with maladaptive perfectionism may lead to persistent pursuit of unrealistic standards, undermining well-being.</a:t>
            </a:r>
            <a:endParaRPr lang="en-CA"/>
          </a:p>
        </p:txBody>
      </p:sp>
      <p:sp>
        <p:nvSpPr>
          <p:cNvPr id="4" name="Slide Number Placeholder 3"/>
          <p:cNvSpPr>
            <a:spLocks noGrp="1"/>
          </p:cNvSpPr>
          <p:nvPr>
            <p:ph type="sldNum" sz="quarter" idx="5"/>
          </p:nvPr>
        </p:nvSpPr>
        <p:spPr/>
        <p:txBody>
          <a:bodyPr/>
          <a:lstStyle/>
          <a:p>
            <a:fld id="{0D88788F-F586-3D4D-B706-926DE2FE5585}" type="slidenum">
              <a:rPr lang="en-US" smtClean="0"/>
              <a:t>1</a:t>
            </a:fld>
            <a:endParaRPr lang="en-US"/>
          </a:p>
        </p:txBody>
      </p:sp>
    </p:spTree>
    <p:extLst>
      <p:ext uri="{BB962C8B-B14F-4D97-AF65-F5344CB8AC3E}">
        <p14:creationId xmlns:p14="http://schemas.microsoft.com/office/powerpoint/2010/main" val="1038963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6585"/>
            </a:lvl1pPr>
          </a:lstStyle>
          <a:p>
            <a:r>
              <a:rPr lang="en-US"/>
              <a:t>Click to edit Master title style</a:t>
            </a:r>
          </a:p>
        </p:txBody>
      </p:sp>
      <p:sp>
        <p:nvSpPr>
          <p:cNvPr id="3" name="Subtitle 2"/>
          <p:cNvSpPr>
            <a:spLocks noGrp="1"/>
          </p:cNvSpPr>
          <p:nvPr>
            <p:ph type="subTitle" idx="1"/>
          </p:nvPr>
        </p:nvSpPr>
        <p:spPr>
          <a:xfrm>
            <a:off x="5486400" y="17289783"/>
            <a:ext cx="32918400" cy="7947658"/>
          </a:xfrm>
        </p:spPr>
        <p:txBody>
          <a:bodyPr/>
          <a:lstStyle>
            <a:lvl1pPr marL="0" indent="0" algn="ctr">
              <a:buNone/>
              <a:defRPr sz="10634"/>
            </a:lvl1pPr>
            <a:lvl2pPr marL="2025798" indent="0" algn="ctr">
              <a:buNone/>
              <a:defRPr sz="8862"/>
            </a:lvl2pPr>
            <a:lvl3pPr marL="4051597" indent="0" algn="ctr">
              <a:buNone/>
              <a:defRPr sz="7976"/>
            </a:lvl3pPr>
            <a:lvl4pPr marL="6077395" indent="0" algn="ctr">
              <a:buNone/>
              <a:defRPr sz="7089"/>
            </a:lvl4pPr>
            <a:lvl5pPr marL="8103193" indent="0" algn="ctr">
              <a:buNone/>
              <a:defRPr sz="7089"/>
            </a:lvl5pPr>
            <a:lvl6pPr marL="10128992" indent="0" algn="ctr">
              <a:buNone/>
              <a:defRPr sz="7089"/>
            </a:lvl6pPr>
            <a:lvl7pPr marL="12154790" indent="0" algn="ctr">
              <a:buNone/>
              <a:defRPr sz="7089"/>
            </a:lvl7pPr>
            <a:lvl8pPr marL="14180588" indent="0" algn="ctr">
              <a:buNone/>
              <a:defRPr sz="7089"/>
            </a:lvl8pPr>
            <a:lvl9pPr marL="16206387" indent="0" algn="ctr">
              <a:buNone/>
              <a:defRPr sz="7089"/>
            </a:lvl9pPr>
          </a:lstStyle>
          <a:p>
            <a:r>
              <a:rPr lang="en-US"/>
              <a:t>Click to edit Master subtitle style</a:t>
            </a:r>
          </a:p>
        </p:txBody>
      </p:sp>
      <p:sp>
        <p:nvSpPr>
          <p:cNvPr id="4" name="Date Placeholder 3"/>
          <p:cNvSpPr>
            <a:spLocks noGrp="1"/>
          </p:cNvSpPr>
          <p:nvPr>
            <p:ph type="dt" sz="half" idx="10"/>
          </p:nvPr>
        </p:nvSpPr>
        <p:spPr/>
        <p:txBody>
          <a:bodyPr/>
          <a:lstStyle/>
          <a:p>
            <a:fld id="{B8549DCD-02FA-DD4D-982A-18250DBB9C81}"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514763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549DCD-02FA-DD4D-982A-18250DBB9C81}"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116717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1"/>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3" y="1752601"/>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549DCD-02FA-DD4D-982A-18250DBB9C81}"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51545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549DCD-02FA-DD4D-982A-18250DBB9C81}"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3087981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3" y="8206751"/>
            <a:ext cx="37856160" cy="13693138"/>
          </a:xfrm>
        </p:spPr>
        <p:txBody>
          <a:bodyPr anchor="b"/>
          <a:lstStyle>
            <a:lvl1pPr>
              <a:defRPr sz="26585"/>
            </a:lvl1pPr>
          </a:lstStyle>
          <a:p>
            <a:r>
              <a:rPr lang="en-US"/>
              <a:t>Click to edit Master title style</a:t>
            </a:r>
          </a:p>
        </p:txBody>
      </p:sp>
      <p:sp>
        <p:nvSpPr>
          <p:cNvPr id="3" name="Text Placeholder 2"/>
          <p:cNvSpPr>
            <a:spLocks noGrp="1"/>
          </p:cNvSpPr>
          <p:nvPr>
            <p:ph type="body" idx="1"/>
          </p:nvPr>
        </p:nvSpPr>
        <p:spPr>
          <a:xfrm>
            <a:off x="2994663" y="22029431"/>
            <a:ext cx="37856160" cy="7200898"/>
          </a:xfrm>
        </p:spPr>
        <p:txBody>
          <a:bodyPr/>
          <a:lstStyle>
            <a:lvl1pPr marL="0" indent="0">
              <a:buNone/>
              <a:defRPr sz="10634">
                <a:solidFill>
                  <a:schemeClr val="tx1"/>
                </a:solidFill>
              </a:defRPr>
            </a:lvl1pPr>
            <a:lvl2pPr marL="2025798" indent="0">
              <a:buNone/>
              <a:defRPr sz="8862">
                <a:solidFill>
                  <a:schemeClr val="tx1">
                    <a:tint val="75000"/>
                  </a:schemeClr>
                </a:solidFill>
              </a:defRPr>
            </a:lvl2pPr>
            <a:lvl3pPr marL="4051597" indent="0">
              <a:buNone/>
              <a:defRPr sz="7976">
                <a:solidFill>
                  <a:schemeClr val="tx1">
                    <a:tint val="75000"/>
                  </a:schemeClr>
                </a:solidFill>
              </a:defRPr>
            </a:lvl3pPr>
            <a:lvl4pPr marL="6077395" indent="0">
              <a:buNone/>
              <a:defRPr sz="7089">
                <a:solidFill>
                  <a:schemeClr val="tx1">
                    <a:tint val="75000"/>
                  </a:schemeClr>
                </a:solidFill>
              </a:defRPr>
            </a:lvl4pPr>
            <a:lvl5pPr marL="8103193" indent="0">
              <a:buNone/>
              <a:defRPr sz="7089">
                <a:solidFill>
                  <a:schemeClr val="tx1">
                    <a:tint val="75000"/>
                  </a:schemeClr>
                </a:solidFill>
              </a:defRPr>
            </a:lvl5pPr>
            <a:lvl6pPr marL="10128992" indent="0">
              <a:buNone/>
              <a:defRPr sz="7089">
                <a:solidFill>
                  <a:schemeClr val="tx1">
                    <a:tint val="75000"/>
                  </a:schemeClr>
                </a:solidFill>
              </a:defRPr>
            </a:lvl6pPr>
            <a:lvl7pPr marL="12154790" indent="0">
              <a:buNone/>
              <a:defRPr sz="7089">
                <a:solidFill>
                  <a:schemeClr val="tx1">
                    <a:tint val="75000"/>
                  </a:schemeClr>
                </a:solidFill>
              </a:defRPr>
            </a:lvl7pPr>
            <a:lvl8pPr marL="14180588" indent="0">
              <a:buNone/>
              <a:defRPr sz="7089">
                <a:solidFill>
                  <a:schemeClr val="tx1">
                    <a:tint val="75000"/>
                  </a:schemeClr>
                </a:solidFill>
              </a:defRPr>
            </a:lvl8pPr>
            <a:lvl9pPr marL="16206387" indent="0">
              <a:buNone/>
              <a:defRPr sz="708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549DCD-02FA-DD4D-982A-18250DBB9C81}"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1895332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549DCD-02FA-DD4D-982A-18250DBB9C81}"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38719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8" y="1752609"/>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1" y="8069583"/>
            <a:ext cx="18568032" cy="3954778"/>
          </a:xfrm>
        </p:spPr>
        <p:txBody>
          <a:bodyPr anchor="b"/>
          <a:lstStyle>
            <a:lvl1pPr marL="0" indent="0">
              <a:buNone/>
              <a:defRPr sz="10634" b="1"/>
            </a:lvl1pPr>
            <a:lvl2pPr marL="2025798" indent="0">
              <a:buNone/>
              <a:defRPr sz="8862" b="1"/>
            </a:lvl2pPr>
            <a:lvl3pPr marL="4051597" indent="0">
              <a:buNone/>
              <a:defRPr sz="7976" b="1"/>
            </a:lvl3pPr>
            <a:lvl4pPr marL="6077395" indent="0">
              <a:buNone/>
              <a:defRPr sz="7089" b="1"/>
            </a:lvl4pPr>
            <a:lvl5pPr marL="8103193" indent="0">
              <a:buNone/>
              <a:defRPr sz="7089" b="1"/>
            </a:lvl5pPr>
            <a:lvl6pPr marL="10128992" indent="0">
              <a:buNone/>
              <a:defRPr sz="7089" b="1"/>
            </a:lvl6pPr>
            <a:lvl7pPr marL="12154790" indent="0">
              <a:buNone/>
              <a:defRPr sz="7089" b="1"/>
            </a:lvl7pPr>
            <a:lvl8pPr marL="14180588" indent="0">
              <a:buNone/>
              <a:defRPr sz="7089" b="1"/>
            </a:lvl8pPr>
            <a:lvl9pPr marL="16206387" indent="0">
              <a:buNone/>
              <a:defRPr sz="7089" b="1"/>
            </a:lvl9pPr>
          </a:lstStyle>
          <a:p>
            <a:pPr lvl="0"/>
            <a:r>
              <a:rPr lang="en-US"/>
              <a:t>Click to edit Master text styles</a:t>
            </a:r>
          </a:p>
        </p:txBody>
      </p:sp>
      <p:sp>
        <p:nvSpPr>
          <p:cNvPr id="4" name="Content Placeholder 3"/>
          <p:cNvSpPr>
            <a:spLocks noGrp="1"/>
          </p:cNvSpPr>
          <p:nvPr>
            <p:ph sz="half" idx="2"/>
          </p:nvPr>
        </p:nvSpPr>
        <p:spPr>
          <a:xfrm>
            <a:off x="3023241" y="12024361"/>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3" y="8069583"/>
            <a:ext cx="18659478" cy="3954778"/>
          </a:xfrm>
        </p:spPr>
        <p:txBody>
          <a:bodyPr anchor="b"/>
          <a:lstStyle>
            <a:lvl1pPr marL="0" indent="0">
              <a:buNone/>
              <a:defRPr sz="10634" b="1"/>
            </a:lvl1pPr>
            <a:lvl2pPr marL="2025798" indent="0">
              <a:buNone/>
              <a:defRPr sz="8862" b="1"/>
            </a:lvl2pPr>
            <a:lvl3pPr marL="4051597" indent="0">
              <a:buNone/>
              <a:defRPr sz="7976" b="1"/>
            </a:lvl3pPr>
            <a:lvl4pPr marL="6077395" indent="0">
              <a:buNone/>
              <a:defRPr sz="7089" b="1"/>
            </a:lvl4pPr>
            <a:lvl5pPr marL="8103193" indent="0">
              <a:buNone/>
              <a:defRPr sz="7089" b="1"/>
            </a:lvl5pPr>
            <a:lvl6pPr marL="10128992" indent="0">
              <a:buNone/>
              <a:defRPr sz="7089" b="1"/>
            </a:lvl6pPr>
            <a:lvl7pPr marL="12154790" indent="0">
              <a:buNone/>
              <a:defRPr sz="7089" b="1"/>
            </a:lvl7pPr>
            <a:lvl8pPr marL="14180588" indent="0">
              <a:buNone/>
              <a:defRPr sz="7089" b="1"/>
            </a:lvl8pPr>
            <a:lvl9pPr marL="16206387" indent="0">
              <a:buNone/>
              <a:defRPr sz="7089" b="1"/>
            </a:lvl9pPr>
          </a:lstStyle>
          <a:p>
            <a:pPr lvl="0"/>
            <a:r>
              <a:rPr lang="en-US"/>
              <a:t>Click to edit Master text styles</a:t>
            </a:r>
          </a:p>
        </p:txBody>
      </p:sp>
      <p:sp>
        <p:nvSpPr>
          <p:cNvPr id="6" name="Content Placeholder 5"/>
          <p:cNvSpPr>
            <a:spLocks noGrp="1"/>
          </p:cNvSpPr>
          <p:nvPr>
            <p:ph sz="quarter" idx="4"/>
          </p:nvPr>
        </p:nvSpPr>
        <p:spPr>
          <a:xfrm>
            <a:off x="22219923" y="12024361"/>
            <a:ext cx="18659478"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549DCD-02FA-DD4D-982A-18250DBB9C81}"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507288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549DCD-02FA-DD4D-982A-18250DBB9C81}"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428237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49DCD-02FA-DD4D-982A-18250DBB9C81}" type="datetimeFigureOut">
              <a:rPr lang="en-US" smtClean="0"/>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2565914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4179"/>
            </a:lvl1pPr>
          </a:lstStyle>
          <a:p>
            <a:r>
              <a:rPr lang="en-US"/>
              <a:t>Click to edit Master title style</a:t>
            </a:r>
          </a:p>
        </p:txBody>
      </p:sp>
      <p:sp>
        <p:nvSpPr>
          <p:cNvPr id="3" name="Content Placeholder 2"/>
          <p:cNvSpPr>
            <a:spLocks noGrp="1"/>
          </p:cNvSpPr>
          <p:nvPr>
            <p:ph idx="1"/>
          </p:nvPr>
        </p:nvSpPr>
        <p:spPr>
          <a:xfrm>
            <a:off x="18659478" y="4739648"/>
            <a:ext cx="22219920" cy="23393400"/>
          </a:xfrm>
        </p:spPr>
        <p:txBody>
          <a:bodyPr/>
          <a:lstStyle>
            <a:lvl1pPr>
              <a:defRPr sz="14179"/>
            </a:lvl1pPr>
            <a:lvl2pPr>
              <a:defRPr sz="12406"/>
            </a:lvl2pPr>
            <a:lvl3pPr>
              <a:defRPr sz="10634"/>
            </a:lvl3pPr>
            <a:lvl4pPr>
              <a:defRPr sz="8862"/>
            </a:lvl4pPr>
            <a:lvl5pPr>
              <a:defRPr sz="8862"/>
            </a:lvl5pPr>
            <a:lvl6pPr>
              <a:defRPr sz="8862"/>
            </a:lvl6pPr>
            <a:lvl7pPr>
              <a:defRPr sz="8862"/>
            </a:lvl7pPr>
            <a:lvl8pPr>
              <a:defRPr sz="8862"/>
            </a:lvl8pPr>
            <a:lvl9pPr>
              <a:defRPr sz="88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089"/>
            </a:lvl1pPr>
            <a:lvl2pPr marL="2025798" indent="0">
              <a:buNone/>
              <a:defRPr sz="6203"/>
            </a:lvl2pPr>
            <a:lvl3pPr marL="4051597" indent="0">
              <a:buNone/>
              <a:defRPr sz="5317"/>
            </a:lvl3pPr>
            <a:lvl4pPr marL="6077395" indent="0">
              <a:buNone/>
              <a:defRPr sz="4431"/>
            </a:lvl4pPr>
            <a:lvl5pPr marL="8103193" indent="0">
              <a:buNone/>
              <a:defRPr sz="4431"/>
            </a:lvl5pPr>
            <a:lvl6pPr marL="10128992" indent="0">
              <a:buNone/>
              <a:defRPr sz="4431"/>
            </a:lvl6pPr>
            <a:lvl7pPr marL="12154790" indent="0">
              <a:buNone/>
              <a:defRPr sz="4431"/>
            </a:lvl7pPr>
            <a:lvl8pPr marL="14180588" indent="0">
              <a:buNone/>
              <a:defRPr sz="4431"/>
            </a:lvl8pPr>
            <a:lvl9pPr marL="16206387" indent="0">
              <a:buNone/>
              <a:defRPr sz="4431"/>
            </a:lvl9pPr>
          </a:lstStyle>
          <a:p>
            <a:pPr lvl="0"/>
            <a:r>
              <a:rPr lang="en-US"/>
              <a:t>Click to edit Master text styles</a:t>
            </a:r>
          </a:p>
        </p:txBody>
      </p:sp>
      <p:sp>
        <p:nvSpPr>
          <p:cNvPr id="5" name="Date Placeholder 4"/>
          <p:cNvSpPr>
            <a:spLocks noGrp="1"/>
          </p:cNvSpPr>
          <p:nvPr>
            <p:ph type="dt" sz="half" idx="10"/>
          </p:nvPr>
        </p:nvSpPr>
        <p:spPr/>
        <p:txBody>
          <a:bodyPr/>
          <a:lstStyle/>
          <a:p>
            <a:fld id="{B8549DCD-02FA-DD4D-982A-18250DBB9C81}"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79954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4179"/>
            </a:lvl1pPr>
          </a:lstStyle>
          <a:p>
            <a:r>
              <a:rPr lang="en-US"/>
              <a:t>Click to edit Master title style</a:t>
            </a:r>
          </a:p>
        </p:txBody>
      </p:sp>
      <p:sp>
        <p:nvSpPr>
          <p:cNvPr id="3" name="Picture Placeholder 2"/>
          <p:cNvSpPr>
            <a:spLocks noGrp="1" noChangeAspect="1"/>
          </p:cNvSpPr>
          <p:nvPr>
            <p:ph type="pic" idx="1"/>
          </p:nvPr>
        </p:nvSpPr>
        <p:spPr>
          <a:xfrm>
            <a:off x="18659478" y="4739648"/>
            <a:ext cx="22219920" cy="23393400"/>
          </a:xfrm>
        </p:spPr>
        <p:txBody>
          <a:bodyPr anchor="t"/>
          <a:lstStyle>
            <a:lvl1pPr marL="0" indent="0">
              <a:buNone/>
              <a:defRPr sz="14179"/>
            </a:lvl1pPr>
            <a:lvl2pPr marL="2025798" indent="0">
              <a:buNone/>
              <a:defRPr sz="12406"/>
            </a:lvl2pPr>
            <a:lvl3pPr marL="4051597" indent="0">
              <a:buNone/>
              <a:defRPr sz="10634"/>
            </a:lvl3pPr>
            <a:lvl4pPr marL="6077395" indent="0">
              <a:buNone/>
              <a:defRPr sz="8862"/>
            </a:lvl4pPr>
            <a:lvl5pPr marL="8103193" indent="0">
              <a:buNone/>
              <a:defRPr sz="8862"/>
            </a:lvl5pPr>
            <a:lvl6pPr marL="10128992" indent="0">
              <a:buNone/>
              <a:defRPr sz="8862"/>
            </a:lvl6pPr>
            <a:lvl7pPr marL="12154790" indent="0">
              <a:buNone/>
              <a:defRPr sz="8862"/>
            </a:lvl7pPr>
            <a:lvl8pPr marL="14180588" indent="0">
              <a:buNone/>
              <a:defRPr sz="8862"/>
            </a:lvl8pPr>
            <a:lvl9pPr marL="16206387" indent="0">
              <a:buNone/>
              <a:defRPr sz="8862"/>
            </a:lvl9pPr>
          </a:lstStyle>
          <a:p>
            <a:r>
              <a:rPr lang="en-US"/>
              <a:t>Click icon to add picture</a:t>
            </a:r>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089"/>
            </a:lvl1pPr>
            <a:lvl2pPr marL="2025798" indent="0">
              <a:buNone/>
              <a:defRPr sz="6203"/>
            </a:lvl2pPr>
            <a:lvl3pPr marL="4051597" indent="0">
              <a:buNone/>
              <a:defRPr sz="5317"/>
            </a:lvl3pPr>
            <a:lvl4pPr marL="6077395" indent="0">
              <a:buNone/>
              <a:defRPr sz="4431"/>
            </a:lvl4pPr>
            <a:lvl5pPr marL="8103193" indent="0">
              <a:buNone/>
              <a:defRPr sz="4431"/>
            </a:lvl5pPr>
            <a:lvl6pPr marL="10128992" indent="0">
              <a:buNone/>
              <a:defRPr sz="4431"/>
            </a:lvl6pPr>
            <a:lvl7pPr marL="12154790" indent="0">
              <a:buNone/>
              <a:defRPr sz="4431"/>
            </a:lvl7pPr>
            <a:lvl8pPr marL="14180588" indent="0">
              <a:buNone/>
              <a:defRPr sz="4431"/>
            </a:lvl8pPr>
            <a:lvl9pPr marL="16206387" indent="0">
              <a:buNone/>
              <a:defRPr sz="4431"/>
            </a:lvl9pPr>
          </a:lstStyle>
          <a:p>
            <a:pPr lvl="0"/>
            <a:r>
              <a:rPr lang="en-US"/>
              <a:t>Click to edit Master text styles</a:t>
            </a:r>
          </a:p>
        </p:txBody>
      </p:sp>
      <p:sp>
        <p:nvSpPr>
          <p:cNvPr id="5" name="Date Placeholder 4"/>
          <p:cNvSpPr>
            <a:spLocks noGrp="1"/>
          </p:cNvSpPr>
          <p:nvPr>
            <p:ph type="dt" sz="half" idx="10"/>
          </p:nvPr>
        </p:nvSpPr>
        <p:spPr/>
        <p:txBody>
          <a:bodyPr/>
          <a:lstStyle/>
          <a:p>
            <a:fld id="{B8549DCD-02FA-DD4D-982A-18250DBB9C81}"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6462ED-9A86-4D47-AEBF-0E0B17C2C7A5}" type="slidenum">
              <a:rPr lang="en-US" smtClean="0"/>
              <a:t>‹#›</a:t>
            </a:fld>
            <a:endParaRPr lang="en-US"/>
          </a:p>
        </p:txBody>
      </p:sp>
    </p:spTree>
    <p:extLst>
      <p:ext uri="{BB962C8B-B14F-4D97-AF65-F5344CB8AC3E}">
        <p14:creationId xmlns:p14="http://schemas.microsoft.com/office/powerpoint/2010/main" val="1343493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9"/>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1"/>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91440" tIns="45720" rIns="91440" bIns="45720" rtlCol="0" anchor="ctr"/>
          <a:lstStyle>
            <a:lvl1pPr algn="l">
              <a:defRPr sz="5317">
                <a:solidFill>
                  <a:schemeClr val="tx1">
                    <a:tint val="75000"/>
                  </a:schemeClr>
                </a:solidFill>
              </a:defRPr>
            </a:lvl1pPr>
          </a:lstStyle>
          <a:p>
            <a:fld id="{B8549DCD-02FA-DD4D-982A-18250DBB9C81}" type="datetimeFigureOut">
              <a:rPr lang="en-US" smtClean="0"/>
              <a:t>7/30/2026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91440" tIns="45720" rIns="91440" bIns="45720" rtlCol="0" anchor="ctr"/>
          <a:lstStyle>
            <a:lvl1pPr algn="ctr">
              <a:defRPr sz="531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91440" tIns="45720" rIns="91440" bIns="45720" rtlCol="0" anchor="ctr"/>
          <a:lstStyle>
            <a:lvl1pPr algn="r">
              <a:defRPr sz="5317">
                <a:solidFill>
                  <a:schemeClr val="tx1">
                    <a:tint val="75000"/>
                  </a:schemeClr>
                </a:solidFill>
              </a:defRPr>
            </a:lvl1pPr>
          </a:lstStyle>
          <a:p>
            <a:fld id="{636462ED-9A86-4D47-AEBF-0E0B17C2C7A5}" type="slidenum">
              <a:rPr lang="en-US" smtClean="0"/>
              <a:t>‹#›</a:t>
            </a:fld>
            <a:endParaRPr lang="en-US"/>
          </a:p>
        </p:txBody>
      </p:sp>
    </p:spTree>
    <p:extLst>
      <p:ext uri="{BB962C8B-B14F-4D97-AF65-F5344CB8AC3E}">
        <p14:creationId xmlns:p14="http://schemas.microsoft.com/office/powerpoint/2010/main" val="894669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051597" rtl="0" eaLnBrk="1" latinLnBrk="0" hangingPunct="1">
        <a:lnSpc>
          <a:spcPct val="90000"/>
        </a:lnSpc>
        <a:spcBef>
          <a:spcPct val="0"/>
        </a:spcBef>
        <a:buNone/>
        <a:defRPr sz="19496" kern="1200">
          <a:solidFill>
            <a:schemeClr val="tx1"/>
          </a:solidFill>
          <a:latin typeface="+mj-lt"/>
          <a:ea typeface="+mj-ea"/>
          <a:cs typeface="+mj-cs"/>
        </a:defRPr>
      </a:lvl1pPr>
    </p:titleStyle>
    <p:bodyStyle>
      <a:lvl1pPr marL="1012899" indent="-1012899" algn="l" defTabSz="4051597" rtl="0" eaLnBrk="1" latinLnBrk="0" hangingPunct="1">
        <a:lnSpc>
          <a:spcPct val="90000"/>
        </a:lnSpc>
        <a:spcBef>
          <a:spcPts val="4431"/>
        </a:spcBef>
        <a:buFont typeface="Arial" panose="020B0604020202020204" pitchFamily="34" charset="0"/>
        <a:buChar char="•"/>
        <a:defRPr sz="12406" kern="1200">
          <a:solidFill>
            <a:schemeClr val="tx1"/>
          </a:solidFill>
          <a:latin typeface="+mn-lt"/>
          <a:ea typeface="+mn-ea"/>
          <a:cs typeface="+mn-cs"/>
        </a:defRPr>
      </a:lvl1pPr>
      <a:lvl2pPr marL="3038698" indent="-1012899" algn="l" defTabSz="4051597" rtl="0" eaLnBrk="1" latinLnBrk="0" hangingPunct="1">
        <a:lnSpc>
          <a:spcPct val="90000"/>
        </a:lnSpc>
        <a:spcBef>
          <a:spcPts val="2215"/>
        </a:spcBef>
        <a:buFont typeface="Arial" panose="020B0604020202020204" pitchFamily="34" charset="0"/>
        <a:buChar char="•"/>
        <a:defRPr sz="10634" kern="1200">
          <a:solidFill>
            <a:schemeClr val="tx1"/>
          </a:solidFill>
          <a:latin typeface="+mn-lt"/>
          <a:ea typeface="+mn-ea"/>
          <a:cs typeface="+mn-cs"/>
        </a:defRPr>
      </a:lvl2pPr>
      <a:lvl3pPr marL="5064496" indent="-1012899" algn="l" defTabSz="4051597" rtl="0" eaLnBrk="1" latinLnBrk="0" hangingPunct="1">
        <a:lnSpc>
          <a:spcPct val="90000"/>
        </a:lnSpc>
        <a:spcBef>
          <a:spcPts val="2215"/>
        </a:spcBef>
        <a:buFont typeface="Arial" panose="020B0604020202020204" pitchFamily="34" charset="0"/>
        <a:buChar char="•"/>
        <a:defRPr sz="8862" kern="1200">
          <a:solidFill>
            <a:schemeClr val="tx1"/>
          </a:solidFill>
          <a:latin typeface="+mn-lt"/>
          <a:ea typeface="+mn-ea"/>
          <a:cs typeface="+mn-cs"/>
        </a:defRPr>
      </a:lvl3pPr>
      <a:lvl4pPr marL="7090294" indent="-1012899" algn="l" defTabSz="4051597" rtl="0" eaLnBrk="1" latinLnBrk="0" hangingPunct="1">
        <a:lnSpc>
          <a:spcPct val="90000"/>
        </a:lnSpc>
        <a:spcBef>
          <a:spcPts val="2215"/>
        </a:spcBef>
        <a:buFont typeface="Arial" panose="020B0604020202020204" pitchFamily="34" charset="0"/>
        <a:buChar char="•"/>
        <a:defRPr sz="7976" kern="1200">
          <a:solidFill>
            <a:schemeClr val="tx1"/>
          </a:solidFill>
          <a:latin typeface="+mn-lt"/>
          <a:ea typeface="+mn-ea"/>
          <a:cs typeface="+mn-cs"/>
        </a:defRPr>
      </a:lvl4pPr>
      <a:lvl5pPr marL="9116093" indent="-1012899" algn="l" defTabSz="4051597" rtl="0" eaLnBrk="1" latinLnBrk="0" hangingPunct="1">
        <a:lnSpc>
          <a:spcPct val="90000"/>
        </a:lnSpc>
        <a:spcBef>
          <a:spcPts val="2215"/>
        </a:spcBef>
        <a:buFont typeface="Arial" panose="020B0604020202020204" pitchFamily="34" charset="0"/>
        <a:buChar char="•"/>
        <a:defRPr sz="7976" kern="1200">
          <a:solidFill>
            <a:schemeClr val="tx1"/>
          </a:solidFill>
          <a:latin typeface="+mn-lt"/>
          <a:ea typeface="+mn-ea"/>
          <a:cs typeface="+mn-cs"/>
        </a:defRPr>
      </a:lvl5pPr>
      <a:lvl6pPr marL="11141891" indent="-1012899" algn="l" defTabSz="4051597" rtl="0" eaLnBrk="1" latinLnBrk="0" hangingPunct="1">
        <a:lnSpc>
          <a:spcPct val="90000"/>
        </a:lnSpc>
        <a:spcBef>
          <a:spcPts val="2215"/>
        </a:spcBef>
        <a:buFont typeface="Arial" panose="020B0604020202020204" pitchFamily="34" charset="0"/>
        <a:buChar char="•"/>
        <a:defRPr sz="7976" kern="1200">
          <a:solidFill>
            <a:schemeClr val="tx1"/>
          </a:solidFill>
          <a:latin typeface="+mn-lt"/>
          <a:ea typeface="+mn-ea"/>
          <a:cs typeface="+mn-cs"/>
        </a:defRPr>
      </a:lvl6pPr>
      <a:lvl7pPr marL="13167689" indent="-1012899" algn="l" defTabSz="4051597" rtl="0" eaLnBrk="1" latinLnBrk="0" hangingPunct="1">
        <a:lnSpc>
          <a:spcPct val="90000"/>
        </a:lnSpc>
        <a:spcBef>
          <a:spcPts val="2215"/>
        </a:spcBef>
        <a:buFont typeface="Arial" panose="020B0604020202020204" pitchFamily="34" charset="0"/>
        <a:buChar char="•"/>
        <a:defRPr sz="7976" kern="1200">
          <a:solidFill>
            <a:schemeClr val="tx1"/>
          </a:solidFill>
          <a:latin typeface="+mn-lt"/>
          <a:ea typeface="+mn-ea"/>
          <a:cs typeface="+mn-cs"/>
        </a:defRPr>
      </a:lvl7pPr>
      <a:lvl8pPr marL="15193488" indent="-1012899" algn="l" defTabSz="4051597" rtl="0" eaLnBrk="1" latinLnBrk="0" hangingPunct="1">
        <a:lnSpc>
          <a:spcPct val="90000"/>
        </a:lnSpc>
        <a:spcBef>
          <a:spcPts val="2215"/>
        </a:spcBef>
        <a:buFont typeface="Arial" panose="020B0604020202020204" pitchFamily="34" charset="0"/>
        <a:buChar char="•"/>
        <a:defRPr sz="7976" kern="1200">
          <a:solidFill>
            <a:schemeClr val="tx1"/>
          </a:solidFill>
          <a:latin typeface="+mn-lt"/>
          <a:ea typeface="+mn-ea"/>
          <a:cs typeface="+mn-cs"/>
        </a:defRPr>
      </a:lvl8pPr>
      <a:lvl9pPr marL="17219286" indent="-1012899" algn="l" defTabSz="4051597" rtl="0" eaLnBrk="1" latinLnBrk="0" hangingPunct="1">
        <a:lnSpc>
          <a:spcPct val="90000"/>
        </a:lnSpc>
        <a:spcBef>
          <a:spcPts val="2215"/>
        </a:spcBef>
        <a:buFont typeface="Arial" panose="020B0604020202020204" pitchFamily="34" charset="0"/>
        <a:buChar char="•"/>
        <a:defRPr sz="7976" kern="1200">
          <a:solidFill>
            <a:schemeClr val="tx1"/>
          </a:solidFill>
          <a:latin typeface="+mn-lt"/>
          <a:ea typeface="+mn-ea"/>
          <a:cs typeface="+mn-cs"/>
        </a:defRPr>
      </a:lvl9pPr>
    </p:bodyStyle>
    <p:otherStyle>
      <a:defPPr>
        <a:defRPr lang="en-US"/>
      </a:defPPr>
      <a:lvl1pPr marL="0" algn="l" defTabSz="4051597" rtl="0" eaLnBrk="1" latinLnBrk="0" hangingPunct="1">
        <a:defRPr sz="7976" kern="1200">
          <a:solidFill>
            <a:schemeClr val="tx1"/>
          </a:solidFill>
          <a:latin typeface="+mn-lt"/>
          <a:ea typeface="+mn-ea"/>
          <a:cs typeface="+mn-cs"/>
        </a:defRPr>
      </a:lvl1pPr>
      <a:lvl2pPr marL="2025798" algn="l" defTabSz="4051597" rtl="0" eaLnBrk="1" latinLnBrk="0" hangingPunct="1">
        <a:defRPr sz="7976" kern="1200">
          <a:solidFill>
            <a:schemeClr val="tx1"/>
          </a:solidFill>
          <a:latin typeface="+mn-lt"/>
          <a:ea typeface="+mn-ea"/>
          <a:cs typeface="+mn-cs"/>
        </a:defRPr>
      </a:lvl2pPr>
      <a:lvl3pPr marL="4051597" algn="l" defTabSz="4051597" rtl="0" eaLnBrk="1" latinLnBrk="0" hangingPunct="1">
        <a:defRPr sz="7976" kern="1200">
          <a:solidFill>
            <a:schemeClr val="tx1"/>
          </a:solidFill>
          <a:latin typeface="+mn-lt"/>
          <a:ea typeface="+mn-ea"/>
          <a:cs typeface="+mn-cs"/>
        </a:defRPr>
      </a:lvl3pPr>
      <a:lvl4pPr marL="6077395" algn="l" defTabSz="4051597" rtl="0" eaLnBrk="1" latinLnBrk="0" hangingPunct="1">
        <a:defRPr sz="7976" kern="1200">
          <a:solidFill>
            <a:schemeClr val="tx1"/>
          </a:solidFill>
          <a:latin typeface="+mn-lt"/>
          <a:ea typeface="+mn-ea"/>
          <a:cs typeface="+mn-cs"/>
        </a:defRPr>
      </a:lvl4pPr>
      <a:lvl5pPr marL="8103193" algn="l" defTabSz="4051597" rtl="0" eaLnBrk="1" latinLnBrk="0" hangingPunct="1">
        <a:defRPr sz="7976" kern="1200">
          <a:solidFill>
            <a:schemeClr val="tx1"/>
          </a:solidFill>
          <a:latin typeface="+mn-lt"/>
          <a:ea typeface="+mn-ea"/>
          <a:cs typeface="+mn-cs"/>
        </a:defRPr>
      </a:lvl5pPr>
      <a:lvl6pPr marL="10128992" algn="l" defTabSz="4051597" rtl="0" eaLnBrk="1" latinLnBrk="0" hangingPunct="1">
        <a:defRPr sz="7976" kern="1200">
          <a:solidFill>
            <a:schemeClr val="tx1"/>
          </a:solidFill>
          <a:latin typeface="+mn-lt"/>
          <a:ea typeface="+mn-ea"/>
          <a:cs typeface="+mn-cs"/>
        </a:defRPr>
      </a:lvl6pPr>
      <a:lvl7pPr marL="12154790" algn="l" defTabSz="4051597" rtl="0" eaLnBrk="1" latinLnBrk="0" hangingPunct="1">
        <a:defRPr sz="7976" kern="1200">
          <a:solidFill>
            <a:schemeClr val="tx1"/>
          </a:solidFill>
          <a:latin typeface="+mn-lt"/>
          <a:ea typeface="+mn-ea"/>
          <a:cs typeface="+mn-cs"/>
        </a:defRPr>
      </a:lvl7pPr>
      <a:lvl8pPr marL="14180588" algn="l" defTabSz="4051597" rtl="0" eaLnBrk="1" latinLnBrk="0" hangingPunct="1">
        <a:defRPr sz="7976" kern="1200">
          <a:solidFill>
            <a:schemeClr val="tx1"/>
          </a:solidFill>
          <a:latin typeface="+mn-lt"/>
          <a:ea typeface="+mn-ea"/>
          <a:cs typeface="+mn-cs"/>
        </a:defRPr>
      </a:lvl8pPr>
      <a:lvl9pPr marL="16206387" algn="l" defTabSz="4051597" rtl="0" eaLnBrk="1" latinLnBrk="0" hangingPunct="1">
        <a:defRPr sz="79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31C410-DBFB-5818-EB1F-32D7D1DA5A0D}"/>
              </a:ext>
            </a:extLst>
          </p:cNvPr>
          <p:cNvSpPr txBox="1"/>
          <p:nvPr/>
        </p:nvSpPr>
        <p:spPr>
          <a:xfrm>
            <a:off x="-3511773" y="453317"/>
            <a:ext cx="50914317" cy="1324623"/>
          </a:xfrm>
          <a:prstGeom prst="rect">
            <a:avLst/>
          </a:prstGeom>
          <a:noFill/>
        </p:spPr>
        <p:txBody>
          <a:bodyPr wrap="square" lIns="168812" tIns="84406" rIns="168812" bIns="84406" rtlCol="0" anchor="t">
            <a:spAutoFit/>
          </a:bodyPr>
          <a:lstStyle/>
          <a:p>
            <a:pPr algn="ctr" defTabSz="1688165">
              <a:defRPr/>
            </a:pPr>
            <a:r>
              <a:rPr lang="en-US" sz="7500" b="1" i="1" kern="0">
                <a:solidFill>
                  <a:srgbClr val="592A2F"/>
                </a:solidFill>
                <a:latin typeface="Times New Roman"/>
                <a:ea typeface="+mn-lt"/>
                <a:cs typeface="Times New Roman"/>
              </a:rPr>
              <a:t>Grit as Both Shield and Risk: A Moderation Analysis of Hopelessness and Suicide Risk in Military Personnel</a:t>
            </a:r>
            <a:endParaRPr lang="en-US" sz="7500" b="1" i="1" kern="0">
              <a:solidFill>
                <a:srgbClr val="592A2F"/>
              </a:solidFill>
              <a:latin typeface="Times New Roman"/>
              <a:ea typeface="Calibri"/>
              <a:cs typeface="Times New Roman"/>
            </a:endParaRPr>
          </a:p>
        </p:txBody>
      </p:sp>
      <p:sp>
        <p:nvSpPr>
          <p:cNvPr id="5" name="Rectangle 4">
            <a:extLst>
              <a:ext uri="{FF2B5EF4-FFF2-40B4-BE49-F238E27FC236}">
                <a16:creationId xmlns:a16="http://schemas.microsoft.com/office/drawing/2014/main" id="{B8F9D93A-E109-9435-5315-E1CC2AA9DF95}"/>
              </a:ext>
            </a:extLst>
          </p:cNvPr>
          <p:cNvSpPr/>
          <p:nvPr/>
        </p:nvSpPr>
        <p:spPr>
          <a:xfrm>
            <a:off x="7070360" y="1780540"/>
            <a:ext cx="29750478" cy="1524677"/>
          </a:xfrm>
          <a:prstGeom prst="rect">
            <a:avLst/>
          </a:prstGeom>
          <a:noFill/>
        </p:spPr>
        <p:txBody>
          <a:bodyPr wrap="square" lIns="168812" tIns="84406" rIns="168812" bIns="84406" anchor="t">
            <a:spAutoFit/>
          </a:bodyPr>
          <a:lstStyle/>
          <a:p>
            <a:pPr algn="ctr"/>
            <a:r>
              <a:rPr lang="en-US" sz="4400">
                <a:latin typeface="Times New Roman"/>
                <a:ea typeface="Lato"/>
                <a:cs typeface="Times New Roman"/>
              </a:rPr>
              <a:t>Melissa Renee Clark, M.S., Adrian Cuffley, M.B.A., Stephanie Ragazzo, M.S., Keyne Law, Ph.D.</a:t>
            </a:r>
            <a:endParaRPr lang="en-US" sz="4400">
              <a:latin typeface="Times New Roman"/>
              <a:cs typeface="Times New Roman"/>
            </a:endParaRPr>
          </a:p>
          <a:p>
            <a:pPr algn="ctr"/>
            <a:r>
              <a:rPr lang="en-US" sz="4400">
                <a:latin typeface="Times New Roman"/>
                <a:ea typeface="Lato"/>
                <a:cs typeface="Times New Roman"/>
              </a:rPr>
              <a:t>Department of Clinical Psychology, Seattle Pacific University</a:t>
            </a:r>
          </a:p>
        </p:txBody>
      </p:sp>
      <p:pic>
        <p:nvPicPr>
          <p:cNvPr id="6" name="Picture 5" descr="Logo&#10;&#10;Description automatically generated">
            <a:extLst>
              <a:ext uri="{FF2B5EF4-FFF2-40B4-BE49-F238E27FC236}">
                <a16:creationId xmlns:a16="http://schemas.microsoft.com/office/drawing/2014/main" id="{0E486D06-A91C-8132-9AF5-902CE9029011}"/>
              </a:ext>
            </a:extLst>
          </p:cNvPr>
          <p:cNvPicPr>
            <a:picLocks noChangeAspect="1"/>
          </p:cNvPicPr>
          <p:nvPr/>
        </p:nvPicPr>
        <p:blipFill>
          <a:blip r:embed="rId3"/>
          <a:stretch>
            <a:fillRect/>
          </a:stretch>
        </p:blipFill>
        <p:spPr>
          <a:xfrm>
            <a:off x="40005140" y="30864695"/>
            <a:ext cx="3258292" cy="1681927"/>
          </a:xfrm>
          <a:prstGeom prst="rect">
            <a:avLst/>
          </a:prstGeom>
        </p:spPr>
      </p:pic>
      <p:sp>
        <p:nvSpPr>
          <p:cNvPr id="7" name="Rectangle 6">
            <a:extLst>
              <a:ext uri="{FF2B5EF4-FFF2-40B4-BE49-F238E27FC236}">
                <a16:creationId xmlns:a16="http://schemas.microsoft.com/office/drawing/2014/main" id="{1CCEAC75-E309-A32B-BE75-418D0BC76767}"/>
              </a:ext>
            </a:extLst>
          </p:cNvPr>
          <p:cNvSpPr/>
          <p:nvPr/>
        </p:nvSpPr>
        <p:spPr>
          <a:xfrm>
            <a:off x="11760199" y="3827521"/>
            <a:ext cx="20370800" cy="29090879"/>
          </a:xfrm>
          <a:prstGeom prst="rect">
            <a:avLst/>
          </a:prstGeom>
          <a:solidFill>
            <a:srgbClr val="592A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Rectangle 8">
            <a:extLst>
              <a:ext uri="{FF2B5EF4-FFF2-40B4-BE49-F238E27FC236}">
                <a16:creationId xmlns:a16="http://schemas.microsoft.com/office/drawing/2014/main" id="{047D2859-B482-5AD2-58E8-C1D0BB4716C0}"/>
              </a:ext>
            </a:extLst>
          </p:cNvPr>
          <p:cNvSpPr/>
          <p:nvPr/>
        </p:nvSpPr>
        <p:spPr>
          <a:xfrm>
            <a:off x="17719512" y="32145754"/>
            <a:ext cx="18895118" cy="786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8812" tIns="84406" rIns="10297551" bIns="84406" rtlCol="0" anchor="b" anchorCtr="0">
            <a:spAutoFit/>
          </a:bodyPr>
          <a:lstStyle/>
          <a:p>
            <a:r>
              <a:rPr lang="en-US" sz="4000" b="1">
                <a:solidFill>
                  <a:schemeClr val="bg1"/>
                </a:solidFill>
                <a:latin typeface="Times New Roman" panose="02020603050405020304" pitchFamily="18" charset="0"/>
                <a:ea typeface="Lato Medium"/>
                <a:cs typeface="Times New Roman" panose="02020603050405020304" pitchFamily="18" charset="0"/>
              </a:rPr>
              <a:t>Questions to: </a:t>
            </a:r>
            <a:r>
              <a:rPr lang="en-US" sz="4000" b="1" err="1">
                <a:solidFill>
                  <a:schemeClr val="bg1"/>
                </a:solidFill>
                <a:latin typeface="Times New Roman" panose="02020603050405020304" pitchFamily="18" charset="0"/>
                <a:ea typeface="Lato Medium"/>
                <a:cs typeface="Times New Roman" panose="02020603050405020304" pitchFamily="18" charset="0"/>
              </a:rPr>
              <a:t>mrclark@spu.edu</a:t>
            </a:r>
            <a:endParaRPr lang="en-US" sz="4000" b="1">
              <a:solidFill>
                <a:schemeClr val="bg1"/>
              </a:solidFill>
              <a:latin typeface="Times New Roman" panose="02020603050405020304" pitchFamily="18" charset="0"/>
              <a:ea typeface="Calibri"/>
              <a:cs typeface="Times New Roman" panose="02020603050405020304" pitchFamily="18" charset="0"/>
            </a:endParaRPr>
          </a:p>
        </p:txBody>
      </p:sp>
      <p:sp>
        <p:nvSpPr>
          <p:cNvPr id="12" name="TextBox 11">
            <a:extLst>
              <a:ext uri="{FF2B5EF4-FFF2-40B4-BE49-F238E27FC236}">
                <a16:creationId xmlns:a16="http://schemas.microsoft.com/office/drawing/2014/main" id="{110F14C4-2100-1D07-F29A-09E4BA49F59C}"/>
              </a:ext>
            </a:extLst>
          </p:cNvPr>
          <p:cNvSpPr txBox="1"/>
          <p:nvPr/>
        </p:nvSpPr>
        <p:spPr>
          <a:xfrm>
            <a:off x="110170" y="4211501"/>
            <a:ext cx="11639390" cy="32388896"/>
          </a:xfrm>
          <a:prstGeom prst="rect">
            <a:avLst/>
          </a:prstGeom>
          <a:noFill/>
        </p:spPr>
        <p:txBody>
          <a:bodyPr wrap="square" lIns="168812" tIns="84406" rIns="168812" bIns="84406" anchor="t">
            <a:spAutoFit/>
          </a:bodyPr>
          <a:lstStyle/>
          <a:p>
            <a:pPr algn="ctr" defTabSz="844083">
              <a:defRPr/>
            </a:pPr>
            <a:r>
              <a:rPr lang="en-US" sz="3500" b="1">
                <a:solidFill>
                  <a:srgbClr val="592A2F"/>
                </a:solidFill>
                <a:latin typeface="Times New Roman"/>
                <a:ea typeface="Calibri"/>
                <a:cs typeface="Times New Roman"/>
              </a:rPr>
              <a:t>BACKGROUND</a:t>
            </a:r>
            <a:endParaRPr lang="en-US" sz="3500">
              <a:latin typeface="Times New Roman"/>
              <a:cs typeface="Times New Roman"/>
            </a:endParaRPr>
          </a:p>
          <a:p>
            <a:pPr marL="457200" indent="-457200">
              <a:buFont typeface="Arial,Sans-Serif" panose="020B0604020202020204" pitchFamily="34" charset="0"/>
              <a:buChar char="•"/>
            </a:pPr>
            <a:r>
              <a:rPr lang="en-US" sz="3500">
                <a:solidFill>
                  <a:srgbClr val="000000"/>
                </a:solidFill>
                <a:latin typeface="Times New Roman"/>
                <a:ea typeface="Calibri"/>
                <a:cs typeface="Times New Roman"/>
              </a:rPr>
              <a:t>Suicide mortality has increased by 33% in the last 20 years in the United States (CDC, 2023).</a:t>
            </a:r>
          </a:p>
          <a:p>
            <a:pPr marL="457200" indent="-457200">
              <a:buFont typeface="Arial,Sans-Serif" panose="020B0604020202020204" pitchFamily="34" charset="0"/>
              <a:buChar char="•"/>
            </a:pPr>
            <a:r>
              <a:rPr lang="en-US" sz="3500">
                <a:latin typeface="Times New Roman"/>
                <a:ea typeface="Calibri"/>
                <a:cs typeface="Times New Roman"/>
              </a:rPr>
              <a:t>Military service members are disproportionally impacted by suicide, and suicide is the second-leading cause of death among military personnel as of 2025 (ABCT, 2026).</a:t>
            </a:r>
            <a:endParaRPr lang="en-US" sz="3500">
              <a:solidFill>
                <a:srgbClr val="000000"/>
              </a:solidFill>
              <a:latin typeface="Times New Roman"/>
              <a:ea typeface="Calibri"/>
              <a:cs typeface="Times New Roman"/>
            </a:endParaRPr>
          </a:p>
          <a:p>
            <a:pPr marL="457200" indent="-457200">
              <a:buFont typeface="Arial,Sans-Serif" panose="020B0604020202020204" pitchFamily="34" charset="0"/>
              <a:buChar char="•"/>
            </a:pPr>
            <a:r>
              <a:rPr lang="en-US" sz="3500">
                <a:solidFill>
                  <a:srgbClr val="000000"/>
                </a:solidFill>
                <a:latin typeface="Times New Roman"/>
                <a:ea typeface="Calibri"/>
                <a:cs typeface="Times New Roman"/>
              </a:rPr>
              <a:t>Grit is defined as perseverance and passion for long-term goals, influencing professional, academic, and personal </a:t>
            </a:r>
            <a:r>
              <a:rPr lang="en-US" sz="3500">
                <a:latin typeface="Times New Roman"/>
                <a:ea typeface="Calibri"/>
                <a:cs typeface="Times New Roman"/>
              </a:rPr>
              <a:t>success (Duckworth et al., 2007)</a:t>
            </a:r>
          </a:p>
          <a:p>
            <a:pPr marL="457200" indent="-457200">
              <a:buFont typeface="Arial" panose="020B0604020202020204" pitchFamily="34" charset="0"/>
              <a:buChar char="•"/>
            </a:pPr>
            <a:r>
              <a:rPr lang="en-US" sz="3500">
                <a:latin typeface="Times New Roman"/>
                <a:ea typeface="+mn-lt"/>
                <a:cs typeface="Times New Roman"/>
              </a:rPr>
              <a:t>Grit consists of two related but distinct dimensions: passion (consistency of interests) and perseverance (persistence of effort), which may have different relationships with suicide risk (Gonzalez et al., 2019).</a:t>
            </a:r>
            <a:endParaRPr lang="en-US" sz="3500">
              <a:latin typeface="Times New Roman"/>
              <a:ea typeface="Calibri"/>
              <a:cs typeface="Times New Roman"/>
            </a:endParaRPr>
          </a:p>
          <a:p>
            <a:pPr marL="457200" indent="-457200">
              <a:buFont typeface="Arial" panose="020B0604020202020204" pitchFamily="34" charset="0"/>
              <a:buChar char="•"/>
            </a:pPr>
            <a:r>
              <a:rPr lang="en-US" sz="3500">
                <a:latin typeface="Times New Roman"/>
                <a:ea typeface="+mn-lt"/>
                <a:cs typeface="Times New Roman"/>
              </a:rPr>
              <a:t>Most suicide research has examined grit as a single construct, leaving the unique contributions of passion and perseverance relatively understudied (Pennings et al. 2015; Chen et al. 2022; White et al., 2017).</a:t>
            </a:r>
          </a:p>
          <a:p>
            <a:pPr marL="457200" indent="-457200">
              <a:buFont typeface="Arial,Sans-Serif" panose="020B0604020202020204" pitchFamily="34" charset="0"/>
              <a:buChar char="•"/>
            </a:pPr>
            <a:r>
              <a:rPr lang="en-US" sz="3500">
                <a:solidFill>
                  <a:srgbClr val="000000"/>
                </a:solidFill>
                <a:latin typeface="Times New Roman"/>
                <a:ea typeface="Calibri"/>
                <a:cs typeface="Times New Roman"/>
              </a:rPr>
              <a:t>In a military population, the interaction between grit's subfactors may affect ideation and behaviors in unique ways that have not been explored before. </a:t>
            </a:r>
          </a:p>
          <a:p>
            <a:pPr marL="571500" indent="-571500">
              <a:buFont typeface="Arial,Sans-Serif" panose="020B0604020202020204" pitchFamily="34" charset="0"/>
              <a:buChar char="•"/>
            </a:pPr>
            <a:endParaRPr lang="en-US" sz="3500">
              <a:solidFill>
                <a:srgbClr val="000000"/>
              </a:solidFill>
              <a:latin typeface="Times New Roman"/>
              <a:ea typeface="Calibri"/>
              <a:cs typeface="Times New Roman"/>
            </a:endParaRPr>
          </a:p>
          <a:p>
            <a:pPr algn="ctr">
              <a:lnSpc>
                <a:spcPct val="107000"/>
              </a:lnSpc>
            </a:pPr>
            <a:r>
              <a:rPr lang="en-US" sz="3500" b="1">
                <a:solidFill>
                  <a:srgbClr val="592A2F"/>
                </a:solidFill>
                <a:latin typeface="Times New Roman" panose="02020603050405020304" pitchFamily="18" charset="0"/>
                <a:ea typeface="Calibri"/>
                <a:cs typeface="Times New Roman" panose="02020603050405020304" pitchFamily="18" charset="0"/>
              </a:rPr>
              <a:t>AIMS</a:t>
            </a:r>
            <a:endParaRPr lang="en-US" sz="3500">
              <a:solidFill>
                <a:srgbClr val="592A2F"/>
              </a:solidFill>
              <a:latin typeface="Times New Roman" panose="02020603050405020304" pitchFamily="18" charset="0"/>
              <a:ea typeface="Calibri"/>
              <a:cs typeface="Times New Roman" panose="02020603050405020304" pitchFamily="18" charset="0"/>
            </a:endParaRPr>
          </a:p>
          <a:p>
            <a:pPr marL="457200" indent="-457200" fontAlgn="base">
              <a:buFont typeface="Arial" panose="020B0604020202020204" pitchFamily="34" charset="0"/>
              <a:buChar char="•"/>
            </a:pPr>
            <a:r>
              <a:rPr lang="en-US" sz="3500">
                <a:latin typeface="Times New Roman"/>
                <a:ea typeface="+mn-lt"/>
                <a:cs typeface="Times New Roman"/>
              </a:rPr>
              <a:t>In a replication study, we aim to separate the grit subfactors of passion and perseverance to examine the differential influence they have on the relationship between hopelessness and suicidal ideation (SI), plans, and preparatory actions. </a:t>
            </a:r>
          </a:p>
          <a:p>
            <a:pPr marL="457200" indent="-457200">
              <a:buFont typeface="Arial" panose="020B0604020202020204" pitchFamily="34" charset="0"/>
              <a:buChar char="•"/>
            </a:pPr>
            <a:r>
              <a:rPr lang="en-US" sz="3500">
                <a:solidFill>
                  <a:srgbClr val="000000"/>
                </a:solidFill>
                <a:latin typeface="Times New Roman"/>
                <a:ea typeface="+mn-lt"/>
                <a:cs typeface="Times New Roman"/>
              </a:rPr>
              <a:t>We hypothesized that the grit subfactors would differentially influence the relationship between hopelessness and suicidal ideation (SI), plans and preparatory behaviors.</a:t>
            </a:r>
          </a:p>
          <a:p>
            <a:pPr marL="457200" indent="-457200">
              <a:buFont typeface="Arial" panose="020B0604020202020204" pitchFamily="34" charset="0"/>
              <a:buChar char="•"/>
            </a:pPr>
            <a:endParaRPr lang="en-US" sz="3500">
              <a:solidFill>
                <a:srgbClr val="000000"/>
              </a:solidFill>
              <a:latin typeface="Times New Roman" panose="02020603050405020304" pitchFamily="18" charset="0"/>
              <a:ea typeface="Calibri" panose="020F0502020204030204"/>
              <a:cs typeface="Times New Roman" panose="02020603050405020304" pitchFamily="18" charset="0"/>
            </a:endParaRPr>
          </a:p>
          <a:p>
            <a:pPr algn="ctr">
              <a:lnSpc>
                <a:spcPct val="107000"/>
              </a:lnSpc>
            </a:pPr>
            <a:r>
              <a:rPr lang="en-US" sz="3500" b="1">
                <a:solidFill>
                  <a:srgbClr val="592A2F"/>
                </a:solidFill>
                <a:latin typeface="Times New Roman" panose="02020603050405020304" pitchFamily="18" charset="0"/>
                <a:ea typeface="Calibri"/>
                <a:cs typeface="Times New Roman" panose="02020603050405020304" pitchFamily="18" charset="0"/>
              </a:rPr>
              <a:t>METHOD</a:t>
            </a:r>
            <a:endParaRPr lang="en-US" sz="3500">
              <a:solidFill>
                <a:srgbClr val="592A2F"/>
              </a:solidFill>
              <a:latin typeface="Times New Roman" panose="02020603050405020304" pitchFamily="18" charset="0"/>
              <a:ea typeface="Calibri"/>
              <a:cs typeface="Times New Roman" panose="02020603050405020304" pitchFamily="18" charset="0"/>
            </a:endParaRPr>
          </a:p>
          <a:p>
            <a:pPr marL="632460" indent="-632460">
              <a:lnSpc>
                <a:spcPct val="107000"/>
              </a:lnSpc>
              <a:buFont typeface="Arial" panose="020B0604020202020204" pitchFamily="34" charset="0"/>
              <a:buChar char="•"/>
              <a:tabLst>
                <a:tab pos="844083" algn="l"/>
              </a:tabLst>
            </a:pPr>
            <a:r>
              <a:rPr lang="en-US" sz="3500">
                <a:latin typeface="Times New Roman"/>
                <a:cs typeface="Times New Roman"/>
              </a:rPr>
              <a:t>Participants (N=754) </a:t>
            </a:r>
          </a:p>
          <a:p>
            <a:pPr marL="632460" indent="-632460">
              <a:lnSpc>
                <a:spcPct val="107000"/>
              </a:lnSpc>
              <a:buFont typeface="Arial" panose="020B0604020202020204" pitchFamily="34" charset="0"/>
              <a:buChar char="•"/>
              <a:tabLst>
                <a:tab pos="844083" algn="l"/>
              </a:tabLst>
            </a:pPr>
            <a:r>
              <a:rPr lang="en-US" sz="3500">
                <a:solidFill>
                  <a:srgbClr val="000000"/>
                </a:solidFill>
                <a:latin typeface="Times New Roman"/>
                <a:ea typeface="PMingLiU"/>
                <a:cs typeface="Times New Roman"/>
              </a:rPr>
              <a:t>Beck Hopelessness Scale (BHS; Beck et al. 1974) was utilized to measure hopelessness.</a:t>
            </a:r>
            <a:endParaRPr lang="en-US" sz="3500">
              <a:solidFill>
                <a:srgbClr val="000000"/>
              </a:solidFill>
              <a:latin typeface="Times New Roman" panose="02020603050405020304" pitchFamily="18" charset="0"/>
              <a:ea typeface="PMingLiU"/>
              <a:cs typeface="Times New Roman" panose="02020603050405020304" pitchFamily="18" charset="0"/>
            </a:endParaRPr>
          </a:p>
          <a:p>
            <a:pPr marL="632460" indent="-632460">
              <a:lnSpc>
                <a:spcPct val="107000"/>
              </a:lnSpc>
              <a:buFont typeface="Arial" panose="020B0604020202020204" pitchFamily="34" charset="0"/>
              <a:buChar char="•"/>
              <a:tabLst>
                <a:tab pos="844083" algn="l"/>
              </a:tabLst>
            </a:pPr>
            <a:r>
              <a:rPr lang="en-US" sz="3500">
                <a:solidFill>
                  <a:srgbClr val="000000"/>
                </a:solidFill>
                <a:latin typeface="Times New Roman"/>
                <a:ea typeface="PMingLiU"/>
                <a:cs typeface="Times New Roman"/>
              </a:rPr>
              <a:t>Grit Scale (Duckworth &amp; Quinn, 2009) was broken down into the two subscales, passion and perseverance. </a:t>
            </a:r>
            <a:endParaRPr lang="en-US" sz="3500">
              <a:solidFill>
                <a:srgbClr val="000000"/>
              </a:solidFill>
              <a:latin typeface="Times New Roman" panose="02020603050405020304" pitchFamily="18" charset="0"/>
              <a:ea typeface="PMingLiU"/>
              <a:cs typeface="Times New Roman" panose="02020603050405020304" pitchFamily="18" charset="0"/>
            </a:endParaRPr>
          </a:p>
          <a:p>
            <a:pPr marL="632460" indent="-632460">
              <a:lnSpc>
                <a:spcPct val="107000"/>
              </a:lnSpc>
              <a:buFont typeface="Arial" panose="020B0604020202020204" pitchFamily="34" charset="0"/>
              <a:buChar char="•"/>
              <a:tabLst>
                <a:tab pos="844083" algn="l"/>
              </a:tabLst>
            </a:pPr>
            <a:r>
              <a:rPr lang="en-US" sz="3500">
                <a:solidFill>
                  <a:srgbClr val="000000"/>
                </a:solidFill>
                <a:latin typeface="Times New Roman"/>
                <a:ea typeface="PMingLiU"/>
                <a:cs typeface="Times New Roman"/>
              </a:rPr>
              <a:t>The Beck Scale for Suicidal Ideation (BSS; Beck &amp; Steer, 1991) assessed for current SI.</a:t>
            </a: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r>
              <a:rPr lang="en-US" sz="3500" dirty="0">
                <a:solidFill>
                  <a:srgbClr val="000000"/>
                </a:solidFill>
                <a:latin typeface="Times New Roman"/>
                <a:ea typeface="PMingLiU"/>
                <a:cs typeface="Times New Roman"/>
              </a:rPr>
              <a:t>Depressive Symptom Index-Suicidality Subscale (DSI-SS; </a:t>
            </a:r>
            <a:r>
              <a:rPr lang="en-US" sz="3500" err="1">
                <a:solidFill>
                  <a:srgbClr val="000000"/>
                </a:solidFill>
                <a:latin typeface="Times New Roman"/>
                <a:ea typeface="PMingLiU"/>
                <a:cs typeface="Times New Roman"/>
              </a:rPr>
              <a:t>Metalsky</a:t>
            </a:r>
            <a:r>
              <a:rPr lang="en-US" sz="3500" dirty="0">
                <a:solidFill>
                  <a:srgbClr val="000000"/>
                </a:solidFill>
                <a:latin typeface="Times New Roman"/>
                <a:ea typeface="PMingLiU"/>
                <a:cs typeface="Times New Roman"/>
              </a:rPr>
              <a:t> &amp; Joiner, 1997) assessed for suicide plans and </a:t>
            </a:r>
            <a:r>
              <a:rPr lang="en-US" sz="3500">
                <a:solidFill>
                  <a:srgbClr val="000000"/>
                </a:solidFill>
                <a:latin typeface="Times New Roman"/>
                <a:ea typeface="PMingLiU"/>
                <a:cs typeface="Times New Roman"/>
              </a:rPr>
              <a:t>preparatory</a:t>
            </a:r>
            <a:r>
              <a:rPr lang="en-US" sz="3500" dirty="0">
                <a:solidFill>
                  <a:srgbClr val="000000"/>
                </a:solidFill>
                <a:latin typeface="Times New Roman"/>
                <a:ea typeface="PMingLiU"/>
                <a:cs typeface="Times New Roman"/>
              </a:rPr>
              <a:t> action. </a:t>
            </a:r>
            <a:endParaRPr lang="en-US" sz="3500" dirty="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r>
              <a:rPr lang="en-US" sz="3500">
                <a:solidFill>
                  <a:srgbClr val="000000"/>
                </a:solidFill>
                <a:latin typeface="Times New Roman"/>
                <a:ea typeface="PMingLiU"/>
                <a:cs typeface="Times New Roman"/>
              </a:rPr>
              <a:t>The Patient health Questionnaire (PHQ-9, Spitzer et al. 1999) assessed for depression as a covariate. </a:t>
            </a: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r>
              <a:rPr lang="en-US" sz="3500">
                <a:solidFill>
                  <a:srgbClr val="000000"/>
                </a:solidFill>
                <a:latin typeface="Times New Roman"/>
                <a:ea typeface="PMingLiU"/>
                <a:cs typeface="Times New Roman"/>
              </a:rPr>
              <a:t>BSS scores were log transformed to reduce the positive skew and minimize the influence of extreme values. </a:t>
            </a:r>
          </a:p>
          <a:p>
            <a:pPr marL="632460" indent="-632460">
              <a:lnSpc>
                <a:spcPct val="107000"/>
              </a:lnSpc>
              <a:buFont typeface="Arial" panose="020B0604020202020204" pitchFamily="34" charset="0"/>
              <a:buChar char="•"/>
            </a:pPr>
            <a:r>
              <a:rPr lang="en-US" sz="3500">
                <a:solidFill>
                  <a:srgbClr val="000000"/>
                </a:solidFill>
                <a:latin typeface="Times New Roman"/>
                <a:ea typeface="PMingLiU"/>
                <a:cs typeface="Times New Roman"/>
              </a:rPr>
              <a:t>DSI-SS scores were highly zero inflated and a binary variable was created to reflect the presence versus absence of planning behavior. </a:t>
            </a:r>
            <a:endParaRPr lang="en-US"/>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lnSpc>
                <a:spcPct val="107000"/>
              </a:lnSpc>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0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sp>
        <p:nvSpPr>
          <p:cNvPr id="14" name="TextBox 13">
            <a:extLst>
              <a:ext uri="{FF2B5EF4-FFF2-40B4-BE49-F238E27FC236}">
                <a16:creationId xmlns:a16="http://schemas.microsoft.com/office/drawing/2014/main" id="{7BEBC741-6991-216E-F289-F18E8D89FC68}"/>
              </a:ext>
            </a:extLst>
          </p:cNvPr>
          <p:cNvSpPr txBox="1"/>
          <p:nvPr/>
        </p:nvSpPr>
        <p:spPr>
          <a:xfrm>
            <a:off x="11563097" y="11544577"/>
            <a:ext cx="5064369" cy="736962"/>
          </a:xfrm>
          <a:prstGeom prst="rect">
            <a:avLst/>
          </a:prstGeom>
          <a:noFill/>
        </p:spPr>
        <p:txBody>
          <a:bodyPr rot="0" spcFirstLastPara="0" vertOverflow="overflow" horzOverflow="overflow" vert="horz" wrap="square" lIns="168812" tIns="84406" rIns="168812" bIns="84406" numCol="1" spcCol="0" rtlCol="0" fromWordArt="0" anchor="t" anchorCtr="0" forceAA="0" compatLnSpc="1">
            <a:prstTxWarp prst="textNoShape">
              <a:avLst/>
            </a:prstTxWarp>
            <a:spAutoFit/>
          </a:bodyPr>
          <a:lstStyle/>
          <a:p>
            <a:pPr>
              <a:lnSpc>
                <a:spcPct val="107000"/>
              </a:lnSpc>
            </a:pPr>
            <a:r>
              <a:rPr lang="en-US" sz="3600" b="1">
                <a:solidFill>
                  <a:srgbClr val="592A2F"/>
                </a:solidFill>
                <a:ea typeface="+mn-lt"/>
                <a:cs typeface="+mn-lt"/>
              </a:rPr>
              <a:t>Int</a:t>
            </a:r>
            <a:endParaRPr lang="en-US" sz="3600">
              <a:cs typeface="Calibri"/>
            </a:endParaRPr>
          </a:p>
        </p:txBody>
      </p:sp>
      <p:sp>
        <p:nvSpPr>
          <p:cNvPr id="22" name="TextBox 21">
            <a:extLst>
              <a:ext uri="{FF2B5EF4-FFF2-40B4-BE49-F238E27FC236}">
                <a16:creationId xmlns:a16="http://schemas.microsoft.com/office/drawing/2014/main" id="{D2FDE512-1EE5-C345-C7E7-BD0282295977}"/>
              </a:ext>
            </a:extLst>
          </p:cNvPr>
          <p:cNvSpPr txBox="1"/>
          <p:nvPr/>
        </p:nvSpPr>
        <p:spPr>
          <a:xfrm>
            <a:off x="32134814" y="4203104"/>
            <a:ext cx="11639390" cy="34821037"/>
          </a:xfrm>
          <a:prstGeom prst="rect">
            <a:avLst/>
          </a:prstGeom>
          <a:noFill/>
        </p:spPr>
        <p:txBody>
          <a:bodyPr wrap="square" lIns="168812" tIns="84406" rIns="168812" bIns="84406" anchor="t">
            <a:spAutoFit/>
          </a:bodyPr>
          <a:lstStyle/>
          <a:p>
            <a:pPr defTabSz="844083">
              <a:defRPr/>
            </a:pPr>
            <a:r>
              <a:rPr lang="en-US" sz="3550" b="1">
                <a:solidFill>
                  <a:srgbClr val="592A2F"/>
                </a:solidFill>
                <a:latin typeface="Times New Roman"/>
                <a:ea typeface="Calibri"/>
                <a:cs typeface="Times New Roman"/>
              </a:rPr>
              <a:t>          RESULTS</a:t>
            </a:r>
            <a:endParaRPr lang="en-US" sz="3550">
              <a:solidFill>
                <a:srgbClr val="000000"/>
              </a:solidFill>
              <a:latin typeface="Times New Roman"/>
              <a:ea typeface="Calibri"/>
              <a:cs typeface="Times New Roman"/>
            </a:endParaRPr>
          </a:p>
          <a:p>
            <a:pPr marL="457200" indent="-457200" defTabSz="844083">
              <a:buFont typeface="Arial"/>
              <a:buChar char="•"/>
              <a:defRPr/>
            </a:pPr>
            <a:r>
              <a:rPr lang="en-US" sz="3500">
                <a:latin typeface="Times New Roman"/>
                <a:ea typeface="Calibri" panose="020F0502020204030204"/>
                <a:cs typeface="Times New Roman"/>
              </a:rPr>
              <a:t>Passion and perseverance both </a:t>
            </a:r>
            <a:r>
              <a:rPr lang="en-US" sz="3500" b="1">
                <a:latin typeface="Times New Roman"/>
                <a:ea typeface="Calibri" panose="020F0502020204030204"/>
                <a:cs typeface="Times New Roman"/>
              </a:rPr>
              <a:t>significantly</a:t>
            </a:r>
            <a:r>
              <a:rPr lang="en-US" sz="3500">
                <a:latin typeface="Times New Roman"/>
                <a:ea typeface="Calibri" panose="020F0502020204030204"/>
                <a:cs typeface="Times New Roman"/>
              </a:rPr>
              <a:t> moderated the relationship between hopelessness and SI. </a:t>
            </a:r>
          </a:p>
          <a:p>
            <a:pPr marL="1329690" lvl="1" indent="-457200" defTabSz="844083">
              <a:buFont typeface="Arial"/>
              <a:buChar char="•"/>
              <a:defRPr/>
            </a:pPr>
            <a:r>
              <a:rPr lang="en-US" sz="3500">
                <a:latin typeface="Times New Roman"/>
                <a:ea typeface="Calibri" panose="020F0502020204030204"/>
                <a:cs typeface="Times New Roman"/>
              </a:rPr>
              <a:t>Passion </a:t>
            </a:r>
            <a:r>
              <a:rPr lang="en-US" sz="3500" i="1">
                <a:latin typeface="Times New Roman"/>
                <a:ea typeface="Calibri" panose="020F0502020204030204"/>
                <a:cs typeface="Times New Roman"/>
              </a:rPr>
              <a:t>attenuated</a:t>
            </a:r>
            <a:r>
              <a:rPr lang="en-US" sz="3500">
                <a:latin typeface="Times New Roman"/>
                <a:ea typeface="Calibri" panose="020F0502020204030204"/>
                <a:cs typeface="Times New Roman"/>
              </a:rPr>
              <a:t> the relationship </a:t>
            </a:r>
            <a:r>
              <a:rPr lang="en-US" sz="3500">
                <a:solidFill>
                  <a:srgbClr val="000000"/>
                </a:solidFill>
                <a:highlight>
                  <a:srgbClr val="FFFFFF"/>
                </a:highlight>
                <a:latin typeface="Times New Roman"/>
                <a:ea typeface="Calibri"/>
                <a:cs typeface="Times New Roman"/>
              </a:rPr>
              <a:t>(β = -0.08, </a:t>
            </a:r>
            <a:r>
              <a:rPr lang="en-US" sz="3500" i="1">
                <a:solidFill>
                  <a:srgbClr val="000000"/>
                </a:solidFill>
                <a:highlight>
                  <a:srgbClr val="FFFFFF"/>
                </a:highlight>
                <a:latin typeface="Times New Roman"/>
                <a:ea typeface="Calibri"/>
                <a:cs typeface="Times New Roman"/>
              </a:rPr>
              <a:t>p </a:t>
            </a:r>
            <a:r>
              <a:rPr lang="en-US" sz="3500">
                <a:solidFill>
                  <a:srgbClr val="000000"/>
                </a:solidFill>
                <a:highlight>
                  <a:srgbClr val="FFFFFF"/>
                </a:highlight>
                <a:latin typeface="Times New Roman"/>
                <a:ea typeface="Calibri"/>
                <a:cs typeface="Times New Roman"/>
              </a:rPr>
              <a:t>= .007) </a:t>
            </a:r>
            <a:endParaRPr lang="en-US" sz="4000">
              <a:solidFill>
                <a:srgbClr val="000000"/>
              </a:solidFill>
              <a:highlight>
                <a:srgbClr val="FFFFFF"/>
              </a:highlight>
              <a:latin typeface="Times New Roman" panose="02020603050405020304" pitchFamily="18" charset="0"/>
              <a:ea typeface="Calibri"/>
              <a:cs typeface="Times New Roman" panose="02020603050405020304" pitchFamily="18" charset="0"/>
            </a:endParaRPr>
          </a:p>
          <a:p>
            <a:pPr marL="1329690" lvl="1" indent="-457200" defTabSz="844083">
              <a:buFont typeface="Arial"/>
              <a:buChar char="•"/>
              <a:defRPr/>
            </a:pPr>
            <a:r>
              <a:rPr lang="en-US" sz="3500">
                <a:solidFill>
                  <a:srgbClr val="000000"/>
                </a:solidFill>
                <a:highlight>
                  <a:srgbClr val="FFFFFF"/>
                </a:highlight>
                <a:latin typeface="Times New Roman"/>
                <a:ea typeface="Calibri"/>
                <a:cs typeface="Times New Roman"/>
              </a:rPr>
              <a:t>Perseverance </a:t>
            </a:r>
            <a:r>
              <a:rPr lang="en-US" sz="3500" i="1">
                <a:solidFill>
                  <a:srgbClr val="000000"/>
                </a:solidFill>
                <a:highlight>
                  <a:srgbClr val="FFFFFF"/>
                </a:highlight>
                <a:latin typeface="Times New Roman"/>
                <a:ea typeface="Calibri"/>
                <a:cs typeface="Times New Roman"/>
              </a:rPr>
              <a:t>strengthened </a:t>
            </a:r>
            <a:r>
              <a:rPr lang="en-US" sz="3500">
                <a:solidFill>
                  <a:srgbClr val="000000"/>
                </a:solidFill>
                <a:highlight>
                  <a:srgbClr val="FFFFFF"/>
                </a:highlight>
                <a:latin typeface="Times New Roman"/>
                <a:ea typeface="Calibri"/>
                <a:cs typeface="Times New Roman"/>
              </a:rPr>
              <a:t>it (β =.07,</a:t>
            </a:r>
            <a:r>
              <a:rPr lang="en-US" sz="3500" i="1">
                <a:solidFill>
                  <a:srgbClr val="000000"/>
                </a:solidFill>
                <a:highlight>
                  <a:srgbClr val="FFFFFF"/>
                </a:highlight>
                <a:latin typeface="Times New Roman"/>
                <a:ea typeface="Calibri"/>
                <a:cs typeface="Times New Roman"/>
              </a:rPr>
              <a:t> p</a:t>
            </a:r>
            <a:r>
              <a:rPr lang="en-US" sz="3500">
                <a:solidFill>
                  <a:srgbClr val="000000"/>
                </a:solidFill>
                <a:highlight>
                  <a:srgbClr val="FFFFFF"/>
                </a:highlight>
                <a:latin typeface="Times New Roman"/>
                <a:ea typeface="Calibri"/>
                <a:cs typeface="Times New Roman"/>
              </a:rPr>
              <a:t> &lt; .01). </a:t>
            </a:r>
            <a:endParaRPr lang="en-US" sz="4000">
              <a:solidFill>
                <a:srgbClr val="000000"/>
              </a:solidFill>
              <a:highlight>
                <a:srgbClr val="FFFFFF"/>
              </a:highlight>
              <a:latin typeface="Times New Roman" panose="02020603050405020304" pitchFamily="18" charset="0"/>
              <a:ea typeface="Calibri"/>
              <a:cs typeface="Times New Roman" panose="02020603050405020304" pitchFamily="18" charset="0"/>
            </a:endParaRPr>
          </a:p>
          <a:p>
            <a:pPr marL="457200" indent="-457200" defTabSz="844083">
              <a:buFont typeface="Arial"/>
              <a:buChar char="•"/>
              <a:defRPr/>
            </a:pPr>
            <a:r>
              <a:rPr lang="en-US" sz="3500">
                <a:solidFill>
                  <a:srgbClr val="000000"/>
                </a:solidFill>
                <a:highlight>
                  <a:srgbClr val="FFFFFF"/>
                </a:highlight>
                <a:latin typeface="Times New Roman"/>
                <a:ea typeface="Calibri"/>
                <a:cs typeface="Times New Roman"/>
              </a:rPr>
              <a:t>Logistic regression indicated that both higher levels of passion (</a:t>
            </a:r>
            <a:r>
              <a:rPr lang="en-US" sz="3500" i="1">
                <a:solidFill>
                  <a:srgbClr val="000000"/>
                </a:solidFill>
                <a:highlight>
                  <a:srgbClr val="FFFFFF"/>
                </a:highlight>
                <a:latin typeface="Times New Roman"/>
                <a:ea typeface="Calibri"/>
                <a:cs typeface="Times New Roman"/>
              </a:rPr>
              <a:t>OR</a:t>
            </a:r>
            <a:r>
              <a:rPr lang="en-US" sz="3500">
                <a:solidFill>
                  <a:srgbClr val="000000"/>
                </a:solidFill>
                <a:highlight>
                  <a:srgbClr val="FFFFFF"/>
                </a:highlight>
                <a:latin typeface="Times New Roman"/>
                <a:ea typeface="Calibri"/>
                <a:cs typeface="Times New Roman"/>
              </a:rPr>
              <a:t> = 0.54, </a:t>
            </a:r>
            <a:r>
              <a:rPr lang="en-US" sz="3500" i="1">
                <a:solidFill>
                  <a:srgbClr val="000000"/>
                </a:solidFill>
                <a:highlight>
                  <a:srgbClr val="FFFFFF"/>
                </a:highlight>
                <a:latin typeface="Times New Roman"/>
                <a:ea typeface="Calibri"/>
                <a:cs typeface="Times New Roman"/>
              </a:rPr>
              <a:t>p</a:t>
            </a:r>
            <a:r>
              <a:rPr lang="en-US" sz="3500">
                <a:solidFill>
                  <a:srgbClr val="000000"/>
                </a:solidFill>
                <a:highlight>
                  <a:srgbClr val="FFFFFF"/>
                </a:highlight>
                <a:latin typeface="Times New Roman"/>
                <a:ea typeface="Calibri"/>
                <a:cs typeface="Times New Roman"/>
              </a:rPr>
              <a:t> = .04) and perseverance (</a:t>
            </a:r>
            <a:r>
              <a:rPr lang="en-US" sz="3500" i="1">
                <a:solidFill>
                  <a:srgbClr val="000000"/>
                </a:solidFill>
                <a:highlight>
                  <a:srgbClr val="FFFFFF"/>
                </a:highlight>
                <a:latin typeface="Times New Roman"/>
                <a:ea typeface="Calibri"/>
                <a:cs typeface="Times New Roman"/>
              </a:rPr>
              <a:t>OR</a:t>
            </a:r>
            <a:r>
              <a:rPr lang="en-US" sz="3500">
                <a:solidFill>
                  <a:srgbClr val="000000"/>
                </a:solidFill>
                <a:highlight>
                  <a:srgbClr val="FFFFFF"/>
                </a:highlight>
                <a:latin typeface="Times New Roman"/>
                <a:ea typeface="Calibri"/>
                <a:cs typeface="Times New Roman"/>
              </a:rPr>
              <a:t> = .42, </a:t>
            </a:r>
            <a:r>
              <a:rPr lang="en-US" sz="3500" i="1">
                <a:solidFill>
                  <a:srgbClr val="000000"/>
                </a:solidFill>
                <a:highlight>
                  <a:srgbClr val="FFFFFF"/>
                </a:highlight>
                <a:latin typeface="Times New Roman"/>
                <a:ea typeface="Calibri"/>
                <a:cs typeface="Times New Roman"/>
              </a:rPr>
              <a:t>p</a:t>
            </a:r>
            <a:r>
              <a:rPr lang="en-US" sz="3500">
                <a:solidFill>
                  <a:srgbClr val="000000"/>
                </a:solidFill>
                <a:highlight>
                  <a:srgbClr val="FFFFFF"/>
                </a:highlight>
                <a:latin typeface="Times New Roman"/>
                <a:ea typeface="Calibri"/>
                <a:cs typeface="Times New Roman"/>
              </a:rPr>
              <a:t> &lt; .01) were significantly linked to lower likelihood of suicidal plans and preparatory behaviors.</a:t>
            </a:r>
            <a:endParaRPr lang="en-US" sz="3600">
              <a:solidFill>
                <a:srgbClr val="000000"/>
              </a:solidFill>
              <a:latin typeface="Times New Roman" panose="02020603050405020304" pitchFamily="18" charset="0"/>
              <a:ea typeface="Calibri"/>
              <a:cs typeface="Times New Roman" panose="02020603050405020304" pitchFamily="18" charset="0"/>
            </a:endParaRPr>
          </a:p>
          <a:p>
            <a:pPr marL="457200" indent="-457200" defTabSz="844083">
              <a:buFont typeface="Arial"/>
              <a:buChar char="•"/>
              <a:defRPr/>
            </a:pPr>
            <a:r>
              <a:rPr lang="en-US" sz="3500">
                <a:solidFill>
                  <a:srgbClr val="000000"/>
                </a:solidFill>
                <a:highlight>
                  <a:srgbClr val="FFFFFF"/>
                </a:highlight>
                <a:latin typeface="Times New Roman"/>
                <a:ea typeface="Calibri"/>
                <a:cs typeface="Times New Roman"/>
              </a:rPr>
              <a:t>Passion and perseverance did not moderate the relationship between hopelessness and suicidal plans and preparatory behaviors. </a:t>
            </a:r>
            <a:endParaRPr lang="en-US" sz="3600">
              <a:latin typeface="Times New Roman" panose="02020603050405020304" pitchFamily="18" charset="0"/>
              <a:ea typeface="Calibri"/>
              <a:cs typeface="Times New Roman" panose="02020603050405020304" pitchFamily="18" charset="0"/>
            </a:endParaRPr>
          </a:p>
          <a:p>
            <a:pPr marL="457200" indent="-457200" defTabSz="844083">
              <a:buFont typeface="Arial"/>
              <a:buChar char="•"/>
              <a:defRPr/>
            </a:pPr>
            <a:r>
              <a:rPr lang="en-US" sz="3500">
                <a:solidFill>
                  <a:srgbClr val="000000"/>
                </a:solidFill>
                <a:latin typeface="Times New Roman"/>
                <a:ea typeface="Calibri"/>
                <a:cs typeface="Times New Roman"/>
              </a:rPr>
              <a:t>Simple slopes analyses indicated that at high levels of perseverance, hopelessness was strongly associated with increased SI, whereas at low levels of perseverance, this relationship was substantially attenuated. </a:t>
            </a:r>
            <a:endParaRPr lang="en-US" sz="3400">
              <a:ea typeface="Calibri"/>
              <a:cs typeface="Calibri"/>
            </a:endParaRPr>
          </a:p>
          <a:p>
            <a:pPr marL="1443990" lvl="1" indent="-571500" defTabSz="844083">
              <a:buFont typeface="Arial,Sans-Serif"/>
              <a:buChar char="•"/>
              <a:defRPr/>
            </a:pPr>
            <a:endParaRPr lang="en-US" sz="3550" b="1">
              <a:solidFill>
                <a:srgbClr val="592A2F"/>
              </a:solidFill>
              <a:latin typeface="Times New Roman" panose="02020603050405020304" pitchFamily="18" charset="0"/>
              <a:ea typeface="Calibri"/>
              <a:cs typeface="Times New Roman" panose="02020603050405020304" pitchFamily="18" charset="0"/>
            </a:endParaRPr>
          </a:p>
          <a:p>
            <a:pPr algn="ctr">
              <a:lnSpc>
                <a:spcPct val="107000"/>
              </a:lnSpc>
            </a:pPr>
            <a:r>
              <a:rPr lang="en-US" sz="3550" b="1">
                <a:solidFill>
                  <a:srgbClr val="592A2F"/>
                </a:solidFill>
                <a:latin typeface="Times New Roman"/>
                <a:ea typeface="Calibri"/>
                <a:cs typeface="Times New Roman"/>
              </a:rPr>
              <a:t>DISCUSSION</a:t>
            </a:r>
            <a:endParaRPr lang="en-US" sz="3550">
              <a:solidFill>
                <a:srgbClr val="592A2F"/>
              </a:solidFill>
              <a:latin typeface="Times New Roman"/>
              <a:ea typeface="Calibri"/>
              <a:cs typeface="Times New Roman"/>
            </a:endParaRPr>
          </a:p>
          <a:p>
            <a:pPr marL="457200" indent="-457200">
              <a:buFont typeface="Arial,Sans-Serif"/>
              <a:buChar char="•"/>
            </a:pPr>
            <a:r>
              <a:rPr lang="en-US" sz="3500" b="1">
                <a:latin typeface="Times New Roman"/>
                <a:ea typeface="+mn-lt"/>
                <a:cs typeface="Times New Roman"/>
              </a:rPr>
              <a:t>Grit is both shield and risk. </a:t>
            </a:r>
            <a:r>
              <a:rPr lang="en-US" sz="3500">
                <a:latin typeface="Times New Roman"/>
                <a:ea typeface="+mn-lt"/>
                <a:cs typeface="Times New Roman"/>
              </a:rPr>
              <a:t>Although both passion and perseverance are components of grit, they functioned differently. Passion appeared to buffer the relationship between hopelessness and SI, whereas perseverance strengthened this relationship. This suggests that grit may not be uniformly protective. </a:t>
            </a:r>
          </a:p>
          <a:p>
            <a:pPr marL="457200" indent="-457200">
              <a:buFont typeface="Arial,Sans-Serif"/>
              <a:buChar char="•"/>
            </a:pPr>
            <a:r>
              <a:rPr lang="en-US" sz="3500" b="1">
                <a:latin typeface="Times New Roman"/>
                <a:ea typeface="+mn-lt"/>
                <a:cs typeface="Times New Roman"/>
              </a:rPr>
              <a:t>Distinguishing thoughts versus behaviors. </a:t>
            </a:r>
            <a:r>
              <a:rPr lang="en-US" sz="3500">
                <a:latin typeface="Times New Roman"/>
                <a:ea typeface="+mn-lt"/>
                <a:cs typeface="Times New Roman"/>
              </a:rPr>
              <a:t>Passion and perseverance demonstrated different relationships with SI than with plans and preparatory behaviors. These findings support the idea that cognitive and behavioral stages of suicide risk may be influenced by different processes. </a:t>
            </a:r>
          </a:p>
          <a:p>
            <a:pPr marL="457200" indent="-457200">
              <a:buFont typeface="Arial,Sans-Serif"/>
              <a:buChar char="•"/>
            </a:pPr>
            <a:r>
              <a:rPr lang="en-US" sz="3500" b="1">
                <a:latin typeface="Times New Roman"/>
                <a:ea typeface="+mn-lt"/>
                <a:cs typeface="Times New Roman"/>
              </a:rPr>
              <a:t>Rethinking grit. </a:t>
            </a:r>
            <a:r>
              <a:rPr lang="en-US" sz="3500">
                <a:latin typeface="Times New Roman"/>
                <a:ea typeface="+mn-lt"/>
                <a:cs typeface="Times New Roman"/>
              </a:rPr>
              <a:t>Examining grit as two distinct subfactors revealed meaningful differences that would have been obscured by using a single grit score. </a:t>
            </a:r>
          </a:p>
          <a:p>
            <a:pPr marL="571500" indent="-571500">
              <a:buFont typeface="Arial" panose="020B0604020202020204" pitchFamily="34" charset="0"/>
              <a:buChar char="•"/>
            </a:pPr>
            <a:endParaRPr lang="en-US" sz="3550">
              <a:solidFill>
                <a:srgbClr val="000000"/>
              </a:solidFill>
              <a:latin typeface="Times New Roman"/>
              <a:ea typeface="PMingLiU"/>
              <a:cs typeface="Times New Roman"/>
            </a:endParaRPr>
          </a:p>
          <a:p>
            <a:pPr algn="ctr">
              <a:lnSpc>
                <a:spcPct val="107000"/>
              </a:lnSpc>
            </a:pPr>
            <a:r>
              <a:rPr lang="en-US" sz="3550" b="1">
                <a:solidFill>
                  <a:srgbClr val="592A2F"/>
                </a:solidFill>
                <a:latin typeface="Times New Roman"/>
                <a:ea typeface="Calibri"/>
                <a:cs typeface="Times New Roman"/>
              </a:rPr>
              <a:t>FUTURE DIRECTIONS</a:t>
            </a:r>
            <a:endParaRPr lang="en-US" sz="3550">
              <a:latin typeface="Times New Roman"/>
              <a:cs typeface="Times New Roman"/>
            </a:endParaRPr>
          </a:p>
          <a:p>
            <a:pPr marL="457200" indent="-457200">
              <a:buFont typeface="Arial,Sans-Serif"/>
              <a:buChar char="•"/>
              <a:tabLst>
                <a:tab pos="844083" algn="l"/>
              </a:tabLst>
            </a:pPr>
            <a:r>
              <a:rPr lang="en-US" sz="3500" b="1" dirty="0">
                <a:solidFill>
                  <a:srgbClr val="000000"/>
                </a:solidFill>
                <a:latin typeface="Times New Roman"/>
                <a:ea typeface="Calibri"/>
                <a:cs typeface="Times New Roman"/>
              </a:rPr>
              <a:t>Replication studies: </a:t>
            </a:r>
            <a:r>
              <a:rPr lang="en-US" sz="3500" dirty="0">
                <a:solidFill>
                  <a:srgbClr val="000000"/>
                </a:solidFill>
                <a:latin typeface="Times New Roman"/>
                <a:ea typeface="Calibri"/>
                <a:cs typeface="Times New Roman"/>
              </a:rPr>
              <a:t>Running analyses using more current </a:t>
            </a:r>
            <a:r>
              <a:rPr lang="en-US" sz="3500">
                <a:solidFill>
                  <a:srgbClr val="000000"/>
                </a:solidFill>
                <a:latin typeface="Times New Roman"/>
                <a:ea typeface="Calibri"/>
                <a:cs typeface="Times New Roman"/>
              </a:rPr>
              <a:t>data, using convergent and divergent validity for passion and perseverance, in both military and civilian populations.</a:t>
            </a:r>
          </a:p>
          <a:p>
            <a:pPr marL="457200" indent="-457200">
              <a:buFont typeface="Arial,Sans-Serif"/>
              <a:buChar char="•"/>
              <a:tabLst>
                <a:tab pos="844083" algn="l"/>
              </a:tabLst>
            </a:pPr>
            <a:r>
              <a:rPr lang="en-US" sz="3500" b="1" dirty="0">
                <a:solidFill>
                  <a:srgbClr val="000000"/>
                </a:solidFill>
                <a:latin typeface="Times New Roman"/>
                <a:ea typeface="Calibri"/>
                <a:cs typeface="Times New Roman"/>
              </a:rPr>
              <a:t>Understanding grit and suicide: </a:t>
            </a:r>
            <a:r>
              <a:rPr lang="en-US" sz="3500" dirty="0">
                <a:solidFill>
                  <a:srgbClr val="000000"/>
                </a:solidFill>
                <a:latin typeface="Times New Roman"/>
                <a:ea typeface="Calibri"/>
                <a:cs typeface="Times New Roman"/>
              </a:rPr>
              <a:t>Investigate the </a:t>
            </a:r>
            <a:r>
              <a:rPr lang="en-US" sz="3500">
                <a:solidFill>
                  <a:srgbClr val="000000"/>
                </a:solidFill>
                <a:latin typeface="Times New Roman"/>
                <a:ea typeface="Calibri"/>
                <a:cs typeface="Times New Roman"/>
              </a:rPr>
              <a:t>mechanisms that influence passion and perseverance in the context of suicide.</a:t>
            </a:r>
            <a:endParaRPr lang="en-US" sz="3500" dirty="0">
              <a:solidFill>
                <a:srgbClr val="000000"/>
              </a:solidFill>
              <a:latin typeface="Times New Roman"/>
              <a:ea typeface="Calibri"/>
              <a:cs typeface="Times New Roman"/>
            </a:endParaRPr>
          </a:p>
          <a:p>
            <a:pPr marL="457200" indent="-457200">
              <a:buFont typeface="Arial,Sans-Serif"/>
              <a:buChar char="•"/>
              <a:tabLst>
                <a:tab pos="844083" algn="l"/>
              </a:tabLst>
            </a:pPr>
            <a:r>
              <a:rPr lang="en-US" sz="3500" b="1" dirty="0">
                <a:solidFill>
                  <a:srgbClr val="000000"/>
                </a:solidFill>
                <a:latin typeface="Times New Roman"/>
                <a:ea typeface="Calibri"/>
                <a:cs typeface="Times New Roman"/>
              </a:rPr>
              <a:t>Interventions focused on unique </a:t>
            </a:r>
            <a:r>
              <a:rPr lang="en-US" sz="3500" b="1">
                <a:solidFill>
                  <a:srgbClr val="000000"/>
                </a:solidFill>
                <a:latin typeface="Times New Roman"/>
                <a:ea typeface="Calibri"/>
                <a:cs typeface="Times New Roman"/>
              </a:rPr>
              <a:t>processes: </a:t>
            </a:r>
            <a:r>
              <a:rPr lang="en-US" sz="3500">
                <a:solidFill>
                  <a:srgbClr val="000000"/>
                </a:solidFill>
                <a:latin typeface="Times New Roman"/>
                <a:ea typeface="Calibri"/>
                <a:cs typeface="Times New Roman"/>
              </a:rPr>
              <a:t>Reexamine current interventions and tailor as more information becomes available.</a:t>
            </a:r>
          </a:p>
          <a:p>
            <a:pPr>
              <a:lnSpc>
                <a:spcPct val="107000"/>
              </a:lnSpc>
            </a:pPr>
            <a:endParaRPr lang="en-US" sz="3550">
              <a:latin typeface="Times New Roman"/>
              <a:ea typeface="Calibri"/>
              <a:cs typeface="Times New Roman"/>
            </a:endParaRPr>
          </a:p>
          <a:p>
            <a:pPr algn="ctr">
              <a:lnSpc>
                <a:spcPct val="107000"/>
              </a:lnSpc>
            </a:pPr>
            <a:r>
              <a:rPr lang="en-US" sz="3550" b="1">
                <a:solidFill>
                  <a:srgbClr val="592A2F"/>
                </a:solidFill>
                <a:latin typeface="Times New Roman"/>
                <a:ea typeface="Calibri"/>
                <a:cs typeface="Times New Roman"/>
              </a:rPr>
              <a:t>LIMITATIONS</a:t>
            </a:r>
            <a:endParaRPr lang="en-US" sz="3550" b="1">
              <a:solidFill>
                <a:srgbClr val="592A2F"/>
              </a:solidFill>
              <a:latin typeface="Times New Roman" panose="02020603050405020304" pitchFamily="18" charset="0"/>
              <a:ea typeface="Calibri"/>
              <a:cs typeface="Times New Roman" panose="02020603050405020304" pitchFamily="18" charset="0"/>
            </a:endParaRPr>
          </a:p>
          <a:p>
            <a:pPr marL="457200" indent="-457200">
              <a:buFont typeface="Arial,Sans-Serif"/>
              <a:buChar char="•"/>
              <a:tabLst>
                <a:tab pos="844083" algn="l"/>
              </a:tabLst>
            </a:pPr>
            <a:r>
              <a:rPr lang="en-US" sz="3500">
                <a:latin typeface="Times New Roman"/>
                <a:ea typeface="Calibri"/>
                <a:cs typeface="Times New Roman"/>
              </a:rPr>
              <a:t>Outdated</a:t>
            </a:r>
            <a:r>
              <a:rPr lang="en-US" sz="3500">
                <a:solidFill>
                  <a:srgbClr val="000000"/>
                </a:solidFill>
                <a:latin typeface="Times New Roman"/>
                <a:ea typeface="Calibri"/>
                <a:cs typeface="Times New Roman"/>
              </a:rPr>
              <a:t> Contexts and Changing Conditions</a:t>
            </a:r>
            <a:endParaRPr lang="en-US" sz="3500">
              <a:solidFill>
                <a:srgbClr val="000000"/>
              </a:solidFill>
              <a:latin typeface="Times New Roman" panose="02020603050405020304" pitchFamily="18" charset="0"/>
              <a:ea typeface="Calibri"/>
              <a:cs typeface="Times New Roman" panose="02020603050405020304" pitchFamily="18" charset="0"/>
            </a:endParaRPr>
          </a:p>
          <a:p>
            <a:pPr marL="457200" indent="-457200">
              <a:buFont typeface="Arial,Sans-Serif"/>
              <a:buChar char="•"/>
              <a:tabLst>
                <a:tab pos="844083" algn="l"/>
              </a:tabLst>
            </a:pPr>
            <a:r>
              <a:rPr lang="en-US" sz="3500">
                <a:solidFill>
                  <a:srgbClr val="000000"/>
                </a:solidFill>
                <a:latin typeface="Times New Roman"/>
                <a:ea typeface="Calibri"/>
                <a:cs typeface="Times New Roman"/>
              </a:rPr>
              <a:t>Temporal Scope</a:t>
            </a:r>
            <a:endParaRPr lang="en-US" sz="3500">
              <a:solidFill>
                <a:srgbClr val="000000"/>
              </a:solidFill>
              <a:latin typeface="Times New Roman" panose="02020603050405020304" pitchFamily="18" charset="0"/>
              <a:ea typeface="Calibri"/>
              <a:cs typeface="Times New Roman" panose="02020603050405020304" pitchFamily="18" charset="0"/>
            </a:endParaRPr>
          </a:p>
          <a:p>
            <a:pPr marL="457200" indent="-457200">
              <a:buFont typeface="Arial,Sans-Serif"/>
              <a:buChar char="•"/>
              <a:tabLst>
                <a:tab pos="844083" algn="l"/>
              </a:tabLst>
            </a:pPr>
            <a:r>
              <a:rPr lang="en-US" sz="3500">
                <a:solidFill>
                  <a:srgbClr val="000000"/>
                </a:solidFill>
                <a:latin typeface="Times New Roman"/>
                <a:ea typeface="Calibri"/>
                <a:cs typeface="Times New Roman"/>
              </a:rPr>
              <a:t>Limited Representativeness</a:t>
            </a:r>
            <a:endParaRPr lang="en-US" sz="3500">
              <a:solidFill>
                <a:srgbClr val="000000"/>
              </a:solidFill>
              <a:latin typeface="Times New Roman" panose="02020603050405020304" pitchFamily="18" charset="0"/>
              <a:ea typeface="Calibri"/>
              <a:cs typeface="Times New Roman" panose="02020603050405020304" pitchFamily="18" charset="0"/>
            </a:endParaRPr>
          </a:p>
          <a:p>
            <a:pPr marL="1329690" lvl="1" indent="-457200">
              <a:buFont typeface="Arial,Sans-Serif"/>
              <a:buChar char="•"/>
            </a:pPr>
            <a:endParaRPr lang="en-US" sz="3500" b="1" dirty="0">
              <a:solidFill>
                <a:srgbClr val="000000"/>
              </a:solidFill>
              <a:latin typeface="Times New Roman" panose="02020603050405020304" pitchFamily="18" charset="0"/>
              <a:ea typeface="Calibri"/>
              <a:cs typeface="Times New Roman" panose="02020603050405020304" pitchFamily="18" charset="0"/>
            </a:endParaRPr>
          </a:p>
          <a:p>
            <a:pPr algn="ctr">
              <a:lnSpc>
                <a:spcPct val="107000"/>
              </a:lnSpc>
            </a:pPr>
            <a:endParaRPr lang="en-US" sz="3550" b="1" dirty="0">
              <a:solidFill>
                <a:srgbClr val="592A2F"/>
              </a:solidFill>
              <a:latin typeface="Times New Roman" panose="02020603050405020304" pitchFamily="18" charset="0"/>
              <a:ea typeface="Calibri"/>
              <a:cs typeface="Times New Roman" panose="02020603050405020304" pitchFamily="18" charset="0"/>
            </a:endParaRPr>
          </a:p>
          <a:p>
            <a:pPr marL="571500" indent="-57150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lnSpc>
                <a:spcPct val="107000"/>
              </a:lnSpc>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a:lnSpc>
                <a:spcPct val="107000"/>
              </a:lnSpc>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a:p>
            <a:pPr marL="632460" indent="-632460">
              <a:lnSpc>
                <a:spcPct val="107000"/>
              </a:lnSpc>
              <a:buFont typeface="Arial" panose="020B0604020202020204" pitchFamily="34" charset="0"/>
              <a:buChar char="•"/>
            </a:pPr>
            <a:endParaRPr lang="en-US" sz="3550">
              <a:solidFill>
                <a:srgbClr val="000000"/>
              </a:solidFill>
              <a:latin typeface="Times New Roman" panose="02020603050405020304" pitchFamily="18" charset="0"/>
              <a:ea typeface="PMingLiU" panose="02020500000000000000" pitchFamily="18" charset="-120"/>
              <a:cs typeface="Times New Roman" panose="02020603050405020304" pitchFamily="18" charset="0"/>
            </a:endParaRPr>
          </a:p>
        </p:txBody>
      </p:sp>
      <p:pic>
        <p:nvPicPr>
          <p:cNvPr id="17" name="Picture 16">
            <a:extLst>
              <a:ext uri="{FF2B5EF4-FFF2-40B4-BE49-F238E27FC236}">
                <a16:creationId xmlns:a16="http://schemas.microsoft.com/office/drawing/2014/main" id="{7C381E1B-BF5D-162A-FCD4-50527CA77CE7}"/>
              </a:ext>
            </a:extLst>
          </p:cNvPr>
          <p:cNvPicPr>
            <a:picLocks noChangeAspect="1"/>
          </p:cNvPicPr>
          <p:nvPr/>
        </p:nvPicPr>
        <p:blipFill>
          <a:blip r:embed="rId4"/>
          <a:stretch>
            <a:fillRect/>
          </a:stretch>
        </p:blipFill>
        <p:spPr>
          <a:xfrm>
            <a:off x="12679682" y="4214947"/>
            <a:ext cx="18497006" cy="13794378"/>
          </a:xfrm>
          <a:prstGeom prst="rect">
            <a:avLst/>
          </a:prstGeom>
        </p:spPr>
      </p:pic>
      <p:pic>
        <p:nvPicPr>
          <p:cNvPr id="18" name="Picture 17">
            <a:extLst>
              <a:ext uri="{FF2B5EF4-FFF2-40B4-BE49-F238E27FC236}">
                <a16:creationId xmlns:a16="http://schemas.microsoft.com/office/drawing/2014/main" id="{8C848192-C5AD-2D17-914E-B9DC4FDDA370}"/>
              </a:ext>
            </a:extLst>
          </p:cNvPr>
          <p:cNvPicPr>
            <a:picLocks noChangeAspect="1"/>
          </p:cNvPicPr>
          <p:nvPr/>
        </p:nvPicPr>
        <p:blipFill>
          <a:blip r:embed="rId5"/>
          <a:stretch>
            <a:fillRect/>
          </a:stretch>
        </p:blipFill>
        <p:spPr>
          <a:xfrm>
            <a:off x="12679681" y="18218331"/>
            <a:ext cx="18497006" cy="13898880"/>
          </a:xfrm>
          <a:prstGeom prst="rect">
            <a:avLst/>
          </a:prstGeom>
        </p:spPr>
      </p:pic>
    </p:spTree>
    <p:extLst>
      <p:ext uri="{BB962C8B-B14F-4D97-AF65-F5344CB8AC3E}">
        <p14:creationId xmlns:p14="http://schemas.microsoft.com/office/powerpoint/2010/main" val="3105366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POSTER TEMPLATE_JW.potx" id="{3E6438F2-26B6-224B-8A9A-68AA48EABAE9}" vid="{E47BD98C-197E-374E-867B-BCF69368C5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A3C8F06BE5024AB98F324DE07D1D13" ma:contentTypeVersion="4" ma:contentTypeDescription="Create a new document." ma:contentTypeScope="" ma:versionID="5c4c8373673c60e5f2f1abff88071d38">
  <xsd:schema xmlns:xsd="http://www.w3.org/2001/XMLSchema" xmlns:xs="http://www.w3.org/2001/XMLSchema" xmlns:p="http://schemas.microsoft.com/office/2006/metadata/properties" xmlns:ns2="fb53621b-1b41-44a5-8459-1b34be39ae4d" targetNamespace="http://schemas.microsoft.com/office/2006/metadata/properties" ma:root="true" ma:fieldsID="b2f3b3d48ea92c0e0e9bd45024809387" ns2:_="">
    <xsd:import namespace="fb53621b-1b41-44a5-8459-1b34be39ae4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53621b-1b41-44a5-8459-1b34be39ae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84AFC62-BA16-406B-9979-1B7905CC70A9}">
  <ds:schemaRefs>
    <ds:schemaRef ds:uri="fb53621b-1b41-44a5-8459-1b34be39ae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149CB0E-6791-48DE-B3F2-D515598CDC59}">
  <ds:schemaRefs>
    <ds:schemaRef ds:uri="http://schemas.microsoft.com/sharepoint/v3/contenttype/forms"/>
  </ds:schemaRefs>
</ds:datastoreItem>
</file>

<file path=customXml/itemProps3.xml><?xml version="1.0" encoding="utf-8"?>
<ds:datastoreItem xmlns:ds="http://schemas.openxmlformats.org/officeDocument/2006/customXml" ds:itemID="{0930B4C5-8596-4FE9-B6FC-5C02ACF2EA2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Wee, Janelle</dc:creator>
  <cp:revision>100</cp:revision>
  <cp:lastPrinted>2020-01-08T22:25:12Z</cp:lastPrinted>
  <dcterms:created xsi:type="dcterms:W3CDTF">2019-12-21T03:46:55Z</dcterms:created>
  <dcterms:modified xsi:type="dcterms:W3CDTF">2026-07-30T19:52:03Z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0x01010022A3C8F06BE5024AB98F324DE07D1D13</vt:lpwstr>
  </property>
  <property fmtid="{D5CDD505-2E9C-101B-9397-08002B2CF9AE}" pid="3" name="Order">
    <vt:r8>54500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activity">
    <vt:lpwstr>{"FileActivityType":"9","FileActivityTimeStamp":"2024-06-21T22:28:49.513Z","FileActivityUsersOnPage":[{"DisplayName":"Banga, Yasmin","Id":"ybanga@spu.edu"}],"FileActivityNavigationId":null}</vt:lpwstr>
  </property>
  <property fmtid="{D5CDD505-2E9C-101B-9397-08002B2CF9AE}" pid="8" name="_ExtendedDescription">
    <vt:lpwstr/>
  </property>
  <property fmtid="{D5CDD505-2E9C-101B-9397-08002B2CF9AE}" pid="9" name="TriggerFlowInfo">
    <vt:lpwstr/>
  </property>
</Properties>
</file>