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49377600" cy="329184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701980" rtl="0" fontAlgn="auto" latinLnBrk="0" hangingPunct="0">
      <a:lnSpc>
        <a:spcPct val="100000"/>
      </a:lnSpc>
      <a:spcBef>
        <a:spcPts val="0"/>
      </a:spcBef>
      <a:spcAft>
        <a:spcPts val="0"/>
      </a:spcAft>
      <a:buClrTx/>
      <a:buSzTx/>
      <a:buFontTx/>
      <a:buNone/>
      <a:tabLst/>
      <a:defRPr kumimoji="0" sz="9200" b="0" i="0" u="none" strike="noStrike" cap="none" spc="0" normalizeH="0" baseline="0">
        <a:ln>
          <a:noFill/>
        </a:ln>
        <a:solidFill>
          <a:srgbClr val="000000"/>
        </a:solidFill>
        <a:effectLst/>
        <a:uFillTx/>
        <a:latin typeface="+mn-lt"/>
        <a:ea typeface="+mn-ea"/>
        <a:cs typeface="+mn-cs"/>
        <a:sym typeface="Calibri"/>
      </a:defRPr>
    </a:lvl1pPr>
    <a:lvl2pPr marL="0" marR="0" indent="2350990" algn="l" defTabSz="4701980" rtl="0" fontAlgn="auto" latinLnBrk="0" hangingPunct="0">
      <a:lnSpc>
        <a:spcPct val="100000"/>
      </a:lnSpc>
      <a:spcBef>
        <a:spcPts val="0"/>
      </a:spcBef>
      <a:spcAft>
        <a:spcPts val="0"/>
      </a:spcAft>
      <a:buClrTx/>
      <a:buSzTx/>
      <a:buFontTx/>
      <a:buNone/>
      <a:tabLst/>
      <a:defRPr kumimoji="0" sz="9200" b="0" i="0" u="none" strike="noStrike" cap="none" spc="0" normalizeH="0" baseline="0">
        <a:ln>
          <a:noFill/>
        </a:ln>
        <a:solidFill>
          <a:srgbClr val="000000"/>
        </a:solidFill>
        <a:effectLst/>
        <a:uFillTx/>
        <a:latin typeface="+mn-lt"/>
        <a:ea typeface="+mn-ea"/>
        <a:cs typeface="+mn-cs"/>
        <a:sym typeface="Calibri"/>
      </a:defRPr>
    </a:lvl2pPr>
    <a:lvl3pPr marL="0" marR="0" indent="4701980" algn="l" defTabSz="4701980" rtl="0" fontAlgn="auto" latinLnBrk="0" hangingPunct="0">
      <a:lnSpc>
        <a:spcPct val="100000"/>
      </a:lnSpc>
      <a:spcBef>
        <a:spcPts val="0"/>
      </a:spcBef>
      <a:spcAft>
        <a:spcPts val="0"/>
      </a:spcAft>
      <a:buClrTx/>
      <a:buSzTx/>
      <a:buFontTx/>
      <a:buNone/>
      <a:tabLst/>
      <a:defRPr kumimoji="0" sz="9200" b="0" i="0" u="none" strike="noStrike" cap="none" spc="0" normalizeH="0" baseline="0">
        <a:ln>
          <a:noFill/>
        </a:ln>
        <a:solidFill>
          <a:srgbClr val="000000"/>
        </a:solidFill>
        <a:effectLst/>
        <a:uFillTx/>
        <a:latin typeface="+mn-lt"/>
        <a:ea typeface="+mn-ea"/>
        <a:cs typeface="+mn-cs"/>
        <a:sym typeface="Calibri"/>
      </a:defRPr>
    </a:lvl3pPr>
    <a:lvl4pPr marL="0" marR="0" indent="7052971" algn="l" defTabSz="4701980" rtl="0" fontAlgn="auto" latinLnBrk="0" hangingPunct="0">
      <a:lnSpc>
        <a:spcPct val="100000"/>
      </a:lnSpc>
      <a:spcBef>
        <a:spcPts val="0"/>
      </a:spcBef>
      <a:spcAft>
        <a:spcPts val="0"/>
      </a:spcAft>
      <a:buClrTx/>
      <a:buSzTx/>
      <a:buFontTx/>
      <a:buNone/>
      <a:tabLst/>
      <a:defRPr kumimoji="0" sz="9200" b="0" i="0" u="none" strike="noStrike" cap="none" spc="0" normalizeH="0" baseline="0">
        <a:ln>
          <a:noFill/>
        </a:ln>
        <a:solidFill>
          <a:srgbClr val="000000"/>
        </a:solidFill>
        <a:effectLst/>
        <a:uFillTx/>
        <a:latin typeface="+mn-lt"/>
        <a:ea typeface="+mn-ea"/>
        <a:cs typeface="+mn-cs"/>
        <a:sym typeface="Calibri"/>
      </a:defRPr>
    </a:lvl4pPr>
    <a:lvl5pPr marL="0" marR="0" indent="9403960" algn="l" defTabSz="4701980" rtl="0" fontAlgn="auto" latinLnBrk="0" hangingPunct="0">
      <a:lnSpc>
        <a:spcPct val="100000"/>
      </a:lnSpc>
      <a:spcBef>
        <a:spcPts val="0"/>
      </a:spcBef>
      <a:spcAft>
        <a:spcPts val="0"/>
      </a:spcAft>
      <a:buClrTx/>
      <a:buSzTx/>
      <a:buFontTx/>
      <a:buNone/>
      <a:tabLst/>
      <a:defRPr kumimoji="0" sz="9200" b="0" i="0" u="none" strike="noStrike" cap="none" spc="0" normalizeH="0" baseline="0">
        <a:ln>
          <a:noFill/>
        </a:ln>
        <a:solidFill>
          <a:srgbClr val="000000"/>
        </a:solidFill>
        <a:effectLst/>
        <a:uFillTx/>
        <a:latin typeface="+mn-lt"/>
        <a:ea typeface="+mn-ea"/>
        <a:cs typeface="+mn-cs"/>
        <a:sym typeface="Calibri"/>
      </a:defRPr>
    </a:lvl5pPr>
    <a:lvl6pPr marL="0" marR="0" indent="11754950" algn="l" defTabSz="4701980" rtl="0" fontAlgn="auto" latinLnBrk="0" hangingPunct="0">
      <a:lnSpc>
        <a:spcPct val="100000"/>
      </a:lnSpc>
      <a:spcBef>
        <a:spcPts val="0"/>
      </a:spcBef>
      <a:spcAft>
        <a:spcPts val="0"/>
      </a:spcAft>
      <a:buClrTx/>
      <a:buSzTx/>
      <a:buFontTx/>
      <a:buNone/>
      <a:tabLst/>
      <a:defRPr kumimoji="0" sz="9200" b="0" i="0" u="none" strike="noStrike" cap="none" spc="0" normalizeH="0" baseline="0">
        <a:ln>
          <a:noFill/>
        </a:ln>
        <a:solidFill>
          <a:srgbClr val="000000"/>
        </a:solidFill>
        <a:effectLst/>
        <a:uFillTx/>
        <a:latin typeface="+mn-lt"/>
        <a:ea typeface="+mn-ea"/>
        <a:cs typeface="+mn-cs"/>
        <a:sym typeface="Calibri"/>
      </a:defRPr>
    </a:lvl6pPr>
    <a:lvl7pPr marL="0" marR="0" indent="14105940" algn="l" defTabSz="4701980" rtl="0" fontAlgn="auto" latinLnBrk="0" hangingPunct="0">
      <a:lnSpc>
        <a:spcPct val="100000"/>
      </a:lnSpc>
      <a:spcBef>
        <a:spcPts val="0"/>
      </a:spcBef>
      <a:spcAft>
        <a:spcPts val="0"/>
      </a:spcAft>
      <a:buClrTx/>
      <a:buSzTx/>
      <a:buFontTx/>
      <a:buNone/>
      <a:tabLst/>
      <a:defRPr kumimoji="0" sz="9200" b="0" i="0" u="none" strike="noStrike" cap="none" spc="0" normalizeH="0" baseline="0">
        <a:ln>
          <a:noFill/>
        </a:ln>
        <a:solidFill>
          <a:srgbClr val="000000"/>
        </a:solidFill>
        <a:effectLst/>
        <a:uFillTx/>
        <a:latin typeface="+mn-lt"/>
        <a:ea typeface="+mn-ea"/>
        <a:cs typeface="+mn-cs"/>
        <a:sym typeface="Calibri"/>
      </a:defRPr>
    </a:lvl7pPr>
    <a:lvl8pPr marL="0" marR="0" indent="16456930" algn="l" defTabSz="4701980" rtl="0" fontAlgn="auto" latinLnBrk="0" hangingPunct="0">
      <a:lnSpc>
        <a:spcPct val="100000"/>
      </a:lnSpc>
      <a:spcBef>
        <a:spcPts val="0"/>
      </a:spcBef>
      <a:spcAft>
        <a:spcPts val="0"/>
      </a:spcAft>
      <a:buClrTx/>
      <a:buSzTx/>
      <a:buFontTx/>
      <a:buNone/>
      <a:tabLst/>
      <a:defRPr kumimoji="0" sz="9200" b="0" i="0" u="none" strike="noStrike" cap="none" spc="0" normalizeH="0" baseline="0">
        <a:ln>
          <a:noFill/>
        </a:ln>
        <a:solidFill>
          <a:srgbClr val="000000"/>
        </a:solidFill>
        <a:effectLst/>
        <a:uFillTx/>
        <a:latin typeface="+mn-lt"/>
        <a:ea typeface="+mn-ea"/>
        <a:cs typeface="+mn-cs"/>
        <a:sym typeface="Calibri"/>
      </a:defRPr>
    </a:lvl8pPr>
    <a:lvl9pPr marL="0" marR="0" indent="18807921" algn="l" defTabSz="4701980" rtl="0" fontAlgn="auto" latinLnBrk="0" hangingPunct="0">
      <a:lnSpc>
        <a:spcPct val="100000"/>
      </a:lnSpc>
      <a:spcBef>
        <a:spcPts val="0"/>
      </a:spcBef>
      <a:spcAft>
        <a:spcPts val="0"/>
      </a:spcAft>
      <a:buClrTx/>
      <a:buSzTx/>
      <a:buFontTx/>
      <a:buNone/>
      <a:tabLst/>
      <a:defRPr kumimoji="0" sz="92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DD5"/>
          </a:solidFill>
        </a:fill>
      </a:tcStyle>
    </a:wholeTbl>
    <a:band2H>
      <a:tcTxStyle/>
      <a:tcStyle>
        <a:tcBdr/>
        <a:fill>
          <a:solidFill>
            <a:srgbClr val="E7EFEB"/>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E3ED"/>
          </a:solidFill>
        </a:fill>
      </a:tcStyle>
    </a:wholeTbl>
    <a:band2H>
      <a:tcTxStyle/>
      <a:tcStyle>
        <a:tcBdr/>
        <a:fill>
          <a:solidFill>
            <a:srgbClr val="E7F2F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ADECB"/>
          </a:solidFill>
        </a:fill>
      </a:tcStyle>
    </a:wholeTbl>
    <a:band2H>
      <a:tcTxStyle/>
      <a:tcStyle>
        <a:tcBdr/>
        <a:fill>
          <a:solidFill>
            <a:srgbClr val="FCEF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108"/>
    <p:restoredTop sz="94676"/>
  </p:normalViewPr>
  <p:slideViewPr>
    <p:cSldViewPr snapToGrid="0">
      <p:cViewPr varScale="1">
        <p:scale>
          <a:sx n="21" d="100"/>
          <a:sy n="21" d="100"/>
        </p:scale>
        <p:origin x="196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1143000" y="685800"/>
            <a:ext cx="4572000" cy="3429000"/>
          </a:xfrm>
          <a:prstGeom prst="rect">
            <a:avLst/>
          </a:prstGeom>
        </p:spPr>
        <p:txBody>
          <a:bodyPr/>
          <a:lstStyle/>
          <a:p>
            <a:endParaRPr/>
          </a:p>
        </p:txBody>
      </p:sp>
      <p:sp>
        <p:nvSpPr>
          <p:cNvPr id="101" name="Shape 10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701980" latinLnBrk="0">
      <a:defRPr sz="1200">
        <a:latin typeface="+mn-lt"/>
        <a:ea typeface="+mn-ea"/>
        <a:cs typeface="+mn-cs"/>
        <a:sym typeface="Calibri"/>
      </a:defRPr>
    </a:lvl1pPr>
    <a:lvl2pPr indent="228600" defTabSz="4701980" latinLnBrk="0">
      <a:defRPr sz="1200">
        <a:latin typeface="+mn-lt"/>
        <a:ea typeface="+mn-ea"/>
        <a:cs typeface="+mn-cs"/>
        <a:sym typeface="Calibri"/>
      </a:defRPr>
    </a:lvl2pPr>
    <a:lvl3pPr indent="457200" defTabSz="4701980" latinLnBrk="0">
      <a:defRPr sz="1200">
        <a:latin typeface="+mn-lt"/>
        <a:ea typeface="+mn-ea"/>
        <a:cs typeface="+mn-cs"/>
        <a:sym typeface="Calibri"/>
      </a:defRPr>
    </a:lvl3pPr>
    <a:lvl4pPr indent="685800" defTabSz="4701980" latinLnBrk="0">
      <a:defRPr sz="1200">
        <a:latin typeface="+mn-lt"/>
        <a:ea typeface="+mn-ea"/>
        <a:cs typeface="+mn-cs"/>
        <a:sym typeface="Calibri"/>
      </a:defRPr>
    </a:lvl4pPr>
    <a:lvl5pPr indent="914400" defTabSz="4701980" latinLnBrk="0">
      <a:defRPr sz="1200">
        <a:latin typeface="+mn-lt"/>
        <a:ea typeface="+mn-ea"/>
        <a:cs typeface="+mn-cs"/>
        <a:sym typeface="Calibri"/>
      </a:defRPr>
    </a:lvl5pPr>
    <a:lvl6pPr indent="1143000" defTabSz="4701980" latinLnBrk="0">
      <a:defRPr sz="1200">
        <a:latin typeface="+mn-lt"/>
        <a:ea typeface="+mn-ea"/>
        <a:cs typeface="+mn-cs"/>
        <a:sym typeface="Calibri"/>
      </a:defRPr>
    </a:lvl6pPr>
    <a:lvl7pPr indent="1371600" defTabSz="4701980" latinLnBrk="0">
      <a:defRPr sz="1200">
        <a:latin typeface="+mn-lt"/>
        <a:ea typeface="+mn-ea"/>
        <a:cs typeface="+mn-cs"/>
        <a:sym typeface="Calibri"/>
      </a:defRPr>
    </a:lvl7pPr>
    <a:lvl8pPr indent="1600200" defTabSz="4701980" latinLnBrk="0">
      <a:defRPr sz="1200">
        <a:latin typeface="+mn-lt"/>
        <a:ea typeface="+mn-ea"/>
        <a:cs typeface="+mn-cs"/>
        <a:sym typeface="Calibri"/>
      </a:defRPr>
    </a:lvl8pPr>
    <a:lvl9pPr indent="1828800" defTabSz="470198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85800"/>
            <a:ext cx="51435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93874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3703320" y="5387342"/>
            <a:ext cx="41970961" cy="11460481"/>
          </a:xfrm>
          <a:prstGeom prst="rect">
            <a:avLst/>
          </a:prstGeom>
        </p:spPr>
        <p:txBody>
          <a:bodyPr anchor="b"/>
          <a:lstStyle>
            <a:lvl1pPr algn="ctr">
              <a:defRPr sz="9000"/>
            </a:lvl1pPr>
          </a:lstStyle>
          <a:p>
            <a:r>
              <a:t>Title Text</a:t>
            </a:r>
          </a:p>
        </p:txBody>
      </p:sp>
      <p:sp>
        <p:nvSpPr>
          <p:cNvPr id="12" name="Body Level One…"/>
          <p:cNvSpPr txBox="1">
            <a:spLocks noGrp="1"/>
          </p:cNvSpPr>
          <p:nvPr>
            <p:ph type="body" sz="quarter" idx="1"/>
          </p:nvPr>
        </p:nvSpPr>
        <p:spPr>
          <a:xfrm>
            <a:off x="6172200" y="17289781"/>
            <a:ext cx="37033200" cy="7947660"/>
          </a:xfrm>
          <a:prstGeom prst="rect">
            <a:avLst/>
          </a:prstGeom>
        </p:spPr>
        <p:txBody>
          <a:bodyPr/>
          <a:lstStyle>
            <a:lvl1pPr marL="0" indent="0" algn="ctr">
              <a:buSzTx/>
              <a:buFontTx/>
              <a:buNone/>
              <a:defRPr sz="3600"/>
            </a:lvl1pPr>
            <a:lvl2pPr marL="0" indent="685800" algn="ctr">
              <a:buSzTx/>
              <a:buFontTx/>
              <a:buNone/>
              <a:defRPr sz="3600"/>
            </a:lvl2pPr>
            <a:lvl3pPr marL="0" indent="1371600" algn="ctr">
              <a:buSzTx/>
              <a:buFontTx/>
              <a:buNone/>
              <a:defRPr sz="3600"/>
            </a:lvl3pPr>
            <a:lvl4pPr marL="0" indent="2057400" algn="ctr">
              <a:buSzTx/>
              <a:buFontTx/>
              <a:buNone/>
              <a:defRPr sz="3600"/>
            </a:lvl4pPr>
            <a:lvl5pPr marL="0" indent="2743200" algn="ctr">
              <a:buSzTx/>
              <a:buFontTx/>
              <a:buNone/>
              <a:defRPr sz="36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pic>
        <p:nvPicPr>
          <p:cNvPr id="92" name="Picture 3" descr="Picture 3"/>
          <p:cNvPicPr>
            <a:picLocks noChangeAspect="1"/>
          </p:cNvPicPr>
          <p:nvPr/>
        </p:nvPicPr>
        <p:blipFill>
          <a:blip r:embed="rId2"/>
          <a:srcRect l="3850" t="19294" r="13606" b="22922"/>
          <a:stretch>
            <a:fillRect/>
          </a:stretch>
        </p:blipFill>
        <p:spPr>
          <a:xfrm>
            <a:off x="1732339" y="674259"/>
            <a:ext cx="7408875" cy="2640441"/>
          </a:xfrm>
          <a:prstGeom prst="rect">
            <a:avLst/>
          </a:prstGeom>
          <a:ln w="12700">
            <a:miter lim="400000"/>
          </a:ln>
        </p:spPr>
      </p:pic>
      <p:sp>
        <p:nvSpPr>
          <p:cNvPr id="93" name="Rectangle 1"/>
          <p:cNvSpPr/>
          <p:nvPr/>
        </p:nvSpPr>
        <p:spPr>
          <a:xfrm>
            <a:off x="0" y="655210"/>
            <a:ext cx="1181100" cy="2640440"/>
          </a:xfrm>
          <a:prstGeom prst="rect">
            <a:avLst/>
          </a:prstGeom>
          <a:solidFill>
            <a:srgbClr val="00264C"/>
          </a:solidFill>
          <a:ln w="12700">
            <a:miter lim="400000"/>
          </a:ln>
        </p:spPr>
        <p:txBody>
          <a:bodyPr lIns="45719" rIns="45719" anchor="ctr"/>
          <a:lstStyle/>
          <a:p>
            <a:pPr algn="ctr">
              <a:defRPr>
                <a:solidFill>
                  <a:srgbClr val="FFFFFF"/>
                </a:solidFill>
              </a:defRPr>
            </a:pPr>
            <a:endParaRPr/>
          </a:p>
        </p:txBody>
      </p:sp>
      <p:sp>
        <p:nvSpPr>
          <p:cNvPr id="94" name="Slide Number"/>
          <p:cNvSpPr txBox="1">
            <a:spLocks noGrp="1"/>
          </p:cNvSpPr>
          <p:nvPr>
            <p:ph type="sldNum" sz="quarter" idx="2"/>
          </p:nvPr>
        </p:nvSpPr>
        <p:spPr>
          <a:xfrm>
            <a:off x="23865838" y="29634178"/>
            <a:ext cx="11521441" cy="17526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3368995" y="8206748"/>
            <a:ext cx="42588179" cy="13693139"/>
          </a:xfrm>
          <a:prstGeom prst="rect">
            <a:avLst/>
          </a:prstGeom>
        </p:spPr>
        <p:txBody>
          <a:bodyPr anchor="b"/>
          <a:lstStyle>
            <a:lvl1pPr>
              <a:defRPr sz="9000"/>
            </a:lvl1pPr>
          </a:lstStyle>
          <a:p>
            <a:r>
              <a:t>Title Text</a:t>
            </a:r>
          </a:p>
        </p:txBody>
      </p:sp>
      <p:sp>
        <p:nvSpPr>
          <p:cNvPr id="30" name="Body Level One…"/>
          <p:cNvSpPr txBox="1">
            <a:spLocks noGrp="1"/>
          </p:cNvSpPr>
          <p:nvPr>
            <p:ph type="body" sz="quarter" idx="1"/>
          </p:nvPr>
        </p:nvSpPr>
        <p:spPr>
          <a:xfrm>
            <a:off x="3368995" y="22029428"/>
            <a:ext cx="42588179" cy="7200899"/>
          </a:xfrm>
          <a:prstGeom prst="rect">
            <a:avLst/>
          </a:prstGeom>
        </p:spPr>
        <p:txBody>
          <a:bodyPr/>
          <a:lstStyle>
            <a:lvl1pPr marL="0" indent="0">
              <a:buSzTx/>
              <a:buFontTx/>
              <a:buNone/>
              <a:defRPr sz="3600"/>
            </a:lvl1pPr>
            <a:lvl2pPr marL="0" indent="685800">
              <a:buSzTx/>
              <a:buFontTx/>
              <a:buNone/>
              <a:defRPr sz="3600"/>
            </a:lvl2pPr>
            <a:lvl3pPr marL="0" indent="1371600">
              <a:buSzTx/>
              <a:buFontTx/>
              <a:buNone/>
              <a:defRPr sz="3600"/>
            </a:lvl3pPr>
            <a:lvl4pPr marL="0" indent="2057400">
              <a:buSzTx/>
              <a:buFontTx/>
              <a:buNone/>
              <a:defRPr sz="3600"/>
            </a:lvl4pPr>
            <a:lvl5pPr marL="0" indent="2743200">
              <a:buSzTx/>
              <a:buFontTx/>
              <a:buNone/>
              <a:defRPr sz="3600"/>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3394709" y="8763000"/>
            <a:ext cx="20985482" cy="20886422"/>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3401140" y="1752606"/>
            <a:ext cx="42588180" cy="6362703"/>
          </a:xfrm>
          <a:prstGeom prst="rect">
            <a:avLst/>
          </a:prstGeom>
        </p:spPr>
        <p:txBody>
          <a:bodyPr/>
          <a:lstStyle/>
          <a:p>
            <a:r>
              <a:t>Title Text</a:t>
            </a:r>
          </a:p>
        </p:txBody>
      </p:sp>
      <p:sp>
        <p:nvSpPr>
          <p:cNvPr id="48" name="Body Level One…"/>
          <p:cNvSpPr txBox="1">
            <a:spLocks noGrp="1"/>
          </p:cNvSpPr>
          <p:nvPr>
            <p:ph type="body" sz="quarter" idx="1"/>
          </p:nvPr>
        </p:nvSpPr>
        <p:spPr>
          <a:xfrm>
            <a:off x="3401147" y="8069581"/>
            <a:ext cx="20889037" cy="3954779"/>
          </a:xfrm>
          <a:prstGeom prst="rect">
            <a:avLst/>
          </a:prstGeom>
        </p:spPr>
        <p:txBody>
          <a:bodyPr anchor="b"/>
          <a:lstStyle>
            <a:lvl1pPr marL="0" indent="0">
              <a:buSzTx/>
              <a:buFontTx/>
              <a:buNone/>
              <a:defRPr sz="3600" b="1">
                <a:latin typeface="+mj-lt"/>
                <a:ea typeface="+mj-ea"/>
                <a:cs typeface="+mj-cs"/>
                <a:sym typeface="Helvetica"/>
              </a:defRPr>
            </a:lvl1pPr>
            <a:lvl2pPr marL="0" indent="685800">
              <a:buSzTx/>
              <a:buFontTx/>
              <a:buNone/>
              <a:defRPr sz="3600" b="1">
                <a:latin typeface="+mj-lt"/>
                <a:ea typeface="+mj-ea"/>
                <a:cs typeface="+mj-cs"/>
                <a:sym typeface="Helvetica"/>
              </a:defRPr>
            </a:lvl2pPr>
            <a:lvl3pPr marL="0" indent="1371600">
              <a:buSzTx/>
              <a:buFontTx/>
              <a:buNone/>
              <a:defRPr sz="3600" b="1">
                <a:latin typeface="+mj-lt"/>
                <a:ea typeface="+mj-ea"/>
                <a:cs typeface="+mj-cs"/>
                <a:sym typeface="Helvetica"/>
              </a:defRPr>
            </a:lvl3pPr>
            <a:lvl4pPr marL="0" indent="2057400">
              <a:buSzTx/>
              <a:buFontTx/>
              <a:buNone/>
              <a:defRPr sz="3600" b="1">
                <a:latin typeface="+mj-lt"/>
                <a:ea typeface="+mj-ea"/>
                <a:cs typeface="+mj-cs"/>
                <a:sym typeface="Helvetica"/>
              </a:defRPr>
            </a:lvl4pPr>
            <a:lvl5pPr marL="0" indent="2743200">
              <a:buSzTx/>
              <a:buFontTx/>
              <a:buNone/>
              <a:defRPr sz="3600" b="1">
                <a:latin typeface="+mj-lt"/>
                <a:ea typeface="+mj-ea"/>
                <a:cs typeface="+mj-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24997413" y="8069581"/>
            <a:ext cx="20991912" cy="3954779"/>
          </a:xfrm>
          <a:prstGeom prst="rect">
            <a:avLst/>
          </a:prstGeom>
        </p:spPr>
        <p:txBody>
          <a:bodyPr anchor="b"/>
          <a:lstStyle/>
          <a:p>
            <a:pPr marL="0" indent="0">
              <a:buSzTx/>
              <a:buFontTx/>
              <a:buNone/>
              <a:defRPr sz="3600" b="1">
                <a:latin typeface="+mj-lt"/>
                <a:ea typeface="+mj-ea"/>
                <a:cs typeface="+mj-cs"/>
                <a:sym typeface="Helvetica"/>
              </a:defRPr>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3401142" y="2194560"/>
            <a:ext cx="15925562" cy="7680960"/>
          </a:xfrm>
          <a:prstGeom prst="rect">
            <a:avLst/>
          </a:prstGeom>
        </p:spPr>
        <p:txBody>
          <a:bodyPr anchor="b"/>
          <a:lstStyle>
            <a:lvl1pPr>
              <a:defRPr sz="4800"/>
            </a:lvl1pPr>
          </a:lstStyle>
          <a:p>
            <a:r>
              <a:t>Title Text</a:t>
            </a:r>
          </a:p>
        </p:txBody>
      </p:sp>
      <p:sp>
        <p:nvSpPr>
          <p:cNvPr id="73" name="Body Level One…"/>
          <p:cNvSpPr txBox="1">
            <a:spLocks noGrp="1"/>
          </p:cNvSpPr>
          <p:nvPr>
            <p:ph type="body" sz="half" idx="1"/>
          </p:nvPr>
        </p:nvSpPr>
        <p:spPr>
          <a:xfrm>
            <a:off x="20991910" y="4739647"/>
            <a:ext cx="24997412" cy="23393401"/>
          </a:xfrm>
          <a:prstGeom prst="rect">
            <a:avLst/>
          </a:prstGeom>
        </p:spPr>
        <p:txBody>
          <a:bodyPr/>
          <a:lstStyle>
            <a:lvl1pPr>
              <a:defRPr sz="4800"/>
            </a:lvl1pPr>
            <a:lvl2pPr marL="718457" indent="-261257">
              <a:defRPr sz="4800"/>
            </a:lvl2pPr>
            <a:lvl3pPr marL="1219200" indent="-304800">
              <a:defRPr sz="4800"/>
            </a:lvl3pPr>
            <a:lvl4pPr marL="1737360" indent="-365760">
              <a:defRPr sz="4800"/>
            </a:lvl4pPr>
            <a:lvl5pPr marL="2194560" indent="-365760">
              <a:defRPr sz="48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3401142" y="9875519"/>
            <a:ext cx="15925562" cy="18295622"/>
          </a:xfrm>
          <a:prstGeom prst="rect">
            <a:avLst/>
          </a:prstGeom>
        </p:spPr>
        <p:txBody>
          <a:bodyPr/>
          <a:lstStyle/>
          <a:p>
            <a:pPr marL="0" indent="0">
              <a:buSzTx/>
              <a:buFontTx/>
              <a:buNone/>
              <a:defRPr sz="24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3401142" y="2194560"/>
            <a:ext cx="15925562" cy="7680960"/>
          </a:xfrm>
          <a:prstGeom prst="rect">
            <a:avLst/>
          </a:prstGeom>
        </p:spPr>
        <p:txBody>
          <a:bodyPr anchor="b"/>
          <a:lstStyle>
            <a:lvl1pPr>
              <a:defRPr sz="4800"/>
            </a:lvl1pPr>
          </a:lstStyle>
          <a:p>
            <a:r>
              <a:t>Title Text</a:t>
            </a:r>
          </a:p>
        </p:txBody>
      </p:sp>
      <p:sp>
        <p:nvSpPr>
          <p:cNvPr id="83" name="Picture Placeholder 2"/>
          <p:cNvSpPr>
            <a:spLocks noGrp="1"/>
          </p:cNvSpPr>
          <p:nvPr>
            <p:ph type="pic" sz="half" idx="13"/>
          </p:nvPr>
        </p:nvSpPr>
        <p:spPr>
          <a:xfrm>
            <a:off x="20991910" y="4739647"/>
            <a:ext cx="24997412" cy="23393401"/>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3401142" y="9875519"/>
            <a:ext cx="15925562" cy="18295622"/>
          </a:xfrm>
          <a:prstGeom prst="rect">
            <a:avLst/>
          </a:prstGeom>
        </p:spPr>
        <p:txBody>
          <a:bodyPr/>
          <a:lstStyle>
            <a:lvl1pPr marL="0" indent="0">
              <a:buSzTx/>
              <a:buFontTx/>
              <a:buNone/>
              <a:defRPr sz="2400"/>
            </a:lvl1pPr>
            <a:lvl2pPr marL="0" indent="685800">
              <a:buSzTx/>
              <a:buFontTx/>
              <a:buNone/>
              <a:defRPr sz="2400"/>
            </a:lvl2pPr>
            <a:lvl3pPr marL="0" indent="1371600">
              <a:buSzTx/>
              <a:buFontTx/>
              <a:buNone/>
              <a:defRPr sz="2400"/>
            </a:lvl3pPr>
            <a:lvl4pPr marL="0" indent="2057400">
              <a:buSzTx/>
              <a:buFontTx/>
              <a:buNone/>
              <a:defRPr sz="2400"/>
            </a:lvl4pPr>
            <a:lvl5pPr marL="0" indent="2743200">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3394709" y="1752606"/>
            <a:ext cx="42588180" cy="63627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3394709" y="8763000"/>
            <a:ext cx="42588180" cy="208864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45624476" y="31201368"/>
            <a:ext cx="358414" cy="370841"/>
          </a:xfrm>
          <a:prstGeom prst="rect">
            <a:avLst/>
          </a:prstGeom>
          <a:ln w="12700">
            <a:miter lim="400000"/>
          </a:ln>
        </p:spPr>
        <p:txBody>
          <a:bodyPr wrap="none" lIns="45719" rIns="45719" anchor="ctr">
            <a:spAutoFit/>
          </a:bodyPr>
          <a:lstStyle>
            <a:lvl1pPr algn="r">
              <a:defRPr sz="18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470198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1pPr>
      <a:lvl2pPr marL="0" marR="0" indent="2350990" algn="r" defTabSz="470198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2pPr>
      <a:lvl3pPr marL="0" marR="0" indent="4701980" algn="r" defTabSz="470198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3pPr>
      <a:lvl4pPr marL="0" marR="0" indent="7052971" algn="r" defTabSz="470198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4pPr>
      <a:lvl5pPr marL="0" marR="0" indent="9403960" algn="r" defTabSz="470198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5pPr>
      <a:lvl6pPr marL="0" marR="0" indent="11754950" algn="r" defTabSz="470198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6pPr>
      <a:lvl7pPr marL="0" marR="0" indent="14105940" algn="r" defTabSz="470198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7pPr>
      <a:lvl8pPr marL="0" marR="0" indent="16456930" algn="r" defTabSz="470198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8pPr>
      <a:lvl9pPr marL="0" marR="0" indent="18807921" algn="r" defTabSz="470198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4.emf"/><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TextBox 13"/>
          <p:cNvSpPr txBox="1"/>
          <p:nvPr/>
        </p:nvSpPr>
        <p:spPr>
          <a:xfrm>
            <a:off x="8482612" y="653468"/>
            <a:ext cx="32412376" cy="43396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10000">
                <a:solidFill>
                  <a:srgbClr val="002060"/>
                </a:solidFill>
                <a:latin typeface="Calibri Light"/>
                <a:ea typeface="Calibri Light"/>
                <a:cs typeface="Calibri Light"/>
                <a:sym typeface="Calibri Light"/>
              </a:defRPr>
            </a:lvl1pPr>
          </a:lstStyle>
          <a:p>
            <a:pPr algn="ctr"/>
            <a:r>
              <a:rPr lang="en-US" sz="8800" b="1" dirty="0"/>
              <a:t>Clinical presentation and engagement with a cognitive rehabilitation clinic in individuals reporting Anomalous Health Incidents</a:t>
            </a:r>
            <a:endParaRPr lang="en-US" sz="8800" dirty="0"/>
          </a:p>
          <a:p>
            <a:endParaRPr dirty="0"/>
          </a:p>
        </p:txBody>
      </p:sp>
      <p:sp>
        <p:nvSpPr>
          <p:cNvPr id="104" name="TextBox 14"/>
          <p:cNvSpPr txBox="1"/>
          <p:nvPr/>
        </p:nvSpPr>
        <p:spPr>
          <a:xfrm>
            <a:off x="1557205" y="3515020"/>
            <a:ext cx="46263189" cy="17851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ctr"/>
            <a:r>
              <a:rPr lang="en-US" sz="6600" dirty="0"/>
              <a:t>Kelly Marshall</a:t>
            </a:r>
            <a:r>
              <a:rPr lang="en-US" sz="6600" baseline="30000" dirty="0"/>
              <a:t>1</a:t>
            </a:r>
            <a:r>
              <a:rPr lang="en-US" sz="6600" dirty="0"/>
              <a:t>, Katherine Sullivan</a:t>
            </a:r>
            <a:r>
              <a:rPr lang="en-US" sz="6600" baseline="30000" dirty="0"/>
              <a:t>1</a:t>
            </a:r>
            <a:r>
              <a:rPr lang="en-US" sz="6600" dirty="0"/>
              <a:t>, Louis M. French</a:t>
            </a:r>
            <a:r>
              <a:rPr lang="en-US" sz="6600" baseline="30000" dirty="0"/>
              <a:t>1,2</a:t>
            </a:r>
            <a:endParaRPr lang="en-US" sz="6600" dirty="0"/>
          </a:p>
          <a:p>
            <a:pPr algn="ctr"/>
            <a:r>
              <a:rPr lang="en-US" sz="4400" baseline="30000" dirty="0"/>
              <a:t>1 </a:t>
            </a:r>
            <a:r>
              <a:rPr lang="en-US" sz="4400" dirty="0"/>
              <a:t>National Intrepid Center of Excellence, Walter Reed National Military Medical Center, </a:t>
            </a:r>
            <a:r>
              <a:rPr lang="en-US" sz="4400" baseline="30000" dirty="0"/>
              <a:t>2 </a:t>
            </a:r>
            <a:r>
              <a:rPr lang="en-US" sz="4400" dirty="0"/>
              <a:t>Uniformed Services University of the Health Sciences</a:t>
            </a:r>
          </a:p>
        </p:txBody>
      </p:sp>
      <p:sp>
        <p:nvSpPr>
          <p:cNvPr id="110" name="TextBox 11"/>
          <p:cNvSpPr txBox="1"/>
          <p:nvPr/>
        </p:nvSpPr>
        <p:spPr>
          <a:xfrm>
            <a:off x="38743420" y="30857725"/>
            <a:ext cx="9767905" cy="12003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4000" b="1">
                <a:solidFill>
                  <a:srgbClr val="A6192E"/>
                </a:solidFill>
                <a:latin typeface="+mj-lt"/>
                <a:ea typeface="+mj-ea"/>
                <a:cs typeface="+mj-cs"/>
                <a:sym typeface="Helvetica"/>
              </a:defRPr>
            </a:pPr>
            <a:r>
              <a:rPr sz="2400" b="1" dirty="0">
                <a:solidFill>
                  <a:srgbClr val="A6192E"/>
                </a:solidFill>
              </a:rPr>
              <a:t>Disclaimer: The views expressed in this poster are those of the authors and do not reflect the official policy of the Defense Health Agency, Department of </a:t>
            </a:r>
            <a:r>
              <a:rPr lang="en-US" sz="2400" b="1" dirty="0">
                <a:solidFill>
                  <a:srgbClr val="A6192E"/>
                </a:solidFill>
              </a:rPr>
              <a:t>War</a:t>
            </a:r>
            <a:r>
              <a:rPr sz="2400" b="1" dirty="0">
                <a:solidFill>
                  <a:srgbClr val="A6192E"/>
                </a:solidFill>
              </a:rPr>
              <a:t>, or the U.S. Government.</a:t>
            </a:r>
          </a:p>
        </p:txBody>
      </p:sp>
      <p:sp>
        <p:nvSpPr>
          <p:cNvPr id="112" name="Straight Connector 2"/>
          <p:cNvSpPr/>
          <p:nvPr/>
        </p:nvSpPr>
        <p:spPr>
          <a:xfrm>
            <a:off x="62121" y="32399699"/>
            <a:ext cx="49377600" cy="1"/>
          </a:xfrm>
          <a:prstGeom prst="line">
            <a:avLst/>
          </a:prstGeom>
          <a:ln w="6350">
            <a:solidFill>
              <a:srgbClr val="272E33"/>
            </a:solidFill>
            <a:miter/>
          </a:ln>
        </p:spPr>
        <p:txBody>
          <a:bodyPr lIns="45719" rIns="45719"/>
          <a:lstStyle/>
          <a:p>
            <a:endParaRPr/>
          </a:p>
        </p:txBody>
      </p:sp>
      <p:sp>
        <p:nvSpPr>
          <p:cNvPr id="7" name="TextBox 6">
            <a:extLst>
              <a:ext uri="{FF2B5EF4-FFF2-40B4-BE49-F238E27FC236}">
                <a16:creationId xmlns:a16="http://schemas.microsoft.com/office/drawing/2014/main" id="{41AA1F00-3963-FBD5-8F9D-3CE07E3A3FCC}"/>
              </a:ext>
            </a:extLst>
          </p:cNvPr>
          <p:cNvSpPr txBox="1"/>
          <p:nvPr/>
        </p:nvSpPr>
        <p:spPr>
          <a:xfrm>
            <a:off x="38743421" y="27352939"/>
            <a:ext cx="9943736" cy="32624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5000" b="1">
                <a:latin typeface="+mj-lt"/>
                <a:ea typeface="+mj-ea"/>
                <a:cs typeface="+mj-cs"/>
                <a:sym typeface="Helvetica"/>
              </a:defRPr>
            </a:pPr>
            <a:r>
              <a:rPr lang="en-US" sz="3200" dirty="0"/>
              <a:t>References</a:t>
            </a:r>
            <a:endParaRPr lang="en-US" sz="1200" i="1" dirty="0"/>
          </a:p>
          <a:p>
            <a:pPr>
              <a:defRPr sz="5000" b="1">
                <a:latin typeface="+mj-lt"/>
                <a:ea typeface="+mj-ea"/>
                <a:cs typeface="+mj-cs"/>
                <a:sym typeface="Helvetica"/>
              </a:defRPr>
            </a:pPr>
            <a:r>
              <a:rPr lang="en-US" sz="1600" dirty="0">
                <a:cs typeface="Calibri" panose="020F0502020204030204" pitchFamily="34" charset="0"/>
                <a:sym typeface="Helvetica"/>
              </a:rPr>
              <a:t>1. Green-McKenzie, J. </a:t>
            </a:r>
            <a:r>
              <a:rPr lang="en-US" sz="1600" i="1" dirty="0">
                <a:cs typeface="Calibri" panose="020F0502020204030204" pitchFamily="34" charset="0"/>
                <a:sym typeface="Helvetica"/>
              </a:rPr>
              <a:t>et al.</a:t>
            </a:r>
            <a:r>
              <a:rPr lang="en-US" sz="1600" dirty="0">
                <a:cs typeface="Calibri" panose="020F0502020204030204" pitchFamily="34" charset="0"/>
                <a:sym typeface="Helvetica"/>
              </a:rPr>
              <a:t> (2022) “Clinical and Psychological Factors Associated With Return to Work Among United States Diplomats Who Sustained a Work-Related Injury While on Assignment in Havana, Cuba,” </a:t>
            </a:r>
            <a:r>
              <a:rPr lang="en-US" sz="1600" i="1" dirty="0">
                <a:cs typeface="Calibri" panose="020F0502020204030204" pitchFamily="34" charset="0"/>
                <a:sym typeface="Helvetica"/>
              </a:rPr>
              <a:t>Journal of Occupational &amp; Environmental Medicine</a:t>
            </a:r>
            <a:r>
              <a:rPr lang="en-US" sz="1600" dirty="0">
                <a:cs typeface="Calibri" panose="020F0502020204030204" pitchFamily="34" charset="0"/>
                <a:sym typeface="Helvetica"/>
              </a:rPr>
              <a:t>, 64(3)</a:t>
            </a:r>
          </a:p>
          <a:p>
            <a:pPr>
              <a:defRPr sz="5000" b="1">
                <a:latin typeface="+mj-lt"/>
                <a:ea typeface="+mj-ea"/>
                <a:cs typeface="+mj-cs"/>
                <a:sym typeface="Helvetica"/>
              </a:defRPr>
            </a:pPr>
            <a:r>
              <a:rPr lang="en-US" sz="1600" dirty="0">
                <a:sym typeface="Helvetica"/>
              </a:rPr>
              <a:t>2. Swanson, R.L. </a:t>
            </a:r>
            <a:r>
              <a:rPr lang="en-US" sz="1600" i="1" dirty="0">
                <a:sym typeface="Helvetica"/>
              </a:rPr>
              <a:t>et al.</a:t>
            </a:r>
            <a:r>
              <a:rPr lang="en-US" sz="1600" dirty="0">
                <a:sym typeface="Helvetica"/>
              </a:rPr>
              <a:t> (2018) “Neurological Manifestations Among US Government Personnel Reporting Directional Audible and Sensory Phenomena in Havana, Cuba,” </a:t>
            </a:r>
            <a:r>
              <a:rPr lang="en-US" sz="1600" i="1" dirty="0">
                <a:sym typeface="Helvetica"/>
              </a:rPr>
              <a:t>JAMA</a:t>
            </a:r>
            <a:r>
              <a:rPr lang="en-US" sz="1600" dirty="0">
                <a:sym typeface="Helvetica"/>
              </a:rPr>
              <a:t>, 319(11)</a:t>
            </a:r>
          </a:p>
          <a:p>
            <a:pPr>
              <a:defRPr sz="5000" b="1">
                <a:latin typeface="+mj-lt"/>
                <a:ea typeface="+mj-ea"/>
                <a:cs typeface="+mj-cs"/>
                <a:sym typeface="Helvetica"/>
              </a:defRPr>
            </a:pPr>
            <a:r>
              <a:rPr lang="en-US" sz="1600" dirty="0">
                <a:sym typeface="Helvetica"/>
              </a:rPr>
              <a:t>3. Chan, L. </a:t>
            </a:r>
            <a:r>
              <a:rPr lang="en-US" sz="1600" i="1" dirty="0">
                <a:sym typeface="Helvetica"/>
              </a:rPr>
              <a:t>et al.</a:t>
            </a:r>
            <a:r>
              <a:rPr lang="en-US" sz="1600" dirty="0">
                <a:sym typeface="Helvetica"/>
              </a:rPr>
              <a:t> (2024) “Clinical, Biomarker, and Research Tests Among US Government Personnel and Their Family Members Involved in Anomalous Health Incidents,” </a:t>
            </a:r>
            <a:r>
              <a:rPr lang="en-US" sz="1600" i="1" dirty="0">
                <a:sym typeface="Helvetica"/>
              </a:rPr>
              <a:t>JAMA</a:t>
            </a:r>
            <a:r>
              <a:rPr lang="en-US" sz="1600" dirty="0">
                <a:sym typeface="Helvetica"/>
              </a:rPr>
              <a:t>, 331(13)</a:t>
            </a:r>
            <a:endParaRPr lang="en-US" sz="1600" i="1" dirty="0"/>
          </a:p>
          <a:p>
            <a:pPr>
              <a:defRPr sz="5000" b="1">
                <a:latin typeface="+mj-lt"/>
                <a:ea typeface="+mj-ea"/>
                <a:cs typeface="+mj-cs"/>
                <a:sym typeface="Helvetica"/>
              </a:defRPr>
            </a:pPr>
            <a:endParaRPr lang="en-US" sz="1000" i="1" dirty="0"/>
          </a:p>
          <a:p>
            <a:pPr>
              <a:defRPr sz="5000" b="1">
                <a:latin typeface="+mj-lt"/>
                <a:ea typeface="+mj-ea"/>
                <a:cs typeface="+mj-cs"/>
                <a:sym typeface="Helvetica"/>
              </a:defRPr>
            </a:pPr>
            <a:r>
              <a:rPr lang="en-US" sz="3200" dirty="0"/>
              <a:t>Funding</a:t>
            </a:r>
          </a:p>
          <a:p>
            <a:pPr>
              <a:defRPr sz="5000" b="1">
                <a:latin typeface="+mj-lt"/>
                <a:ea typeface="+mj-ea"/>
                <a:cs typeface="+mj-cs"/>
                <a:sym typeface="Helvetica"/>
              </a:defRPr>
            </a:pPr>
            <a:r>
              <a:rPr lang="en-US" sz="1600" dirty="0">
                <a:sym typeface="Helvetica"/>
              </a:rPr>
              <a:t>This study was partially funded by DoD research grant CCCRP-AHI-23-01.</a:t>
            </a:r>
          </a:p>
        </p:txBody>
      </p:sp>
      <p:sp>
        <p:nvSpPr>
          <p:cNvPr id="5" name="TextBox 53">
            <a:extLst>
              <a:ext uri="{FF2B5EF4-FFF2-40B4-BE49-F238E27FC236}">
                <a16:creationId xmlns:a16="http://schemas.microsoft.com/office/drawing/2014/main" id="{B0392B59-9A10-04EC-CFB0-E8DFB7C6C0AB}"/>
              </a:ext>
            </a:extLst>
          </p:cNvPr>
          <p:cNvSpPr txBox="1">
            <a:spLocks noChangeArrowheads="1"/>
          </p:cNvSpPr>
          <p:nvPr/>
        </p:nvSpPr>
        <p:spPr bwMode="auto">
          <a:xfrm>
            <a:off x="1276610" y="5867430"/>
            <a:ext cx="9467590" cy="999405"/>
          </a:xfrm>
          <a:prstGeom prst="rect">
            <a:avLst/>
          </a:prstGeom>
          <a:solidFill>
            <a:srgbClr val="0E2841"/>
          </a:solidFill>
          <a:ln>
            <a:noFill/>
          </a:ln>
        </p:spPr>
        <p:txBody>
          <a:bodyPr wrap="square" lIns="90580" tIns="45290" rIns="90580" bIns="45290">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37931725" indent="-3747452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0580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58707"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11609"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4572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6pPr>
            <a:lvl7pPr marL="9144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7pPr>
            <a:lvl8pPr marL="13716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8pPr>
            <a:lvl9pPr marL="18288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5900" b="0" i="0" u="none" strike="noStrike" kern="1200" cap="none" spc="0" normalizeH="0" baseline="0" noProof="0" dirty="0">
                <a:ln>
                  <a:noFill/>
                </a:ln>
                <a:solidFill>
                  <a:srgbClr val="FFFFFF"/>
                </a:solidFill>
                <a:effectLst/>
                <a:uLnTx/>
                <a:uFillTx/>
                <a:latin typeface="Arial" charset="0"/>
                <a:ea typeface="ＭＳ Ｐゴシック" charset="0"/>
              </a:rPr>
              <a:t>Background</a:t>
            </a:r>
          </a:p>
        </p:txBody>
      </p:sp>
      <p:sp>
        <p:nvSpPr>
          <p:cNvPr id="8" name="TextBox 53">
            <a:extLst>
              <a:ext uri="{FF2B5EF4-FFF2-40B4-BE49-F238E27FC236}">
                <a16:creationId xmlns:a16="http://schemas.microsoft.com/office/drawing/2014/main" id="{B87FB851-F53B-5455-8EEB-5EAB9F5227C2}"/>
              </a:ext>
            </a:extLst>
          </p:cNvPr>
          <p:cNvSpPr txBox="1">
            <a:spLocks noChangeArrowheads="1"/>
          </p:cNvSpPr>
          <p:nvPr/>
        </p:nvSpPr>
        <p:spPr bwMode="auto">
          <a:xfrm>
            <a:off x="1319046" y="17310282"/>
            <a:ext cx="9467590" cy="999405"/>
          </a:xfrm>
          <a:prstGeom prst="rect">
            <a:avLst/>
          </a:prstGeom>
          <a:solidFill>
            <a:srgbClr val="0E2841"/>
          </a:solidFill>
          <a:ln>
            <a:noFill/>
          </a:ln>
        </p:spPr>
        <p:txBody>
          <a:bodyPr wrap="square" lIns="90580" tIns="45290" rIns="90580" bIns="45290">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37931725" indent="-3747452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0580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58707"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11609"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4572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6pPr>
            <a:lvl7pPr marL="9144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7pPr>
            <a:lvl8pPr marL="13716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8pPr>
            <a:lvl9pPr marL="18288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5900" b="0" i="0" u="none" strike="noStrike" kern="1200" cap="none" spc="0" normalizeH="0" baseline="0" noProof="0" dirty="0">
                <a:ln>
                  <a:noFill/>
                </a:ln>
                <a:solidFill>
                  <a:srgbClr val="FFFFFF"/>
                </a:solidFill>
                <a:effectLst/>
                <a:uLnTx/>
                <a:uFillTx/>
                <a:latin typeface="Arial" charset="0"/>
                <a:ea typeface="ＭＳ Ｐゴシック" charset="0"/>
              </a:rPr>
              <a:t>Methods</a:t>
            </a:r>
          </a:p>
        </p:txBody>
      </p:sp>
      <p:sp>
        <p:nvSpPr>
          <p:cNvPr id="11" name="TextBox 53">
            <a:extLst>
              <a:ext uri="{FF2B5EF4-FFF2-40B4-BE49-F238E27FC236}">
                <a16:creationId xmlns:a16="http://schemas.microsoft.com/office/drawing/2014/main" id="{E8DDEE00-8CD3-AA37-F279-007E4130E30C}"/>
              </a:ext>
            </a:extLst>
          </p:cNvPr>
          <p:cNvSpPr txBox="1">
            <a:spLocks noChangeArrowheads="1"/>
          </p:cNvSpPr>
          <p:nvPr/>
        </p:nvSpPr>
        <p:spPr bwMode="auto">
          <a:xfrm>
            <a:off x="11247120" y="5878017"/>
            <a:ext cx="36853869" cy="999405"/>
          </a:xfrm>
          <a:prstGeom prst="rect">
            <a:avLst/>
          </a:prstGeom>
          <a:solidFill>
            <a:srgbClr val="0E2841"/>
          </a:solidFill>
          <a:ln>
            <a:noFill/>
          </a:ln>
        </p:spPr>
        <p:txBody>
          <a:bodyPr wrap="square" lIns="90580" tIns="45290" rIns="90580" bIns="45290">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37931725" indent="-3747452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0580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58707"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11609"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4572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6pPr>
            <a:lvl7pPr marL="9144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7pPr>
            <a:lvl8pPr marL="13716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8pPr>
            <a:lvl9pPr marL="18288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5900" b="0" i="0" u="none" strike="noStrike" kern="1200" cap="none" spc="0" normalizeH="0" baseline="0" noProof="0" dirty="0">
                <a:ln>
                  <a:noFill/>
                </a:ln>
                <a:solidFill>
                  <a:srgbClr val="FFFFFF"/>
                </a:solidFill>
                <a:effectLst/>
                <a:uLnTx/>
                <a:uFillTx/>
                <a:latin typeface="Arial" charset="0"/>
                <a:ea typeface="ＭＳ Ｐゴシック" charset="0"/>
              </a:rPr>
              <a:t>Results</a:t>
            </a:r>
          </a:p>
        </p:txBody>
      </p:sp>
      <p:sp>
        <p:nvSpPr>
          <p:cNvPr id="14" name="TextBox 53">
            <a:extLst>
              <a:ext uri="{FF2B5EF4-FFF2-40B4-BE49-F238E27FC236}">
                <a16:creationId xmlns:a16="http://schemas.microsoft.com/office/drawing/2014/main" id="{FFF79344-D5E0-A019-B592-F9D3CAC91529}"/>
              </a:ext>
            </a:extLst>
          </p:cNvPr>
          <p:cNvSpPr txBox="1">
            <a:spLocks noChangeArrowheads="1"/>
          </p:cNvSpPr>
          <p:nvPr/>
        </p:nvSpPr>
        <p:spPr bwMode="auto">
          <a:xfrm>
            <a:off x="38971477" y="19461387"/>
            <a:ext cx="8848917" cy="999404"/>
          </a:xfrm>
          <a:prstGeom prst="rect">
            <a:avLst/>
          </a:prstGeom>
          <a:solidFill>
            <a:srgbClr val="0E2841"/>
          </a:solidFill>
          <a:ln>
            <a:noFill/>
          </a:ln>
        </p:spPr>
        <p:txBody>
          <a:bodyPr wrap="square" lIns="90580" tIns="45290" rIns="90580" bIns="45290">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37931725" indent="-3747452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0580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58707"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11609"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4572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6pPr>
            <a:lvl7pPr marL="9144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7pPr>
            <a:lvl8pPr marL="13716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8pPr>
            <a:lvl9pPr marL="18288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5900" b="0" i="0" u="none" strike="noStrike" kern="1200" cap="none" spc="0" normalizeH="0" baseline="0" noProof="0" dirty="0">
                <a:ln>
                  <a:noFill/>
                </a:ln>
                <a:solidFill>
                  <a:srgbClr val="FFFFFF"/>
                </a:solidFill>
                <a:effectLst/>
                <a:uLnTx/>
                <a:uFillTx/>
                <a:latin typeface="Arial" charset="0"/>
                <a:ea typeface="ＭＳ Ｐゴシック" charset="0"/>
              </a:rPr>
              <a:t>Conclusions</a:t>
            </a:r>
          </a:p>
        </p:txBody>
      </p:sp>
      <p:sp>
        <p:nvSpPr>
          <p:cNvPr id="18" name="TextBox 17">
            <a:extLst>
              <a:ext uri="{FF2B5EF4-FFF2-40B4-BE49-F238E27FC236}">
                <a16:creationId xmlns:a16="http://schemas.microsoft.com/office/drawing/2014/main" id="{CDD19152-4977-BBF7-0A39-820E8D5462D5}"/>
              </a:ext>
            </a:extLst>
          </p:cNvPr>
          <p:cNvSpPr txBox="1"/>
          <p:nvPr/>
        </p:nvSpPr>
        <p:spPr>
          <a:xfrm>
            <a:off x="1276610" y="6995811"/>
            <a:ext cx="9425154" cy="102489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571500" indent="-571500">
              <a:buFont typeface="Arial" panose="020B0604020202020204" pitchFamily="34" charset="0"/>
              <a:buChar char="•"/>
            </a:pPr>
            <a:r>
              <a:rPr lang="en-US" sz="3200" dirty="0"/>
              <a:t>Beginning in 2017, a population of United States (US) Government employees and their families have reported Anomalous Health Incidents (AHI) – unusual sensory experiences, typically accompanied by the sudden onset of vertigo, head pain, tinnitus, or cognitive changes </a:t>
            </a:r>
          </a:p>
          <a:p>
            <a:pPr marL="571500" indent="-571500">
              <a:buFont typeface="Arial" panose="020B0604020202020204" pitchFamily="34" charset="0"/>
              <a:buChar char="•"/>
            </a:pPr>
            <a:endParaRPr lang="en-US" sz="1200" dirty="0"/>
          </a:p>
          <a:p>
            <a:pPr marL="571500" indent="-571500">
              <a:buFont typeface="Arial" panose="020B0604020202020204" pitchFamily="34" charset="0"/>
              <a:buChar char="•"/>
            </a:pPr>
            <a:r>
              <a:rPr lang="en-US" sz="3200" dirty="0"/>
              <a:t>Patients with persistent cognitive symptoms in this population experience significant difficulty in returning to work and functional activities</a:t>
            </a:r>
            <a:r>
              <a:rPr lang="en-US" sz="3200" baseline="30000" dirty="0"/>
              <a:t>1</a:t>
            </a:r>
            <a:endParaRPr lang="en-US" sz="3200" dirty="0"/>
          </a:p>
          <a:p>
            <a:pPr marL="571500" indent="-571500">
              <a:buFont typeface="Arial" panose="020B0604020202020204" pitchFamily="34" charset="0"/>
              <a:buChar char="•"/>
            </a:pPr>
            <a:endParaRPr lang="en-US" sz="1200" dirty="0"/>
          </a:p>
          <a:p>
            <a:pPr marL="571500" indent="-571500">
              <a:buFont typeface="Arial" panose="020B0604020202020204" pitchFamily="34" charset="0"/>
              <a:buChar char="•"/>
            </a:pPr>
            <a:r>
              <a:rPr lang="en-US" sz="3200" dirty="0"/>
              <a:t>Little is known about the clinical presentation of this group, limiting clinical decision making</a:t>
            </a:r>
            <a:r>
              <a:rPr lang="en-US" sz="3200" baseline="30000" dirty="0"/>
              <a:t>2,3</a:t>
            </a:r>
            <a:endParaRPr lang="en-US" sz="3200" dirty="0"/>
          </a:p>
          <a:p>
            <a:pPr marL="571500" indent="-571500">
              <a:buFont typeface="Arial" panose="020B0604020202020204" pitchFamily="34" charset="0"/>
              <a:buChar char="•"/>
            </a:pPr>
            <a:endParaRPr lang="en-US" sz="1200" dirty="0"/>
          </a:p>
          <a:p>
            <a:pPr marL="571500" indent="-571500">
              <a:buFont typeface="Arial" panose="020B0604020202020204" pitchFamily="34" charset="0"/>
              <a:buChar char="•"/>
            </a:pPr>
            <a:r>
              <a:rPr kumimoji="0" lang="en-US" sz="3200" b="0" i="0" u="none" strike="noStrike" cap="none" spc="0" normalizeH="0" baseline="0" dirty="0">
                <a:ln>
                  <a:noFill/>
                </a:ln>
                <a:solidFill>
                  <a:srgbClr val="000000"/>
                </a:solidFill>
                <a:effectLst/>
                <a:uFillTx/>
                <a:latin typeface="+mn-lt"/>
                <a:ea typeface="+mn-ea"/>
                <a:cs typeface="+mn-cs"/>
                <a:sym typeface="Calibri"/>
              </a:rPr>
              <a:t>No study has documented response to cognitive rehabilitation interv</a:t>
            </a:r>
            <a:r>
              <a:rPr lang="en-US" sz="3200" dirty="0"/>
              <a:t>entions in this population</a:t>
            </a:r>
          </a:p>
          <a:p>
            <a:pPr marL="571500" indent="-571500">
              <a:buFont typeface="Arial" panose="020B0604020202020204" pitchFamily="34" charset="0"/>
              <a:buChar char="•"/>
            </a:pPr>
            <a:endParaRPr kumimoji="0" lang="en-US" sz="1100" b="0" i="0" u="none" strike="noStrike" cap="none" spc="0" normalizeH="0" baseline="0" dirty="0">
              <a:ln>
                <a:noFill/>
              </a:ln>
              <a:solidFill>
                <a:srgbClr val="000000"/>
              </a:solidFill>
              <a:effectLst/>
              <a:uFillTx/>
              <a:latin typeface="+mn-lt"/>
              <a:ea typeface="+mn-ea"/>
              <a:cs typeface="+mn-cs"/>
              <a:sym typeface="Calibri"/>
            </a:endParaRPr>
          </a:p>
          <a:p>
            <a:r>
              <a:rPr lang="en-US" sz="3200" dirty="0">
                <a:solidFill>
                  <a:srgbClr val="A6192E"/>
                </a:solidFill>
              </a:rPr>
              <a:t>The goals of this study were to:</a:t>
            </a:r>
          </a:p>
          <a:p>
            <a:pPr marL="742950" indent="-742950">
              <a:buAutoNum type="arabicPeriod"/>
            </a:pPr>
            <a:r>
              <a:rPr lang="en-US" sz="3200" dirty="0">
                <a:solidFill>
                  <a:srgbClr val="A6192E"/>
                </a:solidFill>
              </a:rPr>
              <a:t>Explore the clinical presentation of patients with cognitive concerns following potential exposure to AHI </a:t>
            </a:r>
          </a:p>
          <a:p>
            <a:pPr marL="742950" indent="-742950">
              <a:buAutoNum type="arabicPeriod"/>
            </a:pPr>
            <a:r>
              <a:rPr lang="en-US" sz="3200" dirty="0">
                <a:solidFill>
                  <a:srgbClr val="A6192E"/>
                </a:solidFill>
              </a:rPr>
              <a:t>Evaluate a potential intervention for improving cognitive efficiency </a:t>
            </a:r>
          </a:p>
        </p:txBody>
      </p:sp>
      <p:sp>
        <p:nvSpPr>
          <p:cNvPr id="26" name="TextBox 25">
            <a:extLst>
              <a:ext uri="{FF2B5EF4-FFF2-40B4-BE49-F238E27FC236}">
                <a16:creationId xmlns:a16="http://schemas.microsoft.com/office/drawing/2014/main" id="{39E7EE38-2B40-4A8C-41B3-26354015D038}"/>
              </a:ext>
            </a:extLst>
          </p:cNvPr>
          <p:cNvSpPr txBox="1"/>
          <p:nvPr/>
        </p:nvSpPr>
        <p:spPr>
          <a:xfrm>
            <a:off x="1319046" y="18279531"/>
            <a:ext cx="9467590" cy="146809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3200" dirty="0"/>
              <a:t>We completed a retrospective review of de-identified data from an existing clinical database</a:t>
            </a:r>
          </a:p>
          <a:p>
            <a:endParaRPr kumimoji="0" lang="en-US" sz="1000" b="0" i="0" u="none" strike="noStrike" cap="none" spc="0" normalizeH="0" baseline="0" dirty="0">
              <a:ln>
                <a:noFill/>
              </a:ln>
              <a:solidFill>
                <a:srgbClr val="000000"/>
              </a:solidFill>
              <a:effectLst/>
              <a:uFillTx/>
              <a:latin typeface="+mn-lt"/>
              <a:ea typeface="+mn-ea"/>
              <a:cs typeface="+mn-cs"/>
              <a:sym typeface="Calibri"/>
            </a:endParaRPr>
          </a:p>
          <a:p>
            <a:r>
              <a:rPr lang="en-US" sz="3200" u="sng" dirty="0"/>
              <a:t>Patients</a:t>
            </a:r>
          </a:p>
          <a:p>
            <a:r>
              <a:rPr kumimoji="0" lang="en-US" sz="3200" b="0" i="0" strike="noStrike" cap="none" spc="0" normalizeH="0" baseline="0" dirty="0">
                <a:ln>
                  <a:noFill/>
                </a:ln>
                <a:solidFill>
                  <a:srgbClr val="000000"/>
                </a:solidFill>
                <a:effectLst/>
                <a:uFillTx/>
                <a:latin typeface="+mn-lt"/>
                <a:ea typeface="+mn-ea"/>
                <a:cs typeface="+mn-cs"/>
                <a:sym typeface="Calibri"/>
              </a:rPr>
              <a:t>40 US </a:t>
            </a:r>
            <a:r>
              <a:rPr lang="en-US" sz="3200" dirty="0"/>
              <a:t>Government employees or family members referred to the NICoE Brain Fitness Center (BFC) following a report of an AHI </a:t>
            </a:r>
          </a:p>
          <a:p>
            <a:endParaRPr kumimoji="0" lang="en-US" sz="1000" b="0" i="0" strike="noStrike" cap="none" spc="0" normalizeH="0" baseline="0" dirty="0">
              <a:ln>
                <a:noFill/>
              </a:ln>
              <a:solidFill>
                <a:srgbClr val="000000"/>
              </a:solidFill>
              <a:effectLst/>
              <a:uFillTx/>
              <a:latin typeface="+mn-lt"/>
              <a:ea typeface="+mn-ea"/>
              <a:cs typeface="+mn-cs"/>
              <a:sym typeface="Calibri"/>
            </a:endParaRPr>
          </a:p>
          <a:p>
            <a:r>
              <a:rPr lang="en-US" sz="3200" u="sng" dirty="0"/>
              <a:t>Assessment/Intervention</a:t>
            </a:r>
          </a:p>
          <a:p>
            <a:r>
              <a:rPr lang="en-US" sz="3200" dirty="0"/>
              <a:t>Patients received the BFC standard of care </a:t>
            </a:r>
          </a:p>
          <a:p>
            <a:pPr marL="571500" indent="-571500">
              <a:buFont typeface="Arial" panose="020B0604020202020204" pitchFamily="34" charset="0"/>
              <a:buChar char="•"/>
            </a:pPr>
            <a:r>
              <a:rPr lang="en-US" sz="3200" dirty="0"/>
              <a:t>Intake interview and initial assessment</a:t>
            </a:r>
          </a:p>
          <a:p>
            <a:pPr marL="571500" indent="-571500">
              <a:buFont typeface="Arial" panose="020B0604020202020204" pitchFamily="34" charset="0"/>
              <a:buChar char="•"/>
            </a:pPr>
            <a:r>
              <a:rPr lang="en-US" sz="3200" dirty="0"/>
              <a:t>Subscription to an online gamified cognitive training tool with recommended use 20-30 minutes/day 3-5 times/week </a:t>
            </a:r>
          </a:p>
          <a:p>
            <a:pPr marL="571500" indent="-571500">
              <a:buFont typeface="Arial" panose="020B0604020202020204" pitchFamily="34" charset="0"/>
              <a:buChar char="•"/>
            </a:pPr>
            <a:r>
              <a:rPr lang="en-US" sz="3200" dirty="0"/>
              <a:t>Consultation with a clinician to review the program and provide recommendations on use </a:t>
            </a:r>
          </a:p>
          <a:p>
            <a:pPr marL="571500" indent="-571500">
              <a:buFont typeface="Arial" panose="020B0604020202020204" pitchFamily="34" charset="0"/>
              <a:buChar char="•"/>
            </a:pPr>
            <a:r>
              <a:rPr lang="en-US" sz="3200" dirty="0"/>
              <a:t>Follow-up consultation and repeat testing every 6-8 weeks</a:t>
            </a:r>
          </a:p>
          <a:p>
            <a:endParaRPr kumimoji="0" lang="en-US" sz="900" b="0" i="0" u="sng" strike="noStrike" cap="none" spc="0" normalizeH="0" baseline="0" dirty="0">
              <a:ln>
                <a:noFill/>
              </a:ln>
              <a:solidFill>
                <a:srgbClr val="000000"/>
              </a:solidFill>
              <a:effectLst/>
              <a:uFillTx/>
              <a:latin typeface="+mn-lt"/>
              <a:ea typeface="+mn-ea"/>
              <a:cs typeface="+mn-cs"/>
              <a:sym typeface="Calibri"/>
            </a:endParaRPr>
          </a:p>
          <a:p>
            <a:r>
              <a:rPr kumimoji="0" lang="en-US" sz="3200" b="0" i="0" u="sng" strike="noStrike" cap="none" spc="0" normalizeH="0" baseline="0" dirty="0">
                <a:ln>
                  <a:noFill/>
                </a:ln>
                <a:solidFill>
                  <a:srgbClr val="000000"/>
                </a:solidFill>
                <a:effectLst/>
                <a:uFillTx/>
                <a:latin typeface="+mn-lt"/>
                <a:ea typeface="+mn-ea"/>
                <a:cs typeface="+mn-cs"/>
                <a:sym typeface="Calibri"/>
              </a:rPr>
              <a:t>Measures</a:t>
            </a:r>
          </a:p>
          <a:p>
            <a:pPr marL="457200" indent="-457200">
              <a:buFont typeface="Arial" panose="020B0604020202020204" pitchFamily="34" charset="0"/>
              <a:buChar char="•"/>
            </a:pPr>
            <a:r>
              <a:rPr kumimoji="0" lang="en-US" sz="3200" b="0" i="0" strike="noStrike" cap="none" spc="0" normalizeH="0" baseline="0" dirty="0">
                <a:ln>
                  <a:noFill/>
                </a:ln>
                <a:solidFill>
                  <a:srgbClr val="000000"/>
                </a:solidFill>
                <a:effectLst/>
                <a:uFillTx/>
                <a:latin typeface="+mn-lt"/>
                <a:ea typeface="+mn-ea"/>
                <a:cs typeface="+mn-cs"/>
                <a:sym typeface="Calibri"/>
              </a:rPr>
              <a:t>Objective co</a:t>
            </a:r>
            <a:r>
              <a:rPr lang="en-US" sz="3200" dirty="0"/>
              <a:t>gnitive performance: </a:t>
            </a:r>
            <a:r>
              <a:rPr lang="en-US" sz="2400" dirty="0"/>
              <a:t>Automated Neuropsychological Assessment Metric (ANAM)</a:t>
            </a:r>
          </a:p>
          <a:p>
            <a:pPr marL="457200" indent="-457200">
              <a:buFont typeface="Arial" panose="020B0604020202020204" pitchFamily="34" charset="0"/>
              <a:buChar char="•"/>
            </a:pPr>
            <a:r>
              <a:rPr kumimoji="0" lang="en-US" sz="3200" b="0" i="0" strike="noStrike" cap="none" spc="0" normalizeH="0" baseline="0" dirty="0">
                <a:ln>
                  <a:noFill/>
                </a:ln>
                <a:solidFill>
                  <a:srgbClr val="000000"/>
                </a:solidFill>
                <a:effectLst/>
                <a:uFillTx/>
                <a:latin typeface="+mn-lt"/>
                <a:ea typeface="+mn-ea"/>
                <a:cs typeface="+mn-cs"/>
                <a:sym typeface="Calibri"/>
              </a:rPr>
              <a:t>Symptom self-report: </a:t>
            </a:r>
            <a:r>
              <a:rPr kumimoji="0" lang="en-US" sz="2400" b="0" i="0" strike="noStrike" cap="none" spc="0" normalizeH="0" baseline="0" dirty="0">
                <a:ln>
                  <a:noFill/>
                </a:ln>
                <a:solidFill>
                  <a:srgbClr val="000000"/>
                </a:solidFill>
                <a:effectLst/>
                <a:uFillTx/>
                <a:latin typeface="+mn-lt"/>
                <a:ea typeface="+mn-ea"/>
                <a:cs typeface="+mn-cs"/>
                <a:sym typeface="Calibri"/>
              </a:rPr>
              <a:t>Neurobehavioral Symptom Inventory (NSI), </a:t>
            </a:r>
            <a:r>
              <a:rPr lang="en-US" sz="2400" dirty="0"/>
              <a:t>Headache Inventory Test (HIT-6), Generalized Anxiety Disorder 7-item (GAD-7), Patient Health Questionnaire-9 (PHQ-9), Post-Traumatic Stress Disorder (PTSD) Checklist, DSM-5 (PCL-5), Mayo-Portland Adaptability Inventory-M (MPAI-M), Response to Stressful Experience Scale (RSES), Satisfaction with Life Survey (SWLS) </a:t>
            </a:r>
            <a:endParaRPr kumimoji="0" lang="en-US" sz="2400" b="0" i="0" strike="noStrike" cap="none" spc="0" normalizeH="0" baseline="0" dirty="0">
              <a:ln>
                <a:noFill/>
              </a:ln>
              <a:solidFill>
                <a:srgbClr val="000000"/>
              </a:solidFill>
              <a:effectLst/>
              <a:uFillTx/>
              <a:latin typeface="+mn-lt"/>
              <a:ea typeface="+mn-ea"/>
              <a:cs typeface="+mn-cs"/>
              <a:sym typeface="Calibri"/>
            </a:endParaRPr>
          </a:p>
          <a:p>
            <a:pPr marL="457200" indent="-457200">
              <a:buFont typeface="Arial" panose="020B0604020202020204" pitchFamily="34" charset="0"/>
              <a:buChar char="•"/>
            </a:pPr>
            <a:r>
              <a:rPr lang="en-US" sz="3200" dirty="0"/>
              <a:t>Patient satisfaction survey</a:t>
            </a:r>
          </a:p>
          <a:p>
            <a:pPr marL="457200" indent="-457200">
              <a:buFont typeface="Arial" panose="020B0604020202020204" pitchFamily="34" charset="0"/>
              <a:buChar char="•"/>
            </a:pPr>
            <a:r>
              <a:rPr kumimoji="0" lang="en-US" sz="3200" b="0" i="0" strike="noStrike" cap="none" spc="0" normalizeH="0" baseline="0" dirty="0">
                <a:ln>
                  <a:noFill/>
                </a:ln>
                <a:solidFill>
                  <a:srgbClr val="000000"/>
                </a:solidFill>
                <a:effectLst/>
                <a:uFillTx/>
                <a:latin typeface="+mn-lt"/>
                <a:ea typeface="+mn-ea"/>
                <a:cs typeface="+mn-cs"/>
                <a:sym typeface="Calibri"/>
              </a:rPr>
              <a:t>Cognitive training tool utilization</a:t>
            </a:r>
          </a:p>
          <a:p>
            <a:endParaRPr lang="en-US" sz="1400" dirty="0"/>
          </a:p>
          <a:p>
            <a:r>
              <a:rPr kumimoji="0" lang="en-US" sz="3200" b="0" i="0" strike="noStrike" cap="none" spc="0" normalizeH="0" baseline="0" dirty="0">
                <a:ln>
                  <a:noFill/>
                </a:ln>
                <a:solidFill>
                  <a:srgbClr val="000000"/>
                </a:solidFill>
                <a:effectLst/>
                <a:uFillTx/>
                <a:latin typeface="+mn-lt"/>
                <a:ea typeface="+mn-ea"/>
                <a:cs typeface="+mn-cs"/>
                <a:sym typeface="Calibri"/>
              </a:rPr>
              <a:t>We analyzed clinical presentation on patients’ first visit and change </a:t>
            </a:r>
            <a:r>
              <a:rPr lang="en-US" sz="3200" dirty="0"/>
              <a:t>over repeated test sessions</a:t>
            </a:r>
            <a:endParaRPr kumimoji="0" lang="en-US" sz="3200" b="0" i="0" strike="noStrike" cap="none" spc="0" normalizeH="0" baseline="0" dirty="0">
              <a:ln>
                <a:noFill/>
              </a:ln>
              <a:solidFill>
                <a:srgbClr val="000000"/>
              </a:solidFill>
              <a:effectLst/>
              <a:uFillTx/>
              <a:latin typeface="+mn-lt"/>
              <a:ea typeface="+mn-ea"/>
              <a:cs typeface="+mn-cs"/>
              <a:sym typeface="Calibri"/>
            </a:endParaRPr>
          </a:p>
        </p:txBody>
      </p:sp>
      <p:pic>
        <p:nvPicPr>
          <p:cNvPr id="44" name="Picture 43">
            <a:extLst>
              <a:ext uri="{FF2B5EF4-FFF2-40B4-BE49-F238E27FC236}">
                <a16:creationId xmlns:a16="http://schemas.microsoft.com/office/drawing/2014/main" id="{172096E0-F4E9-5566-2E4F-C00E595B3D93}"/>
              </a:ext>
            </a:extLst>
          </p:cNvPr>
          <p:cNvPicPr>
            <a:picLocks noChangeAspect="1"/>
          </p:cNvPicPr>
          <p:nvPr/>
        </p:nvPicPr>
        <p:blipFill>
          <a:blip r:embed="rId3" cstate="print">
            <a:extLst>
              <a:ext uri="{28A0092B-C50C-407E-A947-70E740481C1C}">
                <a14:useLocalDpi xmlns:a14="http://schemas.microsoft.com/office/drawing/2010/main" val="0"/>
              </a:ext>
            </a:extLst>
          </a:blip>
          <a:srcRect t="49587" b="25043"/>
          <a:stretch>
            <a:fillRect/>
          </a:stretch>
        </p:blipFill>
        <p:spPr>
          <a:xfrm>
            <a:off x="11648736" y="22015856"/>
            <a:ext cx="12039929" cy="3054515"/>
          </a:xfrm>
          <a:prstGeom prst="rect">
            <a:avLst/>
          </a:prstGeom>
        </p:spPr>
      </p:pic>
      <p:pic>
        <p:nvPicPr>
          <p:cNvPr id="46" name="Picture 45" descr="Diagram, schematic&#10;&#10;AI-generated content may be incorrect.">
            <a:extLst>
              <a:ext uri="{FF2B5EF4-FFF2-40B4-BE49-F238E27FC236}">
                <a16:creationId xmlns:a16="http://schemas.microsoft.com/office/drawing/2014/main" id="{D34900D7-99D3-14B6-AE82-AE5AF53B8861}"/>
              </a:ext>
            </a:extLst>
          </p:cNvPr>
          <p:cNvPicPr>
            <a:picLocks noChangeAspect="1"/>
          </p:cNvPicPr>
          <p:nvPr/>
        </p:nvPicPr>
        <p:blipFill>
          <a:blip r:embed="rId4" cstate="print">
            <a:extLst>
              <a:ext uri="{28A0092B-C50C-407E-A947-70E740481C1C}">
                <a14:useLocalDpi xmlns:a14="http://schemas.microsoft.com/office/drawing/2010/main" val="0"/>
              </a:ext>
            </a:extLst>
          </a:blip>
          <a:srcRect t="190" r="66566" b="67517"/>
          <a:stretch>
            <a:fillRect/>
          </a:stretch>
        </p:blipFill>
        <p:spPr>
          <a:xfrm>
            <a:off x="15874751" y="27332717"/>
            <a:ext cx="4760299" cy="3678605"/>
          </a:xfrm>
          <a:prstGeom prst="rect">
            <a:avLst/>
          </a:prstGeom>
        </p:spPr>
      </p:pic>
      <p:pic>
        <p:nvPicPr>
          <p:cNvPr id="48" name="Picture 47" descr="Diagram, schematic&#10;&#10;AI-generated content may be incorrect.">
            <a:extLst>
              <a:ext uri="{FF2B5EF4-FFF2-40B4-BE49-F238E27FC236}">
                <a16:creationId xmlns:a16="http://schemas.microsoft.com/office/drawing/2014/main" id="{0B1FC146-A0B8-212B-A40D-4542506EB21D}"/>
              </a:ext>
            </a:extLst>
          </p:cNvPr>
          <p:cNvPicPr>
            <a:picLocks noChangeAspect="1"/>
          </p:cNvPicPr>
          <p:nvPr/>
        </p:nvPicPr>
        <p:blipFill>
          <a:blip r:embed="rId4" cstate="print">
            <a:extLst>
              <a:ext uri="{28A0092B-C50C-407E-A947-70E740481C1C}">
                <a14:useLocalDpi xmlns:a14="http://schemas.microsoft.com/office/drawing/2010/main" val="0"/>
              </a:ext>
            </a:extLst>
          </a:blip>
          <a:srcRect l="33410" r="32672" b="66872"/>
          <a:stretch>
            <a:fillRect/>
          </a:stretch>
        </p:blipFill>
        <p:spPr>
          <a:xfrm>
            <a:off x="11746480" y="8883277"/>
            <a:ext cx="4532332" cy="3541605"/>
          </a:xfrm>
          <a:prstGeom prst="rect">
            <a:avLst/>
          </a:prstGeom>
        </p:spPr>
      </p:pic>
      <p:pic>
        <p:nvPicPr>
          <p:cNvPr id="49" name="Picture 48" descr="Diagram, schematic&#10;&#10;AI-generated content may be incorrect.">
            <a:extLst>
              <a:ext uri="{FF2B5EF4-FFF2-40B4-BE49-F238E27FC236}">
                <a16:creationId xmlns:a16="http://schemas.microsoft.com/office/drawing/2014/main" id="{D7C579C0-EEF1-6FAC-A1FA-ABE57AAEE4B1}"/>
              </a:ext>
            </a:extLst>
          </p:cNvPr>
          <p:cNvPicPr>
            <a:picLocks noChangeAspect="1"/>
          </p:cNvPicPr>
          <p:nvPr/>
        </p:nvPicPr>
        <p:blipFill>
          <a:blip r:embed="rId4" cstate="print">
            <a:extLst>
              <a:ext uri="{28A0092B-C50C-407E-A947-70E740481C1C}">
                <a14:useLocalDpi xmlns:a14="http://schemas.microsoft.com/office/drawing/2010/main" val="0"/>
              </a:ext>
            </a:extLst>
          </a:blip>
          <a:srcRect l="66869" t="32954" r="-787" b="33918"/>
          <a:stretch>
            <a:fillRect/>
          </a:stretch>
        </p:blipFill>
        <p:spPr>
          <a:xfrm>
            <a:off x="16278812" y="8852306"/>
            <a:ext cx="4532332" cy="3541605"/>
          </a:xfrm>
          <a:prstGeom prst="rect">
            <a:avLst/>
          </a:prstGeom>
        </p:spPr>
      </p:pic>
      <p:pic>
        <p:nvPicPr>
          <p:cNvPr id="50" name="Picture 49" descr="Diagram, schematic&#10;&#10;AI-generated content may be incorrect.">
            <a:extLst>
              <a:ext uri="{FF2B5EF4-FFF2-40B4-BE49-F238E27FC236}">
                <a16:creationId xmlns:a16="http://schemas.microsoft.com/office/drawing/2014/main" id="{CFE30F42-EB4A-F3C0-D1D4-7A04A57818B5}"/>
              </a:ext>
            </a:extLst>
          </p:cNvPr>
          <p:cNvPicPr>
            <a:picLocks noChangeAspect="1"/>
          </p:cNvPicPr>
          <p:nvPr/>
        </p:nvPicPr>
        <p:blipFill>
          <a:blip r:embed="rId4" cstate="print">
            <a:extLst>
              <a:ext uri="{28A0092B-C50C-407E-A947-70E740481C1C}">
                <a14:useLocalDpi xmlns:a14="http://schemas.microsoft.com/office/drawing/2010/main" val="0"/>
              </a:ext>
            </a:extLst>
          </a:blip>
          <a:srcRect t="67363" r="66081" b="-491"/>
          <a:stretch>
            <a:fillRect/>
          </a:stretch>
        </p:blipFill>
        <p:spPr>
          <a:xfrm>
            <a:off x="20846744" y="8977129"/>
            <a:ext cx="4532332" cy="3541605"/>
          </a:xfrm>
          <a:prstGeom prst="rect">
            <a:avLst/>
          </a:prstGeom>
        </p:spPr>
      </p:pic>
      <p:pic>
        <p:nvPicPr>
          <p:cNvPr id="51" name="Picture 50" descr="Diagram, schematic&#10;&#10;AI-generated content may be incorrect.">
            <a:extLst>
              <a:ext uri="{FF2B5EF4-FFF2-40B4-BE49-F238E27FC236}">
                <a16:creationId xmlns:a16="http://schemas.microsoft.com/office/drawing/2014/main" id="{A14EA36E-259C-5BA4-F4CE-82B3155AF1A2}"/>
              </a:ext>
            </a:extLst>
          </p:cNvPr>
          <p:cNvPicPr>
            <a:picLocks noChangeAspect="1"/>
          </p:cNvPicPr>
          <p:nvPr/>
        </p:nvPicPr>
        <p:blipFill>
          <a:blip r:embed="rId4" cstate="print">
            <a:extLst>
              <a:ext uri="{28A0092B-C50C-407E-A947-70E740481C1C}">
                <a14:useLocalDpi xmlns:a14="http://schemas.microsoft.com/office/drawing/2010/main" val="0"/>
              </a:ext>
            </a:extLst>
          </a:blip>
          <a:srcRect l="33257" t="67116" r="30097" b="-244"/>
          <a:stretch>
            <a:fillRect/>
          </a:stretch>
        </p:blipFill>
        <p:spPr>
          <a:xfrm>
            <a:off x="25527043" y="8919889"/>
            <a:ext cx="4896669" cy="3541605"/>
          </a:xfrm>
          <a:prstGeom prst="rect">
            <a:avLst/>
          </a:prstGeom>
        </p:spPr>
      </p:pic>
      <p:sp>
        <p:nvSpPr>
          <p:cNvPr id="54" name="Right Brace 53">
            <a:extLst>
              <a:ext uri="{FF2B5EF4-FFF2-40B4-BE49-F238E27FC236}">
                <a16:creationId xmlns:a16="http://schemas.microsoft.com/office/drawing/2014/main" id="{1EF12552-3805-9059-D790-35F506C52190}"/>
              </a:ext>
            </a:extLst>
          </p:cNvPr>
          <p:cNvSpPr/>
          <p:nvPr/>
        </p:nvSpPr>
        <p:spPr>
          <a:xfrm rot="16200000">
            <a:off x="17885293" y="27344529"/>
            <a:ext cx="366597" cy="1589634"/>
          </a:xfrm>
          <a:prstGeom prst="rightBrace">
            <a:avLst>
              <a:gd name="adj1" fmla="val 73281"/>
              <a:gd name="adj2" fmla="val 50000"/>
            </a:avLst>
          </a:prstGeom>
          <a:ln w="19050">
            <a:solidFill>
              <a:srgbClr val="C00000"/>
            </a:solidFill>
          </a:ln>
        </p:spPr>
        <p:style>
          <a:lnRef idx="1">
            <a:schemeClr val="dk1"/>
          </a:lnRef>
          <a:fillRef idx="0">
            <a:schemeClr val="dk1"/>
          </a:fillRef>
          <a:effectRef idx="0">
            <a:schemeClr val="dk1"/>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endParaRPr>
          </a:p>
        </p:txBody>
      </p:sp>
      <p:sp>
        <p:nvSpPr>
          <p:cNvPr id="55" name="TextBox 54">
            <a:extLst>
              <a:ext uri="{FF2B5EF4-FFF2-40B4-BE49-F238E27FC236}">
                <a16:creationId xmlns:a16="http://schemas.microsoft.com/office/drawing/2014/main" id="{44945B83-EC88-1A7F-2E80-57671FDFFA50}"/>
              </a:ext>
            </a:extLst>
          </p:cNvPr>
          <p:cNvSpPr txBox="1"/>
          <p:nvPr/>
        </p:nvSpPr>
        <p:spPr>
          <a:xfrm>
            <a:off x="17869811" y="27488825"/>
            <a:ext cx="316181"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70198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dirty="0">
                <a:ln>
                  <a:noFill/>
                </a:ln>
                <a:solidFill>
                  <a:srgbClr val="C00000"/>
                </a:solidFill>
                <a:effectLst/>
                <a:uFillTx/>
                <a:latin typeface="+mn-lt"/>
                <a:ea typeface="+mn-ea"/>
                <a:cs typeface="+mn-cs"/>
                <a:sym typeface="Calibri"/>
              </a:rPr>
              <a:t>*</a:t>
            </a:r>
          </a:p>
        </p:txBody>
      </p:sp>
      <p:pic>
        <p:nvPicPr>
          <p:cNvPr id="57" name="Picture 56" descr="Diagram, schematic&#10;&#10;AI-generated content may be incorrect.">
            <a:extLst>
              <a:ext uri="{FF2B5EF4-FFF2-40B4-BE49-F238E27FC236}">
                <a16:creationId xmlns:a16="http://schemas.microsoft.com/office/drawing/2014/main" id="{449F5343-0FB9-4F77-FA69-C5A1703B1B1A}"/>
              </a:ext>
            </a:extLst>
          </p:cNvPr>
          <p:cNvPicPr>
            <a:picLocks noChangeAspect="1"/>
          </p:cNvPicPr>
          <p:nvPr/>
        </p:nvPicPr>
        <p:blipFill>
          <a:blip r:embed="rId4" cstate="print">
            <a:extLst>
              <a:ext uri="{28A0092B-C50C-407E-A947-70E740481C1C}">
                <a14:useLocalDpi xmlns:a14="http://schemas.microsoft.com/office/drawing/2010/main" val="0"/>
              </a:ext>
            </a:extLst>
          </a:blip>
          <a:srcRect l="33410" r="32672" b="66872"/>
          <a:stretch>
            <a:fillRect/>
          </a:stretch>
        </p:blipFill>
        <p:spPr>
          <a:xfrm>
            <a:off x="20707132" y="27280503"/>
            <a:ext cx="4721339" cy="3689296"/>
          </a:xfrm>
          <a:prstGeom prst="rect">
            <a:avLst/>
          </a:prstGeom>
        </p:spPr>
      </p:pic>
      <p:pic>
        <p:nvPicPr>
          <p:cNvPr id="58" name="Picture 57" descr="Diagram, schematic&#10;&#10;AI-generated content may be incorrect.">
            <a:extLst>
              <a:ext uri="{FF2B5EF4-FFF2-40B4-BE49-F238E27FC236}">
                <a16:creationId xmlns:a16="http://schemas.microsoft.com/office/drawing/2014/main" id="{0BCEFBE4-E9A3-E324-82AD-484746B3D9DA}"/>
              </a:ext>
            </a:extLst>
          </p:cNvPr>
          <p:cNvPicPr>
            <a:picLocks noChangeAspect="1"/>
          </p:cNvPicPr>
          <p:nvPr/>
        </p:nvPicPr>
        <p:blipFill>
          <a:blip r:embed="rId4" cstate="print">
            <a:extLst>
              <a:ext uri="{28A0092B-C50C-407E-A947-70E740481C1C}">
                <a14:useLocalDpi xmlns:a14="http://schemas.microsoft.com/office/drawing/2010/main" val="0"/>
              </a:ext>
            </a:extLst>
          </a:blip>
          <a:srcRect l="-237" t="33803" r="66319" b="33069"/>
          <a:stretch>
            <a:fillRect/>
          </a:stretch>
        </p:blipFill>
        <p:spPr>
          <a:xfrm>
            <a:off x="25329769" y="27400978"/>
            <a:ext cx="4721339" cy="3689296"/>
          </a:xfrm>
          <a:prstGeom prst="rect">
            <a:avLst/>
          </a:prstGeom>
        </p:spPr>
      </p:pic>
      <p:pic>
        <p:nvPicPr>
          <p:cNvPr id="60" name="Picture 59" descr="Diagram, schematic&#10;&#10;AI-generated content may be incorrect.">
            <a:extLst>
              <a:ext uri="{FF2B5EF4-FFF2-40B4-BE49-F238E27FC236}">
                <a16:creationId xmlns:a16="http://schemas.microsoft.com/office/drawing/2014/main" id="{39FEB6DD-66C4-1D6F-4112-7B1B9EBD962B}"/>
              </a:ext>
            </a:extLst>
          </p:cNvPr>
          <p:cNvPicPr>
            <a:picLocks noChangeAspect="1"/>
          </p:cNvPicPr>
          <p:nvPr/>
        </p:nvPicPr>
        <p:blipFill>
          <a:blip r:embed="rId4" cstate="print">
            <a:extLst>
              <a:ext uri="{28A0092B-C50C-407E-A947-70E740481C1C}">
                <a14:useLocalDpi xmlns:a14="http://schemas.microsoft.com/office/drawing/2010/main" val="0"/>
              </a:ext>
            </a:extLst>
          </a:blip>
          <a:srcRect l="66869" t="32954" r="-787" b="33918"/>
          <a:stretch>
            <a:fillRect/>
          </a:stretch>
        </p:blipFill>
        <p:spPr>
          <a:xfrm>
            <a:off x="30113983" y="27349002"/>
            <a:ext cx="4721339" cy="3689296"/>
          </a:xfrm>
          <a:prstGeom prst="rect">
            <a:avLst/>
          </a:prstGeom>
        </p:spPr>
      </p:pic>
      <p:sp>
        <p:nvSpPr>
          <p:cNvPr id="61" name="Right Brace 60">
            <a:extLst>
              <a:ext uri="{FF2B5EF4-FFF2-40B4-BE49-F238E27FC236}">
                <a16:creationId xmlns:a16="http://schemas.microsoft.com/office/drawing/2014/main" id="{0219BAAF-3CE6-535F-2816-BD05D15C1FF9}"/>
              </a:ext>
            </a:extLst>
          </p:cNvPr>
          <p:cNvSpPr/>
          <p:nvPr/>
        </p:nvSpPr>
        <p:spPr>
          <a:xfrm rot="16200000">
            <a:off x="22725034" y="27304384"/>
            <a:ext cx="249102" cy="1638024"/>
          </a:xfrm>
          <a:prstGeom prst="rightBrace">
            <a:avLst>
              <a:gd name="adj1" fmla="val 73281"/>
              <a:gd name="adj2" fmla="val 50000"/>
            </a:avLst>
          </a:prstGeom>
          <a:ln w="19050">
            <a:solidFill>
              <a:srgbClr val="C00000"/>
            </a:solidFill>
          </a:ln>
        </p:spPr>
        <p:style>
          <a:lnRef idx="1">
            <a:schemeClr val="dk1"/>
          </a:lnRef>
          <a:fillRef idx="0">
            <a:schemeClr val="dk1"/>
          </a:fillRef>
          <a:effectRef idx="0">
            <a:schemeClr val="dk1"/>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endParaRPr>
          </a:p>
        </p:txBody>
      </p:sp>
      <p:sp>
        <p:nvSpPr>
          <p:cNvPr id="62" name="TextBox 61">
            <a:extLst>
              <a:ext uri="{FF2B5EF4-FFF2-40B4-BE49-F238E27FC236}">
                <a16:creationId xmlns:a16="http://schemas.microsoft.com/office/drawing/2014/main" id="{7E960D65-C1FE-BC4B-A5B3-8C903C0DFBB0}"/>
              </a:ext>
            </a:extLst>
          </p:cNvPr>
          <p:cNvSpPr txBox="1"/>
          <p:nvPr/>
        </p:nvSpPr>
        <p:spPr>
          <a:xfrm>
            <a:off x="22659980" y="27536470"/>
            <a:ext cx="446384"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70198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dirty="0">
                <a:ln>
                  <a:noFill/>
                </a:ln>
                <a:solidFill>
                  <a:srgbClr val="C00000"/>
                </a:solidFill>
                <a:effectLst/>
                <a:uFillTx/>
                <a:latin typeface="+mn-lt"/>
                <a:ea typeface="+mn-ea"/>
                <a:cs typeface="+mn-cs"/>
                <a:sym typeface="Calibri"/>
              </a:rPr>
              <a:t>*</a:t>
            </a:r>
          </a:p>
        </p:txBody>
      </p:sp>
      <p:sp>
        <p:nvSpPr>
          <p:cNvPr id="63" name="Right Brace 62">
            <a:extLst>
              <a:ext uri="{FF2B5EF4-FFF2-40B4-BE49-F238E27FC236}">
                <a16:creationId xmlns:a16="http://schemas.microsoft.com/office/drawing/2014/main" id="{2CEA14CB-7625-B901-816B-7BE75FE6F755}"/>
              </a:ext>
            </a:extLst>
          </p:cNvPr>
          <p:cNvSpPr/>
          <p:nvPr/>
        </p:nvSpPr>
        <p:spPr>
          <a:xfrm rot="16200000">
            <a:off x="27789579" y="27515996"/>
            <a:ext cx="271023" cy="2443904"/>
          </a:xfrm>
          <a:prstGeom prst="rightBrace">
            <a:avLst>
              <a:gd name="adj1" fmla="val 73281"/>
              <a:gd name="adj2" fmla="val 50000"/>
            </a:avLst>
          </a:prstGeom>
          <a:ln w="19050">
            <a:solidFill>
              <a:srgbClr val="C00000"/>
            </a:solidFill>
          </a:ln>
        </p:spPr>
        <p:style>
          <a:lnRef idx="1">
            <a:schemeClr val="dk1"/>
          </a:lnRef>
          <a:fillRef idx="0">
            <a:schemeClr val="dk1"/>
          </a:fillRef>
          <a:effectRef idx="0">
            <a:schemeClr val="dk1"/>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endParaRPr>
          </a:p>
        </p:txBody>
      </p:sp>
      <p:sp>
        <p:nvSpPr>
          <p:cNvPr id="64" name="TextBox 63">
            <a:extLst>
              <a:ext uri="{FF2B5EF4-FFF2-40B4-BE49-F238E27FC236}">
                <a16:creationId xmlns:a16="http://schemas.microsoft.com/office/drawing/2014/main" id="{28C06C8D-35DB-EC91-B240-DF2E72E5E9E4}"/>
              </a:ext>
            </a:extLst>
          </p:cNvPr>
          <p:cNvSpPr txBox="1"/>
          <p:nvPr/>
        </p:nvSpPr>
        <p:spPr>
          <a:xfrm>
            <a:off x="27724204" y="28128637"/>
            <a:ext cx="446384"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70198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dirty="0">
                <a:ln>
                  <a:noFill/>
                </a:ln>
                <a:solidFill>
                  <a:srgbClr val="C00000"/>
                </a:solidFill>
                <a:effectLst/>
                <a:uFillTx/>
                <a:latin typeface="+mn-lt"/>
                <a:ea typeface="+mn-ea"/>
                <a:cs typeface="+mn-cs"/>
                <a:sym typeface="Calibri"/>
              </a:rPr>
              <a:t>*</a:t>
            </a:r>
          </a:p>
        </p:txBody>
      </p:sp>
      <p:sp>
        <p:nvSpPr>
          <p:cNvPr id="65" name="Right Brace 64">
            <a:extLst>
              <a:ext uri="{FF2B5EF4-FFF2-40B4-BE49-F238E27FC236}">
                <a16:creationId xmlns:a16="http://schemas.microsoft.com/office/drawing/2014/main" id="{34AC70B1-3DD8-E1BC-0BF3-8317DC6553B5}"/>
              </a:ext>
            </a:extLst>
          </p:cNvPr>
          <p:cNvSpPr/>
          <p:nvPr/>
        </p:nvSpPr>
        <p:spPr>
          <a:xfrm rot="16200000">
            <a:off x="28188943" y="27338508"/>
            <a:ext cx="312920" cy="1603279"/>
          </a:xfrm>
          <a:prstGeom prst="rightBrace">
            <a:avLst>
              <a:gd name="adj1" fmla="val 73281"/>
              <a:gd name="adj2" fmla="val 50000"/>
            </a:avLst>
          </a:prstGeom>
          <a:ln w="19050">
            <a:solidFill>
              <a:srgbClr val="C00000"/>
            </a:solidFill>
          </a:ln>
        </p:spPr>
        <p:style>
          <a:lnRef idx="1">
            <a:schemeClr val="dk1"/>
          </a:lnRef>
          <a:fillRef idx="0">
            <a:schemeClr val="dk1"/>
          </a:fillRef>
          <a:effectRef idx="0">
            <a:schemeClr val="dk1"/>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endParaRPr>
          </a:p>
        </p:txBody>
      </p:sp>
      <p:sp>
        <p:nvSpPr>
          <p:cNvPr id="66" name="TextBox 65">
            <a:extLst>
              <a:ext uri="{FF2B5EF4-FFF2-40B4-BE49-F238E27FC236}">
                <a16:creationId xmlns:a16="http://schemas.microsoft.com/office/drawing/2014/main" id="{891F06D0-508F-1ED2-9462-9A6135232C99}"/>
              </a:ext>
            </a:extLst>
          </p:cNvPr>
          <p:cNvSpPr txBox="1"/>
          <p:nvPr/>
        </p:nvSpPr>
        <p:spPr>
          <a:xfrm>
            <a:off x="28259049" y="27541021"/>
            <a:ext cx="325941"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70198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dirty="0">
                <a:ln>
                  <a:noFill/>
                </a:ln>
                <a:solidFill>
                  <a:srgbClr val="C00000"/>
                </a:solidFill>
                <a:effectLst/>
                <a:uFillTx/>
                <a:latin typeface="+mn-lt"/>
                <a:ea typeface="+mn-ea"/>
                <a:cs typeface="+mn-cs"/>
                <a:sym typeface="Calibri"/>
              </a:rPr>
              <a:t>*</a:t>
            </a:r>
          </a:p>
        </p:txBody>
      </p:sp>
      <p:sp>
        <p:nvSpPr>
          <p:cNvPr id="67" name="Right Brace 66">
            <a:extLst>
              <a:ext uri="{FF2B5EF4-FFF2-40B4-BE49-F238E27FC236}">
                <a16:creationId xmlns:a16="http://schemas.microsoft.com/office/drawing/2014/main" id="{30621885-4BF7-B215-B1C3-055F04978A08}"/>
              </a:ext>
            </a:extLst>
          </p:cNvPr>
          <p:cNvSpPr/>
          <p:nvPr/>
        </p:nvSpPr>
        <p:spPr>
          <a:xfrm rot="16200000">
            <a:off x="32154363" y="27523255"/>
            <a:ext cx="258059" cy="1546704"/>
          </a:xfrm>
          <a:prstGeom prst="rightBrace">
            <a:avLst>
              <a:gd name="adj1" fmla="val 73281"/>
              <a:gd name="adj2" fmla="val 50000"/>
            </a:avLst>
          </a:prstGeom>
          <a:ln w="19050">
            <a:solidFill>
              <a:srgbClr val="C00000"/>
            </a:solidFill>
          </a:ln>
        </p:spPr>
        <p:style>
          <a:lnRef idx="1">
            <a:schemeClr val="dk1"/>
          </a:lnRef>
          <a:fillRef idx="0">
            <a:schemeClr val="dk1"/>
          </a:fillRef>
          <a:effectRef idx="0">
            <a:schemeClr val="dk1"/>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endParaRPr>
          </a:p>
        </p:txBody>
      </p:sp>
      <p:sp>
        <p:nvSpPr>
          <p:cNvPr id="68" name="TextBox 67">
            <a:extLst>
              <a:ext uri="{FF2B5EF4-FFF2-40B4-BE49-F238E27FC236}">
                <a16:creationId xmlns:a16="http://schemas.microsoft.com/office/drawing/2014/main" id="{4F65A403-E6E5-B010-6C60-08C85D98F71D}"/>
              </a:ext>
            </a:extLst>
          </p:cNvPr>
          <p:cNvSpPr txBox="1"/>
          <p:nvPr/>
        </p:nvSpPr>
        <p:spPr>
          <a:xfrm>
            <a:off x="32064546" y="27688432"/>
            <a:ext cx="296701"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70198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dirty="0">
                <a:ln>
                  <a:noFill/>
                </a:ln>
                <a:solidFill>
                  <a:srgbClr val="C00000"/>
                </a:solidFill>
                <a:effectLst/>
                <a:uFillTx/>
                <a:latin typeface="+mn-lt"/>
                <a:ea typeface="+mn-ea"/>
                <a:cs typeface="+mn-cs"/>
                <a:sym typeface="Calibri"/>
              </a:rPr>
              <a:t>*</a:t>
            </a:r>
          </a:p>
        </p:txBody>
      </p:sp>
      <p:sp>
        <p:nvSpPr>
          <p:cNvPr id="69" name="TextBox 20">
            <a:extLst>
              <a:ext uri="{FF2B5EF4-FFF2-40B4-BE49-F238E27FC236}">
                <a16:creationId xmlns:a16="http://schemas.microsoft.com/office/drawing/2014/main" id="{85859179-5710-50FB-6F32-EEA6964BF90B}"/>
              </a:ext>
            </a:extLst>
          </p:cNvPr>
          <p:cNvSpPr txBox="1"/>
          <p:nvPr/>
        </p:nvSpPr>
        <p:spPr>
          <a:xfrm>
            <a:off x="35484786" y="21198206"/>
            <a:ext cx="8544733" cy="5232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4400" b="1">
                <a:latin typeface="+mj-lt"/>
                <a:ea typeface="+mj-ea"/>
                <a:cs typeface="+mj-cs"/>
                <a:sym typeface="Helvetica"/>
              </a:defRPr>
            </a:pPr>
            <a:endParaRPr lang="en-US" sz="2800" b="0" dirty="0">
              <a:latin typeface="+mn-lt"/>
              <a:ea typeface="+mn-ea"/>
              <a:cs typeface="+mn-cs"/>
              <a:sym typeface="Calibri"/>
            </a:endParaRPr>
          </a:p>
        </p:txBody>
      </p:sp>
      <p:pic>
        <p:nvPicPr>
          <p:cNvPr id="70" name="Picture 69">
            <a:extLst>
              <a:ext uri="{FF2B5EF4-FFF2-40B4-BE49-F238E27FC236}">
                <a16:creationId xmlns:a16="http://schemas.microsoft.com/office/drawing/2014/main" id="{3E71BE54-46D5-25EF-9C73-5D8A9A9C0676}"/>
              </a:ext>
            </a:extLst>
          </p:cNvPr>
          <p:cNvPicPr>
            <a:picLocks noChangeAspect="1"/>
          </p:cNvPicPr>
          <p:nvPr/>
        </p:nvPicPr>
        <p:blipFill>
          <a:blip r:embed="rId3" cstate="print">
            <a:extLst>
              <a:ext uri="{28A0092B-C50C-407E-A947-70E740481C1C}">
                <a14:useLocalDpi xmlns:a14="http://schemas.microsoft.com/office/drawing/2010/main" val="0"/>
              </a:ext>
            </a:extLst>
          </a:blip>
          <a:srcRect l="33385" r="32696" b="75014"/>
          <a:stretch>
            <a:fillRect/>
          </a:stretch>
        </p:blipFill>
        <p:spPr>
          <a:xfrm>
            <a:off x="11985717" y="15349899"/>
            <a:ext cx="4532333" cy="3338759"/>
          </a:xfrm>
          <a:prstGeom prst="rect">
            <a:avLst/>
          </a:prstGeom>
        </p:spPr>
      </p:pic>
      <p:pic>
        <p:nvPicPr>
          <p:cNvPr id="71" name="Picture 70">
            <a:extLst>
              <a:ext uri="{FF2B5EF4-FFF2-40B4-BE49-F238E27FC236}">
                <a16:creationId xmlns:a16="http://schemas.microsoft.com/office/drawing/2014/main" id="{2348B6E1-8BF1-F9B4-9015-F809EAEC476B}"/>
              </a:ext>
            </a:extLst>
          </p:cNvPr>
          <p:cNvPicPr>
            <a:picLocks noChangeAspect="1"/>
          </p:cNvPicPr>
          <p:nvPr/>
        </p:nvPicPr>
        <p:blipFill>
          <a:blip r:embed="rId3" cstate="print">
            <a:extLst>
              <a:ext uri="{28A0092B-C50C-407E-A947-70E740481C1C}">
                <a14:useLocalDpi xmlns:a14="http://schemas.microsoft.com/office/drawing/2010/main" val="0"/>
              </a:ext>
            </a:extLst>
          </a:blip>
          <a:srcRect l="66315" t="-210" r="-234" b="75224"/>
          <a:stretch>
            <a:fillRect/>
          </a:stretch>
        </p:blipFill>
        <p:spPr>
          <a:xfrm>
            <a:off x="21477170" y="15319223"/>
            <a:ext cx="4532333" cy="3338759"/>
          </a:xfrm>
          <a:prstGeom prst="rect">
            <a:avLst/>
          </a:prstGeom>
        </p:spPr>
      </p:pic>
      <p:pic>
        <p:nvPicPr>
          <p:cNvPr id="72" name="Picture 71">
            <a:extLst>
              <a:ext uri="{FF2B5EF4-FFF2-40B4-BE49-F238E27FC236}">
                <a16:creationId xmlns:a16="http://schemas.microsoft.com/office/drawing/2014/main" id="{2F8A058B-CE89-CB71-6ACF-BE946FCC433C}"/>
              </a:ext>
            </a:extLst>
          </p:cNvPr>
          <p:cNvPicPr>
            <a:picLocks noChangeAspect="1"/>
          </p:cNvPicPr>
          <p:nvPr/>
        </p:nvPicPr>
        <p:blipFill>
          <a:blip r:embed="rId3" cstate="print">
            <a:extLst>
              <a:ext uri="{28A0092B-C50C-407E-A947-70E740481C1C}">
                <a14:useLocalDpi xmlns:a14="http://schemas.microsoft.com/office/drawing/2010/main" val="0"/>
              </a:ext>
            </a:extLst>
          </a:blip>
          <a:srcRect l="32698" t="24742" r="33383" b="50272"/>
          <a:stretch>
            <a:fillRect/>
          </a:stretch>
        </p:blipFill>
        <p:spPr>
          <a:xfrm>
            <a:off x="26452665" y="15285272"/>
            <a:ext cx="4532333" cy="3338759"/>
          </a:xfrm>
          <a:prstGeom prst="rect">
            <a:avLst/>
          </a:prstGeom>
        </p:spPr>
      </p:pic>
      <p:pic>
        <p:nvPicPr>
          <p:cNvPr id="73" name="Picture 72">
            <a:extLst>
              <a:ext uri="{FF2B5EF4-FFF2-40B4-BE49-F238E27FC236}">
                <a16:creationId xmlns:a16="http://schemas.microsoft.com/office/drawing/2014/main" id="{2535212B-5CD1-14D9-1259-DE3F3B4D0BA9}"/>
              </a:ext>
            </a:extLst>
          </p:cNvPr>
          <p:cNvPicPr>
            <a:picLocks noChangeAspect="1"/>
          </p:cNvPicPr>
          <p:nvPr/>
        </p:nvPicPr>
        <p:blipFill>
          <a:blip r:embed="rId3" cstate="print">
            <a:extLst>
              <a:ext uri="{28A0092B-C50C-407E-A947-70E740481C1C}">
                <a14:useLocalDpi xmlns:a14="http://schemas.microsoft.com/office/drawing/2010/main" val="0"/>
              </a:ext>
            </a:extLst>
          </a:blip>
          <a:srcRect l="393" t="24818" r="66360" b="50196"/>
          <a:stretch>
            <a:fillRect/>
          </a:stretch>
        </p:blipFill>
        <p:spPr>
          <a:xfrm>
            <a:off x="16595634" y="15294862"/>
            <a:ext cx="4442639" cy="3338759"/>
          </a:xfrm>
          <a:prstGeom prst="rect">
            <a:avLst/>
          </a:prstGeom>
        </p:spPr>
      </p:pic>
      <p:pic>
        <p:nvPicPr>
          <p:cNvPr id="74" name="Picture 73">
            <a:extLst>
              <a:ext uri="{FF2B5EF4-FFF2-40B4-BE49-F238E27FC236}">
                <a16:creationId xmlns:a16="http://schemas.microsoft.com/office/drawing/2014/main" id="{8159EBE9-3D38-0A34-EEC4-C472B1244659}"/>
              </a:ext>
            </a:extLst>
          </p:cNvPr>
          <p:cNvPicPr>
            <a:picLocks noChangeAspect="1"/>
          </p:cNvPicPr>
          <p:nvPr/>
        </p:nvPicPr>
        <p:blipFill>
          <a:blip r:embed="rId3" cstate="print">
            <a:extLst>
              <a:ext uri="{28A0092B-C50C-407E-A947-70E740481C1C}">
                <a14:useLocalDpi xmlns:a14="http://schemas.microsoft.com/office/drawing/2010/main" val="0"/>
              </a:ext>
            </a:extLst>
          </a:blip>
          <a:srcRect t="74630"/>
          <a:stretch>
            <a:fillRect/>
          </a:stretch>
        </p:blipFill>
        <p:spPr>
          <a:xfrm>
            <a:off x="24579766" y="22059887"/>
            <a:ext cx="12038566" cy="3054169"/>
          </a:xfrm>
          <a:prstGeom prst="rect">
            <a:avLst/>
          </a:prstGeom>
        </p:spPr>
      </p:pic>
      <p:sp>
        <p:nvSpPr>
          <p:cNvPr id="82" name="TextBox 81">
            <a:extLst>
              <a:ext uri="{FF2B5EF4-FFF2-40B4-BE49-F238E27FC236}">
                <a16:creationId xmlns:a16="http://schemas.microsoft.com/office/drawing/2014/main" id="{1A7DA7AF-9CA7-52CF-AAF6-58F6C826E466}"/>
              </a:ext>
            </a:extLst>
          </p:cNvPr>
          <p:cNvSpPr txBox="1"/>
          <p:nvPr/>
        </p:nvSpPr>
        <p:spPr>
          <a:xfrm>
            <a:off x="38267276" y="12641975"/>
            <a:ext cx="10419881" cy="36009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701980" rtl="0" fontAlgn="auto" latinLnBrk="0" hangingPunct="0">
              <a:lnSpc>
                <a:spcPct val="100000"/>
              </a:lnSpc>
              <a:spcBef>
                <a:spcPts val="0"/>
              </a:spcBef>
              <a:spcAft>
                <a:spcPts val="0"/>
              </a:spcAft>
              <a:buClrTx/>
              <a:buSzTx/>
              <a:buFontTx/>
              <a:buNone/>
              <a:tabLst/>
            </a:pPr>
            <a:r>
              <a:rPr lang="en-US" sz="3200" dirty="0"/>
              <a:t>Patients agreed most strongly with :</a:t>
            </a:r>
          </a:p>
          <a:p>
            <a:pPr marL="571500" marR="0" indent="-571500" algn="l" defTabSz="470198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3200" b="0" i="0" u="none" strike="noStrike" cap="none" spc="0" normalizeH="0" baseline="0" dirty="0">
                <a:ln>
                  <a:noFill/>
                </a:ln>
                <a:solidFill>
                  <a:srgbClr val="000000"/>
                </a:solidFill>
                <a:effectLst/>
                <a:uFillTx/>
                <a:latin typeface="+mn-lt"/>
                <a:ea typeface="+mn-ea"/>
                <a:cs typeface="+mn-cs"/>
                <a:sym typeface="Calibri"/>
              </a:rPr>
              <a:t>Acces</a:t>
            </a:r>
            <a:r>
              <a:rPr lang="en-US" sz="3200" dirty="0"/>
              <a:t>s to education materials and brain injury specialist was helpful</a:t>
            </a:r>
          </a:p>
          <a:p>
            <a:pPr marL="571500" marR="0" indent="-571500" algn="l" defTabSz="470198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3200" b="0" i="0" u="none" strike="noStrike" cap="none" spc="0" normalizeH="0" baseline="0" dirty="0">
                <a:ln>
                  <a:noFill/>
                </a:ln>
                <a:solidFill>
                  <a:srgbClr val="000000"/>
                </a:solidFill>
                <a:effectLst/>
                <a:uFillTx/>
                <a:latin typeface="+mn-lt"/>
                <a:ea typeface="+mn-ea"/>
                <a:cs typeface="+mn-cs"/>
                <a:sym typeface="Calibri"/>
              </a:rPr>
              <a:t>I would recommend this computer program to other service members.</a:t>
            </a:r>
          </a:p>
          <a:p>
            <a:pPr marL="571500" marR="0" indent="-571500" algn="l" defTabSz="4701980" rtl="0" fontAlgn="auto" latinLnBrk="0" hangingPunct="0">
              <a:lnSpc>
                <a:spcPct val="100000"/>
              </a:lnSpc>
              <a:spcBef>
                <a:spcPts val="0"/>
              </a:spcBef>
              <a:spcAft>
                <a:spcPts val="0"/>
              </a:spcAft>
              <a:buClrTx/>
              <a:buSzTx/>
              <a:buFont typeface="Arial" panose="020B0604020202020204" pitchFamily="34" charset="0"/>
              <a:buChar char="•"/>
              <a:tabLst/>
            </a:pPr>
            <a:r>
              <a:rPr lang="en-US" sz="3200" dirty="0"/>
              <a:t>I am glad I participated in this program</a:t>
            </a:r>
          </a:p>
          <a:p>
            <a:pPr marR="0" algn="l" defTabSz="4701980" rtl="0" fontAlgn="auto" latinLnBrk="0" hangingPunct="0">
              <a:lnSpc>
                <a:spcPct val="100000"/>
              </a:lnSpc>
              <a:spcBef>
                <a:spcPts val="0"/>
              </a:spcBef>
              <a:spcAft>
                <a:spcPts val="0"/>
              </a:spcAft>
              <a:buClrTx/>
              <a:buSzTx/>
              <a:tabLst/>
            </a:pPr>
            <a:endParaRPr kumimoji="0" lang="en-US" sz="3600" b="0" i="0" u="none" strike="noStrike" cap="none" spc="0" normalizeH="0" baseline="0" dirty="0">
              <a:ln>
                <a:noFill/>
              </a:ln>
              <a:solidFill>
                <a:srgbClr val="000000"/>
              </a:solidFill>
              <a:effectLst/>
              <a:uFillTx/>
              <a:latin typeface="+mn-lt"/>
              <a:ea typeface="+mn-ea"/>
              <a:cs typeface="+mn-cs"/>
              <a:sym typeface="Calibri"/>
            </a:endParaRPr>
          </a:p>
        </p:txBody>
      </p:sp>
      <p:graphicFrame>
        <p:nvGraphicFramePr>
          <p:cNvPr id="83" name="Table 82">
            <a:extLst>
              <a:ext uri="{FF2B5EF4-FFF2-40B4-BE49-F238E27FC236}">
                <a16:creationId xmlns:a16="http://schemas.microsoft.com/office/drawing/2014/main" id="{E27F11E0-1BA3-1EF9-1B99-DE5E66656575}"/>
              </a:ext>
            </a:extLst>
          </p:cNvPr>
          <p:cNvGraphicFramePr>
            <a:graphicFrameLocks noGrp="1"/>
          </p:cNvGraphicFramePr>
          <p:nvPr>
            <p:extLst>
              <p:ext uri="{D42A27DB-BD31-4B8C-83A1-F6EECF244321}">
                <p14:modId xmlns:p14="http://schemas.microsoft.com/office/powerpoint/2010/main" val="714564449"/>
              </p:ext>
            </p:extLst>
          </p:nvPr>
        </p:nvGraphicFramePr>
        <p:xfrm>
          <a:off x="38117618" y="8938315"/>
          <a:ext cx="9887788" cy="1385697"/>
        </p:xfrm>
        <a:graphic>
          <a:graphicData uri="http://schemas.openxmlformats.org/drawingml/2006/table">
            <a:tbl>
              <a:tblPr firstRow="1" firstCol="1" bandRow="1">
                <a:tableStyleId>{5940675A-B579-460E-94D1-54222C63F5DA}</a:tableStyleId>
              </a:tblPr>
              <a:tblGrid>
                <a:gridCol w="2624442">
                  <a:extLst>
                    <a:ext uri="{9D8B030D-6E8A-4147-A177-3AD203B41FA5}">
                      <a16:colId xmlns:a16="http://schemas.microsoft.com/office/drawing/2014/main" val="3816290749"/>
                    </a:ext>
                  </a:extLst>
                </a:gridCol>
                <a:gridCol w="905570">
                  <a:extLst>
                    <a:ext uri="{9D8B030D-6E8A-4147-A177-3AD203B41FA5}">
                      <a16:colId xmlns:a16="http://schemas.microsoft.com/office/drawing/2014/main" val="173634617"/>
                    </a:ext>
                  </a:extLst>
                </a:gridCol>
                <a:gridCol w="1503585">
                  <a:extLst>
                    <a:ext uri="{9D8B030D-6E8A-4147-A177-3AD203B41FA5}">
                      <a16:colId xmlns:a16="http://schemas.microsoft.com/office/drawing/2014/main" val="2184614256"/>
                    </a:ext>
                  </a:extLst>
                </a:gridCol>
                <a:gridCol w="2456997">
                  <a:extLst>
                    <a:ext uri="{9D8B030D-6E8A-4147-A177-3AD203B41FA5}">
                      <a16:colId xmlns:a16="http://schemas.microsoft.com/office/drawing/2014/main" val="1837604672"/>
                    </a:ext>
                  </a:extLst>
                </a:gridCol>
                <a:gridCol w="1105477">
                  <a:extLst>
                    <a:ext uri="{9D8B030D-6E8A-4147-A177-3AD203B41FA5}">
                      <a16:colId xmlns:a16="http://schemas.microsoft.com/office/drawing/2014/main" val="2412384222"/>
                    </a:ext>
                  </a:extLst>
                </a:gridCol>
                <a:gridCol w="1291717">
                  <a:extLst>
                    <a:ext uri="{9D8B030D-6E8A-4147-A177-3AD203B41FA5}">
                      <a16:colId xmlns:a16="http://schemas.microsoft.com/office/drawing/2014/main" val="3741589235"/>
                    </a:ext>
                  </a:extLst>
                </a:gridCol>
              </a:tblGrid>
              <a:tr h="0">
                <a:tc>
                  <a:txBody>
                    <a:bodyPr/>
                    <a:lstStyle/>
                    <a:p>
                      <a:pPr marL="0" marR="0">
                        <a:lnSpc>
                          <a:spcPct val="115000"/>
                        </a:lnSpc>
                        <a:spcAft>
                          <a:spcPts val="800"/>
                        </a:spcAft>
                        <a:buNone/>
                      </a:pPr>
                      <a:r>
                        <a:rPr lang="en-US" sz="2800" kern="100" dirty="0">
                          <a:effectLst/>
                        </a:rPr>
                        <a:t> </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2800" kern="100" dirty="0">
                          <a:effectLst/>
                        </a:rPr>
                        <a:t>N</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2800" kern="100" dirty="0">
                          <a:effectLst/>
                        </a:rPr>
                        <a:t>Mean</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2800" kern="100">
                          <a:effectLst/>
                        </a:rPr>
                        <a:t>SD</a:t>
                      </a:r>
                      <a:endParaRPr lang="en-US" sz="2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2800" kern="100">
                          <a:effectLst/>
                        </a:rPr>
                        <a:t>Min</a:t>
                      </a:r>
                      <a:endParaRPr lang="en-US" sz="2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2800" kern="100">
                          <a:effectLst/>
                        </a:rPr>
                        <a:t>Max</a:t>
                      </a:r>
                      <a:endParaRPr lang="en-US" sz="2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5907135"/>
                  </a:ext>
                </a:extLst>
              </a:tr>
              <a:tr h="0">
                <a:tc>
                  <a:txBody>
                    <a:bodyPr/>
                    <a:lstStyle/>
                    <a:p>
                      <a:pPr marL="0" marR="0">
                        <a:lnSpc>
                          <a:spcPct val="115000"/>
                        </a:lnSpc>
                        <a:spcAft>
                          <a:spcPts val="800"/>
                        </a:spcAft>
                        <a:buNone/>
                      </a:pPr>
                      <a:r>
                        <a:rPr lang="en-US" sz="2800" kern="100">
                          <a:effectLst/>
                        </a:rPr>
                        <a:t>Days Used</a:t>
                      </a:r>
                      <a:endParaRPr lang="en-US" sz="2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2800" kern="100">
                          <a:effectLst/>
                        </a:rPr>
                        <a:t>25</a:t>
                      </a:r>
                      <a:endParaRPr lang="en-US" sz="2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2800" kern="100" dirty="0">
                          <a:effectLst/>
                        </a:rPr>
                        <a:t>48.60</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2800" kern="100" dirty="0">
                          <a:effectLst/>
                        </a:rPr>
                        <a:t>86.97</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2800" kern="100" dirty="0">
                          <a:effectLst/>
                        </a:rPr>
                        <a:t>1</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2800" kern="100">
                          <a:effectLst/>
                        </a:rPr>
                        <a:t>399</a:t>
                      </a:r>
                      <a:endParaRPr lang="en-US" sz="2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283554"/>
                  </a:ext>
                </a:extLst>
              </a:tr>
              <a:tr h="0">
                <a:tc>
                  <a:txBody>
                    <a:bodyPr/>
                    <a:lstStyle/>
                    <a:p>
                      <a:pPr marL="0" marR="0">
                        <a:lnSpc>
                          <a:spcPct val="115000"/>
                        </a:lnSpc>
                        <a:spcAft>
                          <a:spcPts val="800"/>
                        </a:spcAft>
                        <a:buNone/>
                      </a:pPr>
                      <a:r>
                        <a:rPr lang="en-US" sz="2800" kern="100" dirty="0">
                          <a:effectLst/>
                        </a:rPr>
                        <a:t>Minutes/Day</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2800" kern="100" dirty="0">
                          <a:effectLst/>
                        </a:rPr>
                        <a:t>25</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2800" kern="100" dirty="0">
                          <a:effectLst/>
                        </a:rPr>
                        <a:t>21.73</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2800" kern="100" dirty="0">
                          <a:effectLst/>
                        </a:rPr>
                        <a:t>19.43</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2800" kern="100" dirty="0">
                          <a:effectLst/>
                        </a:rPr>
                        <a:t>1.72</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2800" kern="100" dirty="0">
                          <a:effectLst/>
                        </a:rPr>
                        <a:t>99.62</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32612163"/>
                  </a:ext>
                </a:extLst>
              </a:tr>
            </a:tbl>
          </a:graphicData>
        </a:graphic>
      </p:graphicFrame>
      <p:sp>
        <p:nvSpPr>
          <p:cNvPr id="84" name="TextBox 83">
            <a:extLst>
              <a:ext uri="{FF2B5EF4-FFF2-40B4-BE49-F238E27FC236}">
                <a16:creationId xmlns:a16="http://schemas.microsoft.com/office/drawing/2014/main" id="{73416F7A-869D-96D0-57D1-97F44DC65AC1}"/>
              </a:ext>
            </a:extLst>
          </p:cNvPr>
          <p:cNvSpPr txBox="1"/>
          <p:nvPr/>
        </p:nvSpPr>
        <p:spPr>
          <a:xfrm>
            <a:off x="35992579" y="6934989"/>
            <a:ext cx="13363958"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kumimoji="0" lang="en-US" sz="6000" b="0" i="0" u="none" strike="noStrike" cap="none" spc="0" normalizeH="0" baseline="0" dirty="0">
                <a:ln>
                  <a:noFill/>
                </a:ln>
                <a:solidFill>
                  <a:srgbClr val="002060"/>
                </a:solidFill>
                <a:effectLst/>
                <a:uFillTx/>
                <a:latin typeface="+mn-lt"/>
                <a:ea typeface="+mn-ea"/>
                <a:cs typeface="+mn-cs"/>
                <a:sym typeface="Calibri"/>
              </a:rPr>
              <a:t>Program Engagement</a:t>
            </a:r>
          </a:p>
        </p:txBody>
      </p:sp>
      <p:sp>
        <p:nvSpPr>
          <p:cNvPr id="85" name="TextBox 84">
            <a:extLst>
              <a:ext uri="{FF2B5EF4-FFF2-40B4-BE49-F238E27FC236}">
                <a16:creationId xmlns:a16="http://schemas.microsoft.com/office/drawing/2014/main" id="{BD441B46-E06F-3E8C-B9AD-A3D1DFDFCBD3}"/>
              </a:ext>
            </a:extLst>
          </p:cNvPr>
          <p:cNvSpPr txBox="1"/>
          <p:nvPr/>
        </p:nvSpPr>
        <p:spPr>
          <a:xfrm>
            <a:off x="18267830" y="26107954"/>
            <a:ext cx="13363958"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lang="en-US" sz="6000" dirty="0">
                <a:solidFill>
                  <a:srgbClr val="002060"/>
                </a:solidFill>
              </a:rPr>
              <a:t>Change in Performance</a:t>
            </a:r>
            <a:endParaRPr kumimoji="0" lang="en-US" sz="6000" b="0" i="0" u="none" strike="noStrike" cap="none" spc="0" normalizeH="0" baseline="0" dirty="0">
              <a:ln>
                <a:noFill/>
              </a:ln>
              <a:solidFill>
                <a:srgbClr val="002060"/>
              </a:solidFill>
              <a:effectLst/>
              <a:uFillTx/>
              <a:latin typeface="+mn-lt"/>
              <a:ea typeface="+mn-ea"/>
              <a:cs typeface="+mn-cs"/>
              <a:sym typeface="Calibri"/>
            </a:endParaRPr>
          </a:p>
        </p:txBody>
      </p:sp>
      <p:sp>
        <p:nvSpPr>
          <p:cNvPr id="86" name="TextBox 85">
            <a:extLst>
              <a:ext uri="{FF2B5EF4-FFF2-40B4-BE49-F238E27FC236}">
                <a16:creationId xmlns:a16="http://schemas.microsoft.com/office/drawing/2014/main" id="{053DB686-9AED-AF19-1B38-7B0F59E2CC14}"/>
              </a:ext>
            </a:extLst>
          </p:cNvPr>
          <p:cNvSpPr txBox="1"/>
          <p:nvPr/>
        </p:nvSpPr>
        <p:spPr>
          <a:xfrm>
            <a:off x="18267830" y="6974565"/>
            <a:ext cx="13363958"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lang="en-US" sz="6000" dirty="0">
                <a:solidFill>
                  <a:srgbClr val="002060"/>
                </a:solidFill>
              </a:rPr>
              <a:t>Clinical Presentation</a:t>
            </a:r>
            <a:endParaRPr kumimoji="0" lang="en-US" sz="6000" b="0" i="0" u="none" strike="noStrike" cap="none" spc="0" normalizeH="0" baseline="0" dirty="0">
              <a:ln>
                <a:noFill/>
              </a:ln>
              <a:solidFill>
                <a:srgbClr val="002060"/>
              </a:solidFill>
              <a:effectLst/>
              <a:uFillTx/>
              <a:latin typeface="+mn-lt"/>
              <a:ea typeface="+mn-ea"/>
              <a:cs typeface="+mn-cs"/>
              <a:sym typeface="Calibri"/>
            </a:endParaRPr>
          </a:p>
        </p:txBody>
      </p:sp>
      <p:pic>
        <p:nvPicPr>
          <p:cNvPr id="90" name="Picture 89">
            <a:extLst>
              <a:ext uri="{FF2B5EF4-FFF2-40B4-BE49-F238E27FC236}">
                <a16:creationId xmlns:a16="http://schemas.microsoft.com/office/drawing/2014/main" id="{0791B0AC-5BD6-E846-0F31-36811699C803}"/>
              </a:ext>
            </a:extLst>
          </p:cNvPr>
          <p:cNvPicPr>
            <a:picLocks noChangeAspect="1"/>
          </p:cNvPicPr>
          <p:nvPr/>
        </p:nvPicPr>
        <p:blipFill>
          <a:blip r:embed="rId5"/>
          <a:srcRect/>
          <a:stretch/>
        </p:blipFill>
        <p:spPr>
          <a:xfrm>
            <a:off x="42674558" y="15797582"/>
            <a:ext cx="5545058" cy="3080587"/>
          </a:xfrm>
          <a:prstGeom prst="rect">
            <a:avLst/>
          </a:prstGeom>
        </p:spPr>
      </p:pic>
      <p:sp>
        <p:nvSpPr>
          <p:cNvPr id="91" name="TextBox 90">
            <a:extLst>
              <a:ext uri="{FF2B5EF4-FFF2-40B4-BE49-F238E27FC236}">
                <a16:creationId xmlns:a16="http://schemas.microsoft.com/office/drawing/2014/main" id="{F5D211ED-9EA2-01A1-977A-EC505FFAA79D}"/>
              </a:ext>
            </a:extLst>
          </p:cNvPr>
          <p:cNvSpPr txBox="1"/>
          <p:nvPr/>
        </p:nvSpPr>
        <p:spPr>
          <a:xfrm>
            <a:off x="36379533" y="11404824"/>
            <a:ext cx="13363958"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kumimoji="0" lang="en-US" sz="6000" b="0" i="0" u="none" strike="noStrike" cap="none" spc="0" normalizeH="0" baseline="0" dirty="0">
                <a:ln>
                  <a:noFill/>
                </a:ln>
                <a:solidFill>
                  <a:srgbClr val="002060"/>
                </a:solidFill>
                <a:effectLst/>
                <a:uFillTx/>
                <a:latin typeface="+mn-lt"/>
                <a:ea typeface="+mn-ea"/>
                <a:cs typeface="+mn-cs"/>
                <a:sym typeface="Calibri"/>
              </a:rPr>
              <a:t>Patient Satisfaction</a:t>
            </a:r>
          </a:p>
        </p:txBody>
      </p:sp>
      <p:sp>
        <p:nvSpPr>
          <p:cNvPr id="93" name="TextBox 92">
            <a:extLst>
              <a:ext uri="{FF2B5EF4-FFF2-40B4-BE49-F238E27FC236}">
                <a16:creationId xmlns:a16="http://schemas.microsoft.com/office/drawing/2014/main" id="{65D57E12-969C-9602-8CF5-727F1714FF17}"/>
              </a:ext>
            </a:extLst>
          </p:cNvPr>
          <p:cNvSpPr txBox="1"/>
          <p:nvPr/>
        </p:nvSpPr>
        <p:spPr>
          <a:xfrm>
            <a:off x="30528547" y="10612696"/>
            <a:ext cx="6019282" cy="2862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lang="en-US" sz="3600" dirty="0"/>
              <a:t>But, </a:t>
            </a:r>
            <a:r>
              <a:rPr lang="en-US" sz="3600" dirty="0">
                <a:solidFill>
                  <a:srgbClr val="A6192E"/>
                </a:solidFill>
              </a:rPr>
              <a:t>mean performance </a:t>
            </a:r>
            <a:r>
              <a:rPr lang="en-US" sz="3600" dirty="0"/>
              <a:t>was significantly worse than a healthy normative sample for subtests assessing attention and reaction time.</a:t>
            </a:r>
            <a:endParaRPr kumimoji="0" lang="en-US" sz="3600" i="0" u="none" strike="noStrike" cap="none" spc="0" normalizeH="0" baseline="0" dirty="0">
              <a:ln>
                <a:noFill/>
              </a:ln>
              <a:solidFill>
                <a:srgbClr val="000000"/>
              </a:solidFill>
              <a:effectLst/>
              <a:uFillTx/>
              <a:latin typeface="+mn-lt"/>
              <a:ea typeface="+mn-ea"/>
              <a:cs typeface="+mn-cs"/>
              <a:sym typeface="Calibri"/>
            </a:endParaRPr>
          </a:p>
        </p:txBody>
      </p:sp>
      <p:sp>
        <p:nvSpPr>
          <p:cNvPr id="94" name="TextBox 93">
            <a:extLst>
              <a:ext uri="{FF2B5EF4-FFF2-40B4-BE49-F238E27FC236}">
                <a16:creationId xmlns:a16="http://schemas.microsoft.com/office/drawing/2014/main" id="{1070A753-6F04-5B60-68D8-7FE7BEF1D8E8}"/>
              </a:ext>
            </a:extLst>
          </p:cNvPr>
          <p:cNvSpPr txBox="1"/>
          <p:nvPr/>
        </p:nvSpPr>
        <p:spPr>
          <a:xfrm>
            <a:off x="30719119" y="8967318"/>
            <a:ext cx="5689486"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kumimoji="0" lang="en-US" sz="3600" i="0" u="none" strike="noStrike" cap="none" spc="0" normalizeH="0" baseline="0" dirty="0">
                <a:ln>
                  <a:noFill/>
                </a:ln>
                <a:solidFill>
                  <a:srgbClr val="000000"/>
                </a:solidFill>
                <a:effectLst/>
                <a:uFillTx/>
                <a:latin typeface="+mn-lt"/>
                <a:ea typeface="+mn-ea"/>
                <a:cs typeface="+mn-cs"/>
                <a:sym typeface="Calibri"/>
              </a:rPr>
              <a:t>Most individual</a:t>
            </a:r>
            <a:r>
              <a:rPr lang="en-US" sz="3600" dirty="0"/>
              <a:t> scores were within </a:t>
            </a:r>
            <a:r>
              <a:rPr lang="en-US" sz="3600" dirty="0">
                <a:solidFill>
                  <a:schemeClr val="tx1">
                    <a:lumMod val="65000"/>
                    <a:lumOff val="35000"/>
                  </a:schemeClr>
                </a:solidFill>
              </a:rPr>
              <a:t>clinically normal limits. </a:t>
            </a:r>
            <a:endParaRPr kumimoji="0" lang="en-US" sz="3600" i="0" u="none" strike="noStrike" cap="none" spc="0" normalizeH="0" baseline="0" dirty="0">
              <a:ln>
                <a:noFill/>
              </a:ln>
              <a:solidFill>
                <a:schemeClr val="tx1">
                  <a:lumMod val="65000"/>
                  <a:lumOff val="35000"/>
                </a:schemeClr>
              </a:solidFill>
              <a:effectLst/>
              <a:uFillTx/>
              <a:latin typeface="+mn-lt"/>
              <a:ea typeface="+mn-ea"/>
              <a:cs typeface="+mn-cs"/>
              <a:sym typeface="Calibri"/>
            </a:endParaRPr>
          </a:p>
        </p:txBody>
      </p:sp>
      <p:cxnSp>
        <p:nvCxnSpPr>
          <p:cNvPr id="96" name="Straight Connector 95">
            <a:extLst>
              <a:ext uri="{FF2B5EF4-FFF2-40B4-BE49-F238E27FC236}">
                <a16:creationId xmlns:a16="http://schemas.microsoft.com/office/drawing/2014/main" id="{C73E4C3B-053E-A0F8-8592-C89EF40D617B}"/>
              </a:ext>
            </a:extLst>
          </p:cNvPr>
          <p:cNvCxnSpPr/>
          <p:nvPr/>
        </p:nvCxnSpPr>
        <p:spPr>
          <a:xfrm>
            <a:off x="12801600" y="10935613"/>
            <a:ext cx="568036" cy="0"/>
          </a:xfrm>
          <a:prstGeom prst="line">
            <a:avLst/>
          </a:prstGeom>
          <a:noFill/>
          <a:ln w="38100" cap="flat">
            <a:solidFill>
              <a:srgbClr val="C00000"/>
            </a:solidFill>
            <a:prstDash val="solid"/>
            <a:miter lim="800000"/>
          </a:ln>
          <a:effectLst/>
          <a:sp3d/>
        </p:spPr>
        <p:style>
          <a:lnRef idx="0">
            <a:scrgbClr r="0" g="0" b="0"/>
          </a:lnRef>
          <a:fillRef idx="0">
            <a:scrgbClr r="0" g="0" b="0"/>
          </a:fillRef>
          <a:effectRef idx="0">
            <a:scrgbClr r="0" g="0" b="0"/>
          </a:effectRef>
          <a:fontRef idx="none"/>
        </p:style>
      </p:cxnSp>
      <p:cxnSp>
        <p:nvCxnSpPr>
          <p:cNvPr id="97" name="Straight Connector 96">
            <a:extLst>
              <a:ext uri="{FF2B5EF4-FFF2-40B4-BE49-F238E27FC236}">
                <a16:creationId xmlns:a16="http://schemas.microsoft.com/office/drawing/2014/main" id="{398323C1-8BC2-D14F-E23D-F667A9312C70}"/>
              </a:ext>
            </a:extLst>
          </p:cNvPr>
          <p:cNvCxnSpPr/>
          <p:nvPr/>
        </p:nvCxnSpPr>
        <p:spPr>
          <a:xfrm>
            <a:off x="13563604" y="10935608"/>
            <a:ext cx="568036" cy="0"/>
          </a:xfrm>
          <a:prstGeom prst="line">
            <a:avLst/>
          </a:prstGeom>
          <a:noFill/>
          <a:ln w="38100" cap="flat">
            <a:solidFill>
              <a:srgbClr val="C00000"/>
            </a:solidFill>
            <a:prstDash val="solid"/>
            <a:miter lim="800000"/>
          </a:ln>
          <a:effectLst/>
          <a:sp3d/>
        </p:spPr>
        <p:style>
          <a:lnRef idx="0">
            <a:scrgbClr r="0" g="0" b="0"/>
          </a:lnRef>
          <a:fillRef idx="0">
            <a:scrgbClr r="0" g="0" b="0"/>
          </a:fillRef>
          <a:effectRef idx="0">
            <a:scrgbClr r="0" g="0" b="0"/>
          </a:effectRef>
          <a:fontRef idx="none"/>
        </p:style>
      </p:cxnSp>
      <p:cxnSp>
        <p:nvCxnSpPr>
          <p:cNvPr id="98" name="Straight Connector 97">
            <a:extLst>
              <a:ext uri="{FF2B5EF4-FFF2-40B4-BE49-F238E27FC236}">
                <a16:creationId xmlns:a16="http://schemas.microsoft.com/office/drawing/2014/main" id="{8ABBEDE4-C3AA-8D47-F9AF-934C1D3B3DCA}"/>
              </a:ext>
            </a:extLst>
          </p:cNvPr>
          <p:cNvCxnSpPr>
            <a:cxnSpLocks/>
          </p:cNvCxnSpPr>
          <p:nvPr/>
        </p:nvCxnSpPr>
        <p:spPr>
          <a:xfrm>
            <a:off x="17359745" y="10456418"/>
            <a:ext cx="617912" cy="0"/>
          </a:xfrm>
          <a:prstGeom prst="line">
            <a:avLst/>
          </a:prstGeom>
          <a:noFill/>
          <a:ln w="38100" cap="flat">
            <a:solidFill>
              <a:srgbClr val="C00000"/>
            </a:solidFill>
            <a:prstDash val="solid"/>
            <a:miter lim="800000"/>
          </a:ln>
          <a:effectLst/>
          <a:sp3d/>
        </p:spPr>
        <p:style>
          <a:lnRef idx="0">
            <a:scrgbClr r="0" g="0" b="0"/>
          </a:lnRef>
          <a:fillRef idx="0">
            <a:scrgbClr r="0" g="0" b="0"/>
          </a:fillRef>
          <a:effectRef idx="0">
            <a:scrgbClr r="0" g="0" b="0"/>
          </a:effectRef>
          <a:fontRef idx="none"/>
        </p:style>
      </p:cxnSp>
      <p:cxnSp>
        <p:nvCxnSpPr>
          <p:cNvPr id="100" name="Straight Connector 99">
            <a:extLst>
              <a:ext uri="{FF2B5EF4-FFF2-40B4-BE49-F238E27FC236}">
                <a16:creationId xmlns:a16="http://schemas.microsoft.com/office/drawing/2014/main" id="{5E7A3989-7B77-6CF5-42E3-79118C0761A0}"/>
              </a:ext>
            </a:extLst>
          </p:cNvPr>
          <p:cNvCxnSpPr/>
          <p:nvPr/>
        </p:nvCxnSpPr>
        <p:spPr>
          <a:xfrm>
            <a:off x="21980090" y="10809222"/>
            <a:ext cx="568036" cy="0"/>
          </a:xfrm>
          <a:prstGeom prst="line">
            <a:avLst/>
          </a:prstGeom>
          <a:noFill/>
          <a:ln w="38100" cap="flat">
            <a:solidFill>
              <a:srgbClr val="C00000"/>
            </a:solidFill>
            <a:prstDash val="solid"/>
            <a:miter lim="800000"/>
          </a:ln>
          <a:effectLst/>
          <a:sp3d/>
        </p:spPr>
        <p:style>
          <a:lnRef idx="0">
            <a:scrgbClr r="0" g="0" b="0"/>
          </a:lnRef>
          <a:fillRef idx="0">
            <a:scrgbClr r="0" g="0" b="0"/>
          </a:fillRef>
          <a:effectRef idx="0">
            <a:scrgbClr r="0" g="0" b="0"/>
          </a:effectRef>
          <a:fontRef idx="none"/>
        </p:style>
      </p:cxnSp>
      <p:cxnSp>
        <p:nvCxnSpPr>
          <p:cNvPr id="101" name="Straight Connector 100">
            <a:extLst>
              <a:ext uri="{FF2B5EF4-FFF2-40B4-BE49-F238E27FC236}">
                <a16:creationId xmlns:a16="http://schemas.microsoft.com/office/drawing/2014/main" id="{D73476A4-F017-AE96-B9A1-20D86A3DB0AE}"/>
              </a:ext>
            </a:extLst>
          </p:cNvPr>
          <p:cNvCxnSpPr/>
          <p:nvPr/>
        </p:nvCxnSpPr>
        <p:spPr>
          <a:xfrm>
            <a:off x="22731214" y="10709043"/>
            <a:ext cx="568036" cy="0"/>
          </a:xfrm>
          <a:prstGeom prst="line">
            <a:avLst/>
          </a:prstGeom>
          <a:noFill/>
          <a:ln w="38100" cap="flat">
            <a:solidFill>
              <a:srgbClr val="C00000"/>
            </a:solidFill>
            <a:prstDash val="solid"/>
            <a:miter lim="800000"/>
          </a:ln>
          <a:effectLst/>
          <a:sp3d/>
        </p:spPr>
        <p:style>
          <a:lnRef idx="0">
            <a:scrgbClr r="0" g="0" b="0"/>
          </a:lnRef>
          <a:fillRef idx="0">
            <a:scrgbClr r="0" g="0" b="0"/>
          </a:fillRef>
          <a:effectRef idx="0">
            <a:scrgbClr r="0" g="0" b="0"/>
          </a:effectRef>
          <a:fontRef idx="none"/>
        </p:style>
      </p:cxnSp>
      <p:cxnSp>
        <p:nvCxnSpPr>
          <p:cNvPr id="102" name="Straight Connector 101">
            <a:extLst>
              <a:ext uri="{FF2B5EF4-FFF2-40B4-BE49-F238E27FC236}">
                <a16:creationId xmlns:a16="http://schemas.microsoft.com/office/drawing/2014/main" id="{D5E62118-5AFD-FA58-F682-57CE9D0615B1}"/>
              </a:ext>
            </a:extLst>
          </p:cNvPr>
          <p:cNvCxnSpPr/>
          <p:nvPr/>
        </p:nvCxnSpPr>
        <p:spPr>
          <a:xfrm>
            <a:off x="26684578" y="10690691"/>
            <a:ext cx="568036" cy="0"/>
          </a:xfrm>
          <a:prstGeom prst="line">
            <a:avLst/>
          </a:prstGeom>
          <a:noFill/>
          <a:ln w="38100" cap="flat">
            <a:solidFill>
              <a:srgbClr val="C00000"/>
            </a:solidFill>
            <a:prstDash val="solid"/>
            <a:miter lim="800000"/>
          </a:ln>
          <a:effectLst/>
          <a:sp3d/>
        </p:spPr>
        <p:style>
          <a:lnRef idx="0">
            <a:scrgbClr r="0" g="0" b="0"/>
          </a:lnRef>
          <a:fillRef idx="0">
            <a:scrgbClr r="0" g="0" b="0"/>
          </a:fillRef>
          <a:effectRef idx="0">
            <a:scrgbClr r="0" g="0" b="0"/>
          </a:effectRef>
          <a:fontRef idx="none"/>
        </p:style>
      </p:cxnSp>
      <p:cxnSp>
        <p:nvCxnSpPr>
          <p:cNvPr id="107" name="Straight Connector 106">
            <a:extLst>
              <a:ext uri="{FF2B5EF4-FFF2-40B4-BE49-F238E27FC236}">
                <a16:creationId xmlns:a16="http://schemas.microsoft.com/office/drawing/2014/main" id="{DDDB1BAA-41DB-8E2B-0CE4-A9E1638F63D7}"/>
              </a:ext>
            </a:extLst>
          </p:cNvPr>
          <p:cNvCxnSpPr/>
          <p:nvPr/>
        </p:nvCxnSpPr>
        <p:spPr>
          <a:xfrm>
            <a:off x="27415585" y="10665658"/>
            <a:ext cx="568036" cy="0"/>
          </a:xfrm>
          <a:prstGeom prst="line">
            <a:avLst/>
          </a:prstGeom>
          <a:noFill/>
          <a:ln w="38100" cap="flat">
            <a:solidFill>
              <a:srgbClr val="C00000"/>
            </a:solidFill>
            <a:prstDash val="solid"/>
            <a:miter lim="800000"/>
          </a:ln>
          <a:effectLst/>
          <a:sp3d/>
        </p:spPr>
        <p:style>
          <a:lnRef idx="0">
            <a:scrgbClr r="0" g="0" b="0"/>
          </a:lnRef>
          <a:fillRef idx="0">
            <a:scrgbClr r="0" g="0" b="0"/>
          </a:fillRef>
          <a:effectRef idx="0">
            <a:scrgbClr r="0" g="0" b="0"/>
          </a:effectRef>
          <a:fontRef idx="none"/>
        </p:style>
      </p:cxnSp>
      <p:cxnSp>
        <p:nvCxnSpPr>
          <p:cNvPr id="108" name="Straight Connector 107">
            <a:extLst>
              <a:ext uri="{FF2B5EF4-FFF2-40B4-BE49-F238E27FC236}">
                <a16:creationId xmlns:a16="http://schemas.microsoft.com/office/drawing/2014/main" id="{CB18ECA0-96D4-F07C-4B68-8AF3B420F573}"/>
              </a:ext>
            </a:extLst>
          </p:cNvPr>
          <p:cNvCxnSpPr/>
          <p:nvPr/>
        </p:nvCxnSpPr>
        <p:spPr>
          <a:xfrm>
            <a:off x="28128223" y="10540963"/>
            <a:ext cx="568036" cy="0"/>
          </a:xfrm>
          <a:prstGeom prst="line">
            <a:avLst/>
          </a:prstGeom>
          <a:noFill/>
          <a:ln w="38100" cap="flat">
            <a:solidFill>
              <a:srgbClr val="C00000"/>
            </a:solidFill>
            <a:prstDash val="solid"/>
            <a:miter lim="800000"/>
          </a:ln>
          <a:effectLst/>
          <a:sp3d/>
        </p:spPr>
        <p:style>
          <a:lnRef idx="0">
            <a:scrgbClr r="0" g="0" b="0"/>
          </a:lnRef>
          <a:fillRef idx="0">
            <a:scrgbClr r="0" g="0" b="0"/>
          </a:fillRef>
          <a:effectRef idx="0">
            <a:scrgbClr r="0" g="0" b="0"/>
          </a:effectRef>
          <a:fontRef idx="none"/>
        </p:style>
      </p:cxnSp>
      <p:sp>
        <p:nvSpPr>
          <p:cNvPr id="109" name="TextBox 108">
            <a:extLst>
              <a:ext uri="{FF2B5EF4-FFF2-40B4-BE49-F238E27FC236}">
                <a16:creationId xmlns:a16="http://schemas.microsoft.com/office/drawing/2014/main" id="{1ABBEA1C-12B3-E12F-8C84-765FF8927432}"/>
              </a:ext>
            </a:extLst>
          </p:cNvPr>
          <p:cNvSpPr txBox="1"/>
          <p:nvPr/>
        </p:nvSpPr>
        <p:spPr>
          <a:xfrm>
            <a:off x="20732783" y="8094106"/>
            <a:ext cx="8434052"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kumimoji="0" lang="en-US" sz="4000" b="1" i="0" u="none" strike="noStrike" cap="none" spc="0" normalizeH="0" baseline="0" dirty="0">
                <a:ln>
                  <a:noFill/>
                </a:ln>
                <a:solidFill>
                  <a:srgbClr val="000000"/>
                </a:solidFill>
                <a:effectLst/>
                <a:uFillTx/>
                <a:latin typeface="+mn-lt"/>
                <a:ea typeface="+mn-ea"/>
                <a:cs typeface="+mn-cs"/>
                <a:sym typeface="Calibri"/>
              </a:rPr>
              <a:t>Objective Cognitive Testing</a:t>
            </a:r>
            <a:endParaRPr kumimoji="0" lang="en-US" sz="4000" b="1" i="0" u="none" strike="noStrike" cap="none" spc="0" normalizeH="0" baseline="0" dirty="0">
              <a:ln>
                <a:noFill/>
              </a:ln>
              <a:solidFill>
                <a:schemeClr val="tx1">
                  <a:lumMod val="65000"/>
                  <a:lumOff val="35000"/>
                </a:schemeClr>
              </a:solidFill>
              <a:effectLst/>
              <a:uFillTx/>
              <a:latin typeface="+mn-lt"/>
              <a:ea typeface="+mn-ea"/>
              <a:cs typeface="+mn-cs"/>
              <a:sym typeface="Calibri"/>
            </a:endParaRPr>
          </a:p>
        </p:txBody>
      </p:sp>
      <p:sp>
        <p:nvSpPr>
          <p:cNvPr id="115" name="TextBox 114">
            <a:extLst>
              <a:ext uri="{FF2B5EF4-FFF2-40B4-BE49-F238E27FC236}">
                <a16:creationId xmlns:a16="http://schemas.microsoft.com/office/drawing/2014/main" id="{EEFF3AEA-47FD-D8C6-19FD-D87CE47C2C25}"/>
              </a:ext>
            </a:extLst>
          </p:cNvPr>
          <p:cNvSpPr txBox="1"/>
          <p:nvPr/>
        </p:nvSpPr>
        <p:spPr>
          <a:xfrm>
            <a:off x="31094104" y="15436297"/>
            <a:ext cx="5689486" cy="23083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kumimoji="0" lang="en-US" sz="3600" i="0" u="none" strike="noStrike" cap="none" spc="0" normalizeH="0" baseline="0" dirty="0">
                <a:ln>
                  <a:noFill/>
                </a:ln>
                <a:solidFill>
                  <a:srgbClr val="000000"/>
                </a:solidFill>
                <a:effectLst/>
                <a:uFillTx/>
                <a:latin typeface="+mn-lt"/>
                <a:ea typeface="+mn-ea"/>
                <a:cs typeface="+mn-cs"/>
                <a:sym typeface="Calibri"/>
              </a:rPr>
              <a:t>Patients reported substantially higher symptom severity than a healthy normative sample.</a:t>
            </a:r>
            <a:endParaRPr kumimoji="0" lang="en-US" sz="3600" i="0" u="none" strike="noStrike" cap="none" spc="0" normalizeH="0" baseline="0" dirty="0">
              <a:ln>
                <a:noFill/>
              </a:ln>
              <a:solidFill>
                <a:schemeClr val="tx1">
                  <a:lumMod val="65000"/>
                  <a:lumOff val="35000"/>
                </a:schemeClr>
              </a:solidFill>
              <a:effectLst/>
              <a:uFillTx/>
              <a:latin typeface="+mn-lt"/>
              <a:ea typeface="+mn-ea"/>
              <a:cs typeface="+mn-cs"/>
              <a:sym typeface="Calibri"/>
            </a:endParaRPr>
          </a:p>
        </p:txBody>
      </p:sp>
      <p:sp>
        <p:nvSpPr>
          <p:cNvPr id="116" name="TextBox 115">
            <a:extLst>
              <a:ext uri="{FF2B5EF4-FFF2-40B4-BE49-F238E27FC236}">
                <a16:creationId xmlns:a16="http://schemas.microsoft.com/office/drawing/2014/main" id="{6B3EA08E-2E9F-3C50-8306-E542C63E28B7}"/>
              </a:ext>
            </a:extLst>
          </p:cNvPr>
          <p:cNvSpPr txBox="1"/>
          <p:nvPr/>
        </p:nvSpPr>
        <p:spPr>
          <a:xfrm>
            <a:off x="20732783" y="14244780"/>
            <a:ext cx="8434052"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kumimoji="0" lang="en-US" sz="4000" b="1" i="0" u="none" strike="noStrike" cap="none" spc="0" normalizeH="0" baseline="0" dirty="0">
                <a:ln>
                  <a:noFill/>
                </a:ln>
                <a:solidFill>
                  <a:srgbClr val="000000"/>
                </a:solidFill>
                <a:effectLst/>
                <a:uFillTx/>
                <a:latin typeface="+mn-lt"/>
                <a:ea typeface="+mn-ea"/>
                <a:cs typeface="+mn-cs"/>
                <a:sym typeface="Calibri"/>
              </a:rPr>
              <a:t>Symptom Self-Report</a:t>
            </a:r>
            <a:endParaRPr kumimoji="0" lang="en-US" sz="4000" b="1" i="0" u="none" strike="noStrike" cap="none" spc="0" normalizeH="0" baseline="0" dirty="0">
              <a:ln>
                <a:noFill/>
              </a:ln>
              <a:solidFill>
                <a:schemeClr val="tx1">
                  <a:lumMod val="65000"/>
                  <a:lumOff val="35000"/>
                </a:schemeClr>
              </a:solidFill>
              <a:effectLst/>
              <a:uFillTx/>
              <a:latin typeface="+mn-lt"/>
              <a:ea typeface="+mn-ea"/>
              <a:cs typeface="+mn-cs"/>
              <a:sym typeface="Calibri"/>
            </a:endParaRPr>
          </a:p>
        </p:txBody>
      </p:sp>
      <p:sp>
        <p:nvSpPr>
          <p:cNvPr id="117" name="TextBox 116">
            <a:extLst>
              <a:ext uri="{FF2B5EF4-FFF2-40B4-BE49-F238E27FC236}">
                <a16:creationId xmlns:a16="http://schemas.microsoft.com/office/drawing/2014/main" id="{B82097FC-A92D-346D-FC29-878C323383F9}"/>
              </a:ext>
            </a:extLst>
          </p:cNvPr>
          <p:cNvSpPr txBox="1"/>
          <p:nvPr/>
        </p:nvSpPr>
        <p:spPr>
          <a:xfrm>
            <a:off x="13614794" y="19828683"/>
            <a:ext cx="8434052"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kumimoji="0" lang="en-US" sz="4000" b="1" i="0" u="none" strike="noStrike" cap="none" spc="0" normalizeH="0" baseline="0" dirty="0">
                <a:ln>
                  <a:noFill/>
                </a:ln>
                <a:solidFill>
                  <a:srgbClr val="000000"/>
                </a:solidFill>
                <a:effectLst/>
                <a:uFillTx/>
                <a:latin typeface="+mn-lt"/>
                <a:ea typeface="+mn-ea"/>
                <a:cs typeface="+mn-cs"/>
                <a:sym typeface="Calibri"/>
              </a:rPr>
              <a:t>Mental Health Factors</a:t>
            </a:r>
            <a:endParaRPr kumimoji="0" lang="en-US" sz="4000" b="1" i="0" u="none" strike="noStrike" cap="none" spc="0" normalizeH="0" baseline="0" dirty="0">
              <a:ln>
                <a:noFill/>
              </a:ln>
              <a:solidFill>
                <a:schemeClr val="tx1">
                  <a:lumMod val="65000"/>
                  <a:lumOff val="35000"/>
                </a:schemeClr>
              </a:solidFill>
              <a:effectLst/>
              <a:uFillTx/>
              <a:latin typeface="+mn-lt"/>
              <a:ea typeface="+mn-ea"/>
              <a:cs typeface="+mn-cs"/>
              <a:sym typeface="Calibri"/>
            </a:endParaRPr>
          </a:p>
        </p:txBody>
      </p:sp>
      <p:sp>
        <p:nvSpPr>
          <p:cNvPr id="118" name="TextBox 117">
            <a:extLst>
              <a:ext uri="{FF2B5EF4-FFF2-40B4-BE49-F238E27FC236}">
                <a16:creationId xmlns:a16="http://schemas.microsoft.com/office/drawing/2014/main" id="{628E0B41-D1FD-58A2-9C9A-D9FC55C1CB68}"/>
              </a:ext>
            </a:extLst>
          </p:cNvPr>
          <p:cNvSpPr txBox="1"/>
          <p:nvPr/>
        </p:nvSpPr>
        <p:spPr>
          <a:xfrm>
            <a:off x="26382023" y="19948088"/>
            <a:ext cx="8434052"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kumimoji="0" lang="en-US" sz="4000" b="1" i="0" u="none" strike="noStrike" cap="none" spc="0" normalizeH="0" baseline="0" dirty="0">
                <a:ln>
                  <a:noFill/>
                </a:ln>
                <a:solidFill>
                  <a:srgbClr val="000000"/>
                </a:solidFill>
                <a:effectLst/>
                <a:uFillTx/>
                <a:latin typeface="+mn-lt"/>
                <a:ea typeface="+mn-ea"/>
                <a:cs typeface="+mn-cs"/>
                <a:sym typeface="Calibri"/>
              </a:rPr>
              <a:t>Self-Reported Functional Impact</a:t>
            </a:r>
            <a:endParaRPr kumimoji="0" lang="en-US" sz="4000" b="1" i="0" u="none" strike="noStrike" cap="none" spc="0" normalizeH="0" baseline="0" dirty="0">
              <a:ln>
                <a:noFill/>
              </a:ln>
              <a:solidFill>
                <a:schemeClr val="tx1">
                  <a:lumMod val="65000"/>
                  <a:lumOff val="35000"/>
                </a:schemeClr>
              </a:solidFill>
              <a:effectLst/>
              <a:uFillTx/>
              <a:latin typeface="+mn-lt"/>
              <a:ea typeface="+mn-ea"/>
              <a:cs typeface="+mn-cs"/>
              <a:sym typeface="Calibri"/>
            </a:endParaRPr>
          </a:p>
        </p:txBody>
      </p:sp>
      <p:sp>
        <p:nvSpPr>
          <p:cNvPr id="119" name="TextBox 118">
            <a:extLst>
              <a:ext uri="{FF2B5EF4-FFF2-40B4-BE49-F238E27FC236}">
                <a16:creationId xmlns:a16="http://schemas.microsoft.com/office/drawing/2014/main" id="{0C3B2AE8-5B5F-E8FB-85F9-4D80FF90791C}"/>
              </a:ext>
            </a:extLst>
          </p:cNvPr>
          <p:cNvSpPr txBox="1"/>
          <p:nvPr/>
        </p:nvSpPr>
        <p:spPr>
          <a:xfrm>
            <a:off x="11490622" y="27349002"/>
            <a:ext cx="3699069" cy="45243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kumimoji="0" lang="en-US" sz="3600" i="0" u="none" strike="noStrike" cap="none" spc="0" normalizeH="0" baseline="0" dirty="0">
                <a:ln>
                  <a:noFill/>
                </a:ln>
                <a:solidFill>
                  <a:srgbClr val="000000"/>
                </a:solidFill>
                <a:effectLst/>
                <a:uFillTx/>
                <a:latin typeface="+mn-lt"/>
                <a:ea typeface="+mn-ea"/>
                <a:cs typeface="+mn-cs"/>
                <a:sym typeface="Calibri"/>
              </a:rPr>
              <a:t>Objective cognitive scores improved over time for composite scores subtests measuring attention, memory, and reaction time.</a:t>
            </a:r>
            <a:endParaRPr kumimoji="0" lang="en-US" sz="3600" i="0" u="none" strike="noStrike" cap="none" spc="0" normalizeH="0" baseline="0" dirty="0">
              <a:ln>
                <a:noFill/>
              </a:ln>
              <a:solidFill>
                <a:schemeClr val="tx1">
                  <a:lumMod val="65000"/>
                  <a:lumOff val="35000"/>
                </a:schemeClr>
              </a:solidFill>
              <a:effectLst/>
              <a:uFillTx/>
              <a:latin typeface="+mn-lt"/>
              <a:ea typeface="+mn-ea"/>
              <a:cs typeface="+mn-cs"/>
              <a:sym typeface="Calibri"/>
            </a:endParaRPr>
          </a:p>
        </p:txBody>
      </p:sp>
      <p:sp>
        <p:nvSpPr>
          <p:cNvPr id="120" name="TextBox 119">
            <a:extLst>
              <a:ext uri="{FF2B5EF4-FFF2-40B4-BE49-F238E27FC236}">
                <a16:creationId xmlns:a16="http://schemas.microsoft.com/office/drawing/2014/main" id="{01B8D3A9-9392-3BED-B174-9909AAA0E71C}"/>
              </a:ext>
            </a:extLst>
          </p:cNvPr>
          <p:cNvSpPr txBox="1"/>
          <p:nvPr/>
        </p:nvSpPr>
        <p:spPr>
          <a:xfrm>
            <a:off x="34872107" y="28235241"/>
            <a:ext cx="2400505" cy="2862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kumimoji="0" lang="en-US" sz="3600" i="0" u="none" strike="noStrike" cap="none" spc="0" normalizeH="0" baseline="0" dirty="0">
                <a:ln>
                  <a:noFill/>
                </a:ln>
                <a:solidFill>
                  <a:srgbClr val="000000"/>
                </a:solidFill>
                <a:effectLst/>
                <a:uFillTx/>
                <a:latin typeface="+mn-lt"/>
                <a:ea typeface="+mn-ea"/>
                <a:cs typeface="+mn-cs"/>
                <a:sym typeface="Calibri"/>
              </a:rPr>
              <a:t>There was no change in subjective reports. </a:t>
            </a:r>
            <a:endParaRPr kumimoji="0" lang="en-US" sz="3600" i="0" u="none" strike="noStrike" cap="none" spc="0" normalizeH="0" baseline="0" dirty="0">
              <a:ln>
                <a:noFill/>
              </a:ln>
              <a:solidFill>
                <a:schemeClr val="tx1">
                  <a:lumMod val="65000"/>
                  <a:lumOff val="35000"/>
                </a:schemeClr>
              </a:solidFill>
              <a:effectLst/>
              <a:uFillTx/>
              <a:latin typeface="+mn-lt"/>
              <a:ea typeface="+mn-ea"/>
              <a:cs typeface="+mn-cs"/>
              <a:sym typeface="Calibri"/>
            </a:endParaRPr>
          </a:p>
        </p:txBody>
      </p:sp>
      <p:sp>
        <p:nvSpPr>
          <p:cNvPr id="122" name="TextBox 121">
            <a:extLst>
              <a:ext uri="{FF2B5EF4-FFF2-40B4-BE49-F238E27FC236}">
                <a16:creationId xmlns:a16="http://schemas.microsoft.com/office/drawing/2014/main" id="{2BAAA2D4-73FE-3CD9-94F7-EB95746935A4}"/>
              </a:ext>
            </a:extLst>
          </p:cNvPr>
          <p:cNvSpPr txBox="1"/>
          <p:nvPr/>
        </p:nvSpPr>
        <p:spPr>
          <a:xfrm>
            <a:off x="12102003" y="12726406"/>
            <a:ext cx="17655186" cy="13234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kumimoji="0" lang="en-US" sz="2000" b="0" i="0" u="none" strike="noStrike" cap="none" spc="0" normalizeH="0" baseline="0" dirty="0">
                <a:ln>
                  <a:noFill/>
                </a:ln>
                <a:solidFill>
                  <a:srgbClr val="000000"/>
                </a:solidFill>
                <a:effectLst/>
                <a:uFillTx/>
                <a:latin typeface="+mn-lt"/>
                <a:ea typeface="+mn-ea"/>
                <a:cs typeface="+mn-cs"/>
                <a:sym typeface="Calibri"/>
              </a:rPr>
              <a:t>Figure 1: </a:t>
            </a:r>
            <a:r>
              <a:rPr lang="en-US" sz="2000" dirty="0"/>
              <a:t>Distribution of scores on repeated administrations of the ANAM. Outlines show the distribution of the data. Points represent individual patients’ scores. Dark grey boxes represent +/-1.3 standard deviations from the mean normative value. Light grey boxes represent +/-2 standard deviations from the mean normative value. Dotted line represents normative mean (Vincent </a:t>
            </a:r>
            <a:r>
              <a:rPr lang="en-US" sz="2000" i="1" dirty="0"/>
              <a:t>et al.</a:t>
            </a:r>
            <a:r>
              <a:rPr lang="en-US" sz="2000" dirty="0"/>
              <a:t>, 2012). Red lines represent mean throughput for administrations where the mean score was significantly below the normative mean (p&lt;0.001). ANAM administrations with performance validity index &gt;10 were excluded (n=3 test sessions).</a:t>
            </a:r>
            <a:endParaRPr kumimoji="0" lang="en-US" sz="2000" b="0" i="0" u="none" strike="noStrike" cap="none" spc="0" normalizeH="0" baseline="0" dirty="0">
              <a:ln>
                <a:noFill/>
              </a:ln>
              <a:solidFill>
                <a:srgbClr val="000000"/>
              </a:solidFill>
              <a:effectLst/>
              <a:uFillTx/>
              <a:latin typeface="+mn-lt"/>
              <a:ea typeface="+mn-ea"/>
              <a:cs typeface="+mn-cs"/>
              <a:sym typeface="Calibri"/>
            </a:endParaRPr>
          </a:p>
        </p:txBody>
      </p:sp>
      <p:sp>
        <p:nvSpPr>
          <p:cNvPr id="123" name="Rectangle 122">
            <a:extLst>
              <a:ext uri="{FF2B5EF4-FFF2-40B4-BE49-F238E27FC236}">
                <a16:creationId xmlns:a16="http://schemas.microsoft.com/office/drawing/2014/main" id="{F213D3E3-8721-3719-2FD4-308865BA61BB}"/>
              </a:ext>
            </a:extLst>
          </p:cNvPr>
          <p:cNvSpPr/>
          <p:nvPr/>
        </p:nvSpPr>
        <p:spPr>
          <a:xfrm>
            <a:off x="11746480" y="8762618"/>
            <a:ext cx="387792" cy="538136"/>
          </a:xfrm>
          <a:prstGeom prst="rect">
            <a:avLst/>
          </a:prstGeom>
          <a:solidFill>
            <a:schemeClr val="bg1"/>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24" name="Rectangle 123">
            <a:extLst>
              <a:ext uri="{FF2B5EF4-FFF2-40B4-BE49-F238E27FC236}">
                <a16:creationId xmlns:a16="http://schemas.microsoft.com/office/drawing/2014/main" id="{E6B9EC0E-C8C4-0AC7-6E0F-E9EC91C67E1F}"/>
              </a:ext>
            </a:extLst>
          </p:cNvPr>
          <p:cNvSpPr/>
          <p:nvPr/>
        </p:nvSpPr>
        <p:spPr>
          <a:xfrm>
            <a:off x="16207842" y="8780372"/>
            <a:ext cx="387792" cy="538136"/>
          </a:xfrm>
          <a:prstGeom prst="rect">
            <a:avLst/>
          </a:prstGeom>
          <a:solidFill>
            <a:schemeClr val="bg1"/>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25" name="Rectangle 124">
            <a:extLst>
              <a:ext uri="{FF2B5EF4-FFF2-40B4-BE49-F238E27FC236}">
                <a16:creationId xmlns:a16="http://schemas.microsoft.com/office/drawing/2014/main" id="{481185A8-21A4-8B66-11B8-C34B1E366F3A}"/>
              </a:ext>
            </a:extLst>
          </p:cNvPr>
          <p:cNvSpPr/>
          <p:nvPr/>
        </p:nvSpPr>
        <p:spPr>
          <a:xfrm>
            <a:off x="20863100" y="8755316"/>
            <a:ext cx="387792" cy="538136"/>
          </a:xfrm>
          <a:prstGeom prst="rect">
            <a:avLst/>
          </a:prstGeom>
          <a:solidFill>
            <a:schemeClr val="bg1"/>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26" name="Rectangle 125">
            <a:extLst>
              <a:ext uri="{FF2B5EF4-FFF2-40B4-BE49-F238E27FC236}">
                <a16:creationId xmlns:a16="http://schemas.microsoft.com/office/drawing/2014/main" id="{2AE6C35F-9386-BC8F-B29E-1843F0BBFC7C}"/>
              </a:ext>
            </a:extLst>
          </p:cNvPr>
          <p:cNvSpPr/>
          <p:nvPr/>
        </p:nvSpPr>
        <p:spPr>
          <a:xfrm>
            <a:off x="25434177" y="8669247"/>
            <a:ext cx="387792" cy="538136"/>
          </a:xfrm>
          <a:prstGeom prst="rect">
            <a:avLst/>
          </a:prstGeom>
          <a:solidFill>
            <a:schemeClr val="bg1"/>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27" name="Rectangle 126">
            <a:extLst>
              <a:ext uri="{FF2B5EF4-FFF2-40B4-BE49-F238E27FC236}">
                <a16:creationId xmlns:a16="http://schemas.microsoft.com/office/drawing/2014/main" id="{CB097CEE-2B1C-ADDE-D7C6-B7B8A61E1113}"/>
              </a:ext>
            </a:extLst>
          </p:cNvPr>
          <p:cNvSpPr/>
          <p:nvPr/>
        </p:nvSpPr>
        <p:spPr>
          <a:xfrm>
            <a:off x="11247120" y="8001383"/>
            <a:ext cx="26160693" cy="6126480"/>
          </a:xfrm>
          <a:prstGeom prst="rect">
            <a:avLst/>
          </a:prstGeom>
          <a:noFill/>
          <a:ln w="12700" cap="flat">
            <a:solidFill>
              <a:schemeClr val="tx2"/>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28" name="Rectangle 127">
            <a:extLst>
              <a:ext uri="{FF2B5EF4-FFF2-40B4-BE49-F238E27FC236}">
                <a16:creationId xmlns:a16="http://schemas.microsoft.com/office/drawing/2014/main" id="{B6914B2F-2CF1-71CE-1489-185EF833ADAB}"/>
              </a:ext>
            </a:extLst>
          </p:cNvPr>
          <p:cNvSpPr/>
          <p:nvPr/>
        </p:nvSpPr>
        <p:spPr>
          <a:xfrm>
            <a:off x="11231190" y="14258738"/>
            <a:ext cx="26160693" cy="5394960"/>
          </a:xfrm>
          <a:prstGeom prst="rect">
            <a:avLst/>
          </a:prstGeom>
          <a:noFill/>
          <a:ln w="12700" cap="flat">
            <a:solidFill>
              <a:schemeClr val="tx2"/>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29" name="Rectangle 128">
            <a:extLst>
              <a:ext uri="{FF2B5EF4-FFF2-40B4-BE49-F238E27FC236}">
                <a16:creationId xmlns:a16="http://schemas.microsoft.com/office/drawing/2014/main" id="{AA18B7BA-C68E-1600-E6E9-8D61636E7DDA}"/>
              </a:ext>
            </a:extLst>
          </p:cNvPr>
          <p:cNvSpPr/>
          <p:nvPr/>
        </p:nvSpPr>
        <p:spPr>
          <a:xfrm>
            <a:off x="11191692" y="19813332"/>
            <a:ext cx="12701229" cy="6217920"/>
          </a:xfrm>
          <a:prstGeom prst="rect">
            <a:avLst/>
          </a:prstGeom>
          <a:noFill/>
          <a:ln w="12700" cap="flat">
            <a:solidFill>
              <a:schemeClr val="tx2"/>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30" name="Rectangle 129">
            <a:extLst>
              <a:ext uri="{FF2B5EF4-FFF2-40B4-BE49-F238E27FC236}">
                <a16:creationId xmlns:a16="http://schemas.microsoft.com/office/drawing/2014/main" id="{460818B4-46AD-51C8-C853-CFEE34A42BC2}"/>
              </a:ext>
            </a:extLst>
          </p:cNvPr>
          <p:cNvSpPr/>
          <p:nvPr/>
        </p:nvSpPr>
        <p:spPr>
          <a:xfrm>
            <a:off x="24027925" y="19813332"/>
            <a:ext cx="13363958" cy="6217920"/>
          </a:xfrm>
          <a:prstGeom prst="rect">
            <a:avLst/>
          </a:prstGeom>
          <a:noFill/>
          <a:ln w="12700" cap="flat">
            <a:solidFill>
              <a:schemeClr val="tx2"/>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31" name="TextBox 130">
            <a:extLst>
              <a:ext uri="{FF2B5EF4-FFF2-40B4-BE49-F238E27FC236}">
                <a16:creationId xmlns:a16="http://schemas.microsoft.com/office/drawing/2014/main" id="{E7E87D3E-3144-89AC-ADF4-FD63E072C3AD}"/>
              </a:ext>
            </a:extLst>
          </p:cNvPr>
          <p:cNvSpPr txBox="1"/>
          <p:nvPr/>
        </p:nvSpPr>
        <p:spPr>
          <a:xfrm>
            <a:off x="11784790" y="20613903"/>
            <a:ext cx="12077105"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lang="en-US" sz="3600" dirty="0"/>
              <a:t>Most patients reported mild-moderate anxiety and depression symptoms. PTSD symptoms ranged from low to high.</a:t>
            </a:r>
            <a:endParaRPr kumimoji="0" lang="en-US" sz="3600" i="0" u="none" strike="noStrike" cap="none" spc="0" normalizeH="0" baseline="0" dirty="0">
              <a:ln>
                <a:noFill/>
              </a:ln>
              <a:solidFill>
                <a:schemeClr val="tx1">
                  <a:lumMod val="65000"/>
                  <a:lumOff val="35000"/>
                </a:schemeClr>
              </a:solidFill>
              <a:effectLst/>
              <a:uFillTx/>
              <a:latin typeface="+mn-lt"/>
              <a:ea typeface="+mn-ea"/>
              <a:cs typeface="+mn-cs"/>
              <a:sym typeface="Calibri"/>
            </a:endParaRPr>
          </a:p>
        </p:txBody>
      </p:sp>
      <p:sp>
        <p:nvSpPr>
          <p:cNvPr id="132" name="TextBox 131">
            <a:extLst>
              <a:ext uri="{FF2B5EF4-FFF2-40B4-BE49-F238E27FC236}">
                <a16:creationId xmlns:a16="http://schemas.microsoft.com/office/drawing/2014/main" id="{543174D9-F7BC-AC46-CA60-7029CEA6F8D0}"/>
              </a:ext>
            </a:extLst>
          </p:cNvPr>
          <p:cNvSpPr txBox="1"/>
          <p:nvPr/>
        </p:nvSpPr>
        <p:spPr>
          <a:xfrm>
            <a:off x="24192559" y="20728515"/>
            <a:ext cx="13199324"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lang="en-US" sz="3600" dirty="0"/>
              <a:t>Patients reported strong negative impact of symptoms on functional activities, despite reports of good resilience and satisfaction with life.</a:t>
            </a:r>
            <a:endParaRPr kumimoji="0" lang="en-US" sz="3600" i="0" u="none" strike="noStrike" cap="none" spc="0" normalizeH="0" baseline="0" dirty="0">
              <a:ln>
                <a:noFill/>
              </a:ln>
              <a:solidFill>
                <a:schemeClr val="tx1">
                  <a:lumMod val="65000"/>
                  <a:lumOff val="35000"/>
                </a:schemeClr>
              </a:solidFill>
              <a:effectLst/>
              <a:uFillTx/>
              <a:latin typeface="+mn-lt"/>
              <a:ea typeface="+mn-ea"/>
              <a:cs typeface="+mn-cs"/>
              <a:sym typeface="Calibri"/>
            </a:endParaRPr>
          </a:p>
        </p:txBody>
      </p:sp>
      <p:sp>
        <p:nvSpPr>
          <p:cNvPr id="133" name="TextBox 132">
            <a:extLst>
              <a:ext uri="{FF2B5EF4-FFF2-40B4-BE49-F238E27FC236}">
                <a16:creationId xmlns:a16="http://schemas.microsoft.com/office/drawing/2014/main" id="{337977F9-BDCB-5D9E-3F39-C714470DE382}"/>
              </a:ext>
            </a:extLst>
          </p:cNvPr>
          <p:cNvSpPr txBox="1"/>
          <p:nvPr/>
        </p:nvSpPr>
        <p:spPr>
          <a:xfrm>
            <a:off x="38502467" y="16059858"/>
            <a:ext cx="4112828" cy="2862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kumimoji="0" lang="en-US" sz="3600" i="0" u="none" strike="noStrike" cap="none" spc="0" normalizeH="0" baseline="0" dirty="0">
                <a:ln>
                  <a:noFill/>
                </a:ln>
                <a:solidFill>
                  <a:srgbClr val="000000"/>
                </a:solidFill>
                <a:effectLst/>
                <a:uFillTx/>
                <a:latin typeface="+mn-lt"/>
                <a:ea typeface="+mn-ea"/>
                <a:cs typeface="+mn-cs"/>
                <a:sym typeface="Calibri"/>
              </a:rPr>
              <a:t>Patients endorsed benefit </a:t>
            </a:r>
            <a:r>
              <a:rPr kumimoji="0" lang="en-US" sz="3600" i="1" u="none" strike="noStrike" cap="none" spc="0" normalizeH="0" baseline="0" dirty="0">
                <a:ln>
                  <a:noFill/>
                </a:ln>
                <a:solidFill>
                  <a:srgbClr val="000000"/>
                </a:solidFill>
                <a:effectLst/>
                <a:uFillTx/>
                <a:latin typeface="+mn-lt"/>
                <a:ea typeface="+mn-ea"/>
                <a:cs typeface="+mn-cs"/>
                <a:sym typeface="Calibri"/>
              </a:rPr>
              <a:t>specifically</a:t>
            </a:r>
            <a:r>
              <a:rPr kumimoji="0" lang="en-US" sz="3600" i="0" u="none" strike="noStrike" cap="none" spc="0" normalizeH="0" baseline="0" dirty="0">
                <a:ln>
                  <a:noFill/>
                </a:ln>
                <a:solidFill>
                  <a:srgbClr val="000000"/>
                </a:solidFill>
                <a:effectLst/>
                <a:uFillTx/>
                <a:latin typeface="+mn-lt"/>
                <a:ea typeface="+mn-ea"/>
                <a:cs typeface="+mn-cs"/>
                <a:sym typeface="Calibri"/>
              </a:rPr>
              <a:t> in </a:t>
            </a:r>
            <a:r>
              <a:rPr lang="en-US" sz="3600" dirty="0"/>
              <a:t>domains addressed by the cognitive training tool</a:t>
            </a:r>
            <a:endParaRPr kumimoji="0" lang="en-US" sz="3600" i="0" u="none" strike="noStrike" cap="none" spc="0" normalizeH="0" baseline="0" dirty="0">
              <a:ln>
                <a:noFill/>
              </a:ln>
              <a:solidFill>
                <a:schemeClr val="tx1">
                  <a:lumMod val="65000"/>
                  <a:lumOff val="35000"/>
                </a:schemeClr>
              </a:solidFill>
              <a:effectLst/>
              <a:uFillTx/>
              <a:latin typeface="+mn-lt"/>
              <a:ea typeface="+mn-ea"/>
              <a:cs typeface="+mn-cs"/>
              <a:sym typeface="Calibri"/>
            </a:endParaRPr>
          </a:p>
        </p:txBody>
      </p:sp>
      <p:sp>
        <p:nvSpPr>
          <p:cNvPr id="134" name="Rectangle 133">
            <a:extLst>
              <a:ext uri="{FF2B5EF4-FFF2-40B4-BE49-F238E27FC236}">
                <a16:creationId xmlns:a16="http://schemas.microsoft.com/office/drawing/2014/main" id="{4DAAD4A8-523F-3301-40DF-B1BCB67BA73C}"/>
              </a:ext>
            </a:extLst>
          </p:cNvPr>
          <p:cNvSpPr/>
          <p:nvPr/>
        </p:nvSpPr>
        <p:spPr>
          <a:xfrm>
            <a:off x="12080389" y="15184314"/>
            <a:ext cx="340211" cy="444026"/>
          </a:xfrm>
          <a:prstGeom prst="rect">
            <a:avLst/>
          </a:prstGeom>
          <a:solidFill>
            <a:schemeClr val="bg1"/>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35" name="Rectangle 134">
            <a:extLst>
              <a:ext uri="{FF2B5EF4-FFF2-40B4-BE49-F238E27FC236}">
                <a16:creationId xmlns:a16="http://schemas.microsoft.com/office/drawing/2014/main" id="{DA31FBD2-3E12-2DDB-5CF1-601922EF175C}"/>
              </a:ext>
            </a:extLst>
          </p:cNvPr>
          <p:cNvSpPr/>
          <p:nvPr/>
        </p:nvSpPr>
        <p:spPr>
          <a:xfrm>
            <a:off x="16625167" y="15106350"/>
            <a:ext cx="340211" cy="444026"/>
          </a:xfrm>
          <a:prstGeom prst="rect">
            <a:avLst/>
          </a:prstGeom>
          <a:solidFill>
            <a:schemeClr val="bg1"/>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36" name="Rectangle 135">
            <a:extLst>
              <a:ext uri="{FF2B5EF4-FFF2-40B4-BE49-F238E27FC236}">
                <a16:creationId xmlns:a16="http://schemas.microsoft.com/office/drawing/2014/main" id="{901B8D8B-5B32-34C8-D912-1886FC90A92F}"/>
              </a:ext>
            </a:extLst>
          </p:cNvPr>
          <p:cNvSpPr/>
          <p:nvPr/>
        </p:nvSpPr>
        <p:spPr>
          <a:xfrm>
            <a:off x="21611945" y="15251824"/>
            <a:ext cx="340211" cy="444026"/>
          </a:xfrm>
          <a:prstGeom prst="rect">
            <a:avLst/>
          </a:prstGeom>
          <a:solidFill>
            <a:schemeClr val="bg1"/>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37" name="Rectangle 136">
            <a:extLst>
              <a:ext uri="{FF2B5EF4-FFF2-40B4-BE49-F238E27FC236}">
                <a16:creationId xmlns:a16="http://schemas.microsoft.com/office/drawing/2014/main" id="{7DC5EDC5-8F8C-CF5A-423E-3E62473A5B3F}"/>
              </a:ext>
            </a:extLst>
          </p:cNvPr>
          <p:cNvSpPr/>
          <p:nvPr/>
        </p:nvSpPr>
        <p:spPr>
          <a:xfrm>
            <a:off x="26628385" y="15222602"/>
            <a:ext cx="340211" cy="444026"/>
          </a:xfrm>
          <a:prstGeom prst="rect">
            <a:avLst/>
          </a:prstGeom>
          <a:solidFill>
            <a:schemeClr val="bg1"/>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38" name="Rectangle 137">
            <a:extLst>
              <a:ext uri="{FF2B5EF4-FFF2-40B4-BE49-F238E27FC236}">
                <a16:creationId xmlns:a16="http://schemas.microsoft.com/office/drawing/2014/main" id="{88910A9F-F894-8405-D403-D4B8C25098E9}"/>
              </a:ext>
            </a:extLst>
          </p:cNvPr>
          <p:cNvSpPr/>
          <p:nvPr/>
        </p:nvSpPr>
        <p:spPr>
          <a:xfrm>
            <a:off x="11631541" y="21977401"/>
            <a:ext cx="340211" cy="444026"/>
          </a:xfrm>
          <a:prstGeom prst="rect">
            <a:avLst/>
          </a:prstGeom>
          <a:solidFill>
            <a:schemeClr val="bg1"/>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39" name="Rectangle 138">
            <a:extLst>
              <a:ext uri="{FF2B5EF4-FFF2-40B4-BE49-F238E27FC236}">
                <a16:creationId xmlns:a16="http://schemas.microsoft.com/office/drawing/2014/main" id="{C4BA1218-0DBE-908D-350A-2A447547FB5F}"/>
              </a:ext>
            </a:extLst>
          </p:cNvPr>
          <p:cNvSpPr/>
          <p:nvPr/>
        </p:nvSpPr>
        <p:spPr>
          <a:xfrm>
            <a:off x="15567347" y="21988742"/>
            <a:ext cx="340211" cy="444026"/>
          </a:xfrm>
          <a:prstGeom prst="rect">
            <a:avLst/>
          </a:prstGeom>
          <a:solidFill>
            <a:schemeClr val="bg1"/>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40" name="Rectangle 139">
            <a:extLst>
              <a:ext uri="{FF2B5EF4-FFF2-40B4-BE49-F238E27FC236}">
                <a16:creationId xmlns:a16="http://schemas.microsoft.com/office/drawing/2014/main" id="{BE07EDE8-CCA6-7C1C-A801-9C7C8532A71F}"/>
              </a:ext>
            </a:extLst>
          </p:cNvPr>
          <p:cNvSpPr/>
          <p:nvPr/>
        </p:nvSpPr>
        <p:spPr>
          <a:xfrm>
            <a:off x="19587660" y="21948117"/>
            <a:ext cx="340211" cy="444026"/>
          </a:xfrm>
          <a:prstGeom prst="rect">
            <a:avLst/>
          </a:prstGeom>
          <a:solidFill>
            <a:schemeClr val="bg1"/>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41" name="Rectangle 140">
            <a:extLst>
              <a:ext uri="{FF2B5EF4-FFF2-40B4-BE49-F238E27FC236}">
                <a16:creationId xmlns:a16="http://schemas.microsoft.com/office/drawing/2014/main" id="{25D3A970-1CEA-EC81-2A29-711F712C6F9C}"/>
              </a:ext>
            </a:extLst>
          </p:cNvPr>
          <p:cNvSpPr/>
          <p:nvPr/>
        </p:nvSpPr>
        <p:spPr>
          <a:xfrm>
            <a:off x="24518693" y="22082458"/>
            <a:ext cx="340211" cy="444026"/>
          </a:xfrm>
          <a:prstGeom prst="rect">
            <a:avLst/>
          </a:prstGeom>
          <a:solidFill>
            <a:schemeClr val="bg1"/>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42" name="Rectangle 141">
            <a:extLst>
              <a:ext uri="{FF2B5EF4-FFF2-40B4-BE49-F238E27FC236}">
                <a16:creationId xmlns:a16="http://schemas.microsoft.com/office/drawing/2014/main" id="{FEFCBE19-3E29-D1C0-071F-9AE159D700C4}"/>
              </a:ext>
            </a:extLst>
          </p:cNvPr>
          <p:cNvSpPr/>
          <p:nvPr/>
        </p:nvSpPr>
        <p:spPr>
          <a:xfrm>
            <a:off x="28563917" y="22082458"/>
            <a:ext cx="340211" cy="444026"/>
          </a:xfrm>
          <a:prstGeom prst="rect">
            <a:avLst/>
          </a:prstGeom>
          <a:solidFill>
            <a:schemeClr val="bg1"/>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43" name="Rectangle 142">
            <a:extLst>
              <a:ext uri="{FF2B5EF4-FFF2-40B4-BE49-F238E27FC236}">
                <a16:creationId xmlns:a16="http://schemas.microsoft.com/office/drawing/2014/main" id="{236A0CFA-6C88-A27F-ABB5-A3168018B135}"/>
              </a:ext>
            </a:extLst>
          </p:cNvPr>
          <p:cNvSpPr/>
          <p:nvPr/>
        </p:nvSpPr>
        <p:spPr>
          <a:xfrm>
            <a:off x="32596269" y="22157014"/>
            <a:ext cx="340211" cy="444026"/>
          </a:xfrm>
          <a:prstGeom prst="rect">
            <a:avLst/>
          </a:prstGeom>
          <a:solidFill>
            <a:schemeClr val="bg1"/>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44" name="TextBox 143">
            <a:extLst>
              <a:ext uri="{FF2B5EF4-FFF2-40B4-BE49-F238E27FC236}">
                <a16:creationId xmlns:a16="http://schemas.microsoft.com/office/drawing/2014/main" id="{8ECCFF73-2ED1-9A4F-32EB-F1CE1D955E46}"/>
              </a:ext>
            </a:extLst>
          </p:cNvPr>
          <p:cNvSpPr txBox="1"/>
          <p:nvPr/>
        </p:nvSpPr>
        <p:spPr>
          <a:xfrm>
            <a:off x="12192117" y="18557917"/>
            <a:ext cx="18901987"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kumimoji="0" lang="en-US" sz="2000" b="0" i="0" u="none" strike="noStrike" cap="none" spc="0" normalizeH="0" baseline="0" dirty="0">
                <a:ln>
                  <a:noFill/>
                </a:ln>
                <a:solidFill>
                  <a:srgbClr val="000000"/>
                </a:solidFill>
                <a:effectLst/>
                <a:uFillTx/>
                <a:latin typeface="+mn-lt"/>
                <a:ea typeface="+mn-ea"/>
                <a:cs typeface="+mn-cs"/>
                <a:sym typeface="Calibri"/>
              </a:rPr>
              <a:t>Figure 2: </a:t>
            </a:r>
            <a:r>
              <a:rPr lang="en-US" sz="2000" dirty="0"/>
              <a:t>Distribution of scores on repeated administrations of the Neurobehavioral Symptom Inventory. Outlines show the distribution of the data. Points represent individual patients’ scores. Panels  show subscale factor scores (Vanderploeg et al., 2015).  Dotted horizontal lines represent the mean normative value for the non-clinical, non-deployed national guard sample. Grey boxes represent +/-1.5 standard deviations from the mean normative value (Soble et al., 2014). </a:t>
            </a:r>
          </a:p>
        </p:txBody>
      </p:sp>
      <p:sp>
        <p:nvSpPr>
          <p:cNvPr id="145" name="TextBox 144">
            <a:extLst>
              <a:ext uri="{FF2B5EF4-FFF2-40B4-BE49-F238E27FC236}">
                <a16:creationId xmlns:a16="http://schemas.microsoft.com/office/drawing/2014/main" id="{80306DC7-A200-8C65-261B-23D4E63978D0}"/>
              </a:ext>
            </a:extLst>
          </p:cNvPr>
          <p:cNvSpPr txBox="1"/>
          <p:nvPr/>
        </p:nvSpPr>
        <p:spPr>
          <a:xfrm>
            <a:off x="11442700" y="25004932"/>
            <a:ext cx="12450221"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kumimoji="0" lang="en-US" sz="2000" b="0" i="0" u="none" strike="noStrike" cap="none" spc="0" normalizeH="0" baseline="0" dirty="0">
                <a:ln>
                  <a:noFill/>
                </a:ln>
                <a:solidFill>
                  <a:srgbClr val="000000"/>
                </a:solidFill>
                <a:effectLst/>
                <a:uFillTx/>
                <a:latin typeface="+mn-lt"/>
                <a:ea typeface="+mn-ea"/>
                <a:cs typeface="+mn-cs"/>
                <a:sym typeface="Calibri"/>
              </a:rPr>
              <a:t>Figure 3: </a:t>
            </a:r>
            <a:r>
              <a:rPr lang="en-US" sz="2000" dirty="0"/>
              <a:t>Distribution of scores on repeated administrations of each measure (GAD-7 measures anxiety; PHQ-9 measures depression; PCL-5 measures PTSD symptoms). Outlines show the distribution of the data. Points represent individual patients’ scores</a:t>
            </a:r>
          </a:p>
        </p:txBody>
      </p:sp>
      <p:sp>
        <p:nvSpPr>
          <p:cNvPr id="147" name="TextBox 146">
            <a:extLst>
              <a:ext uri="{FF2B5EF4-FFF2-40B4-BE49-F238E27FC236}">
                <a16:creationId xmlns:a16="http://schemas.microsoft.com/office/drawing/2014/main" id="{461AC61B-986B-B2A2-5A09-C81CF216B3EA}"/>
              </a:ext>
            </a:extLst>
          </p:cNvPr>
          <p:cNvSpPr txBox="1"/>
          <p:nvPr/>
        </p:nvSpPr>
        <p:spPr>
          <a:xfrm>
            <a:off x="14852619" y="24312500"/>
            <a:ext cx="971581"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Minimal</a:t>
            </a:r>
          </a:p>
        </p:txBody>
      </p:sp>
      <p:sp>
        <p:nvSpPr>
          <p:cNvPr id="148" name="TextBox 147">
            <a:extLst>
              <a:ext uri="{FF2B5EF4-FFF2-40B4-BE49-F238E27FC236}">
                <a16:creationId xmlns:a16="http://schemas.microsoft.com/office/drawing/2014/main" id="{2E8A60B7-8146-2464-E461-63559142FD25}"/>
              </a:ext>
            </a:extLst>
          </p:cNvPr>
          <p:cNvSpPr txBox="1"/>
          <p:nvPr/>
        </p:nvSpPr>
        <p:spPr>
          <a:xfrm>
            <a:off x="15135893" y="23794095"/>
            <a:ext cx="971581"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Mild</a:t>
            </a:r>
          </a:p>
        </p:txBody>
      </p:sp>
      <p:sp>
        <p:nvSpPr>
          <p:cNvPr id="149" name="TextBox 148">
            <a:extLst>
              <a:ext uri="{FF2B5EF4-FFF2-40B4-BE49-F238E27FC236}">
                <a16:creationId xmlns:a16="http://schemas.microsoft.com/office/drawing/2014/main" id="{6F792605-565F-0ECA-C1D4-906A2E88FC8C}"/>
              </a:ext>
            </a:extLst>
          </p:cNvPr>
          <p:cNvSpPr txBox="1"/>
          <p:nvPr/>
        </p:nvSpPr>
        <p:spPr>
          <a:xfrm>
            <a:off x="14732135" y="23289199"/>
            <a:ext cx="971581"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Moderate</a:t>
            </a:r>
          </a:p>
        </p:txBody>
      </p:sp>
      <p:sp>
        <p:nvSpPr>
          <p:cNvPr id="150" name="TextBox 149">
            <a:extLst>
              <a:ext uri="{FF2B5EF4-FFF2-40B4-BE49-F238E27FC236}">
                <a16:creationId xmlns:a16="http://schemas.microsoft.com/office/drawing/2014/main" id="{53692596-1A21-AC56-45C0-35B6BF03B244}"/>
              </a:ext>
            </a:extLst>
          </p:cNvPr>
          <p:cNvSpPr txBox="1"/>
          <p:nvPr/>
        </p:nvSpPr>
        <p:spPr>
          <a:xfrm>
            <a:off x="14983493" y="22800046"/>
            <a:ext cx="971581"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Severe</a:t>
            </a:r>
          </a:p>
        </p:txBody>
      </p:sp>
      <p:sp>
        <p:nvSpPr>
          <p:cNvPr id="151" name="TextBox 150">
            <a:extLst>
              <a:ext uri="{FF2B5EF4-FFF2-40B4-BE49-F238E27FC236}">
                <a16:creationId xmlns:a16="http://schemas.microsoft.com/office/drawing/2014/main" id="{D89A76CB-639B-BE84-AA61-B05A4B69B20B}"/>
              </a:ext>
            </a:extLst>
          </p:cNvPr>
          <p:cNvSpPr txBox="1"/>
          <p:nvPr/>
        </p:nvSpPr>
        <p:spPr>
          <a:xfrm>
            <a:off x="18865142" y="24312500"/>
            <a:ext cx="971581"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Minimal</a:t>
            </a:r>
          </a:p>
        </p:txBody>
      </p:sp>
      <p:sp>
        <p:nvSpPr>
          <p:cNvPr id="153" name="TextBox 152">
            <a:extLst>
              <a:ext uri="{FF2B5EF4-FFF2-40B4-BE49-F238E27FC236}">
                <a16:creationId xmlns:a16="http://schemas.microsoft.com/office/drawing/2014/main" id="{A7CD4574-5C54-00F3-7890-BCB0E552EEF4}"/>
              </a:ext>
            </a:extLst>
          </p:cNvPr>
          <p:cNvSpPr txBox="1"/>
          <p:nvPr/>
        </p:nvSpPr>
        <p:spPr>
          <a:xfrm>
            <a:off x="19145754" y="23891638"/>
            <a:ext cx="971581"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Mild</a:t>
            </a:r>
          </a:p>
        </p:txBody>
      </p:sp>
      <p:sp>
        <p:nvSpPr>
          <p:cNvPr id="154" name="TextBox 153">
            <a:extLst>
              <a:ext uri="{FF2B5EF4-FFF2-40B4-BE49-F238E27FC236}">
                <a16:creationId xmlns:a16="http://schemas.microsoft.com/office/drawing/2014/main" id="{81888F13-A783-89A7-0A1D-D2F128F37DDB}"/>
              </a:ext>
            </a:extLst>
          </p:cNvPr>
          <p:cNvSpPr txBox="1"/>
          <p:nvPr/>
        </p:nvSpPr>
        <p:spPr>
          <a:xfrm>
            <a:off x="19118590" y="23509275"/>
            <a:ext cx="971581"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Mod</a:t>
            </a:r>
          </a:p>
        </p:txBody>
      </p:sp>
      <p:sp>
        <p:nvSpPr>
          <p:cNvPr id="155" name="TextBox 154">
            <a:extLst>
              <a:ext uri="{FF2B5EF4-FFF2-40B4-BE49-F238E27FC236}">
                <a16:creationId xmlns:a16="http://schemas.microsoft.com/office/drawing/2014/main" id="{C36EA49E-11BD-0176-F655-A40D9BAA8D38}"/>
              </a:ext>
            </a:extLst>
          </p:cNvPr>
          <p:cNvSpPr txBox="1"/>
          <p:nvPr/>
        </p:nvSpPr>
        <p:spPr>
          <a:xfrm>
            <a:off x="18816953" y="23141343"/>
            <a:ext cx="971581"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Mod-Sev</a:t>
            </a:r>
          </a:p>
        </p:txBody>
      </p:sp>
      <p:sp>
        <p:nvSpPr>
          <p:cNvPr id="156" name="TextBox 155">
            <a:extLst>
              <a:ext uri="{FF2B5EF4-FFF2-40B4-BE49-F238E27FC236}">
                <a16:creationId xmlns:a16="http://schemas.microsoft.com/office/drawing/2014/main" id="{BA9AEBD2-8688-A158-0352-81C57F67EA66}"/>
              </a:ext>
            </a:extLst>
          </p:cNvPr>
          <p:cNvSpPr txBox="1"/>
          <p:nvPr/>
        </p:nvSpPr>
        <p:spPr>
          <a:xfrm>
            <a:off x="18956290" y="22769603"/>
            <a:ext cx="971581"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Severe</a:t>
            </a:r>
          </a:p>
        </p:txBody>
      </p:sp>
      <p:sp>
        <p:nvSpPr>
          <p:cNvPr id="157" name="TextBox 156">
            <a:extLst>
              <a:ext uri="{FF2B5EF4-FFF2-40B4-BE49-F238E27FC236}">
                <a16:creationId xmlns:a16="http://schemas.microsoft.com/office/drawing/2014/main" id="{A5E58730-A774-C42C-B0E9-CF3E1C014146}"/>
              </a:ext>
            </a:extLst>
          </p:cNvPr>
          <p:cNvSpPr txBox="1"/>
          <p:nvPr/>
        </p:nvSpPr>
        <p:spPr>
          <a:xfrm>
            <a:off x="22603345" y="23443095"/>
            <a:ext cx="1161359"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Likely PTSD</a:t>
            </a:r>
          </a:p>
        </p:txBody>
      </p:sp>
      <p:sp>
        <p:nvSpPr>
          <p:cNvPr id="158" name="TextBox 157">
            <a:extLst>
              <a:ext uri="{FF2B5EF4-FFF2-40B4-BE49-F238E27FC236}">
                <a16:creationId xmlns:a16="http://schemas.microsoft.com/office/drawing/2014/main" id="{0330E350-1F46-04B4-377A-1AF7D9B9DE35}"/>
              </a:ext>
            </a:extLst>
          </p:cNvPr>
          <p:cNvSpPr txBox="1"/>
          <p:nvPr/>
        </p:nvSpPr>
        <p:spPr>
          <a:xfrm>
            <a:off x="24349965" y="25002671"/>
            <a:ext cx="12834109"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kumimoji="0" lang="en-US" sz="2000" b="0" i="0" u="none" strike="noStrike" cap="none" spc="0" normalizeH="0" baseline="0" dirty="0">
                <a:ln>
                  <a:noFill/>
                </a:ln>
                <a:solidFill>
                  <a:srgbClr val="000000"/>
                </a:solidFill>
                <a:effectLst/>
                <a:uFillTx/>
                <a:latin typeface="+mn-lt"/>
                <a:ea typeface="+mn-ea"/>
                <a:cs typeface="+mn-cs"/>
                <a:sym typeface="Calibri"/>
              </a:rPr>
              <a:t>Figure 4: </a:t>
            </a:r>
            <a:r>
              <a:rPr lang="en-US" sz="2000" dirty="0"/>
              <a:t>Distribution of scores on repeated administrations of each measure (MPAI-M measures limitation to participation in functional activities; RSES measures resilience; SWL measures satisfaction with life). Outlines show the distribution of the data. Points represent individual patients’ scores</a:t>
            </a:r>
          </a:p>
        </p:txBody>
      </p:sp>
      <p:sp>
        <p:nvSpPr>
          <p:cNvPr id="159" name="TextBox 158">
            <a:extLst>
              <a:ext uri="{FF2B5EF4-FFF2-40B4-BE49-F238E27FC236}">
                <a16:creationId xmlns:a16="http://schemas.microsoft.com/office/drawing/2014/main" id="{72F12468-0365-2730-ED20-56811D213B1B}"/>
              </a:ext>
            </a:extLst>
          </p:cNvPr>
          <p:cNvSpPr txBox="1"/>
          <p:nvPr/>
        </p:nvSpPr>
        <p:spPr>
          <a:xfrm>
            <a:off x="28115725" y="24318936"/>
            <a:ext cx="140330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Mild</a:t>
            </a:r>
          </a:p>
        </p:txBody>
      </p:sp>
      <p:sp>
        <p:nvSpPr>
          <p:cNvPr id="160" name="TextBox 159">
            <a:extLst>
              <a:ext uri="{FF2B5EF4-FFF2-40B4-BE49-F238E27FC236}">
                <a16:creationId xmlns:a16="http://schemas.microsoft.com/office/drawing/2014/main" id="{D287491F-5BE3-F121-63C8-D43CFB138ECC}"/>
              </a:ext>
            </a:extLst>
          </p:cNvPr>
          <p:cNvSpPr txBox="1"/>
          <p:nvPr/>
        </p:nvSpPr>
        <p:spPr>
          <a:xfrm>
            <a:off x="27676060" y="24110509"/>
            <a:ext cx="140330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Mild-Mod</a:t>
            </a:r>
          </a:p>
        </p:txBody>
      </p:sp>
      <p:sp>
        <p:nvSpPr>
          <p:cNvPr id="161" name="TextBox 160">
            <a:extLst>
              <a:ext uri="{FF2B5EF4-FFF2-40B4-BE49-F238E27FC236}">
                <a16:creationId xmlns:a16="http://schemas.microsoft.com/office/drawing/2014/main" id="{DDFCA9D0-E20F-50E0-86CB-C90166E04082}"/>
              </a:ext>
            </a:extLst>
          </p:cNvPr>
          <p:cNvSpPr txBox="1"/>
          <p:nvPr/>
        </p:nvSpPr>
        <p:spPr>
          <a:xfrm>
            <a:off x="27772776" y="23889776"/>
            <a:ext cx="140330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Mod-Sev</a:t>
            </a:r>
          </a:p>
        </p:txBody>
      </p:sp>
      <p:sp>
        <p:nvSpPr>
          <p:cNvPr id="162" name="TextBox 161">
            <a:extLst>
              <a:ext uri="{FF2B5EF4-FFF2-40B4-BE49-F238E27FC236}">
                <a16:creationId xmlns:a16="http://schemas.microsoft.com/office/drawing/2014/main" id="{0B4536E9-2F8D-6A3A-8232-DABBC8C4329C}"/>
              </a:ext>
            </a:extLst>
          </p:cNvPr>
          <p:cNvSpPr txBox="1"/>
          <p:nvPr/>
        </p:nvSpPr>
        <p:spPr>
          <a:xfrm>
            <a:off x="27916099" y="23472219"/>
            <a:ext cx="140330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Severe</a:t>
            </a:r>
          </a:p>
        </p:txBody>
      </p:sp>
      <p:sp>
        <p:nvSpPr>
          <p:cNvPr id="163" name="TextBox 162">
            <a:extLst>
              <a:ext uri="{FF2B5EF4-FFF2-40B4-BE49-F238E27FC236}">
                <a16:creationId xmlns:a16="http://schemas.microsoft.com/office/drawing/2014/main" id="{242E1534-3858-E8F3-2DB9-6B826F4F0BAA}"/>
              </a:ext>
            </a:extLst>
          </p:cNvPr>
          <p:cNvSpPr txBox="1"/>
          <p:nvPr/>
        </p:nvSpPr>
        <p:spPr>
          <a:xfrm>
            <a:off x="32082361" y="22662367"/>
            <a:ext cx="140330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High</a:t>
            </a:r>
          </a:p>
        </p:txBody>
      </p:sp>
      <p:sp>
        <p:nvSpPr>
          <p:cNvPr id="164" name="TextBox 163">
            <a:extLst>
              <a:ext uri="{FF2B5EF4-FFF2-40B4-BE49-F238E27FC236}">
                <a16:creationId xmlns:a16="http://schemas.microsoft.com/office/drawing/2014/main" id="{D2CE8512-951E-BF54-09FD-F8DCB9628F2B}"/>
              </a:ext>
            </a:extLst>
          </p:cNvPr>
          <p:cNvSpPr txBox="1"/>
          <p:nvPr/>
        </p:nvSpPr>
        <p:spPr>
          <a:xfrm>
            <a:off x="32082361" y="23115751"/>
            <a:ext cx="140330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Mod</a:t>
            </a:r>
          </a:p>
        </p:txBody>
      </p:sp>
      <p:sp>
        <p:nvSpPr>
          <p:cNvPr id="165" name="TextBox 164">
            <a:extLst>
              <a:ext uri="{FF2B5EF4-FFF2-40B4-BE49-F238E27FC236}">
                <a16:creationId xmlns:a16="http://schemas.microsoft.com/office/drawing/2014/main" id="{B1AA9F46-975B-956E-382D-7099B890C2BD}"/>
              </a:ext>
            </a:extLst>
          </p:cNvPr>
          <p:cNvSpPr txBox="1"/>
          <p:nvPr/>
        </p:nvSpPr>
        <p:spPr>
          <a:xfrm>
            <a:off x="32082361" y="24279785"/>
            <a:ext cx="140330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Low</a:t>
            </a:r>
          </a:p>
        </p:txBody>
      </p:sp>
      <p:sp>
        <p:nvSpPr>
          <p:cNvPr id="166" name="TextBox 165">
            <a:extLst>
              <a:ext uri="{FF2B5EF4-FFF2-40B4-BE49-F238E27FC236}">
                <a16:creationId xmlns:a16="http://schemas.microsoft.com/office/drawing/2014/main" id="{496757FA-936A-7362-48C6-FD2AC21D0F35}"/>
              </a:ext>
            </a:extLst>
          </p:cNvPr>
          <p:cNvSpPr txBox="1"/>
          <p:nvPr/>
        </p:nvSpPr>
        <p:spPr>
          <a:xfrm>
            <a:off x="35518967" y="23422849"/>
            <a:ext cx="1510950"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Less than Neutral Satisfaction</a:t>
            </a:r>
          </a:p>
        </p:txBody>
      </p:sp>
      <p:sp>
        <p:nvSpPr>
          <p:cNvPr id="167" name="TextBox 166">
            <a:extLst>
              <a:ext uri="{FF2B5EF4-FFF2-40B4-BE49-F238E27FC236}">
                <a16:creationId xmlns:a16="http://schemas.microsoft.com/office/drawing/2014/main" id="{B5579E8D-2E7C-55A1-E426-0169ABD8BB37}"/>
              </a:ext>
            </a:extLst>
          </p:cNvPr>
          <p:cNvSpPr txBox="1"/>
          <p:nvPr/>
        </p:nvSpPr>
        <p:spPr>
          <a:xfrm>
            <a:off x="15953991" y="31193489"/>
            <a:ext cx="20038587"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kumimoji="0" lang="en-US" sz="2000" b="0" i="0" u="none" strike="noStrike" cap="none" spc="0" normalizeH="0" baseline="0" dirty="0">
                <a:ln>
                  <a:noFill/>
                </a:ln>
                <a:solidFill>
                  <a:srgbClr val="000000"/>
                </a:solidFill>
                <a:effectLst/>
                <a:uFillTx/>
                <a:latin typeface="+mn-lt"/>
                <a:ea typeface="+mn-ea"/>
                <a:cs typeface="+mn-cs"/>
                <a:sym typeface="Calibri"/>
              </a:rPr>
              <a:t>Figure 5: </a:t>
            </a:r>
            <a:r>
              <a:rPr lang="en-US" sz="2000" dirty="0"/>
              <a:t>Distribution of scores on repeated administrations of the ANAM. Outlines show the distribution of the data. Points represent individual patients’ scores. Dark grey boxes represent +/-1.3 standard deviations from the mean normative value. Light grey boxes represent +/-2 standard deviations from the mean normative value. Dotted line represents normative mean (Vincent </a:t>
            </a:r>
            <a:r>
              <a:rPr lang="en-US" sz="2000" i="1" dirty="0"/>
              <a:t>et al.</a:t>
            </a:r>
            <a:r>
              <a:rPr lang="en-US" sz="2000" dirty="0"/>
              <a:t>, 2012). Red braces represent significant differences between administrations (p&lt;0.05). ANAM administrations with performance validity index &gt;10 were excluded (n=3 test sessions).</a:t>
            </a:r>
            <a:endParaRPr kumimoji="0" lang="en-US" sz="2000" b="0" i="0" u="none" strike="noStrike" cap="none" spc="0" normalizeH="0" baseline="0" dirty="0">
              <a:ln>
                <a:noFill/>
              </a:ln>
              <a:solidFill>
                <a:srgbClr val="000000"/>
              </a:solidFill>
              <a:effectLst/>
              <a:uFillTx/>
              <a:latin typeface="+mn-lt"/>
              <a:ea typeface="+mn-ea"/>
              <a:cs typeface="+mn-cs"/>
              <a:sym typeface="Calibri"/>
            </a:endParaRPr>
          </a:p>
        </p:txBody>
      </p:sp>
      <p:sp>
        <p:nvSpPr>
          <p:cNvPr id="168" name="Rectangle 167">
            <a:extLst>
              <a:ext uri="{FF2B5EF4-FFF2-40B4-BE49-F238E27FC236}">
                <a16:creationId xmlns:a16="http://schemas.microsoft.com/office/drawing/2014/main" id="{C273009F-66EF-0F7D-ACE6-730BBC309CDA}"/>
              </a:ext>
            </a:extLst>
          </p:cNvPr>
          <p:cNvSpPr/>
          <p:nvPr/>
        </p:nvSpPr>
        <p:spPr>
          <a:xfrm>
            <a:off x="11268713" y="27065989"/>
            <a:ext cx="26160693" cy="5120640"/>
          </a:xfrm>
          <a:prstGeom prst="rect">
            <a:avLst/>
          </a:prstGeom>
          <a:noFill/>
          <a:ln w="12700" cap="flat">
            <a:solidFill>
              <a:schemeClr val="tx2"/>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69" name="Rectangle 168">
            <a:extLst>
              <a:ext uri="{FF2B5EF4-FFF2-40B4-BE49-F238E27FC236}">
                <a16:creationId xmlns:a16="http://schemas.microsoft.com/office/drawing/2014/main" id="{3D835D3D-C9B2-D09D-572D-F26FE7601DA5}"/>
              </a:ext>
            </a:extLst>
          </p:cNvPr>
          <p:cNvSpPr/>
          <p:nvPr/>
        </p:nvSpPr>
        <p:spPr>
          <a:xfrm>
            <a:off x="37631121" y="8010569"/>
            <a:ext cx="10817142" cy="3158509"/>
          </a:xfrm>
          <a:prstGeom prst="rect">
            <a:avLst/>
          </a:prstGeom>
          <a:noFill/>
          <a:ln w="12700" cap="flat">
            <a:solidFill>
              <a:schemeClr val="tx2"/>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
        <p:nvSpPr>
          <p:cNvPr id="170" name="TextBox 169">
            <a:extLst>
              <a:ext uri="{FF2B5EF4-FFF2-40B4-BE49-F238E27FC236}">
                <a16:creationId xmlns:a16="http://schemas.microsoft.com/office/drawing/2014/main" id="{474DE0CF-28B0-475D-2B7A-15B75BECA299}"/>
              </a:ext>
            </a:extLst>
          </p:cNvPr>
          <p:cNvSpPr txBox="1"/>
          <p:nvPr/>
        </p:nvSpPr>
        <p:spPr>
          <a:xfrm>
            <a:off x="38267276" y="8130824"/>
            <a:ext cx="9518481"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701980" rtl="0" fontAlgn="auto" latinLnBrk="0" hangingPunct="0">
              <a:lnSpc>
                <a:spcPct val="100000"/>
              </a:lnSpc>
              <a:spcBef>
                <a:spcPts val="0"/>
              </a:spcBef>
              <a:spcAft>
                <a:spcPts val="0"/>
              </a:spcAft>
              <a:buClrTx/>
              <a:buSzTx/>
              <a:buFontTx/>
              <a:buNone/>
              <a:tabLst/>
            </a:pPr>
            <a:r>
              <a:rPr lang="en-US" sz="3600" dirty="0"/>
              <a:t>Patients adhered to clinicians’ suggested use.</a:t>
            </a:r>
            <a:endParaRPr kumimoji="0" lang="en-US" sz="3600" i="0" u="none" strike="noStrike" cap="none" spc="0" normalizeH="0" baseline="0" dirty="0">
              <a:ln>
                <a:noFill/>
              </a:ln>
              <a:solidFill>
                <a:schemeClr val="tx1">
                  <a:lumMod val="65000"/>
                  <a:lumOff val="35000"/>
                </a:schemeClr>
              </a:solidFill>
              <a:effectLst/>
              <a:uFillTx/>
              <a:latin typeface="+mn-lt"/>
              <a:ea typeface="+mn-ea"/>
              <a:cs typeface="+mn-cs"/>
              <a:sym typeface="Calibri"/>
            </a:endParaRPr>
          </a:p>
        </p:txBody>
      </p:sp>
      <p:sp>
        <p:nvSpPr>
          <p:cNvPr id="171" name="TextBox 170">
            <a:extLst>
              <a:ext uri="{FF2B5EF4-FFF2-40B4-BE49-F238E27FC236}">
                <a16:creationId xmlns:a16="http://schemas.microsoft.com/office/drawing/2014/main" id="{F391195F-5B6C-AC80-3EEE-20E8A907E365}"/>
              </a:ext>
            </a:extLst>
          </p:cNvPr>
          <p:cNvSpPr txBox="1"/>
          <p:nvPr/>
        </p:nvSpPr>
        <p:spPr>
          <a:xfrm>
            <a:off x="38452288" y="10567166"/>
            <a:ext cx="9553118"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2000" dirty="0"/>
              <a:t>Table 1: Descriptive statistics for cognitive training tool use for patients with available data.</a:t>
            </a:r>
          </a:p>
          <a:p>
            <a:endParaRPr lang="en-US" sz="2000" dirty="0"/>
          </a:p>
        </p:txBody>
      </p:sp>
      <p:sp>
        <p:nvSpPr>
          <p:cNvPr id="172" name="TextBox 171">
            <a:extLst>
              <a:ext uri="{FF2B5EF4-FFF2-40B4-BE49-F238E27FC236}">
                <a16:creationId xmlns:a16="http://schemas.microsoft.com/office/drawing/2014/main" id="{BA431B27-EC86-7F94-DE49-509BD6021107}"/>
              </a:ext>
            </a:extLst>
          </p:cNvPr>
          <p:cNvSpPr txBox="1"/>
          <p:nvPr/>
        </p:nvSpPr>
        <p:spPr>
          <a:xfrm>
            <a:off x="40050818" y="18855618"/>
            <a:ext cx="7350121"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kumimoji="0" lang="en-US" sz="2000" b="0" i="0" u="none" strike="noStrike" cap="none" spc="0" normalizeH="0" baseline="0" dirty="0">
                <a:ln>
                  <a:noFill/>
                </a:ln>
                <a:solidFill>
                  <a:srgbClr val="000000"/>
                </a:solidFill>
                <a:effectLst/>
                <a:uFillTx/>
                <a:latin typeface="+mn-lt"/>
                <a:ea typeface="+mn-ea"/>
                <a:cs typeface="+mn-cs"/>
                <a:sym typeface="Calibri"/>
              </a:rPr>
              <a:t>Figure 6: Percent of patients endorsing improvement by skill domain</a:t>
            </a:r>
          </a:p>
        </p:txBody>
      </p:sp>
      <p:sp>
        <p:nvSpPr>
          <p:cNvPr id="173" name="TextBox 172">
            <a:extLst>
              <a:ext uri="{FF2B5EF4-FFF2-40B4-BE49-F238E27FC236}">
                <a16:creationId xmlns:a16="http://schemas.microsoft.com/office/drawing/2014/main" id="{92C54344-6D20-AAEA-804C-4C1CF6C9DB40}"/>
              </a:ext>
            </a:extLst>
          </p:cNvPr>
          <p:cNvSpPr txBox="1"/>
          <p:nvPr/>
        </p:nvSpPr>
        <p:spPr>
          <a:xfrm>
            <a:off x="38568895" y="20643154"/>
            <a:ext cx="9870172" cy="66171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571500" indent="-571500">
              <a:buFont typeface="Arial" panose="020B0604020202020204" pitchFamily="34" charset="0"/>
              <a:buChar char="•"/>
            </a:pPr>
            <a:r>
              <a:rPr lang="en-US" sz="3200" dirty="0">
                <a:solidFill>
                  <a:schemeClr val="tx1"/>
                </a:solidFill>
              </a:rPr>
              <a:t>Patients presented with </a:t>
            </a:r>
            <a:r>
              <a:rPr lang="en-US" sz="3200" dirty="0">
                <a:solidFill>
                  <a:srgbClr val="A6192E"/>
                </a:solidFill>
              </a:rPr>
              <a:t>sub-clinical but significant differences in objective performance </a:t>
            </a:r>
            <a:r>
              <a:rPr lang="en-US" sz="3200" dirty="0">
                <a:solidFill>
                  <a:schemeClr val="tx1"/>
                </a:solidFill>
              </a:rPr>
              <a:t>from healthy normative samples </a:t>
            </a:r>
          </a:p>
          <a:p>
            <a:pPr marL="571500" indent="-571500">
              <a:buFont typeface="Arial" panose="020B0604020202020204" pitchFamily="34" charset="0"/>
              <a:buChar char="•"/>
            </a:pPr>
            <a:endParaRPr lang="en-US" sz="1000" dirty="0">
              <a:solidFill>
                <a:schemeClr val="tx1"/>
              </a:solidFill>
            </a:endParaRPr>
          </a:p>
          <a:p>
            <a:pPr marL="571500" indent="-571500">
              <a:buFont typeface="Arial" panose="020B0604020202020204" pitchFamily="34" charset="0"/>
              <a:buChar char="•"/>
            </a:pPr>
            <a:r>
              <a:rPr lang="en-US" sz="3200" dirty="0">
                <a:solidFill>
                  <a:schemeClr val="tx1"/>
                </a:solidFill>
              </a:rPr>
              <a:t>Patients presented with </a:t>
            </a:r>
            <a:r>
              <a:rPr lang="en-US" sz="3200" dirty="0">
                <a:solidFill>
                  <a:srgbClr val="A6192E"/>
                </a:solidFill>
              </a:rPr>
              <a:t>high levels of symptom severity across domains on the NSI, but not on mental health measures</a:t>
            </a:r>
          </a:p>
          <a:p>
            <a:pPr marL="571500" indent="-571500">
              <a:buFont typeface="Arial" panose="020B0604020202020204" pitchFamily="34" charset="0"/>
              <a:buChar char="•"/>
            </a:pPr>
            <a:endParaRPr lang="en-US" sz="1000" dirty="0">
              <a:solidFill>
                <a:srgbClr val="A6192E"/>
              </a:solidFill>
            </a:endParaRPr>
          </a:p>
          <a:p>
            <a:pPr marL="571500" indent="-571500">
              <a:buFont typeface="Arial" panose="020B0604020202020204" pitchFamily="34" charset="0"/>
              <a:buChar char="•"/>
            </a:pPr>
            <a:r>
              <a:rPr lang="en-US" sz="3200" dirty="0">
                <a:solidFill>
                  <a:schemeClr val="tx1"/>
                </a:solidFill>
              </a:rPr>
              <a:t>Patients showed </a:t>
            </a:r>
            <a:r>
              <a:rPr lang="en-US" sz="3200" dirty="0">
                <a:solidFill>
                  <a:srgbClr val="A6192E"/>
                </a:solidFill>
              </a:rPr>
              <a:t>good participation in the intervention</a:t>
            </a:r>
          </a:p>
          <a:p>
            <a:pPr marL="571500" indent="-571500">
              <a:buFont typeface="Arial" panose="020B0604020202020204" pitchFamily="34" charset="0"/>
              <a:buChar char="•"/>
            </a:pPr>
            <a:endParaRPr lang="en-US" sz="1000" dirty="0">
              <a:solidFill>
                <a:srgbClr val="A6192E"/>
              </a:solidFill>
            </a:endParaRPr>
          </a:p>
          <a:p>
            <a:pPr marL="571500" indent="-571500">
              <a:buFont typeface="Arial" panose="020B0604020202020204" pitchFamily="34" charset="0"/>
              <a:buChar char="•"/>
            </a:pPr>
            <a:r>
              <a:rPr lang="en-US" sz="3200" dirty="0">
                <a:solidFill>
                  <a:srgbClr val="A6192E"/>
                </a:solidFill>
              </a:rPr>
              <a:t>Improvements in objective cognitive performance </a:t>
            </a:r>
            <a:r>
              <a:rPr lang="en-US" sz="3200" dirty="0">
                <a:solidFill>
                  <a:schemeClr val="tx1"/>
                </a:solidFill>
              </a:rPr>
              <a:t>are possible with participation in cognitive rehabilitation programs for this population </a:t>
            </a:r>
          </a:p>
          <a:p>
            <a:pPr marL="571500" indent="-571500">
              <a:buFont typeface="Arial" panose="020B0604020202020204" pitchFamily="34" charset="0"/>
              <a:buChar char="•"/>
            </a:pPr>
            <a:endParaRPr lang="en-US" sz="1000" dirty="0">
              <a:solidFill>
                <a:schemeClr val="tx1"/>
              </a:solidFill>
            </a:endParaRPr>
          </a:p>
          <a:p>
            <a:pPr marL="571500" indent="-571500">
              <a:buFont typeface="Arial" panose="020B0604020202020204" pitchFamily="34" charset="0"/>
              <a:buChar char="•"/>
            </a:pPr>
            <a:r>
              <a:rPr lang="en-US" sz="3200" dirty="0">
                <a:solidFill>
                  <a:schemeClr val="tx1"/>
                </a:solidFill>
              </a:rPr>
              <a:t>Patients </a:t>
            </a:r>
            <a:r>
              <a:rPr lang="en-US" sz="3200" dirty="0">
                <a:solidFill>
                  <a:srgbClr val="A6192E"/>
                </a:solidFill>
              </a:rPr>
              <a:t>endorsed improvement </a:t>
            </a:r>
            <a:r>
              <a:rPr lang="en-US" sz="3200" dirty="0">
                <a:solidFill>
                  <a:schemeClr val="tx1"/>
                </a:solidFill>
              </a:rPr>
              <a:t>in cognitive domains but there were </a:t>
            </a:r>
            <a:r>
              <a:rPr lang="en-US" sz="3200" dirty="0">
                <a:solidFill>
                  <a:srgbClr val="A6192E"/>
                </a:solidFill>
              </a:rPr>
              <a:t>no changes in symptom report surveys</a:t>
            </a:r>
          </a:p>
        </p:txBody>
      </p:sp>
      <p:sp>
        <p:nvSpPr>
          <p:cNvPr id="174" name="Rectangle 173">
            <a:extLst>
              <a:ext uri="{FF2B5EF4-FFF2-40B4-BE49-F238E27FC236}">
                <a16:creationId xmlns:a16="http://schemas.microsoft.com/office/drawing/2014/main" id="{C1983CF5-4822-A13D-9EF2-21964D1A82CA}"/>
              </a:ext>
            </a:extLst>
          </p:cNvPr>
          <p:cNvSpPr/>
          <p:nvPr/>
        </p:nvSpPr>
        <p:spPr>
          <a:xfrm>
            <a:off x="37786642" y="12475920"/>
            <a:ext cx="10652425" cy="6778049"/>
          </a:xfrm>
          <a:prstGeom prst="rect">
            <a:avLst/>
          </a:prstGeom>
          <a:noFill/>
          <a:ln w="12700" cap="flat">
            <a:solidFill>
              <a:schemeClr val="tx2"/>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701980" rtl="0" fontAlgn="auto" latinLnBrk="0" hangingPunct="0">
              <a:lnSpc>
                <a:spcPct val="100000"/>
              </a:lnSpc>
              <a:spcBef>
                <a:spcPts val="0"/>
              </a:spcBef>
              <a:spcAft>
                <a:spcPts val="0"/>
              </a:spcAft>
              <a:buClrTx/>
              <a:buSzTx/>
              <a:buFontTx/>
              <a:buNone/>
              <a:tabLst/>
            </a:pPr>
            <a:endParaRPr kumimoji="0" lang="en-US" sz="9200" b="0" i="0" u="none" strike="noStrike" cap="none" spc="0" normalizeH="0" baseline="0">
              <a:ln>
                <a:noFill/>
              </a:ln>
              <a:solidFill>
                <a:srgbClr val="000000"/>
              </a:solidFill>
              <a:effectLst/>
              <a:uFillTx/>
              <a:latin typeface="+mn-lt"/>
              <a:ea typeface="+mn-ea"/>
              <a:cs typeface="+mn-cs"/>
              <a:sym typeface="Calibri"/>
            </a:endParaRP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D9A78"/>
      </a:accent1>
      <a:accent2>
        <a:srgbClr val="8BC145"/>
      </a:accent2>
      <a:accent3>
        <a:srgbClr val="36AFCE"/>
      </a:accent3>
      <a:accent4>
        <a:srgbClr val="1D6FA9"/>
      </a:accent4>
      <a:accent5>
        <a:srgbClr val="B74919"/>
      </a:accent5>
      <a:accent6>
        <a:srgbClr val="F19D19"/>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701980" rtl="0" fontAlgn="auto" latinLnBrk="0" hangingPunct="0">
          <a:lnSpc>
            <a:spcPct val="100000"/>
          </a:lnSpc>
          <a:spcBef>
            <a:spcPts val="0"/>
          </a:spcBef>
          <a:spcAft>
            <a:spcPts val="0"/>
          </a:spcAft>
          <a:buClrTx/>
          <a:buSzTx/>
          <a:buFontTx/>
          <a:buNone/>
          <a:tabLst/>
          <a:defRPr kumimoji="0" sz="92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701980" rtl="0" fontAlgn="auto" latinLnBrk="0" hangingPunct="0">
          <a:lnSpc>
            <a:spcPct val="100000"/>
          </a:lnSpc>
          <a:spcBef>
            <a:spcPts val="0"/>
          </a:spcBef>
          <a:spcAft>
            <a:spcPts val="0"/>
          </a:spcAft>
          <a:buClrTx/>
          <a:buSzTx/>
          <a:buFontTx/>
          <a:buNone/>
          <a:tabLst/>
          <a:defRPr kumimoji="0" sz="92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D9A78"/>
      </a:accent1>
      <a:accent2>
        <a:srgbClr val="8BC145"/>
      </a:accent2>
      <a:accent3>
        <a:srgbClr val="36AFCE"/>
      </a:accent3>
      <a:accent4>
        <a:srgbClr val="1D6FA9"/>
      </a:accent4>
      <a:accent5>
        <a:srgbClr val="B74919"/>
      </a:accent5>
      <a:accent6>
        <a:srgbClr val="F19D19"/>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701980" rtl="0" fontAlgn="auto" latinLnBrk="0" hangingPunct="0">
          <a:lnSpc>
            <a:spcPct val="100000"/>
          </a:lnSpc>
          <a:spcBef>
            <a:spcPts val="0"/>
          </a:spcBef>
          <a:spcAft>
            <a:spcPts val="0"/>
          </a:spcAft>
          <a:buClrTx/>
          <a:buSzTx/>
          <a:buFontTx/>
          <a:buNone/>
          <a:tabLst/>
          <a:defRPr kumimoji="0" sz="92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701980" rtl="0" fontAlgn="auto" latinLnBrk="0" hangingPunct="0">
          <a:lnSpc>
            <a:spcPct val="100000"/>
          </a:lnSpc>
          <a:spcBef>
            <a:spcPts val="0"/>
          </a:spcBef>
          <a:spcAft>
            <a:spcPts val="0"/>
          </a:spcAft>
          <a:buClrTx/>
          <a:buSzTx/>
          <a:buFontTx/>
          <a:buNone/>
          <a:tabLst/>
          <a:defRPr kumimoji="0" sz="92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Metadata/LabelInfo.xml><?xml version="1.0" encoding="utf-8"?>
<clbl:labelList xmlns:clbl="http://schemas.microsoft.com/office/2020/mipLabelMetadata">
  <clbl:label id="{2de631a7-e12a-47ff-b5ad-541b82ec57a7}" enabled="1" method="Privileged" siteId="{8903a443-af33-4ed4-acf5-ee613bcb2f59}" contentBits="0" removed="0"/>
</clbl:labelList>
</file>

<file path=docProps/app.xml><?xml version="1.0" encoding="utf-8"?>
<Properties xmlns="http://schemas.openxmlformats.org/officeDocument/2006/extended-properties" xmlns:vt="http://schemas.openxmlformats.org/officeDocument/2006/docPropsVTypes">
  <TotalTime>3125</TotalTime>
  <Words>1229</Words>
  <Application>Microsoft Office PowerPoint</Application>
  <PresentationFormat>Custom</PresentationFormat>
  <Paragraphs>123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Helvetica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Sullivan, Katherine W CIV DHA TBI COE (USA)</dc:creator>
  <cp:lastModifiedBy>Sullivan, Katherine W CIV DHA TBI COE (USA)</cp:lastModifiedBy>
  <cp:revision>174</cp:revision>
  <dcterms:modified xsi:type="dcterms:W3CDTF">2026-07-20T14:52:22Z</dcterms:modified>
</cp:coreProperties>
</file>