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2"/>
  </p:normalViewPr>
  <p:slideViewPr>
    <p:cSldViewPr snapToGrid="0" snapToObjects="1">
      <p:cViewPr>
        <p:scale>
          <a:sx n="101" d="100"/>
          <a:sy n="101" d="100"/>
        </p:scale>
        <p:origin x="-17648" y="-146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3891200" cy="4160520"/>
          </a:xfrm>
          <a:prstGeom prst="rect">
            <a:avLst/>
          </a:prstGeom>
          <a:solidFill>
            <a:srgbClr val="0E3A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4160520"/>
            <a:ext cx="43891200" cy="109728"/>
          </a:xfrm>
          <a:prstGeom prst="rect">
            <a:avLst/>
          </a:prstGeom>
          <a:solidFill>
            <a:srgbClr val="9B2D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logo_va.png"/>
          <p:cNvPicPr>
            <a:picLocks noChangeAspect="1"/>
          </p:cNvPicPr>
          <p:nvPr/>
        </p:nvPicPr>
        <p:blipFill>
          <a:blip r:embed="rId2"/>
          <a:stretch>
            <a:fillRect/>
          </a:stretch>
        </p:blipFill>
        <p:spPr>
          <a:xfrm>
            <a:off x="777240" y="935487"/>
            <a:ext cx="2331720" cy="2289544"/>
          </a:xfrm>
          <a:prstGeom prst="rect">
            <a:avLst/>
          </a:prstGeom>
        </p:spPr>
      </p:pic>
      <p:pic>
        <p:nvPicPr>
          <p:cNvPr id="5" name="Picture 4" descr="logo_uw.png"/>
          <p:cNvPicPr>
            <a:picLocks noChangeAspect="1"/>
          </p:cNvPicPr>
          <p:nvPr/>
        </p:nvPicPr>
        <p:blipFill>
          <a:blip r:embed="rId3"/>
          <a:stretch>
            <a:fillRect/>
          </a:stretch>
        </p:blipFill>
        <p:spPr>
          <a:xfrm>
            <a:off x="40965120" y="1005839"/>
            <a:ext cx="2148840" cy="2148840"/>
          </a:xfrm>
          <a:prstGeom prst="rect">
            <a:avLst/>
          </a:prstGeom>
        </p:spPr>
      </p:pic>
      <p:sp>
        <p:nvSpPr>
          <p:cNvPr id="6" name="TextBox 5"/>
          <p:cNvSpPr txBox="1"/>
          <p:nvPr/>
        </p:nvSpPr>
        <p:spPr>
          <a:xfrm>
            <a:off x="3657600" y="310896"/>
            <a:ext cx="36576000" cy="3502152"/>
          </a:xfrm>
          <a:prstGeom prst="rect">
            <a:avLst/>
          </a:prstGeom>
          <a:noFill/>
        </p:spPr>
        <p:txBody>
          <a:bodyPr wrap="square" lIns="0" tIns="0" rIns="0" bIns="0" anchor="ctr">
            <a:spAutoFit/>
          </a:bodyPr>
          <a:lstStyle/>
          <a:p>
            <a:pPr algn="ctr">
              <a:lnSpc>
                <a:spcPct val="96000"/>
              </a:lnSpc>
              <a:spcBef>
                <a:spcPts val="0"/>
              </a:spcBef>
            </a:pPr>
            <a:r>
              <a:rPr sz="4800" b="1" i="0">
                <a:solidFill>
                  <a:srgbClr val="FFFFFF"/>
                </a:solidFill>
                <a:latin typeface="Arial"/>
              </a:rPr>
              <a:t>Longitudinal Pallidal PET and DTI Distinguish Persistent Injury From Partial Remodeling After Repetitive Blast-mTBI</a:t>
            </a:r>
          </a:p>
          <a:p>
            <a:pPr algn="ctr">
              <a:spcBef>
                <a:spcPts val="1400"/>
              </a:spcBef>
            </a:pPr>
            <a:r>
              <a:rPr sz="2600" b="1">
                <a:solidFill>
                  <a:srgbClr val="FFFFFF"/>
                </a:solidFill>
                <a:latin typeface="Arial"/>
              </a:rPr>
              <a:t>James S. Meabon</a:t>
            </a:r>
            <a:r>
              <a:rPr sz="2600" b="1" baseline="30000">
                <a:solidFill>
                  <a:srgbClr val="FFFFFF"/>
                </a:solidFill>
                <a:latin typeface="Arial"/>
              </a:rPr>
              <a:t>1,2</a:t>
            </a:r>
            <a:r>
              <a:rPr sz="2600">
                <a:solidFill>
                  <a:srgbClr val="BCD4DA"/>
                </a:solidFill>
                <a:latin typeface="Arial"/>
              </a:rPr>
              <a:t>, PhD     </a:t>
            </a:r>
            <a:r>
              <a:rPr sz="2600" b="1">
                <a:solidFill>
                  <a:srgbClr val="FFFFFF"/>
                </a:solidFill>
                <a:latin typeface="Arial"/>
              </a:rPr>
              <a:t>Garth Terry</a:t>
            </a:r>
            <a:r>
              <a:rPr sz="2600" b="1" baseline="30000">
                <a:solidFill>
                  <a:srgbClr val="FFFFFF"/>
                </a:solidFill>
                <a:latin typeface="Arial"/>
              </a:rPr>
              <a:t>1,2,3</a:t>
            </a:r>
            <a:r>
              <a:rPr sz="2600">
                <a:solidFill>
                  <a:srgbClr val="BCD4DA"/>
                </a:solidFill>
                <a:latin typeface="Arial"/>
              </a:rPr>
              <a:t>, MD PhD     </a:t>
            </a:r>
            <a:r>
              <a:rPr sz="2600" b="1">
                <a:solidFill>
                  <a:srgbClr val="FFFFFF"/>
                </a:solidFill>
                <a:latin typeface="Arial"/>
              </a:rPr>
              <a:t>Elaine Peskind</a:t>
            </a:r>
            <a:r>
              <a:rPr sz="2600" b="1" baseline="30000">
                <a:solidFill>
                  <a:srgbClr val="FFFFFF"/>
                </a:solidFill>
                <a:latin typeface="Arial"/>
              </a:rPr>
              <a:t>1,2</a:t>
            </a:r>
            <a:r>
              <a:rPr sz="2600">
                <a:solidFill>
                  <a:srgbClr val="BCD4DA"/>
                </a:solidFill>
                <a:latin typeface="Arial"/>
              </a:rPr>
              <a:t>, MD</a:t>
            </a:r>
          </a:p>
          <a:p>
            <a:pPr algn="ctr">
              <a:lnSpc>
                <a:spcPct val="110000"/>
              </a:lnSpc>
              <a:spcBef>
                <a:spcPts val="1000"/>
              </a:spcBef>
            </a:pPr>
            <a:r>
              <a:rPr sz="1500" b="0" i="0">
                <a:solidFill>
                  <a:srgbClr val="BCD4DA"/>
                </a:solidFill>
                <a:latin typeface="Arial"/>
              </a:rPr>
              <a:t>1 Mental Illness Research, Education and Clinical Center (MIRECC), VA Puget Sound Health Care System, Seattle, WA   •   2 Department of Psychiatry and Behavioral Sciences, University of Washington, Seattle, WA   •   3 Department of Radiology, University of Washington, Seattle, WA</a:t>
            </a:r>
          </a:p>
        </p:txBody>
      </p:sp>
      <p:sp>
        <p:nvSpPr>
          <p:cNvPr id="7" name="Rectangle 6"/>
          <p:cNvSpPr/>
          <p:nvPr/>
        </p:nvSpPr>
        <p:spPr>
          <a:xfrm>
            <a:off x="777240" y="4690872"/>
            <a:ext cx="42336720" cy="3767328"/>
          </a:xfrm>
          <a:prstGeom prst="rect">
            <a:avLst/>
          </a:prstGeom>
          <a:solidFill>
            <a:srgbClr val="E9F1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234440" y="5001768"/>
            <a:ext cx="41422320" cy="566928"/>
          </a:xfrm>
          <a:prstGeom prst="rect">
            <a:avLst/>
          </a:prstGeom>
          <a:noFill/>
        </p:spPr>
        <p:txBody>
          <a:bodyPr wrap="square" lIns="0" tIns="0" rIns="0" bIns="0" anchor="t">
            <a:spAutoFit/>
          </a:bodyPr>
          <a:lstStyle/>
          <a:p>
            <a:pPr algn="l">
              <a:spcBef>
                <a:spcPts val="0"/>
              </a:spcBef>
            </a:pPr>
            <a:r>
              <a:rPr sz="2400" b="1" i="0" spc="240">
                <a:solidFill>
                  <a:srgbClr val="0E3A44"/>
                </a:solidFill>
                <a:latin typeface="Arial"/>
              </a:rPr>
              <a:t>THE PALLIDAL TRAJECTORY    │    BASELINE  →  FOLLOW-UP  →  RATE OF CHANGE</a:t>
            </a:r>
          </a:p>
        </p:txBody>
      </p:sp>
      <p:sp>
        <p:nvSpPr>
          <p:cNvPr id="9" name="Rectangle 8"/>
          <p:cNvSpPr/>
          <p:nvPr/>
        </p:nvSpPr>
        <p:spPr>
          <a:xfrm>
            <a:off x="1234440" y="5715000"/>
            <a:ext cx="13502640" cy="243230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p:cNvSpPr/>
          <p:nvPr/>
        </p:nvSpPr>
        <p:spPr>
          <a:xfrm>
            <a:off x="1618488" y="6080760"/>
            <a:ext cx="841248" cy="841248"/>
          </a:xfrm>
          <a:prstGeom prst="ellipse">
            <a:avLst/>
          </a:prstGeom>
          <a:solidFill>
            <a:srgbClr val="9B2D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618488" y="6080760"/>
            <a:ext cx="841248" cy="841248"/>
          </a:xfrm>
          <a:prstGeom prst="rect">
            <a:avLst/>
          </a:prstGeom>
          <a:noFill/>
        </p:spPr>
        <p:txBody>
          <a:bodyPr wrap="square" lIns="0" tIns="0" rIns="0" bIns="0" anchor="ctr">
            <a:spAutoFit/>
          </a:bodyPr>
          <a:lstStyle/>
          <a:p>
            <a:pPr algn="ctr">
              <a:spcBef>
                <a:spcPts val="0"/>
              </a:spcBef>
            </a:pPr>
            <a:r>
              <a:rPr sz="3000" b="1" i="0">
                <a:solidFill>
                  <a:srgbClr val="FFFFFF"/>
                </a:solidFill>
                <a:latin typeface="Arial"/>
              </a:rPr>
              <a:t>1</a:t>
            </a:r>
          </a:p>
        </p:txBody>
      </p:sp>
      <p:sp>
        <p:nvSpPr>
          <p:cNvPr id="12" name="TextBox 11"/>
          <p:cNvSpPr txBox="1"/>
          <p:nvPr/>
        </p:nvSpPr>
        <p:spPr>
          <a:xfrm>
            <a:off x="2715768" y="6044184"/>
            <a:ext cx="11628119" cy="2103120"/>
          </a:xfrm>
          <a:prstGeom prst="rect">
            <a:avLst/>
          </a:prstGeom>
          <a:noFill/>
        </p:spPr>
        <p:txBody>
          <a:bodyPr wrap="square" lIns="0" tIns="0" rIns="0" bIns="0" anchor="t">
            <a:spAutoFit/>
          </a:bodyPr>
          <a:lstStyle/>
          <a:p>
            <a:pPr algn="l">
              <a:spcBef>
                <a:spcPts val="0"/>
              </a:spcBef>
            </a:pPr>
            <a:r>
              <a:rPr sz="1600" b="1" i="0" spc="260" dirty="0">
                <a:solidFill>
                  <a:srgbClr val="2C7A8C"/>
                </a:solidFill>
                <a:latin typeface="Arial"/>
              </a:rPr>
              <a:t>BASELINE</a:t>
            </a:r>
          </a:p>
          <a:p>
            <a:pPr algn="l">
              <a:lnSpc>
                <a:spcPct val="102000"/>
              </a:lnSpc>
              <a:spcBef>
                <a:spcPts val="400"/>
              </a:spcBef>
            </a:pPr>
            <a:r>
              <a:rPr sz="2400" b="1" i="0" dirty="0">
                <a:solidFill>
                  <a:srgbClr val="0E3A44"/>
                </a:solidFill>
                <a:latin typeface="Arial"/>
              </a:rPr>
              <a:t>Pallidal FDG uptake is elevated</a:t>
            </a:r>
          </a:p>
          <a:p>
            <a:pPr algn="l">
              <a:lnSpc>
                <a:spcPct val="110000"/>
              </a:lnSpc>
              <a:spcBef>
                <a:spcPts val="800"/>
              </a:spcBef>
            </a:pPr>
            <a:r>
              <a:rPr sz="1700" b="0" i="0" dirty="0">
                <a:solidFill>
                  <a:srgbClr val="182226"/>
                </a:solidFill>
                <a:latin typeface="Arial"/>
              </a:rPr>
              <a:t>Left and right pallidal [18F]FDG uptake were higher in blast-mTBI than controls at the first scan — both p &lt; 0.0001.  n = 41 control / 79 blast-mTBI.</a:t>
            </a:r>
          </a:p>
        </p:txBody>
      </p:sp>
      <p:sp>
        <p:nvSpPr>
          <p:cNvPr id="13" name="Isosceles Triangle 12"/>
          <p:cNvSpPr/>
          <p:nvPr/>
        </p:nvSpPr>
        <p:spPr>
          <a:xfrm rot="5400000">
            <a:off x="14837664" y="6739128"/>
            <a:ext cx="256032" cy="384048"/>
          </a:xfrm>
          <a:prstGeom prst="triangle">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15194280" y="5715000"/>
            <a:ext cx="13502640" cy="243230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15578328" y="6080760"/>
            <a:ext cx="841248" cy="841248"/>
          </a:xfrm>
          <a:prstGeom prst="ellipse">
            <a:avLst/>
          </a:prstGeom>
          <a:solidFill>
            <a:srgbClr val="9B2D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5578328" y="6080760"/>
            <a:ext cx="841248" cy="841248"/>
          </a:xfrm>
          <a:prstGeom prst="rect">
            <a:avLst/>
          </a:prstGeom>
          <a:noFill/>
        </p:spPr>
        <p:txBody>
          <a:bodyPr wrap="square" lIns="0" tIns="0" rIns="0" bIns="0" anchor="ctr">
            <a:spAutoFit/>
          </a:bodyPr>
          <a:lstStyle/>
          <a:p>
            <a:pPr algn="ctr">
              <a:spcBef>
                <a:spcPts val="0"/>
              </a:spcBef>
            </a:pPr>
            <a:r>
              <a:rPr sz="3000" b="1" i="0">
                <a:solidFill>
                  <a:srgbClr val="FFFFFF"/>
                </a:solidFill>
                <a:latin typeface="Arial"/>
              </a:rPr>
              <a:t>2</a:t>
            </a:r>
          </a:p>
        </p:txBody>
      </p:sp>
      <p:sp>
        <p:nvSpPr>
          <p:cNvPr id="17" name="TextBox 16"/>
          <p:cNvSpPr txBox="1"/>
          <p:nvPr/>
        </p:nvSpPr>
        <p:spPr>
          <a:xfrm>
            <a:off x="16675608" y="6044184"/>
            <a:ext cx="11628119" cy="2103120"/>
          </a:xfrm>
          <a:prstGeom prst="rect">
            <a:avLst/>
          </a:prstGeom>
          <a:noFill/>
        </p:spPr>
        <p:txBody>
          <a:bodyPr wrap="square" lIns="0" tIns="0" rIns="0" bIns="0" anchor="t">
            <a:spAutoFit/>
          </a:bodyPr>
          <a:lstStyle/>
          <a:p>
            <a:pPr algn="l">
              <a:spcBef>
                <a:spcPts val="0"/>
              </a:spcBef>
            </a:pPr>
            <a:r>
              <a:rPr sz="1600" b="1" i="0" spc="260">
                <a:solidFill>
                  <a:srgbClr val="2C7A8C"/>
                </a:solidFill>
                <a:latin typeface="Arial"/>
              </a:rPr>
              <a:t>FOLLOW-UP</a:t>
            </a:r>
          </a:p>
          <a:p>
            <a:pPr algn="l">
              <a:lnSpc>
                <a:spcPct val="102000"/>
              </a:lnSpc>
              <a:spcBef>
                <a:spcPts val="400"/>
              </a:spcBef>
            </a:pPr>
            <a:r>
              <a:rPr sz="2400" b="1" i="0">
                <a:solidFill>
                  <a:srgbClr val="0E3A44"/>
                </a:solidFill>
                <a:latin typeface="Arial"/>
              </a:rPr>
              <a:t>Elevation persists ~3 years later</a:t>
            </a:r>
          </a:p>
          <a:p>
            <a:pPr algn="l">
              <a:lnSpc>
                <a:spcPct val="110000"/>
              </a:lnSpc>
              <a:spcBef>
                <a:spcPts val="800"/>
              </a:spcBef>
            </a:pPr>
            <a:r>
              <a:rPr sz="1700" b="0" i="0">
                <a:solidFill>
                  <a:srgbClr val="182226"/>
                </a:solidFill>
                <a:latin typeface="Arial"/>
              </a:rPr>
              <a:t>Uptake remained elevated at repeat PET a mean of 3.2 ± 0.7 years later (left p = 0.0029; right p = 0.0093).  n = 10 / 19.</a:t>
            </a:r>
          </a:p>
        </p:txBody>
      </p:sp>
      <p:sp>
        <p:nvSpPr>
          <p:cNvPr id="18" name="Isosceles Triangle 17"/>
          <p:cNvSpPr/>
          <p:nvPr/>
        </p:nvSpPr>
        <p:spPr>
          <a:xfrm rot="5400000">
            <a:off x="28797504" y="6739128"/>
            <a:ext cx="256032" cy="384048"/>
          </a:xfrm>
          <a:prstGeom prst="triangle">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29154120" y="5715000"/>
            <a:ext cx="13502640" cy="243230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Oval 19"/>
          <p:cNvSpPr/>
          <p:nvPr/>
        </p:nvSpPr>
        <p:spPr>
          <a:xfrm>
            <a:off x="29538168" y="6080760"/>
            <a:ext cx="841248" cy="841248"/>
          </a:xfrm>
          <a:prstGeom prst="ellipse">
            <a:avLst/>
          </a:prstGeom>
          <a:solidFill>
            <a:srgbClr val="9B2D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29538168" y="6080760"/>
            <a:ext cx="841248" cy="841248"/>
          </a:xfrm>
          <a:prstGeom prst="rect">
            <a:avLst/>
          </a:prstGeom>
          <a:noFill/>
        </p:spPr>
        <p:txBody>
          <a:bodyPr wrap="square" lIns="0" tIns="0" rIns="0" bIns="0" anchor="ctr">
            <a:spAutoFit/>
          </a:bodyPr>
          <a:lstStyle/>
          <a:p>
            <a:pPr algn="ctr">
              <a:spcBef>
                <a:spcPts val="0"/>
              </a:spcBef>
            </a:pPr>
            <a:r>
              <a:rPr sz="3000" b="1" i="0">
                <a:solidFill>
                  <a:srgbClr val="FFFFFF"/>
                </a:solidFill>
                <a:latin typeface="Arial"/>
              </a:rPr>
              <a:t>3</a:t>
            </a:r>
          </a:p>
        </p:txBody>
      </p:sp>
      <p:sp>
        <p:nvSpPr>
          <p:cNvPr id="22" name="TextBox 21"/>
          <p:cNvSpPr txBox="1"/>
          <p:nvPr/>
        </p:nvSpPr>
        <p:spPr>
          <a:xfrm>
            <a:off x="30635447" y="6044184"/>
            <a:ext cx="11628119" cy="2103120"/>
          </a:xfrm>
          <a:prstGeom prst="rect">
            <a:avLst/>
          </a:prstGeom>
          <a:noFill/>
        </p:spPr>
        <p:txBody>
          <a:bodyPr wrap="square" lIns="0" tIns="0" rIns="0" bIns="0" anchor="t">
            <a:spAutoFit/>
          </a:bodyPr>
          <a:lstStyle/>
          <a:p>
            <a:pPr algn="l">
              <a:spcBef>
                <a:spcPts val="0"/>
              </a:spcBef>
            </a:pPr>
            <a:r>
              <a:rPr sz="1600" b="1" i="0" spc="260">
                <a:solidFill>
                  <a:srgbClr val="2C7A8C"/>
                </a:solidFill>
                <a:latin typeface="Arial"/>
              </a:rPr>
              <a:t>RATE OF CHANGE</a:t>
            </a:r>
          </a:p>
          <a:p>
            <a:pPr algn="l">
              <a:lnSpc>
                <a:spcPct val="102000"/>
              </a:lnSpc>
              <a:spcBef>
                <a:spcPts val="400"/>
              </a:spcBef>
            </a:pPr>
            <a:r>
              <a:rPr sz="2400" b="1" i="0">
                <a:solidFill>
                  <a:srgbClr val="0E3A44"/>
                </a:solidFill>
                <a:latin typeface="Arial"/>
              </a:rPr>
              <a:t>Diffusion abnormalities attenuate</a:t>
            </a:r>
          </a:p>
          <a:p>
            <a:pPr algn="l">
              <a:lnSpc>
                <a:spcPct val="110000"/>
              </a:lnSpc>
              <a:spcBef>
                <a:spcPts val="800"/>
              </a:spcBef>
            </a:pPr>
            <a:r>
              <a:rPr sz="1700" b="0" i="0">
                <a:solidFill>
                  <a:srgbClr val="182226"/>
                </a:solidFill>
                <a:latin typeface="Arial"/>
              </a:rPr>
              <a:t>Annualized diffusion change indicates attenuation of several left pallidal abnormalities over time rather than uniform progression.</a:t>
            </a:r>
          </a:p>
        </p:txBody>
      </p:sp>
      <p:sp>
        <p:nvSpPr>
          <p:cNvPr id="23" name="TextBox 22"/>
          <p:cNvSpPr txBox="1"/>
          <p:nvPr/>
        </p:nvSpPr>
        <p:spPr>
          <a:xfrm>
            <a:off x="777240" y="8915400"/>
            <a:ext cx="13807440" cy="914400"/>
          </a:xfrm>
          <a:prstGeom prst="rect">
            <a:avLst/>
          </a:prstGeom>
          <a:noFill/>
        </p:spPr>
        <p:txBody>
          <a:bodyPr wrap="square" lIns="0" tIns="0" rIns="0" bIns="0" anchor="ctr">
            <a:spAutoFit/>
          </a:bodyPr>
          <a:lstStyle/>
          <a:p>
            <a:pPr algn="l">
              <a:spcBef>
                <a:spcPts val="0"/>
              </a:spcBef>
            </a:pPr>
            <a:r>
              <a:rPr sz="2900" b="1" i="0">
                <a:solidFill>
                  <a:srgbClr val="0E3A44"/>
                </a:solidFill>
                <a:latin typeface="Arial"/>
              </a:rPr>
              <a:t>INTRODUCTION</a:t>
            </a:r>
          </a:p>
        </p:txBody>
      </p:sp>
      <p:sp>
        <p:nvSpPr>
          <p:cNvPr id="24" name="Rectangle 23"/>
          <p:cNvSpPr/>
          <p:nvPr/>
        </p:nvSpPr>
        <p:spPr>
          <a:xfrm>
            <a:off x="777240" y="9811512"/>
            <a:ext cx="13807440" cy="50292"/>
          </a:xfrm>
          <a:prstGeom prst="rect">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777240" y="10067544"/>
            <a:ext cx="13807440" cy="3657600"/>
          </a:xfrm>
          <a:prstGeom prst="rect">
            <a:avLst/>
          </a:prstGeom>
          <a:noFill/>
        </p:spPr>
        <p:txBody>
          <a:bodyPr wrap="square" lIns="0" tIns="0" rIns="0" bIns="0" anchor="t">
            <a:spAutoFit/>
          </a:bodyPr>
          <a:lstStyle/>
          <a:p>
            <a:pPr algn="l">
              <a:lnSpc>
                <a:spcPct val="113000"/>
              </a:lnSpc>
              <a:spcBef>
                <a:spcPts val="0"/>
              </a:spcBef>
            </a:pPr>
            <a:r>
              <a:rPr sz="1950" b="1">
                <a:solidFill>
                  <a:srgbClr val="9B2D6F"/>
                </a:solidFill>
                <a:latin typeface="Arial"/>
              </a:rPr>
              <a:t>—  </a:t>
            </a:r>
            <a:r>
              <a:rPr sz="1950" b="1" i="0">
                <a:solidFill>
                  <a:srgbClr val="182226"/>
                </a:solidFill>
                <a:latin typeface="Arial"/>
              </a:rPr>
              <a:t>Repetitive blast-induced mild traumatic brain injury</a:t>
            </a:r>
            <a:r>
              <a:rPr sz="1950" b="0" i="0">
                <a:solidFill>
                  <a:srgbClr val="182226"/>
                </a:solidFill>
                <a:latin typeface="Arial"/>
              </a:rPr>
              <a:t> (blast-mTBI) is linked to chronic neuropsychiatric morbidity, but biomarkers that distinguish persistent degeneration from longer-term repair or remodeling remain poorly defined.</a:t>
            </a:r>
          </a:p>
          <a:p>
            <a:pPr algn="l">
              <a:lnSpc>
                <a:spcPct val="113000"/>
              </a:lnSpc>
              <a:spcBef>
                <a:spcPts val="1200"/>
              </a:spcBef>
            </a:pPr>
            <a:r>
              <a:rPr sz="1950" b="1">
                <a:solidFill>
                  <a:srgbClr val="9B2D6F"/>
                </a:solidFill>
                <a:latin typeface="Arial"/>
              </a:rPr>
              <a:t>—  </a:t>
            </a:r>
            <a:r>
              <a:rPr sz="1950" b="1" i="0">
                <a:solidFill>
                  <a:srgbClr val="182226"/>
                </a:solidFill>
                <a:latin typeface="Arial"/>
              </a:rPr>
              <a:t>The pallidum regulates executive and behavioral control</a:t>
            </a:r>
            <a:r>
              <a:rPr sz="1950" b="0" i="0">
                <a:solidFill>
                  <a:srgbClr val="182226"/>
                </a:solidFill>
                <a:latin typeface="Arial"/>
              </a:rPr>
              <a:t> and is vulnerable in blast injury, making it a strong candidate site for trajectory-sensitive imaging biomarkers.</a:t>
            </a:r>
          </a:p>
          <a:p>
            <a:pPr algn="l">
              <a:lnSpc>
                <a:spcPct val="113000"/>
              </a:lnSpc>
              <a:spcBef>
                <a:spcPts val="1200"/>
              </a:spcBef>
            </a:pPr>
            <a:r>
              <a:rPr sz="1950" b="1">
                <a:solidFill>
                  <a:srgbClr val="9B2D6F"/>
                </a:solidFill>
                <a:latin typeface="Arial"/>
              </a:rPr>
              <a:t>—  </a:t>
            </a:r>
            <a:r>
              <a:rPr sz="1950" b="1" i="0">
                <a:solidFill>
                  <a:srgbClr val="9B2D6F"/>
                </a:solidFill>
                <a:latin typeface="Arial"/>
              </a:rPr>
              <a:t>We tested</a:t>
            </a:r>
            <a:r>
              <a:rPr sz="1950" b="0" i="0">
                <a:solidFill>
                  <a:srgbClr val="182226"/>
                </a:solidFill>
                <a:latin typeface="Arial"/>
              </a:rPr>
              <a:t> whether longitudinal pallidal [18F]FDG-PET and advanced diffusion MRI metrics identify clinically relevant trajectories in combat Veterans.</a:t>
            </a:r>
          </a:p>
        </p:txBody>
      </p:sp>
      <p:pic>
        <p:nvPicPr>
          <p:cNvPr id="26" name="Picture 25" descr="f4b_maps.png"/>
          <p:cNvPicPr>
            <a:picLocks noChangeAspect="1"/>
          </p:cNvPicPr>
          <p:nvPr/>
        </p:nvPicPr>
        <p:blipFill>
          <a:blip r:embed="rId4"/>
          <a:stretch>
            <a:fillRect/>
          </a:stretch>
        </p:blipFill>
        <p:spPr>
          <a:xfrm>
            <a:off x="777240" y="12609576"/>
            <a:ext cx="13807440" cy="3064992"/>
          </a:xfrm>
          <a:prstGeom prst="rect">
            <a:avLst/>
          </a:prstGeom>
        </p:spPr>
      </p:pic>
      <p:sp>
        <p:nvSpPr>
          <p:cNvPr id="27" name="TextBox 26"/>
          <p:cNvSpPr txBox="1"/>
          <p:nvPr/>
        </p:nvSpPr>
        <p:spPr>
          <a:xfrm>
            <a:off x="777240" y="15784296"/>
            <a:ext cx="13807440" cy="365760"/>
          </a:xfrm>
          <a:prstGeom prst="rect">
            <a:avLst/>
          </a:prstGeom>
          <a:noFill/>
        </p:spPr>
        <p:txBody>
          <a:bodyPr wrap="square" lIns="0" tIns="0" rIns="0" bIns="0" anchor="t">
            <a:spAutoFit/>
          </a:bodyPr>
          <a:lstStyle/>
          <a:p>
            <a:pPr algn="l">
              <a:lnSpc>
                <a:spcPct val="106000"/>
              </a:lnSpc>
              <a:spcBef>
                <a:spcPts val="0"/>
              </a:spcBef>
            </a:pPr>
            <a:r>
              <a:rPr sz="1550" b="1" i="0">
                <a:solidFill>
                  <a:srgbClr val="0E3A44"/>
                </a:solidFill>
                <a:latin typeface="Arial"/>
              </a:rPr>
              <a:t>Left pallidum, voxelwise. </a:t>
            </a:r>
            <a:r>
              <a:rPr sz="1550" b="0" i="0">
                <a:solidFill>
                  <a:srgbClr val="57686E"/>
                </a:solidFill>
                <a:latin typeface="Arial"/>
              </a:rPr>
              <a:t>FA increases correlated with self-reported blast-mTBI count (Pearson; adj. p &lt; 0.05 in blue), falling along laminar white-matter separations within the left pallidum. R, right; L, left.</a:t>
            </a:r>
          </a:p>
        </p:txBody>
      </p:sp>
      <p:sp>
        <p:nvSpPr>
          <p:cNvPr id="28" name="TextBox 27"/>
          <p:cNvSpPr txBox="1"/>
          <p:nvPr/>
        </p:nvSpPr>
        <p:spPr>
          <a:xfrm>
            <a:off x="777240" y="16744416"/>
            <a:ext cx="13807440" cy="914400"/>
          </a:xfrm>
          <a:prstGeom prst="rect">
            <a:avLst/>
          </a:prstGeom>
          <a:noFill/>
        </p:spPr>
        <p:txBody>
          <a:bodyPr wrap="square" lIns="0" tIns="0" rIns="0" bIns="0" anchor="ctr">
            <a:spAutoFit/>
          </a:bodyPr>
          <a:lstStyle/>
          <a:p>
            <a:pPr algn="l">
              <a:spcBef>
                <a:spcPts val="0"/>
              </a:spcBef>
            </a:pPr>
            <a:r>
              <a:rPr sz="2900" b="1" i="0">
                <a:solidFill>
                  <a:srgbClr val="0E3A44"/>
                </a:solidFill>
                <a:latin typeface="Arial"/>
              </a:rPr>
              <a:t>METHODS</a:t>
            </a:r>
          </a:p>
        </p:txBody>
      </p:sp>
      <p:sp>
        <p:nvSpPr>
          <p:cNvPr id="29" name="Rectangle 28"/>
          <p:cNvSpPr/>
          <p:nvPr/>
        </p:nvSpPr>
        <p:spPr>
          <a:xfrm>
            <a:off x="777240" y="17640528"/>
            <a:ext cx="13807440" cy="50292"/>
          </a:xfrm>
          <a:prstGeom prst="rect">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777240" y="17896560"/>
            <a:ext cx="13807440" cy="5760720"/>
          </a:xfrm>
          <a:prstGeom prst="rect">
            <a:avLst/>
          </a:prstGeom>
          <a:noFill/>
        </p:spPr>
        <p:txBody>
          <a:bodyPr wrap="square" lIns="0" tIns="0" rIns="0" bIns="0" anchor="t">
            <a:spAutoFit/>
          </a:bodyPr>
          <a:lstStyle/>
          <a:p>
            <a:pPr algn="l">
              <a:lnSpc>
                <a:spcPct val="111000"/>
              </a:lnSpc>
              <a:spcBef>
                <a:spcPts val="0"/>
              </a:spcBef>
            </a:pPr>
            <a:r>
              <a:rPr sz="1850" b="1" dirty="0">
                <a:solidFill>
                  <a:srgbClr val="9B2D6F"/>
                </a:solidFill>
                <a:latin typeface="Arial"/>
              </a:rPr>
              <a:t>—  </a:t>
            </a:r>
            <a:r>
              <a:rPr sz="1850" b="1" i="0" dirty="0">
                <a:solidFill>
                  <a:srgbClr val="0E3A44"/>
                </a:solidFill>
                <a:latin typeface="Arial"/>
              </a:rPr>
              <a:t>Participants. </a:t>
            </a:r>
            <a:r>
              <a:rPr sz="1850" b="0" i="0" dirty="0">
                <a:solidFill>
                  <a:srgbClr val="182226"/>
                </a:solidFill>
                <a:latin typeface="Arial"/>
              </a:rPr>
              <a:t>Veterans with chronic repetitive blast-mTBI and non-TBI controls (deployed control Veterans and community civilians, combined). Any lifetime moderate or severe TBI was exclusionary. All participants gave written informed consent under a VA Puget Sound IRB-approved protocol.</a:t>
            </a:r>
          </a:p>
          <a:p>
            <a:pPr algn="l">
              <a:lnSpc>
                <a:spcPct val="111000"/>
              </a:lnSpc>
              <a:spcBef>
                <a:spcPts val="1000"/>
              </a:spcBef>
            </a:pPr>
            <a:r>
              <a:rPr sz="1850" b="1" dirty="0">
                <a:solidFill>
                  <a:srgbClr val="9B2D6F"/>
                </a:solidFill>
                <a:latin typeface="Arial"/>
              </a:rPr>
              <a:t>—  </a:t>
            </a:r>
            <a:r>
              <a:rPr sz="1850" b="1" i="0" dirty="0">
                <a:solidFill>
                  <a:srgbClr val="0E3A44"/>
                </a:solidFill>
                <a:latin typeface="Arial"/>
              </a:rPr>
              <a:t>PET. </a:t>
            </a:r>
            <a:r>
              <a:rPr sz="1850" b="0" i="0" dirty="0">
                <a:solidFill>
                  <a:srgbClr val="182226"/>
                </a:solidFill>
                <a:latin typeface="Arial"/>
              </a:rPr>
              <a:t>Resting 15-min [18F]FDG brain PET after a 60-min uptake period. Images were transformed to MNI space, intensity-scaled to parenchyma, and segmented with the AAL2 atlas. A subset underwent repeat PET.</a:t>
            </a:r>
          </a:p>
          <a:p>
            <a:pPr algn="l">
              <a:lnSpc>
                <a:spcPct val="111000"/>
              </a:lnSpc>
              <a:spcBef>
                <a:spcPts val="1000"/>
              </a:spcBef>
            </a:pPr>
            <a:r>
              <a:rPr sz="1850" b="1" dirty="0">
                <a:solidFill>
                  <a:srgbClr val="9B2D6F"/>
                </a:solidFill>
                <a:latin typeface="Arial"/>
              </a:rPr>
              <a:t>—  </a:t>
            </a:r>
            <a:r>
              <a:rPr sz="1850" b="1" i="0" dirty="0">
                <a:solidFill>
                  <a:srgbClr val="0E3A44"/>
                </a:solidFill>
                <a:latin typeface="Arial"/>
              </a:rPr>
              <a:t>Diffusion MRI. </a:t>
            </a:r>
            <a:r>
              <a:rPr sz="1850" b="0" i="0" dirty="0">
                <a:solidFill>
                  <a:srgbClr val="182226"/>
                </a:solidFill>
                <a:latin typeface="Arial"/>
              </a:rPr>
              <a:t>3.0 T, 64 directions, b = 0 and 3,000 s/mm². Data were modeled with a two-tensor Unscented Kalman Filter that explicitly models a free-water compartment, yielding free-water–corrected FA, AD, RD, MD, free-water fraction (FW) and tensor volume.</a:t>
            </a:r>
          </a:p>
          <a:p>
            <a:pPr algn="l">
              <a:lnSpc>
                <a:spcPct val="111000"/>
              </a:lnSpc>
              <a:spcBef>
                <a:spcPts val="1000"/>
              </a:spcBef>
            </a:pPr>
            <a:r>
              <a:rPr sz="1850" b="1" dirty="0">
                <a:solidFill>
                  <a:srgbClr val="9B2D6F"/>
                </a:solidFill>
                <a:latin typeface="Arial"/>
              </a:rPr>
              <a:t>—  </a:t>
            </a:r>
            <a:r>
              <a:rPr sz="1850" b="1" i="0" dirty="0">
                <a:solidFill>
                  <a:srgbClr val="0E3A44"/>
                </a:solidFill>
                <a:latin typeface="Arial"/>
              </a:rPr>
              <a:t>Measures &amp; statistics. </a:t>
            </a:r>
            <a:r>
              <a:rPr sz="1850" b="0" i="0" dirty="0">
                <a:solidFill>
                  <a:srgbClr val="182226"/>
                </a:solidFill>
                <a:latin typeface="Arial"/>
              </a:rPr>
              <a:t>Blast burden and neurobehavioral measures — including the Behavior Rating Inventory of Executive Function-Adult (BRIEF-A) — were analyzed with age-adjusted </a:t>
            </a:r>
            <a:r>
              <a:rPr sz="1850" b="0" i="0" dirty="0" err="1">
                <a:solidFill>
                  <a:srgbClr val="182226"/>
                </a:solidFill>
                <a:latin typeface="Arial"/>
              </a:rPr>
              <a:t>voxelwise</a:t>
            </a:r>
            <a:r>
              <a:rPr sz="1850" b="0" i="0" dirty="0">
                <a:solidFill>
                  <a:srgbClr val="182226"/>
                </a:solidFill>
                <a:latin typeface="Arial"/>
              </a:rPr>
              <a:t>, region-of-interest, longitudinal and regression models, with FDR adjustment across multiple comparisons.</a:t>
            </a:r>
          </a:p>
        </p:txBody>
      </p:sp>
      <p:sp>
        <p:nvSpPr>
          <p:cNvPr id="31" name="Rectangle 30"/>
          <p:cNvSpPr/>
          <p:nvPr/>
        </p:nvSpPr>
        <p:spPr>
          <a:xfrm>
            <a:off x="777240" y="21965640"/>
            <a:ext cx="13807440" cy="2487168"/>
          </a:xfrm>
          <a:prstGeom prst="rect">
            <a:avLst/>
          </a:prstGeom>
          <a:solidFill>
            <a:srgbClr val="E9F1F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31"/>
          <p:cNvSpPr/>
          <p:nvPr/>
        </p:nvSpPr>
        <p:spPr>
          <a:xfrm>
            <a:off x="777240" y="21965640"/>
            <a:ext cx="100584" cy="2487168"/>
          </a:xfrm>
          <a:prstGeom prst="rect">
            <a:avLst/>
          </a:prstGeom>
          <a:solidFill>
            <a:srgbClr val="9B2D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1170432" y="22146409"/>
            <a:ext cx="13121640" cy="2063578"/>
          </a:xfrm>
          <a:prstGeom prst="rect">
            <a:avLst/>
          </a:prstGeom>
          <a:noFill/>
        </p:spPr>
        <p:txBody>
          <a:bodyPr wrap="square" lIns="0" tIns="0" rIns="0" bIns="0" anchor="t">
            <a:spAutoFit/>
          </a:bodyPr>
          <a:lstStyle/>
          <a:p>
            <a:pPr algn="l">
              <a:spcBef>
                <a:spcPts val="0"/>
              </a:spcBef>
            </a:pPr>
            <a:r>
              <a:rPr sz="1700" b="1" i="0" spc="220" dirty="0">
                <a:solidFill>
                  <a:srgbClr val="2C7A8C"/>
                </a:solidFill>
                <a:latin typeface="Arial"/>
              </a:rPr>
              <a:t>LEARNING OBJECTIVES</a:t>
            </a:r>
          </a:p>
          <a:p>
            <a:pPr algn="l">
              <a:lnSpc>
                <a:spcPct val="108000"/>
              </a:lnSpc>
              <a:spcBef>
                <a:spcPts val="700"/>
              </a:spcBef>
            </a:pPr>
            <a:r>
              <a:rPr sz="1700" b="1" i="0" dirty="0">
                <a:solidFill>
                  <a:srgbClr val="9B2D6F"/>
                </a:solidFill>
                <a:latin typeface="Arial"/>
              </a:rPr>
              <a:t>1.  </a:t>
            </a:r>
            <a:r>
              <a:rPr sz="1700" b="0" i="0" dirty="0">
                <a:solidFill>
                  <a:srgbClr val="182226"/>
                </a:solidFill>
                <a:latin typeface="Arial"/>
              </a:rPr>
              <a:t>Describe how pallidal FDG-PET and advanced DTI metrics differ between Veterans with repetitive blast-mTBI and controls.</a:t>
            </a:r>
            <a:endParaRPr lang="en-US" sz="1700" b="0" i="0" dirty="0">
              <a:solidFill>
                <a:srgbClr val="182226"/>
              </a:solidFill>
              <a:latin typeface="Arial"/>
            </a:endParaRPr>
          </a:p>
          <a:p>
            <a:pPr algn="l">
              <a:lnSpc>
                <a:spcPct val="108000"/>
              </a:lnSpc>
              <a:spcBef>
                <a:spcPts val="700"/>
              </a:spcBef>
            </a:pPr>
            <a:endParaRPr sz="1700" b="0" i="0" dirty="0">
              <a:solidFill>
                <a:srgbClr val="182226"/>
              </a:solidFill>
              <a:latin typeface="Arial"/>
            </a:endParaRPr>
          </a:p>
          <a:p>
            <a:pPr algn="l">
              <a:lnSpc>
                <a:spcPct val="108000"/>
              </a:lnSpc>
              <a:spcBef>
                <a:spcPts val="600"/>
              </a:spcBef>
            </a:pPr>
            <a:r>
              <a:rPr sz="1700" b="1" i="0" dirty="0">
                <a:solidFill>
                  <a:srgbClr val="9B2D6F"/>
                </a:solidFill>
                <a:latin typeface="Arial"/>
              </a:rPr>
              <a:t>2.  </a:t>
            </a:r>
            <a:r>
              <a:rPr sz="1700" b="0" i="0" dirty="0">
                <a:solidFill>
                  <a:srgbClr val="182226"/>
                </a:solidFill>
                <a:latin typeface="Arial"/>
              </a:rPr>
              <a:t>Interpret how cumulative blast burden and executive dysfunction relate to longitudinal pallidal structural change.</a:t>
            </a:r>
            <a:endParaRPr lang="en-US" sz="1700" b="0" i="0" dirty="0">
              <a:solidFill>
                <a:srgbClr val="182226"/>
              </a:solidFill>
              <a:latin typeface="Arial"/>
            </a:endParaRPr>
          </a:p>
          <a:p>
            <a:pPr algn="l">
              <a:lnSpc>
                <a:spcPct val="108000"/>
              </a:lnSpc>
              <a:spcBef>
                <a:spcPts val="600"/>
              </a:spcBef>
            </a:pPr>
            <a:endParaRPr sz="1700" b="0" i="0" dirty="0">
              <a:solidFill>
                <a:srgbClr val="182226"/>
              </a:solidFill>
              <a:latin typeface="Arial"/>
            </a:endParaRPr>
          </a:p>
          <a:p>
            <a:pPr algn="l">
              <a:lnSpc>
                <a:spcPct val="108000"/>
              </a:lnSpc>
              <a:spcBef>
                <a:spcPts val="600"/>
              </a:spcBef>
            </a:pPr>
            <a:r>
              <a:rPr sz="1700" b="1" i="0" dirty="0">
                <a:solidFill>
                  <a:srgbClr val="9B2D6F"/>
                </a:solidFill>
                <a:latin typeface="Arial"/>
              </a:rPr>
              <a:t>3.  </a:t>
            </a:r>
            <a:r>
              <a:rPr sz="1700" b="0" i="0" dirty="0">
                <a:solidFill>
                  <a:srgbClr val="182226"/>
                </a:solidFill>
                <a:latin typeface="Arial"/>
              </a:rPr>
              <a:t>Discuss how multimodal pallidal biomarkers could support risk stratification and longitudinal monitoring in blast-exposed populations.</a:t>
            </a:r>
          </a:p>
        </p:txBody>
      </p:sp>
      <p:sp>
        <p:nvSpPr>
          <p:cNvPr id="34" name="TextBox 33"/>
          <p:cNvSpPr txBox="1"/>
          <p:nvPr/>
        </p:nvSpPr>
        <p:spPr>
          <a:xfrm>
            <a:off x="777240" y="24635688"/>
            <a:ext cx="13807440" cy="411480"/>
          </a:xfrm>
          <a:prstGeom prst="rect">
            <a:avLst/>
          </a:prstGeom>
          <a:noFill/>
        </p:spPr>
        <p:txBody>
          <a:bodyPr wrap="square" lIns="0" tIns="0" rIns="0" bIns="0" anchor="t">
            <a:spAutoFit/>
          </a:bodyPr>
          <a:lstStyle/>
          <a:p>
            <a:pPr algn="l">
              <a:spcBef>
                <a:spcPts val="0"/>
              </a:spcBef>
            </a:pPr>
            <a:r>
              <a:rPr sz="1550" b="1" i="0">
                <a:solidFill>
                  <a:srgbClr val="0E3A44"/>
                </a:solidFill>
                <a:latin typeface="Arial"/>
              </a:rPr>
              <a:t>Table 1. </a:t>
            </a:r>
            <a:r>
              <a:rPr sz="1550" b="0" i="0">
                <a:solidFill>
                  <a:srgbClr val="57686E"/>
                </a:solidFill>
                <a:latin typeface="Arial"/>
              </a:rPr>
              <a:t>Cohort and imaging coverage.</a:t>
            </a:r>
          </a:p>
        </p:txBody>
      </p:sp>
      <p:graphicFrame>
        <p:nvGraphicFramePr>
          <p:cNvPr id="35" name="Table 34"/>
          <p:cNvGraphicFramePr>
            <a:graphicFrameLocks noGrp="1"/>
          </p:cNvGraphicFramePr>
          <p:nvPr/>
        </p:nvGraphicFramePr>
        <p:xfrm>
          <a:off x="777240" y="25166040"/>
          <a:ext cx="13761720" cy="3456432"/>
        </p:xfrm>
        <a:graphic>
          <a:graphicData uri="http://schemas.openxmlformats.org/drawingml/2006/table">
            <a:tbl>
              <a:tblPr bandRow="1">
                <a:tableStyleId>{5C22544A-7EE6-4342-B048-85BDC9FD1C3A}</a:tableStyleId>
              </a:tblPr>
              <a:tblGrid>
                <a:gridCol w="580644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gridCol w="4069080">
                  <a:extLst>
                    <a:ext uri="{9D8B030D-6E8A-4147-A177-3AD203B41FA5}">
                      <a16:colId xmlns:a16="http://schemas.microsoft.com/office/drawing/2014/main" val="20002"/>
                    </a:ext>
                  </a:extLst>
                </a:gridCol>
              </a:tblGrid>
              <a:tr h="384048">
                <a:tc>
                  <a:txBody>
                    <a:bodyPr/>
                    <a:lstStyle/>
                    <a:p>
                      <a:pPr algn="l"/>
                      <a:endParaRPr/>
                    </a:p>
                  </a:txBody>
                  <a:tcPr marL="100584" marR="100584" marT="18288" marB="18288" anchor="ctr">
                    <a:solidFill>
                      <a:srgbClr val="0E3A44"/>
                    </a:solidFill>
                  </a:tcPr>
                </a:tc>
                <a:tc>
                  <a:txBody>
                    <a:bodyPr/>
                    <a:lstStyle/>
                    <a:p>
                      <a:pPr algn="ctr"/>
                      <a:r>
                        <a:rPr sz="1500" b="1">
                          <a:solidFill>
                            <a:srgbClr val="FFFFFF"/>
                          </a:solidFill>
                          <a:latin typeface="Arial"/>
                        </a:rPr>
                        <a:t>Control</a:t>
                      </a:r>
                    </a:p>
                  </a:txBody>
                  <a:tcPr marL="100584" marR="100584" marT="18288" marB="18288" anchor="ctr">
                    <a:solidFill>
                      <a:srgbClr val="0E3A44"/>
                    </a:solidFill>
                  </a:tcPr>
                </a:tc>
                <a:tc>
                  <a:txBody>
                    <a:bodyPr/>
                    <a:lstStyle/>
                    <a:p>
                      <a:pPr algn="ctr"/>
                      <a:r>
                        <a:rPr sz="1500" b="1">
                          <a:solidFill>
                            <a:srgbClr val="FFFFFF"/>
                          </a:solidFill>
                          <a:latin typeface="Arial"/>
                        </a:rPr>
                        <a:t>Blast-mTBI</a:t>
                      </a:r>
                    </a:p>
                  </a:txBody>
                  <a:tcPr marL="100584" marR="100584" marT="18288" marB="18288" anchor="ctr">
                    <a:solidFill>
                      <a:srgbClr val="0E3A44"/>
                    </a:solidFill>
                  </a:tcPr>
                </a:tc>
                <a:extLst>
                  <a:ext uri="{0D108BD9-81ED-4DB2-BD59-A6C34878D82A}">
                    <a16:rowId xmlns:a16="http://schemas.microsoft.com/office/drawing/2014/main" val="10000"/>
                  </a:ext>
                </a:extLst>
              </a:tr>
              <a:tr h="384048">
                <a:tc>
                  <a:txBody>
                    <a:bodyPr/>
                    <a:lstStyle/>
                    <a:p>
                      <a:pPr algn="l"/>
                      <a:r>
                        <a:rPr sz="1500" b="0">
                          <a:solidFill>
                            <a:srgbClr val="182226"/>
                          </a:solidFill>
                          <a:latin typeface="Arial"/>
                        </a:rPr>
                        <a:t>Baseline FDG-PET, n</a:t>
                      </a:r>
                    </a:p>
                  </a:txBody>
                  <a:tcPr marL="100584" marR="100584" marT="18288" marB="18288" anchor="ctr">
                    <a:solidFill>
                      <a:srgbClr val="FFFFFF"/>
                    </a:solidFill>
                  </a:tcPr>
                </a:tc>
                <a:tc>
                  <a:txBody>
                    <a:bodyPr/>
                    <a:lstStyle/>
                    <a:p>
                      <a:pPr algn="ctr"/>
                      <a:r>
                        <a:rPr sz="1500" b="0">
                          <a:solidFill>
                            <a:srgbClr val="182226"/>
                          </a:solidFill>
                          <a:latin typeface="Arial"/>
                        </a:rPr>
                        <a:t>41</a:t>
                      </a:r>
                    </a:p>
                  </a:txBody>
                  <a:tcPr marL="100584" marR="100584" marT="18288" marB="18288" anchor="ctr">
                    <a:solidFill>
                      <a:srgbClr val="FFFFFF"/>
                    </a:solidFill>
                  </a:tcPr>
                </a:tc>
                <a:tc>
                  <a:txBody>
                    <a:bodyPr/>
                    <a:lstStyle/>
                    <a:p>
                      <a:pPr algn="ctr"/>
                      <a:r>
                        <a:rPr sz="1500" b="0">
                          <a:solidFill>
                            <a:srgbClr val="182226"/>
                          </a:solidFill>
                          <a:latin typeface="Arial"/>
                        </a:rPr>
                        <a:t>79</a:t>
                      </a:r>
                    </a:p>
                  </a:txBody>
                  <a:tcPr marL="100584" marR="100584" marT="18288" marB="18288" anchor="ctr">
                    <a:solidFill>
                      <a:srgbClr val="FFFFFF"/>
                    </a:solidFill>
                  </a:tcPr>
                </a:tc>
                <a:extLst>
                  <a:ext uri="{0D108BD9-81ED-4DB2-BD59-A6C34878D82A}">
                    <a16:rowId xmlns:a16="http://schemas.microsoft.com/office/drawing/2014/main" val="10001"/>
                  </a:ext>
                </a:extLst>
              </a:tr>
              <a:tr h="384048">
                <a:tc>
                  <a:txBody>
                    <a:bodyPr/>
                    <a:lstStyle/>
                    <a:p>
                      <a:pPr algn="l"/>
                      <a:r>
                        <a:rPr sz="1500" b="0">
                          <a:solidFill>
                            <a:srgbClr val="182226"/>
                          </a:solidFill>
                          <a:latin typeface="Arial"/>
                        </a:rPr>
                        <a:t>Repeat FDG-PET, n</a:t>
                      </a:r>
                    </a:p>
                  </a:txBody>
                  <a:tcPr marL="100584" marR="100584" marT="18288" marB="18288" anchor="ctr">
                    <a:solidFill>
                      <a:srgbClr val="E9F1F3"/>
                    </a:solidFill>
                  </a:tcPr>
                </a:tc>
                <a:tc>
                  <a:txBody>
                    <a:bodyPr/>
                    <a:lstStyle/>
                    <a:p>
                      <a:pPr algn="ctr"/>
                      <a:r>
                        <a:rPr sz="1500" b="0">
                          <a:solidFill>
                            <a:srgbClr val="182226"/>
                          </a:solidFill>
                          <a:latin typeface="Arial"/>
                        </a:rPr>
                        <a:t>10</a:t>
                      </a:r>
                    </a:p>
                  </a:txBody>
                  <a:tcPr marL="100584" marR="100584" marT="18288" marB="18288" anchor="ctr">
                    <a:solidFill>
                      <a:srgbClr val="E9F1F3"/>
                    </a:solidFill>
                  </a:tcPr>
                </a:tc>
                <a:tc>
                  <a:txBody>
                    <a:bodyPr/>
                    <a:lstStyle/>
                    <a:p>
                      <a:pPr algn="ctr"/>
                      <a:r>
                        <a:rPr sz="1500" b="0">
                          <a:solidFill>
                            <a:srgbClr val="182226"/>
                          </a:solidFill>
                          <a:latin typeface="Arial"/>
                        </a:rPr>
                        <a:t>19</a:t>
                      </a:r>
                    </a:p>
                  </a:txBody>
                  <a:tcPr marL="100584" marR="100584" marT="18288" marB="18288" anchor="ctr">
                    <a:solidFill>
                      <a:srgbClr val="E9F1F3"/>
                    </a:solidFill>
                  </a:tcPr>
                </a:tc>
                <a:extLst>
                  <a:ext uri="{0D108BD9-81ED-4DB2-BD59-A6C34878D82A}">
                    <a16:rowId xmlns:a16="http://schemas.microsoft.com/office/drawing/2014/main" val="10002"/>
                  </a:ext>
                </a:extLst>
              </a:tr>
              <a:tr h="384048">
                <a:tc>
                  <a:txBody>
                    <a:bodyPr/>
                    <a:lstStyle/>
                    <a:p>
                      <a:pPr algn="l"/>
                      <a:r>
                        <a:rPr sz="1500" b="0">
                          <a:solidFill>
                            <a:srgbClr val="182226"/>
                          </a:solidFill>
                          <a:latin typeface="Arial"/>
                        </a:rPr>
                        <a:t>PET interval, y</a:t>
                      </a:r>
                    </a:p>
                  </a:txBody>
                  <a:tcPr marL="100584" marR="100584" marT="18288" marB="18288" anchor="ctr">
                    <a:solidFill>
                      <a:srgbClr val="FFFFFF"/>
                    </a:solidFill>
                  </a:tcPr>
                </a:tc>
                <a:tc>
                  <a:txBody>
                    <a:bodyPr/>
                    <a:lstStyle/>
                    <a:p>
                      <a:pPr algn="ctr"/>
                      <a:r>
                        <a:rPr sz="1500" b="0">
                          <a:solidFill>
                            <a:srgbClr val="182226"/>
                          </a:solidFill>
                          <a:latin typeface="Arial"/>
                        </a:rPr>
                        <a:t>2.8 ± 0.7</a:t>
                      </a:r>
                    </a:p>
                  </a:txBody>
                  <a:tcPr marL="100584" marR="100584" marT="18288" marB="18288" anchor="ctr">
                    <a:solidFill>
                      <a:srgbClr val="FFFFFF"/>
                    </a:solidFill>
                  </a:tcPr>
                </a:tc>
                <a:tc>
                  <a:txBody>
                    <a:bodyPr/>
                    <a:lstStyle/>
                    <a:p>
                      <a:pPr algn="ctr"/>
                      <a:r>
                        <a:rPr sz="1500" b="0">
                          <a:solidFill>
                            <a:srgbClr val="182226"/>
                          </a:solidFill>
                          <a:latin typeface="Arial"/>
                        </a:rPr>
                        <a:t>3.3 ± 0.7</a:t>
                      </a:r>
                    </a:p>
                  </a:txBody>
                  <a:tcPr marL="100584" marR="100584" marT="18288" marB="18288" anchor="ctr">
                    <a:solidFill>
                      <a:srgbClr val="FFFFFF"/>
                    </a:solidFill>
                  </a:tcPr>
                </a:tc>
                <a:extLst>
                  <a:ext uri="{0D108BD9-81ED-4DB2-BD59-A6C34878D82A}">
                    <a16:rowId xmlns:a16="http://schemas.microsoft.com/office/drawing/2014/main" val="10003"/>
                  </a:ext>
                </a:extLst>
              </a:tr>
              <a:tr h="384048">
                <a:tc>
                  <a:txBody>
                    <a:bodyPr/>
                    <a:lstStyle/>
                    <a:p>
                      <a:pPr algn="l"/>
                      <a:r>
                        <a:rPr sz="1500" b="0">
                          <a:solidFill>
                            <a:srgbClr val="182226"/>
                          </a:solidFill>
                          <a:latin typeface="Arial"/>
                        </a:rPr>
                        <a:t>Baseline dMRI, n</a:t>
                      </a:r>
                    </a:p>
                  </a:txBody>
                  <a:tcPr marL="100584" marR="100584" marT="18288" marB="18288" anchor="ctr">
                    <a:solidFill>
                      <a:srgbClr val="E9F1F3"/>
                    </a:solidFill>
                  </a:tcPr>
                </a:tc>
                <a:tc>
                  <a:txBody>
                    <a:bodyPr/>
                    <a:lstStyle/>
                    <a:p>
                      <a:pPr algn="ctr"/>
                      <a:r>
                        <a:rPr sz="1500" b="0">
                          <a:solidFill>
                            <a:srgbClr val="182226"/>
                          </a:solidFill>
                          <a:latin typeface="Arial"/>
                        </a:rPr>
                        <a:t>45</a:t>
                      </a:r>
                    </a:p>
                  </a:txBody>
                  <a:tcPr marL="100584" marR="100584" marT="18288" marB="18288" anchor="ctr">
                    <a:solidFill>
                      <a:srgbClr val="E9F1F3"/>
                    </a:solidFill>
                  </a:tcPr>
                </a:tc>
                <a:tc>
                  <a:txBody>
                    <a:bodyPr/>
                    <a:lstStyle/>
                    <a:p>
                      <a:pPr algn="ctr"/>
                      <a:r>
                        <a:rPr sz="1500" b="0">
                          <a:solidFill>
                            <a:srgbClr val="182226"/>
                          </a:solidFill>
                          <a:latin typeface="Arial"/>
                        </a:rPr>
                        <a:t>66</a:t>
                      </a:r>
                    </a:p>
                  </a:txBody>
                  <a:tcPr marL="100584" marR="100584" marT="18288" marB="18288" anchor="ctr">
                    <a:solidFill>
                      <a:srgbClr val="E9F1F3"/>
                    </a:solidFill>
                  </a:tcPr>
                </a:tc>
                <a:extLst>
                  <a:ext uri="{0D108BD9-81ED-4DB2-BD59-A6C34878D82A}">
                    <a16:rowId xmlns:a16="http://schemas.microsoft.com/office/drawing/2014/main" val="10004"/>
                  </a:ext>
                </a:extLst>
              </a:tr>
              <a:tr h="384048">
                <a:tc>
                  <a:txBody>
                    <a:bodyPr/>
                    <a:lstStyle/>
                    <a:p>
                      <a:pPr algn="l"/>
                      <a:r>
                        <a:rPr sz="1500" b="0">
                          <a:solidFill>
                            <a:srgbClr val="182226"/>
                          </a:solidFill>
                          <a:latin typeface="Arial"/>
                        </a:rPr>
                        <a:t>Repeat dMRI, n</a:t>
                      </a:r>
                    </a:p>
                  </a:txBody>
                  <a:tcPr marL="100584" marR="100584" marT="18288" marB="18288" anchor="ctr">
                    <a:solidFill>
                      <a:srgbClr val="FFFFFF"/>
                    </a:solidFill>
                  </a:tcPr>
                </a:tc>
                <a:tc>
                  <a:txBody>
                    <a:bodyPr/>
                    <a:lstStyle/>
                    <a:p>
                      <a:pPr algn="ctr"/>
                      <a:r>
                        <a:rPr sz="1500" b="0">
                          <a:solidFill>
                            <a:srgbClr val="182226"/>
                          </a:solidFill>
                          <a:latin typeface="Arial"/>
                        </a:rPr>
                        <a:t>8</a:t>
                      </a:r>
                    </a:p>
                  </a:txBody>
                  <a:tcPr marL="100584" marR="100584" marT="18288" marB="18288" anchor="ctr">
                    <a:solidFill>
                      <a:srgbClr val="FFFFFF"/>
                    </a:solidFill>
                  </a:tcPr>
                </a:tc>
                <a:tc>
                  <a:txBody>
                    <a:bodyPr/>
                    <a:lstStyle/>
                    <a:p>
                      <a:pPr algn="ctr"/>
                      <a:r>
                        <a:rPr sz="1500" b="0">
                          <a:solidFill>
                            <a:srgbClr val="182226"/>
                          </a:solidFill>
                          <a:latin typeface="Arial"/>
                        </a:rPr>
                        <a:t>16</a:t>
                      </a:r>
                    </a:p>
                  </a:txBody>
                  <a:tcPr marL="100584" marR="100584" marT="18288" marB="18288" anchor="ctr">
                    <a:solidFill>
                      <a:srgbClr val="FFFFFF"/>
                    </a:solidFill>
                  </a:tcPr>
                </a:tc>
                <a:extLst>
                  <a:ext uri="{0D108BD9-81ED-4DB2-BD59-A6C34878D82A}">
                    <a16:rowId xmlns:a16="http://schemas.microsoft.com/office/drawing/2014/main" val="10005"/>
                  </a:ext>
                </a:extLst>
              </a:tr>
              <a:tr h="384048">
                <a:tc>
                  <a:txBody>
                    <a:bodyPr/>
                    <a:lstStyle/>
                    <a:p>
                      <a:pPr algn="l"/>
                      <a:r>
                        <a:rPr sz="1500" b="0">
                          <a:solidFill>
                            <a:srgbClr val="182226"/>
                          </a:solidFill>
                          <a:latin typeface="Arial"/>
                        </a:rPr>
                        <a:t>Age at baseline, y</a:t>
                      </a:r>
                    </a:p>
                  </a:txBody>
                  <a:tcPr marL="100584" marR="100584" marT="18288" marB="18288" anchor="ctr">
                    <a:solidFill>
                      <a:srgbClr val="E9F1F3"/>
                    </a:solidFill>
                  </a:tcPr>
                </a:tc>
                <a:tc>
                  <a:txBody>
                    <a:bodyPr/>
                    <a:lstStyle/>
                    <a:p>
                      <a:pPr algn="ctr"/>
                      <a:r>
                        <a:rPr sz="1500" b="0">
                          <a:solidFill>
                            <a:srgbClr val="182226"/>
                          </a:solidFill>
                          <a:latin typeface="Arial"/>
                        </a:rPr>
                        <a:t>33.0 ± 9.0</a:t>
                      </a:r>
                    </a:p>
                  </a:txBody>
                  <a:tcPr marL="100584" marR="100584" marT="18288" marB="18288" anchor="ctr">
                    <a:solidFill>
                      <a:srgbClr val="E9F1F3"/>
                    </a:solidFill>
                  </a:tcPr>
                </a:tc>
                <a:tc>
                  <a:txBody>
                    <a:bodyPr/>
                    <a:lstStyle/>
                    <a:p>
                      <a:pPr algn="ctr"/>
                      <a:r>
                        <a:rPr sz="1500" b="0">
                          <a:solidFill>
                            <a:srgbClr val="182226"/>
                          </a:solidFill>
                          <a:latin typeface="Arial"/>
                        </a:rPr>
                        <a:t>34.4 ± 9.3</a:t>
                      </a:r>
                    </a:p>
                  </a:txBody>
                  <a:tcPr marL="100584" marR="100584" marT="18288" marB="18288" anchor="ctr">
                    <a:solidFill>
                      <a:srgbClr val="E9F1F3"/>
                    </a:solidFill>
                  </a:tcPr>
                </a:tc>
                <a:extLst>
                  <a:ext uri="{0D108BD9-81ED-4DB2-BD59-A6C34878D82A}">
                    <a16:rowId xmlns:a16="http://schemas.microsoft.com/office/drawing/2014/main" val="10006"/>
                  </a:ext>
                </a:extLst>
              </a:tr>
              <a:tr h="384048">
                <a:tc>
                  <a:txBody>
                    <a:bodyPr/>
                    <a:lstStyle/>
                    <a:p>
                      <a:pPr algn="l"/>
                      <a:r>
                        <a:rPr sz="1500" b="0">
                          <a:solidFill>
                            <a:srgbClr val="182226"/>
                          </a:solidFill>
                          <a:latin typeface="Arial"/>
                        </a:rPr>
                        <a:t>Blast burden, median (range)</a:t>
                      </a:r>
                    </a:p>
                  </a:txBody>
                  <a:tcPr marL="100584" marR="100584" marT="18288" marB="18288" anchor="ctr">
                    <a:solidFill>
                      <a:srgbClr val="FFFFFF"/>
                    </a:solidFill>
                  </a:tcPr>
                </a:tc>
                <a:tc>
                  <a:txBody>
                    <a:bodyPr/>
                    <a:lstStyle/>
                    <a:p>
                      <a:pPr algn="ctr"/>
                      <a:r>
                        <a:rPr sz="1500" b="0">
                          <a:solidFill>
                            <a:srgbClr val="182226"/>
                          </a:solidFill>
                          <a:latin typeface="Arial"/>
                        </a:rPr>
                        <a:t>0</a:t>
                      </a:r>
                    </a:p>
                  </a:txBody>
                  <a:tcPr marL="100584" marR="100584" marT="18288" marB="18288" anchor="ctr">
                    <a:solidFill>
                      <a:srgbClr val="FFFFFF"/>
                    </a:solidFill>
                  </a:tcPr>
                </a:tc>
                <a:tc>
                  <a:txBody>
                    <a:bodyPr/>
                    <a:lstStyle/>
                    <a:p>
                      <a:pPr algn="ctr"/>
                      <a:r>
                        <a:rPr sz="1500" b="0">
                          <a:solidFill>
                            <a:srgbClr val="182226"/>
                          </a:solidFill>
                          <a:latin typeface="Arial"/>
                        </a:rPr>
                        <a:t>10 (1–500)</a:t>
                      </a:r>
                    </a:p>
                  </a:txBody>
                  <a:tcPr marL="100584" marR="100584" marT="18288" marB="18288" anchor="ctr">
                    <a:solidFill>
                      <a:srgbClr val="FFFFFF"/>
                    </a:solidFill>
                  </a:tcPr>
                </a:tc>
                <a:extLst>
                  <a:ext uri="{0D108BD9-81ED-4DB2-BD59-A6C34878D82A}">
                    <a16:rowId xmlns:a16="http://schemas.microsoft.com/office/drawing/2014/main" val="10007"/>
                  </a:ext>
                </a:extLst>
              </a:tr>
              <a:tr h="384048">
                <a:tc>
                  <a:txBody>
                    <a:bodyPr/>
                    <a:lstStyle/>
                    <a:p>
                      <a:pPr algn="l"/>
                      <a:r>
                        <a:rPr sz="1500" b="0">
                          <a:solidFill>
                            <a:srgbClr val="182226"/>
                          </a:solidFill>
                          <a:latin typeface="Arial"/>
                        </a:rPr>
                        <a:t>BRIEF-A GEC T-score</a:t>
                      </a:r>
                    </a:p>
                  </a:txBody>
                  <a:tcPr marL="100584" marR="100584" marT="18288" marB="18288" anchor="ctr">
                    <a:solidFill>
                      <a:srgbClr val="E9F1F3"/>
                    </a:solidFill>
                  </a:tcPr>
                </a:tc>
                <a:tc>
                  <a:txBody>
                    <a:bodyPr/>
                    <a:lstStyle/>
                    <a:p>
                      <a:pPr algn="ctr"/>
                      <a:r>
                        <a:rPr sz="1500" b="0">
                          <a:solidFill>
                            <a:srgbClr val="182226"/>
                          </a:solidFill>
                          <a:latin typeface="Arial"/>
                        </a:rPr>
                        <a:t>51.3 ± 12.1</a:t>
                      </a:r>
                    </a:p>
                  </a:txBody>
                  <a:tcPr marL="100584" marR="100584" marT="18288" marB="18288" anchor="ctr">
                    <a:solidFill>
                      <a:srgbClr val="E9F1F3"/>
                    </a:solidFill>
                  </a:tcPr>
                </a:tc>
                <a:tc>
                  <a:txBody>
                    <a:bodyPr/>
                    <a:lstStyle/>
                    <a:p>
                      <a:pPr algn="ctr"/>
                      <a:r>
                        <a:rPr sz="1500" b="0">
                          <a:solidFill>
                            <a:srgbClr val="182226"/>
                          </a:solidFill>
                          <a:latin typeface="Arial"/>
                        </a:rPr>
                        <a:t>68.9 ± 13.2</a:t>
                      </a:r>
                    </a:p>
                  </a:txBody>
                  <a:tcPr marL="100584" marR="100584" marT="18288" marB="18288" anchor="ctr">
                    <a:solidFill>
                      <a:srgbClr val="E9F1F3"/>
                    </a:solidFill>
                  </a:tcPr>
                </a:tc>
                <a:extLst>
                  <a:ext uri="{0D108BD9-81ED-4DB2-BD59-A6C34878D82A}">
                    <a16:rowId xmlns:a16="http://schemas.microsoft.com/office/drawing/2014/main" val="10008"/>
                  </a:ext>
                </a:extLst>
              </a:tr>
            </a:tbl>
          </a:graphicData>
        </a:graphic>
      </p:graphicFrame>
      <p:sp>
        <p:nvSpPr>
          <p:cNvPr id="36" name="Oval 35"/>
          <p:cNvSpPr/>
          <p:nvPr/>
        </p:nvSpPr>
        <p:spPr>
          <a:xfrm>
            <a:off x="15041880" y="8942832"/>
            <a:ext cx="804672" cy="804672"/>
          </a:xfrm>
          <a:prstGeom prst="ellipse">
            <a:avLst/>
          </a:prstGeom>
          <a:solidFill>
            <a:srgbClr val="9B2D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p:cNvSpPr txBox="1"/>
          <p:nvPr/>
        </p:nvSpPr>
        <p:spPr>
          <a:xfrm>
            <a:off x="15041880" y="8942832"/>
            <a:ext cx="804672" cy="804672"/>
          </a:xfrm>
          <a:prstGeom prst="rect">
            <a:avLst/>
          </a:prstGeom>
          <a:noFill/>
        </p:spPr>
        <p:txBody>
          <a:bodyPr wrap="square" lIns="0" tIns="0" rIns="0" bIns="0" anchor="ctr">
            <a:spAutoFit/>
          </a:bodyPr>
          <a:lstStyle/>
          <a:p>
            <a:pPr algn="ctr">
              <a:spcBef>
                <a:spcPts val="0"/>
              </a:spcBef>
            </a:pPr>
            <a:r>
              <a:rPr sz="2800" b="1" i="0">
                <a:solidFill>
                  <a:srgbClr val="FFFFFF"/>
                </a:solidFill>
                <a:latin typeface="Arial"/>
              </a:rPr>
              <a:t>1</a:t>
            </a:r>
          </a:p>
        </p:txBody>
      </p:sp>
      <p:sp>
        <p:nvSpPr>
          <p:cNvPr id="38" name="TextBox 37"/>
          <p:cNvSpPr txBox="1"/>
          <p:nvPr/>
        </p:nvSpPr>
        <p:spPr>
          <a:xfrm>
            <a:off x="16066008" y="8915400"/>
            <a:ext cx="12783311" cy="914400"/>
          </a:xfrm>
          <a:prstGeom prst="rect">
            <a:avLst/>
          </a:prstGeom>
          <a:noFill/>
        </p:spPr>
        <p:txBody>
          <a:bodyPr wrap="square" lIns="0" tIns="0" rIns="0" bIns="0" anchor="ctr">
            <a:spAutoFit/>
          </a:bodyPr>
          <a:lstStyle/>
          <a:p>
            <a:pPr algn="l">
              <a:spcBef>
                <a:spcPts val="0"/>
              </a:spcBef>
            </a:pPr>
            <a:r>
              <a:rPr sz="2900" b="1" i="0">
                <a:solidFill>
                  <a:srgbClr val="0E3A44"/>
                </a:solidFill>
                <a:latin typeface="Arial"/>
              </a:rPr>
              <a:t>METABOLIC TRAJECTORY</a:t>
            </a:r>
          </a:p>
        </p:txBody>
      </p:sp>
      <p:sp>
        <p:nvSpPr>
          <p:cNvPr id="39" name="Rectangle 38"/>
          <p:cNvSpPr/>
          <p:nvPr/>
        </p:nvSpPr>
        <p:spPr>
          <a:xfrm>
            <a:off x="15041880" y="9811512"/>
            <a:ext cx="13807440" cy="50292"/>
          </a:xfrm>
          <a:prstGeom prst="rect">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0" name="Picture 39" descr="f1_pet.png"/>
          <p:cNvPicPr>
            <a:picLocks noChangeAspect="1"/>
          </p:cNvPicPr>
          <p:nvPr/>
        </p:nvPicPr>
        <p:blipFill>
          <a:blip r:embed="rId5"/>
          <a:stretch>
            <a:fillRect/>
          </a:stretch>
        </p:blipFill>
        <p:spPr>
          <a:xfrm>
            <a:off x="15041880" y="10067544"/>
            <a:ext cx="13807440" cy="3774126"/>
          </a:xfrm>
          <a:prstGeom prst="rect">
            <a:avLst/>
          </a:prstGeom>
        </p:spPr>
      </p:pic>
      <p:sp>
        <p:nvSpPr>
          <p:cNvPr id="41" name="TextBox 40"/>
          <p:cNvSpPr txBox="1"/>
          <p:nvPr/>
        </p:nvSpPr>
        <p:spPr>
          <a:xfrm>
            <a:off x="15041880" y="13969686"/>
            <a:ext cx="13807440" cy="365760"/>
          </a:xfrm>
          <a:prstGeom prst="rect">
            <a:avLst/>
          </a:prstGeom>
          <a:noFill/>
        </p:spPr>
        <p:txBody>
          <a:bodyPr wrap="square" lIns="0" tIns="0" rIns="0" bIns="0" anchor="t">
            <a:spAutoFit/>
          </a:bodyPr>
          <a:lstStyle/>
          <a:p>
            <a:pPr algn="l">
              <a:lnSpc>
                <a:spcPct val="106000"/>
              </a:lnSpc>
              <a:spcBef>
                <a:spcPts val="0"/>
              </a:spcBef>
            </a:pPr>
            <a:r>
              <a:rPr sz="1550" b="1" i="0">
                <a:solidFill>
                  <a:srgbClr val="0E3A44"/>
                </a:solidFill>
                <a:latin typeface="Arial"/>
              </a:rPr>
              <a:t>Figure 1. </a:t>
            </a:r>
            <a:r>
              <a:rPr sz="1550" b="0" i="0">
                <a:solidFill>
                  <a:srgbClr val="57686E"/>
                </a:solidFill>
                <a:latin typeface="Arial"/>
              </a:rPr>
              <a:t>Pallidal [18F]FDG-PET across two study visits. (a) First visit; (b) second visit; (c) intrasubject change, left pallidum; (d) annualized change. Uptake is higher in blast-mTBI at both visits while annualized change does not differ from controls — elevation persists rather than escalating. Wilcoxon.</a:t>
            </a:r>
          </a:p>
        </p:txBody>
      </p:sp>
      <p:sp>
        <p:nvSpPr>
          <p:cNvPr id="42" name="Oval 41"/>
          <p:cNvSpPr/>
          <p:nvPr/>
        </p:nvSpPr>
        <p:spPr>
          <a:xfrm>
            <a:off x="15041880" y="15295566"/>
            <a:ext cx="804672" cy="804672"/>
          </a:xfrm>
          <a:prstGeom prst="ellipse">
            <a:avLst/>
          </a:prstGeom>
          <a:solidFill>
            <a:srgbClr val="9B2D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p:cNvSpPr txBox="1"/>
          <p:nvPr/>
        </p:nvSpPr>
        <p:spPr>
          <a:xfrm>
            <a:off x="15041880" y="15295566"/>
            <a:ext cx="804672" cy="804672"/>
          </a:xfrm>
          <a:prstGeom prst="rect">
            <a:avLst/>
          </a:prstGeom>
          <a:noFill/>
        </p:spPr>
        <p:txBody>
          <a:bodyPr wrap="square" lIns="0" tIns="0" rIns="0" bIns="0" anchor="ctr">
            <a:spAutoFit/>
          </a:bodyPr>
          <a:lstStyle/>
          <a:p>
            <a:pPr algn="ctr">
              <a:spcBef>
                <a:spcPts val="0"/>
              </a:spcBef>
            </a:pPr>
            <a:r>
              <a:rPr sz="2800" b="1" i="0">
                <a:solidFill>
                  <a:srgbClr val="FFFFFF"/>
                </a:solidFill>
                <a:latin typeface="Arial"/>
              </a:rPr>
              <a:t>2</a:t>
            </a:r>
          </a:p>
        </p:txBody>
      </p:sp>
      <p:sp>
        <p:nvSpPr>
          <p:cNvPr id="44" name="TextBox 43"/>
          <p:cNvSpPr txBox="1"/>
          <p:nvPr/>
        </p:nvSpPr>
        <p:spPr>
          <a:xfrm>
            <a:off x="16066008" y="15268134"/>
            <a:ext cx="12783311" cy="914400"/>
          </a:xfrm>
          <a:prstGeom prst="rect">
            <a:avLst/>
          </a:prstGeom>
          <a:noFill/>
        </p:spPr>
        <p:txBody>
          <a:bodyPr wrap="square" lIns="0" tIns="0" rIns="0" bIns="0" anchor="ctr">
            <a:spAutoFit/>
          </a:bodyPr>
          <a:lstStyle/>
          <a:p>
            <a:pPr algn="l">
              <a:spcBef>
                <a:spcPts val="0"/>
              </a:spcBef>
            </a:pPr>
            <a:r>
              <a:rPr sz="2900" b="1" i="0">
                <a:solidFill>
                  <a:srgbClr val="0E3A44"/>
                </a:solidFill>
                <a:latin typeface="Arial"/>
              </a:rPr>
              <a:t>MICROSTRUCTURE AT BASELINE</a:t>
            </a:r>
          </a:p>
        </p:txBody>
      </p:sp>
      <p:sp>
        <p:nvSpPr>
          <p:cNvPr id="45" name="Rectangle 44"/>
          <p:cNvSpPr/>
          <p:nvPr/>
        </p:nvSpPr>
        <p:spPr>
          <a:xfrm>
            <a:off x="15041880" y="16164246"/>
            <a:ext cx="13807440" cy="50292"/>
          </a:xfrm>
          <a:prstGeom prst="rect">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6" name="Picture 45" descr="f2_seq1_t1.png"/>
          <p:cNvPicPr>
            <a:picLocks noChangeAspect="1"/>
          </p:cNvPicPr>
          <p:nvPr/>
        </p:nvPicPr>
        <p:blipFill>
          <a:blip r:embed="rId6"/>
          <a:stretch>
            <a:fillRect/>
          </a:stretch>
        </p:blipFill>
        <p:spPr>
          <a:xfrm>
            <a:off x="15041880" y="16420278"/>
            <a:ext cx="13807440" cy="2338431"/>
          </a:xfrm>
          <a:prstGeom prst="rect">
            <a:avLst/>
          </a:prstGeom>
        </p:spPr>
      </p:pic>
      <p:sp>
        <p:nvSpPr>
          <p:cNvPr id="47" name="TextBox 46"/>
          <p:cNvSpPr txBox="1"/>
          <p:nvPr/>
        </p:nvSpPr>
        <p:spPr>
          <a:xfrm>
            <a:off x="15041880" y="18886726"/>
            <a:ext cx="13807440" cy="365760"/>
          </a:xfrm>
          <a:prstGeom prst="rect">
            <a:avLst/>
          </a:prstGeom>
          <a:noFill/>
        </p:spPr>
        <p:txBody>
          <a:bodyPr wrap="square" lIns="0" tIns="0" rIns="0" bIns="0" anchor="t">
            <a:spAutoFit/>
          </a:bodyPr>
          <a:lstStyle/>
          <a:p>
            <a:pPr algn="l">
              <a:lnSpc>
                <a:spcPct val="106000"/>
              </a:lnSpc>
              <a:spcBef>
                <a:spcPts val="0"/>
              </a:spcBef>
            </a:pPr>
            <a:r>
              <a:rPr sz="1550" b="1" i="0">
                <a:solidFill>
                  <a:srgbClr val="0E3A44"/>
                </a:solidFill>
                <a:latin typeface="Arial"/>
              </a:rPr>
              <a:t>Figure 2. </a:t>
            </a:r>
            <a:r>
              <a:rPr sz="1550" b="0" i="0">
                <a:solidFill>
                  <a:srgbClr val="57686E"/>
                </a:solidFill>
                <a:latin typeface="Arial"/>
              </a:rPr>
              <a:t>Pallidal tensor-1 diffusion metrics at the first scan: (a) free water, (b) FA, (c) AD, (d) RD, (e) MD, (f) volume, left (L) and right (R). Blast-mTBI shows lower free water bilaterally, higher left FA, and lower left AD and volume. Tensor-2 diffusivities were also lower bilaterally (AD p = 0.031 / 0.023; RD p = 0.021 / 0.011; MD p = 0.022 / 0.013). 1-tailed t-tests.</a:t>
            </a:r>
          </a:p>
        </p:txBody>
      </p:sp>
      <p:sp>
        <p:nvSpPr>
          <p:cNvPr id="48" name="Oval 47"/>
          <p:cNvSpPr/>
          <p:nvPr/>
        </p:nvSpPr>
        <p:spPr>
          <a:xfrm>
            <a:off x="15041880" y="20541790"/>
            <a:ext cx="804672" cy="804672"/>
          </a:xfrm>
          <a:prstGeom prst="ellipse">
            <a:avLst/>
          </a:prstGeom>
          <a:solidFill>
            <a:srgbClr val="9B2D6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TextBox 48"/>
          <p:cNvSpPr txBox="1"/>
          <p:nvPr/>
        </p:nvSpPr>
        <p:spPr>
          <a:xfrm>
            <a:off x="15041880" y="20541790"/>
            <a:ext cx="804672" cy="804672"/>
          </a:xfrm>
          <a:prstGeom prst="rect">
            <a:avLst/>
          </a:prstGeom>
          <a:noFill/>
        </p:spPr>
        <p:txBody>
          <a:bodyPr wrap="square" lIns="0" tIns="0" rIns="0" bIns="0" anchor="ctr">
            <a:spAutoFit/>
          </a:bodyPr>
          <a:lstStyle/>
          <a:p>
            <a:pPr algn="ctr">
              <a:spcBef>
                <a:spcPts val="0"/>
              </a:spcBef>
            </a:pPr>
            <a:r>
              <a:rPr sz="2800" b="1" i="0">
                <a:solidFill>
                  <a:srgbClr val="FFFFFF"/>
                </a:solidFill>
                <a:latin typeface="Arial"/>
              </a:rPr>
              <a:t>3</a:t>
            </a:r>
          </a:p>
        </p:txBody>
      </p:sp>
      <p:sp>
        <p:nvSpPr>
          <p:cNvPr id="50" name="TextBox 49"/>
          <p:cNvSpPr txBox="1"/>
          <p:nvPr/>
        </p:nvSpPr>
        <p:spPr>
          <a:xfrm>
            <a:off x="16066008" y="20514358"/>
            <a:ext cx="12783311" cy="914400"/>
          </a:xfrm>
          <a:prstGeom prst="rect">
            <a:avLst/>
          </a:prstGeom>
          <a:noFill/>
        </p:spPr>
        <p:txBody>
          <a:bodyPr wrap="square" lIns="0" tIns="0" rIns="0" bIns="0" anchor="ctr">
            <a:spAutoFit/>
          </a:bodyPr>
          <a:lstStyle/>
          <a:p>
            <a:pPr algn="l">
              <a:spcBef>
                <a:spcPts val="0"/>
              </a:spcBef>
            </a:pPr>
            <a:r>
              <a:rPr sz="2900" b="1" i="0">
                <a:solidFill>
                  <a:srgbClr val="0E3A44"/>
                </a:solidFill>
                <a:latin typeface="Arial"/>
              </a:rPr>
              <a:t>RATE OF CHANGE</a:t>
            </a:r>
          </a:p>
        </p:txBody>
      </p:sp>
      <p:sp>
        <p:nvSpPr>
          <p:cNvPr id="51" name="Rectangle 50"/>
          <p:cNvSpPr/>
          <p:nvPr/>
        </p:nvSpPr>
        <p:spPr>
          <a:xfrm>
            <a:off x="15041880" y="21410470"/>
            <a:ext cx="13807440" cy="50292"/>
          </a:xfrm>
          <a:prstGeom prst="rect">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2" name="Picture 51" descr="f3_annual.png"/>
          <p:cNvPicPr>
            <a:picLocks noChangeAspect="1"/>
          </p:cNvPicPr>
          <p:nvPr/>
        </p:nvPicPr>
        <p:blipFill>
          <a:blip r:embed="rId7"/>
          <a:srcRect t="1" b="-1893"/>
          <a:stretch>
            <a:fillRect/>
          </a:stretch>
        </p:blipFill>
        <p:spPr>
          <a:xfrm>
            <a:off x="15041880" y="21666502"/>
            <a:ext cx="13807440" cy="4841615"/>
          </a:xfrm>
          <a:prstGeom prst="rect">
            <a:avLst/>
          </a:prstGeom>
        </p:spPr>
      </p:pic>
      <p:sp>
        <p:nvSpPr>
          <p:cNvPr id="53" name="TextBox 52"/>
          <p:cNvSpPr txBox="1"/>
          <p:nvPr/>
        </p:nvSpPr>
        <p:spPr>
          <a:xfrm>
            <a:off x="15041880" y="26622417"/>
            <a:ext cx="13807440" cy="365760"/>
          </a:xfrm>
          <a:prstGeom prst="rect">
            <a:avLst/>
          </a:prstGeom>
          <a:noFill/>
        </p:spPr>
        <p:txBody>
          <a:bodyPr wrap="square" lIns="0" tIns="0" rIns="0" bIns="0" anchor="t">
            <a:spAutoFit/>
          </a:bodyPr>
          <a:lstStyle/>
          <a:p>
            <a:pPr algn="l">
              <a:lnSpc>
                <a:spcPct val="106000"/>
              </a:lnSpc>
              <a:spcBef>
                <a:spcPts val="0"/>
              </a:spcBef>
            </a:pPr>
            <a:r>
              <a:rPr sz="1550" b="1" i="0" dirty="0">
                <a:solidFill>
                  <a:srgbClr val="0E3A44"/>
                </a:solidFill>
                <a:latin typeface="Arial"/>
              </a:rPr>
              <a:t>Figure 3. </a:t>
            </a:r>
            <a:r>
              <a:rPr sz="1550" b="0" i="0" dirty="0">
                <a:solidFill>
                  <a:srgbClr val="57686E"/>
                </a:solidFill>
                <a:latin typeface="Arial"/>
              </a:rPr>
              <a:t>Annualized change between scans. Left pallidal FA falls (p = 0.0483) and AD rises (p = 0.0112) in blast-mTBI relative to controls — movement back toward control values for the two metrics that were most abnormal at baseline. Most other comparisons are non-significant, consistent with attenuation rather than uniform progression. ALS-diagnosed participant excluded; 2-tailed.</a:t>
            </a:r>
          </a:p>
        </p:txBody>
      </p:sp>
      <p:sp>
        <p:nvSpPr>
          <p:cNvPr id="54" name="TextBox 53"/>
          <p:cNvSpPr txBox="1"/>
          <p:nvPr/>
        </p:nvSpPr>
        <p:spPr>
          <a:xfrm>
            <a:off x="29306519" y="8915400"/>
            <a:ext cx="13807440" cy="914400"/>
          </a:xfrm>
          <a:prstGeom prst="rect">
            <a:avLst/>
          </a:prstGeom>
          <a:noFill/>
        </p:spPr>
        <p:txBody>
          <a:bodyPr wrap="square" lIns="0" tIns="0" rIns="0" bIns="0" anchor="ctr">
            <a:spAutoFit/>
          </a:bodyPr>
          <a:lstStyle/>
          <a:p>
            <a:pPr algn="l">
              <a:spcBef>
                <a:spcPts val="0"/>
              </a:spcBef>
            </a:pPr>
            <a:r>
              <a:rPr sz="2900" b="1" i="0">
                <a:solidFill>
                  <a:srgbClr val="0E3A44"/>
                </a:solidFill>
                <a:latin typeface="Arial"/>
              </a:rPr>
              <a:t>BLAST BURDEN DOSE–RESPONSE</a:t>
            </a:r>
          </a:p>
        </p:txBody>
      </p:sp>
      <p:sp>
        <p:nvSpPr>
          <p:cNvPr id="55" name="Rectangle 54"/>
          <p:cNvSpPr/>
          <p:nvPr/>
        </p:nvSpPr>
        <p:spPr>
          <a:xfrm>
            <a:off x="29306519" y="9811512"/>
            <a:ext cx="13807440" cy="50292"/>
          </a:xfrm>
          <a:prstGeom prst="rect">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6" name="Picture 55" descr="f4_dose.png"/>
          <p:cNvPicPr>
            <a:picLocks noChangeAspect="1"/>
          </p:cNvPicPr>
          <p:nvPr/>
        </p:nvPicPr>
        <p:blipFill>
          <a:blip r:embed="rId8"/>
          <a:stretch>
            <a:fillRect/>
          </a:stretch>
        </p:blipFill>
        <p:spPr>
          <a:xfrm>
            <a:off x="29996891" y="10067544"/>
            <a:ext cx="12426696" cy="5882485"/>
          </a:xfrm>
          <a:prstGeom prst="rect">
            <a:avLst/>
          </a:prstGeom>
        </p:spPr>
      </p:pic>
      <p:sp>
        <p:nvSpPr>
          <p:cNvPr id="57" name="TextBox 56"/>
          <p:cNvSpPr txBox="1"/>
          <p:nvPr/>
        </p:nvSpPr>
        <p:spPr>
          <a:xfrm>
            <a:off x="29306519" y="16078045"/>
            <a:ext cx="13807440" cy="365760"/>
          </a:xfrm>
          <a:prstGeom prst="rect">
            <a:avLst/>
          </a:prstGeom>
          <a:noFill/>
        </p:spPr>
        <p:txBody>
          <a:bodyPr wrap="square" lIns="0" tIns="0" rIns="0" bIns="0" anchor="t">
            <a:spAutoFit/>
          </a:bodyPr>
          <a:lstStyle/>
          <a:p>
            <a:pPr algn="l">
              <a:lnSpc>
                <a:spcPct val="106000"/>
              </a:lnSpc>
              <a:spcBef>
                <a:spcPts val="0"/>
              </a:spcBef>
            </a:pPr>
            <a:r>
              <a:rPr sz="1550" b="1" i="0">
                <a:solidFill>
                  <a:srgbClr val="0E3A44"/>
                </a:solidFill>
                <a:latin typeface="Arial"/>
              </a:rPr>
              <a:t>Figure 4. </a:t>
            </a:r>
            <a:r>
              <a:rPr sz="1550" b="0" i="0">
                <a:solidFill>
                  <a:srgbClr val="57686E"/>
                </a:solidFill>
                <a:latin typeface="Arial"/>
              </a:rPr>
              <a:t>Left pallidal tensor-1 metrics scale with cumulative blast burden: (a) free water (p = 0.035), (b) FA (p = 0.014), (c) AD (p = 0.05), (d) RD, (e) MD, (f) volume (p = 0.014) versus log10(# blasts + 1). Higher burden tracks lower free water, higher FA, and lower AD and volume; RD and MD are unrelated.</a:t>
            </a:r>
          </a:p>
        </p:txBody>
      </p:sp>
      <p:sp>
        <p:nvSpPr>
          <p:cNvPr id="58" name="TextBox 57"/>
          <p:cNvSpPr txBox="1"/>
          <p:nvPr/>
        </p:nvSpPr>
        <p:spPr>
          <a:xfrm>
            <a:off x="29306519" y="17339917"/>
            <a:ext cx="13807440" cy="914400"/>
          </a:xfrm>
          <a:prstGeom prst="rect">
            <a:avLst/>
          </a:prstGeom>
          <a:noFill/>
        </p:spPr>
        <p:txBody>
          <a:bodyPr wrap="square" lIns="0" tIns="0" rIns="0" bIns="0" anchor="ctr">
            <a:spAutoFit/>
          </a:bodyPr>
          <a:lstStyle/>
          <a:p>
            <a:pPr algn="l">
              <a:spcBef>
                <a:spcPts val="0"/>
              </a:spcBef>
            </a:pPr>
            <a:r>
              <a:rPr sz="2900" b="1" i="0">
                <a:solidFill>
                  <a:srgbClr val="0E3A44"/>
                </a:solidFill>
                <a:latin typeface="Arial"/>
              </a:rPr>
              <a:t>EXECUTIVE FUNCTION PREDICTS CHANGE</a:t>
            </a:r>
          </a:p>
        </p:txBody>
      </p:sp>
      <p:sp>
        <p:nvSpPr>
          <p:cNvPr id="59" name="Rectangle 58"/>
          <p:cNvSpPr/>
          <p:nvPr/>
        </p:nvSpPr>
        <p:spPr>
          <a:xfrm>
            <a:off x="29306519" y="18236029"/>
            <a:ext cx="13807440" cy="50292"/>
          </a:xfrm>
          <a:prstGeom prst="rect">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0" name="Picture 59" descr="f5_brief.png"/>
          <p:cNvPicPr>
            <a:picLocks noChangeAspect="1"/>
          </p:cNvPicPr>
          <p:nvPr/>
        </p:nvPicPr>
        <p:blipFill>
          <a:blip r:embed="rId9"/>
          <a:stretch>
            <a:fillRect/>
          </a:stretch>
        </p:blipFill>
        <p:spPr>
          <a:xfrm>
            <a:off x="29720743" y="18492061"/>
            <a:ext cx="12978993" cy="3390035"/>
          </a:xfrm>
          <a:prstGeom prst="rect">
            <a:avLst/>
          </a:prstGeom>
        </p:spPr>
      </p:pic>
      <p:sp>
        <p:nvSpPr>
          <p:cNvPr id="61" name="TextBox 60"/>
          <p:cNvSpPr txBox="1"/>
          <p:nvPr/>
        </p:nvSpPr>
        <p:spPr>
          <a:xfrm>
            <a:off x="29306519" y="22010112"/>
            <a:ext cx="13807440" cy="365760"/>
          </a:xfrm>
          <a:prstGeom prst="rect">
            <a:avLst/>
          </a:prstGeom>
          <a:noFill/>
        </p:spPr>
        <p:txBody>
          <a:bodyPr wrap="square" lIns="0" tIns="0" rIns="0" bIns="0" anchor="t">
            <a:spAutoFit/>
          </a:bodyPr>
          <a:lstStyle/>
          <a:p>
            <a:pPr algn="l">
              <a:lnSpc>
                <a:spcPct val="106000"/>
              </a:lnSpc>
              <a:spcBef>
                <a:spcPts val="0"/>
              </a:spcBef>
            </a:pPr>
            <a:r>
              <a:rPr sz="1550" b="1" i="0">
                <a:solidFill>
                  <a:srgbClr val="0E3A44"/>
                </a:solidFill>
                <a:latin typeface="Arial"/>
              </a:rPr>
              <a:t>Figure 5. </a:t>
            </a:r>
            <a:r>
              <a:rPr sz="1550" b="0" i="0">
                <a:solidFill>
                  <a:srgbClr val="57686E"/>
                </a:solidFill>
                <a:latin typeface="Arial"/>
              </a:rPr>
              <a:t>Baseline BRIEF-A self-report versus subsequent left pallidal tensor-1 FA rate of change: (a–i) subscales, (j) Behavioral Regulation Index, (k) Metacognition Index, (l) Global Executive Composite. Worse baseline executive dysfunction predicts more adverse future left pallidal structural change, most strongly for Organization of Materials (r² = 0.62, p = 0.012), Shift (r² = 0.59, p = 0.015), Plan/Organize (r² = 0.54, p = 0.005) and the Global Executive Composite (r² = 0.54, p = 0.024); both summary indices are also significant (BRI p = 0.04; MI p = 0.036).</a:t>
            </a:r>
          </a:p>
        </p:txBody>
      </p:sp>
      <p:sp>
        <p:nvSpPr>
          <p:cNvPr id="62" name="TextBox 61"/>
          <p:cNvSpPr txBox="1"/>
          <p:nvPr/>
        </p:nvSpPr>
        <p:spPr>
          <a:xfrm>
            <a:off x="29306519" y="23198832"/>
            <a:ext cx="13807440" cy="914400"/>
          </a:xfrm>
          <a:prstGeom prst="rect">
            <a:avLst/>
          </a:prstGeom>
          <a:noFill/>
        </p:spPr>
        <p:txBody>
          <a:bodyPr wrap="square" lIns="0" tIns="0" rIns="0" bIns="0" anchor="ctr">
            <a:spAutoFit/>
          </a:bodyPr>
          <a:lstStyle/>
          <a:p>
            <a:pPr algn="l">
              <a:spcBef>
                <a:spcPts val="0"/>
              </a:spcBef>
            </a:pPr>
            <a:r>
              <a:rPr sz="2900" b="1" i="0">
                <a:solidFill>
                  <a:srgbClr val="0E3A44"/>
                </a:solidFill>
                <a:latin typeface="Arial"/>
              </a:rPr>
              <a:t>CSF pTau/Aβ42 TRACKS THE TRAJECTORY</a:t>
            </a:r>
          </a:p>
        </p:txBody>
      </p:sp>
      <p:sp>
        <p:nvSpPr>
          <p:cNvPr id="63" name="Rectangle 62"/>
          <p:cNvSpPr/>
          <p:nvPr/>
        </p:nvSpPr>
        <p:spPr>
          <a:xfrm>
            <a:off x="29306519" y="24094944"/>
            <a:ext cx="13807440" cy="50292"/>
          </a:xfrm>
          <a:prstGeom prst="rect">
            <a:avLst/>
          </a:prstGeom>
          <a:solidFill>
            <a:srgbClr val="2C7A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4" name="Picture 63" descr="f6a_ptau_pet.png"/>
          <p:cNvPicPr>
            <a:picLocks noChangeAspect="1"/>
          </p:cNvPicPr>
          <p:nvPr/>
        </p:nvPicPr>
        <p:blipFill>
          <a:blip r:embed="rId10"/>
          <a:stretch>
            <a:fillRect/>
          </a:stretch>
        </p:blipFill>
        <p:spPr>
          <a:xfrm>
            <a:off x="31795973" y="24350976"/>
            <a:ext cx="4099909" cy="2697480"/>
          </a:xfrm>
          <a:prstGeom prst="rect">
            <a:avLst/>
          </a:prstGeom>
        </p:spPr>
      </p:pic>
      <p:pic>
        <p:nvPicPr>
          <p:cNvPr id="65" name="Picture 64" descr="f6b_ptau_dti.png"/>
          <p:cNvPicPr>
            <a:picLocks noChangeAspect="1"/>
          </p:cNvPicPr>
          <p:nvPr/>
        </p:nvPicPr>
        <p:blipFill>
          <a:blip r:embed="rId11"/>
          <a:stretch>
            <a:fillRect/>
          </a:stretch>
        </p:blipFill>
        <p:spPr>
          <a:xfrm>
            <a:off x="36261643" y="24350976"/>
            <a:ext cx="4362863" cy="2697480"/>
          </a:xfrm>
          <a:prstGeom prst="rect">
            <a:avLst/>
          </a:prstGeom>
        </p:spPr>
      </p:pic>
      <p:sp>
        <p:nvSpPr>
          <p:cNvPr id="66" name="TextBox 65"/>
          <p:cNvSpPr txBox="1"/>
          <p:nvPr/>
        </p:nvSpPr>
        <p:spPr>
          <a:xfrm>
            <a:off x="29306519" y="27176472"/>
            <a:ext cx="13807440" cy="746679"/>
          </a:xfrm>
          <a:prstGeom prst="rect">
            <a:avLst/>
          </a:prstGeom>
          <a:noFill/>
        </p:spPr>
        <p:txBody>
          <a:bodyPr wrap="square" lIns="0" tIns="0" rIns="0" bIns="0" anchor="t">
            <a:spAutoFit/>
          </a:bodyPr>
          <a:lstStyle/>
          <a:p>
            <a:pPr algn="l">
              <a:lnSpc>
                <a:spcPct val="106000"/>
              </a:lnSpc>
              <a:spcBef>
                <a:spcPts val="0"/>
              </a:spcBef>
            </a:pPr>
            <a:r>
              <a:rPr sz="1550" b="1" i="0" dirty="0">
                <a:solidFill>
                  <a:srgbClr val="0E3A44"/>
                </a:solidFill>
                <a:latin typeface="Arial"/>
              </a:rPr>
              <a:t>Figure 6. </a:t>
            </a:r>
            <a:r>
              <a:rPr sz="1550" b="0" i="0" dirty="0">
                <a:solidFill>
                  <a:srgbClr val="57686E"/>
                </a:solidFill>
                <a:latin typeface="Arial"/>
              </a:rPr>
              <a:t>Left: annualized change in right pallidal FDG uptake versus annualized change in CSF </a:t>
            </a:r>
            <a:r>
              <a:rPr sz="1550" b="0" i="0" dirty="0" err="1">
                <a:solidFill>
                  <a:srgbClr val="57686E"/>
                </a:solidFill>
                <a:latin typeface="Arial"/>
              </a:rPr>
              <a:t>pTau</a:t>
            </a:r>
            <a:r>
              <a:rPr sz="1550" b="0" i="0" dirty="0">
                <a:solidFill>
                  <a:srgbClr val="57686E"/>
                </a:solidFill>
                <a:latin typeface="Arial"/>
              </a:rPr>
              <a:t>/Aβ42, </a:t>
            </a:r>
            <a:r>
              <a:rPr sz="1550" b="0" i="0" dirty="0" err="1">
                <a:solidFill>
                  <a:srgbClr val="57686E"/>
                </a:solidFill>
                <a:latin typeface="Arial"/>
              </a:rPr>
              <a:t>residualized</a:t>
            </a:r>
            <a:r>
              <a:rPr sz="1550" b="0" i="0" dirty="0">
                <a:solidFill>
                  <a:srgbClr val="57686E"/>
                </a:solidFill>
                <a:latin typeface="Arial"/>
              </a:rPr>
              <a:t> on baseline age (β = 1.92, p = 0.030, R² = 0.59, N = 11; holds after adding PTSD symptoms, p = 0.036). Right: annualized change in the left pallidal absolute diffusion composite versus the same CSF ratio (β = 20.4, p = 3.9 × 10⁻⁶, N = 10).</a:t>
            </a:r>
          </a:p>
        </p:txBody>
      </p:sp>
      <p:sp>
        <p:nvSpPr>
          <p:cNvPr id="67" name="Rectangle 66"/>
          <p:cNvSpPr/>
          <p:nvPr/>
        </p:nvSpPr>
        <p:spPr>
          <a:xfrm>
            <a:off x="0" y="28895039"/>
            <a:ext cx="43891200" cy="4023359"/>
          </a:xfrm>
          <a:prstGeom prst="rect">
            <a:avLst/>
          </a:prstGeom>
          <a:solidFill>
            <a:srgbClr val="0E3A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8" name="TextBox 67"/>
          <p:cNvSpPr txBox="1"/>
          <p:nvPr/>
        </p:nvSpPr>
        <p:spPr>
          <a:xfrm>
            <a:off x="777240" y="29224223"/>
            <a:ext cx="8229600" cy="548640"/>
          </a:xfrm>
          <a:prstGeom prst="rect">
            <a:avLst/>
          </a:prstGeom>
          <a:noFill/>
        </p:spPr>
        <p:txBody>
          <a:bodyPr wrap="square" lIns="0" tIns="0" rIns="0" bIns="0" anchor="t">
            <a:spAutoFit/>
          </a:bodyPr>
          <a:lstStyle/>
          <a:p>
            <a:pPr algn="l">
              <a:spcBef>
                <a:spcPts val="0"/>
              </a:spcBef>
            </a:pPr>
            <a:r>
              <a:rPr sz="2600" b="1" i="0" spc="240">
                <a:solidFill>
                  <a:srgbClr val="FFFFFF"/>
                </a:solidFill>
                <a:latin typeface="Arial"/>
              </a:rPr>
              <a:t>CONCLUSIONS</a:t>
            </a:r>
          </a:p>
        </p:txBody>
      </p:sp>
      <p:sp>
        <p:nvSpPr>
          <p:cNvPr id="69" name="TextBox 68"/>
          <p:cNvSpPr txBox="1"/>
          <p:nvPr/>
        </p:nvSpPr>
        <p:spPr>
          <a:xfrm>
            <a:off x="9555480" y="29205935"/>
            <a:ext cx="10850879" cy="1252138"/>
          </a:xfrm>
          <a:prstGeom prst="rect">
            <a:avLst/>
          </a:prstGeom>
          <a:noFill/>
        </p:spPr>
        <p:txBody>
          <a:bodyPr wrap="square" lIns="0" tIns="0" rIns="0" bIns="0" anchor="t">
            <a:spAutoFit/>
          </a:bodyPr>
          <a:lstStyle/>
          <a:p>
            <a:pPr algn="l">
              <a:lnSpc>
                <a:spcPct val="106000"/>
              </a:lnSpc>
              <a:spcBef>
                <a:spcPts val="0"/>
              </a:spcBef>
            </a:pPr>
            <a:r>
              <a:rPr sz="2000" b="1" i="0" dirty="0">
                <a:solidFill>
                  <a:srgbClr val="FFFFFF"/>
                </a:solidFill>
                <a:latin typeface="Arial"/>
              </a:rPr>
              <a:t>Multimodal pallidal biomarkers capture chronic blast-mTBI effects.</a:t>
            </a:r>
          </a:p>
          <a:p>
            <a:pPr algn="l">
              <a:lnSpc>
                <a:spcPct val="111000"/>
              </a:lnSpc>
              <a:spcBef>
                <a:spcPts val="800"/>
              </a:spcBef>
            </a:pPr>
            <a:r>
              <a:rPr sz="1650" b="0" i="0" dirty="0">
                <a:solidFill>
                  <a:srgbClr val="BCD4DA"/>
                </a:solidFill>
                <a:latin typeface="Arial"/>
              </a:rPr>
              <a:t>Elevated pallidal glucose metabolism persists roughly </a:t>
            </a:r>
            <a:r>
              <a:rPr lang="en-US" sz="1650" b="0" i="0" dirty="0">
                <a:solidFill>
                  <a:srgbClr val="BCD4DA"/>
                </a:solidFill>
                <a:latin typeface="Arial"/>
              </a:rPr>
              <a:t>eight</a:t>
            </a:r>
            <a:r>
              <a:rPr sz="1650" b="0" i="0" dirty="0">
                <a:solidFill>
                  <a:srgbClr val="BCD4DA"/>
                </a:solidFill>
                <a:latin typeface="Arial"/>
              </a:rPr>
              <a:t> years after </a:t>
            </a:r>
            <a:r>
              <a:rPr lang="en-US" sz="1650" dirty="0">
                <a:solidFill>
                  <a:srgbClr val="BCD4DA"/>
                </a:solidFill>
                <a:latin typeface="Arial"/>
              </a:rPr>
              <a:t>the last reported blast-mTBI (baseline here represent 5 yrs after the last blast-mTBI)</a:t>
            </a:r>
            <a:r>
              <a:rPr sz="1650" b="0" i="0" dirty="0">
                <a:solidFill>
                  <a:srgbClr val="BCD4DA"/>
                </a:solidFill>
                <a:latin typeface="Arial"/>
              </a:rPr>
              <a:t>, while the diffusion abnormalities most tied to blast burden move back toward control values — two signals that separate rather than move together.</a:t>
            </a:r>
          </a:p>
        </p:txBody>
      </p:sp>
      <p:sp>
        <p:nvSpPr>
          <p:cNvPr id="70" name="TextBox 69"/>
          <p:cNvSpPr txBox="1"/>
          <p:nvPr/>
        </p:nvSpPr>
        <p:spPr>
          <a:xfrm>
            <a:off x="20909280" y="29205935"/>
            <a:ext cx="10850879" cy="2788920"/>
          </a:xfrm>
          <a:prstGeom prst="rect">
            <a:avLst/>
          </a:prstGeom>
          <a:noFill/>
        </p:spPr>
        <p:txBody>
          <a:bodyPr wrap="square" lIns="0" tIns="0" rIns="0" bIns="0" anchor="t">
            <a:spAutoFit/>
          </a:bodyPr>
          <a:lstStyle/>
          <a:p>
            <a:pPr algn="l">
              <a:lnSpc>
                <a:spcPct val="106000"/>
              </a:lnSpc>
              <a:spcBef>
                <a:spcPts val="0"/>
              </a:spcBef>
            </a:pPr>
            <a:r>
              <a:rPr sz="2000" b="1" i="0">
                <a:solidFill>
                  <a:srgbClr val="FFFFFF"/>
                </a:solidFill>
                <a:latin typeface="Arial"/>
              </a:rPr>
              <a:t>They may distinguish persistent injury from partial remodeling.</a:t>
            </a:r>
          </a:p>
          <a:p>
            <a:pPr algn="l">
              <a:lnSpc>
                <a:spcPct val="111000"/>
              </a:lnSpc>
              <a:spcBef>
                <a:spcPts val="800"/>
              </a:spcBef>
            </a:pPr>
            <a:r>
              <a:rPr sz="1650" b="0" i="0">
                <a:solidFill>
                  <a:srgbClr val="BCD4DA"/>
                </a:solidFill>
                <a:latin typeface="Arial"/>
              </a:rPr>
              <a:t>A persistently elevated metabolic set-point alongside attenuating microstructural abnormality is not what uniform progressive degeneration looks like, and argues for measuring trajectory rather than a single cross-sectional snapshot.</a:t>
            </a:r>
          </a:p>
        </p:txBody>
      </p:sp>
      <p:sp>
        <p:nvSpPr>
          <p:cNvPr id="71" name="TextBox 70"/>
          <p:cNvSpPr txBox="1"/>
          <p:nvPr/>
        </p:nvSpPr>
        <p:spPr>
          <a:xfrm>
            <a:off x="32263080" y="29205935"/>
            <a:ext cx="10850879" cy="2788920"/>
          </a:xfrm>
          <a:prstGeom prst="rect">
            <a:avLst/>
          </a:prstGeom>
          <a:noFill/>
        </p:spPr>
        <p:txBody>
          <a:bodyPr wrap="square" lIns="0" tIns="0" rIns="0" bIns="0" anchor="t">
            <a:spAutoFit/>
          </a:bodyPr>
          <a:lstStyle/>
          <a:p>
            <a:pPr algn="l">
              <a:lnSpc>
                <a:spcPct val="106000"/>
              </a:lnSpc>
              <a:spcBef>
                <a:spcPts val="0"/>
              </a:spcBef>
            </a:pPr>
            <a:r>
              <a:rPr sz="2000" b="1" i="0">
                <a:solidFill>
                  <a:srgbClr val="FFFFFF"/>
                </a:solidFill>
                <a:latin typeface="Arial"/>
              </a:rPr>
              <a:t>Trajectory could support risk stratification and precision surveillance.</a:t>
            </a:r>
          </a:p>
          <a:p>
            <a:pPr algn="l">
              <a:lnSpc>
                <a:spcPct val="111000"/>
              </a:lnSpc>
              <a:spcBef>
                <a:spcPts val="800"/>
              </a:spcBef>
            </a:pPr>
            <a:r>
              <a:rPr sz="1650" b="0" i="0">
                <a:solidFill>
                  <a:srgbClr val="BCD4DA"/>
                </a:solidFill>
                <a:latin typeface="Arial"/>
              </a:rPr>
              <a:t>Baseline executive dysfunction predicted worse future left pallidal change, and exploratory CSF pTau/Aβ42 change tracked both metabolic and microstructural trajectories — candidate enrichment markers for monitoring blast-exposed warfighters.</a:t>
            </a:r>
          </a:p>
        </p:txBody>
      </p:sp>
      <p:sp>
        <p:nvSpPr>
          <p:cNvPr id="72" name="TextBox 71"/>
          <p:cNvSpPr txBox="1"/>
          <p:nvPr/>
        </p:nvSpPr>
        <p:spPr>
          <a:xfrm>
            <a:off x="777240" y="30083760"/>
            <a:ext cx="8229600" cy="1965960"/>
          </a:xfrm>
          <a:prstGeom prst="rect">
            <a:avLst/>
          </a:prstGeom>
          <a:noFill/>
        </p:spPr>
        <p:txBody>
          <a:bodyPr wrap="square" lIns="0" tIns="0" rIns="0" bIns="0" anchor="t">
            <a:spAutoFit/>
          </a:bodyPr>
          <a:lstStyle/>
          <a:p>
            <a:pPr algn="l">
              <a:spcBef>
                <a:spcPts val="0"/>
              </a:spcBef>
            </a:pPr>
            <a:r>
              <a:rPr sz="1500" b="1" i="0" spc="200">
                <a:solidFill>
                  <a:srgbClr val="2C7A8C"/>
                </a:solidFill>
                <a:latin typeface="Arial"/>
              </a:rPr>
              <a:t>FUNDING</a:t>
            </a:r>
          </a:p>
          <a:p>
            <a:pPr algn="l">
              <a:lnSpc>
                <a:spcPct val="110000"/>
              </a:lnSpc>
              <a:spcBef>
                <a:spcPts val="300"/>
              </a:spcBef>
            </a:pPr>
            <a:r>
              <a:rPr sz="1450" b="0" i="0">
                <a:solidFill>
                  <a:srgbClr val="BCD4DA"/>
                </a:solidFill>
                <a:latin typeface="Arial"/>
              </a:rPr>
              <a:t>VA Northwest MIRECC and the Department of Veterans Affairs (JSM, I01BX004896); VA Puget Sound Health Care System.</a:t>
            </a:r>
          </a:p>
          <a:p>
            <a:pPr algn="l">
              <a:spcBef>
                <a:spcPts val="1000"/>
              </a:spcBef>
            </a:pPr>
            <a:r>
              <a:rPr sz="1500" b="1" i="0" spc="200">
                <a:solidFill>
                  <a:srgbClr val="2C7A8C"/>
                </a:solidFill>
                <a:latin typeface="Arial"/>
              </a:rPr>
              <a:t>DISCLAIMER</a:t>
            </a:r>
          </a:p>
          <a:p>
            <a:pPr algn="l">
              <a:lnSpc>
                <a:spcPct val="110000"/>
              </a:lnSpc>
              <a:spcBef>
                <a:spcPts val="300"/>
              </a:spcBef>
            </a:pPr>
            <a:r>
              <a:rPr sz="1450" b="0" i="0">
                <a:solidFill>
                  <a:srgbClr val="BCD4DA"/>
                </a:solidFill>
                <a:latin typeface="Arial"/>
              </a:rPr>
              <a:t>The opinions and assertions contained herein are the private views of the authors and are not to be construed as official or as reflecting the views of the Department of Veterans Affairs, the U.S. Army, the Department of Defense, or the U.S. Government. The authors declare no conflict of interest related to these materials.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189</TotalTime>
  <Words>1417</Words>
  <Application>Microsoft Macintosh PowerPoint</Application>
  <PresentationFormat>Custom</PresentationFormat>
  <Paragraphs>85</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James Meabon</cp:lastModifiedBy>
  <cp:revision>2</cp:revision>
  <dcterms:created xsi:type="dcterms:W3CDTF">2013-01-27T09:14:16Z</dcterms:created>
  <dcterms:modified xsi:type="dcterms:W3CDTF">2026-07-28T02:46:19Z</dcterms:modified>
  <cp:category/>
</cp:coreProperties>
</file>