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51206400" cy="34747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98" autoAdjust="0"/>
    <p:restoredTop sz="92680" autoAdjust="0"/>
  </p:normalViewPr>
  <p:slideViewPr>
    <p:cSldViewPr snapToGrid="0">
      <p:cViewPr varScale="1">
        <p:scale>
          <a:sx n="14" d="100"/>
          <a:sy n="14" d="100"/>
        </p:scale>
        <p:origin x="1949"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B7807-1313-441C-9C43-C4EFE1E83AE5}" type="datetimeFigureOut">
              <a:rPr lang="en-US" smtClean="0"/>
              <a:t>7/24/2026</a:t>
            </a:fld>
            <a:endParaRPr lang="en-US"/>
          </a:p>
        </p:txBody>
      </p:sp>
      <p:sp>
        <p:nvSpPr>
          <p:cNvPr id="4" name="Slide Image Placeholder 3"/>
          <p:cNvSpPr>
            <a:spLocks noGrp="1" noRot="1" noChangeAspect="1"/>
          </p:cNvSpPr>
          <p:nvPr>
            <p:ph type="sldImg" idx="2"/>
          </p:nvPr>
        </p:nvSpPr>
        <p:spPr>
          <a:xfrm>
            <a:off x="1155700" y="1143000"/>
            <a:ext cx="45466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934512-D3E4-4AB2-A433-AA6F85DF1C7D}" type="slidenum">
              <a:rPr lang="en-US" smtClean="0"/>
              <a:t>‹#›</a:t>
            </a:fld>
            <a:endParaRPr lang="en-US"/>
          </a:p>
        </p:txBody>
      </p:sp>
    </p:spTree>
    <p:extLst>
      <p:ext uri="{BB962C8B-B14F-4D97-AF65-F5344CB8AC3E}">
        <p14:creationId xmlns:p14="http://schemas.microsoft.com/office/powerpoint/2010/main" val="1234311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Peter’s main DoD4 paper for that schematic?</a:t>
            </a:r>
          </a:p>
        </p:txBody>
      </p:sp>
      <p:sp>
        <p:nvSpPr>
          <p:cNvPr id="4" name="Slide Number Placeholder 3"/>
          <p:cNvSpPr>
            <a:spLocks noGrp="1"/>
          </p:cNvSpPr>
          <p:nvPr>
            <p:ph type="sldNum" sz="quarter" idx="5"/>
          </p:nvPr>
        </p:nvSpPr>
        <p:spPr/>
        <p:txBody>
          <a:bodyPr/>
          <a:lstStyle/>
          <a:p>
            <a:fld id="{FF934512-D3E4-4AB2-A433-AA6F85DF1C7D}" type="slidenum">
              <a:rPr lang="en-US" smtClean="0"/>
              <a:t>1</a:t>
            </a:fld>
            <a:endParaRPr lang="en-US"/>
          </a:p>
        </p:txBody>
      </p:sp>
    </p:spTree>
    <p:extLst>
      <p:ext uri="{BB962C8B-B14F-4D97-AF65-F5344CB8AC3E}">
        <p14:creationId xmlns:p14="http://schemas.microsoft.com/office/powerpoint/2010/main" val="356374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5686639"/>
            <a:ext cx="43525440" cy="12097173"/>
          </a:xfrm>
        </p:spPr>
        <p:txBody>
          <a:bodyPr anchor="b"/>
          <a:lstStyle>
            <a:lvl1pPr algn="ctr">
              <a:defRPr sz="30400"/>
            </a:lvl1pPr>
          </a:lstStyle>
          <a:p>
            <a:r>
              <a:rPr lang="en-US"/>
              <a:t>Click to edit Master title style</a:t>
            </a:r>
            <a:endParaRPr lang="en-US" dirty="0"/>
          </a:p>
        </p:txBody>
      </p:sp>
      <p:sp>
        <p:nvSpPr>
          <p:cNvPr id="3" name="Subtitle 2"/>
          <p:cNvSpPr>
            <a:spLocks noGrp="1"/>
          </p:cNvSpPr>
          <p:nvPr>
            <p:ph type="subTitle" idx="1"/>
          </p:nvPr>
        </p:nvSpPr>
        <p:spPr>
          <a:xfrm>
            <a:off x="6400800" y="18250326"/>
            <a:ext cx="38404800" cy="8389194"/>
          </a:xfrm>
        </p:spPr>
        <p:txBody>
          <a:bodyPr/>
          <a:lstStyle>
            <a:lvl1pPr marL="0" indent="0" algn="ctr">
              <a:buNone/>
              <a:defRPr sz="12160"/>
            </a:lvl1pPr>
            <a:lvl2pPr marL="2316495" indent="0" algn="ctr">
              <a:buNone/>
              <a:defRPr sz="10133"/>
            </a:lvl2pPr>
            <a:lvl3pPr marL="4632990" indent="0" algn="ctr">
              <a:buNone/>
              <a:defRPr sz="9120"/>
            </a:lvl3pPr>
            <a:lvl4pPr marL="6949486" indent="0" algn="ctr">
              <a:buNone/>
              <a:defRPr sz="8107"/>
            </a:lvl4pPr>
            <a:lvl5pPr marL="9265981" indent="0" algn="ctr">
              <a:buNone/>
              <a:defRPr sz="8107"/>
            </a:lvl5pPr>
            <a:lvl6pPr marL="11582476" indent="0" algn="ctr">
              <a:buNone/>
              <a:defRPr sz="8107"/>
            </a:lvl6pPr>
            <a:lvl7pPr marL="13898971" indent="0" algn="ctr">
              <a:buNone/>
              <a:defRPr sz="8107"/>
            </a:lvl7pPr>
            <a:lvl8pPr marL="16215467" indent="0" algn="ctr">
              <a:buNone/>
              <a:defRPr sz="8107"/>
            </a:lvl8pPr>
            <a:lvl9pPr marL="18531962" indent="0" algn="ctr">
              <a:buNone/>
              <a:defRPr sz="810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17308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316278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3" y="1849967"/>
            <a:ext cx="11041380" cy="2944664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3" y="1849967"/>
            <a:ext cx="32484060" cy="2944664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749880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3479584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3" y="8662680"/>
            <a:ext cx="44165520" cy="14453867"/>
          </a:xfrm>
        </p:spPr>
        <p:txBody>
          <a:bodyPr anchor="b"/>
          <a:lstStyle>
            <a:lvl1pPr>
              <a:defRPr sz="30400"/>
            </a:lvl1pPr>
          </a:lstStyle>
          <a:p>
            <a:r>
              <a:rPr lang="en-US"/>
              <a:t>Click to edit Master title style</a:t>
            </a:r>
            <a:endParaRPr lang="en-US" dirty="0"/>
          </a:p>
        </p:txBody>
      </p:sp>
      <p:sp>
        <p:nvSpPr>
          <p:cNvPr id="3" name="Text Placeholder 2"/>
          <p:cNvSpPr>
            <a:spLocks noGrp="1"/>
          </p:cNvSpPr>
          <p:nvPr>
            <p:ph type="body" idx="1"/>
          </p:nvPr>
        </p:nvSpPr>
        <p:spPr>
          <a:xfrm>
            <a:off x="3493773" y="23253287"/>
            <a:ext cx="44165520" cy="7600947"/>
          </a:xfrm>
        </p:spPr>
        <p:txBody>
          <a:bodyPr/>
          <a:lstStyle>
            <a:lvl1pPr marL="0" indent="0">
              <a:buNone/>
              <a:defRPr sz="12160">
                <a:solidFill>
                  <a:schemeClr val="tx1">
                    <a:tint val="82000"/>
                  </a:schemeClr>
                </a:solidFill>
              </a:defRPr>
            </a:lvl1pPr>
            <a:lvl2pPr marL="2316495" indent="0">
              <a:buNone/>
              <a:defRPr sz="10133">
                <a:solidFill>
                  <a:schemeClr val="tx1">
                    <a:tint val="82000"/>
                  </a:schemeClr>
                </a:solidFill>
              </a:defRPr>
            </a:lvl2pPr>
            <a:lvl3pPr marL="4632990" indent="0">
              <a:buNone/>
              <a:defRPr sz="9120">
                <a:solidFill>
                  <a:schemeClr val="tx1">
                    <a:tint val="82000"/>
                  </a:schemeClr>
                </a:solidFill>
              </a:defRPr>
            </a:lvl3pPr>
            <a:lvl4pPr marL="6949486" indent="0">
              <a:buNone/>
              <a:defRPr sz="8107">
                <a:solidFill>
                  <a:schemeClr val="tx1">
                    <a:tint val="82000"/>
                  </a:schemeClr>
                </a:solidFill>
              </a:defRPr>
            </a:lvl4pPr>
            <a:lvl5pPr marL="9265981" indent="0">
              <a:buNone/>
              <a:defRPr sz="8107">
                <a:solidFill>
                  <a:schemeClr val="tx1">
                    <a:tint val="82000"/>
                  </a:schemeClr>
                </a:solidFill>
              </a:defRPr>
            </a:lvl5pPr>
            <a:lvl6pPr marL="11582476" indent="0">
              <a:buNone/>
              <a:defRPr sz="8107">
                <a:solidFill>
                  <a:schemeClr val="tx1">
                    <a:tint val="82000"/>
                  </a:schemeClr>
                </a:solidFill>
              </a:defRPr>
            </a:lvl6pPr>
            <a:lvl7pPr marL="13898971" indent="0">
              <a:buNone/>
              <a:defRPr sz="8107">
                <a:solidFill>
                  <a:schemeClr val="tx1">
                    <a:tint val="82000"/>
                  </a:schemeClr>
                </a:solidFill>
              </a:defRPr>
            </a:lvl7pPr>
            <a:lvl8pPr marL="16215467" indent="0">
              <a:buNone/>
              <a:defRPr sz="8107">
                <a:solidFill>
                  <a:schemeClr val="tx1">
                    <a:tint val="82000"/>
                  </a:schemeClr>
                </a:solidFill>
              </a:defRPr>
            </a:lvl8pPr>
            <a:lvl9pPr marL="18531962" indent="0">
              <a:buNone/>
              <a:defRPr sz="8107">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B2B764-81AD-4E5E-9088-C568E50F3F2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2184283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9249833"/>
            <a:ext cx="21762720" cy="22046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9249833"/>
            <a:ext cx="21762720" cy="22046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B2B764-81AD-4E5E-9088-C568E50F3F22}"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2842020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1849974"/>
            <a:ext cx="44165520" cy="6716186"/>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5" y="8517893"/>
            <a:ext cx="21662704" cy="4174487"/>
          </a:xfrm>
        </p:spPr>
        <p:txBody>
          <a:bodyPr anchor="b"/>
          <a:lstStyle>
            <a:lvl1pPr marL="0" indent="0">
              <a:buNone/>
              <a:defRPr sz="12160" b="1"/>
            </a:lvl1pPr>
            <a:lvl2pPr marL="2316495" indent="0">
              <a:buNone/>
              <a:defRPr sz="10133" b="1"/>
            </a:lvl2pPr>
            <a:lvl3pPr marL="4632990" indent="0">
              <a:buNone/>
              <a:defRPr sz="9120" b="1"/>
            </a:lvl3pPr>
            <a:lvl4pPr marL="6949486" indent="0">
              <a:buNone/>
              <a:defRPr sz="8107" b="1"/>
            </a:lvl4pPr>
            <a:lvl5pPr marL="9265981" indent="0">
              <a:buNone/>
              <a:defRPr sz="8107" b="1"/>
            </a:lvl5pPr>
            <a:lvl6pPr marL="11582476" indent="0">
              <a:buNone/>
              <a:defRPr sz="8107" b="1"/>
            </a:lvl6pPr>
            <a:lvl7pPr marL="13898971" indent="0">
              <a:buNone/>
              <a:defRPr sz="8107" b="1"/>
            </a:lvl7pPr>
            <a:lvl8pPr marL="16215467" indent="0">
              <a:buNone/>
              <a:defRPr sz="8107" b="1"/>
            </a:lvl8pPr>
            <a:lvl9pPr marL="18531962" indent="0">
              <a:buNone/>
              <a:defRPr sz="8107" b="1"/>
            </a:lvl9pPr>
          </a:lstStyle>
          <a:p>
            <a:pPr lvl="0"/>
            <a:r>
              <a:rPr lang="en-US"/>
              <a:t>Click to edit Master text styles</a:t>
            </a:r>
          </a:p>
        </p:txBody>
      </p:sp>
      <p:sp>
        <p:nvSpPr>
          <p:cNvPr id="4" name="Content Placeholder 3"/>
          <p:cNvSpPr>
            <a:spLocks noGrp="1"/>
          </p:cNvSpPr>
          <p:nvPr>
            <p:ph sz="half" idx="2"/>
          </p:nvPr>
        </p:nvSpPr>
        <p:spPr>
          <a:xfrm>
            <a:off x="3527115" y="12692380"/>
            <a:ext cx="21662704" cy="18668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3" y="8517893"/>
            <a:ext cx="21769390" cy="4174487"/>
          </a:xfrm>
        </p:spPr>
        <p:txBody>
          <a:bodyPr anchor="b"/>
          <a:lstStyle>
            <a:lvl1pPr marL="0" indent="0">
              <a:buNone/>
              <a:defRPr sz="12160" b="1"/>
            </a:lvl1pPr>
            <a:lvl2pPr marL="2316495" indent="0">
              <a:buNone/>
              <a:defRPr sz="10133" b="1"/>
            </a:lvl2pPr>
            <a:lvl3pPr marL="4632990" indent="0">
              <a:buNone/>
              <a:defRPr sz="9120" b="1"/>
            </a:lvl3pPr>
            <a:lvl4pPr marL="6949486" indent="0">
              <a:buNone/>
              <a:defRPr sz="8107" b="1"/>
            </a:lvl4pPr>
            <a:lvl5pPr marL="9265981" indent="0">
              <a:buNone/>
              <a:defRPr sz="8107" b="1"/>
            </a:lvl5pPr>
            <a:lvl6pPr marL="11582476" indent="0">
              <a:buNone/>
              <a:defRPr sz="8107" b="1"/>
            </a:lvl6pPr>
            <a:lvl7pPr marL="13898971" indent="0">
              <a:buNone/>
              <a:defRPr sz="8107" b="1"/>
            </a:lvl7pPr>
            <a:lvl8pPr marL="16215467" indent="0">
              <a:buNone/>
              <a:defRPr sz="8107" b="1"/>
            </a:lvl8pPr>
            <a:lvl9pPr marL="18531962" indent="0">
              <a:buNone/>
              <a:defRPr sz="8107" b="1"/>
            </a:lvl9pPr>
          </a:lstStyle>
          <a:p>
            <a:pPr lvl="0"/>
            <a:r>
              <a:rPr lang="en-US"/>
              <a:t>Click to edit Master text styles</a:t>
            </a:r>
          </a:p>
        </p:txBody>
      </p:sp>
      <p:sp>
        <p:nvSpPr>
          <p:cNvPr id="6" name="Content Placeholder 5"/>
          <p:cNvSpPr>
            <a:spLocks noGrp="1"/>
          </p:cNvSpPr>
          <p:nvPr>
            <p:ph sz="quarter" idx="4"/>
          </p:nvPr>
        </p:nvSpPr>
        <p:spPr>
          <a:xfrm>
            <a:off x="25923243" y="12692380"/>
            <a:ext cx="21769390" cy="18668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B2B764-81AD-4E5E-9088-C568E50F3F22}"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2059428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B2B764-81AD-4E5E-9088-C568E50F3F22}"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325936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2B764-81AD-4E5E-9088-C568E50F3F22}" type="datetimeFigureOut">
              <a:rPr lang="en-US" smtClean="0"/>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4225637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316480"/>
            <a:ext cx="16515397" cy="8107680"/>
          </a:xfrm>
        </p:spPr>
        <p:txBody>
          <a:bodyPr anchor="b"/>
          <a:lstStyle>
            <a:lvl1pPr>
              <a:defRPr sz="16213"/>
            </a:lvl1pPr>
          </a:lstStyle>
          <a:p>
            <a:r>
              <a:rPr lang="en-US"/>
              <a:t>Click to edit Master title style</a:t>
            </a:r>
            <a:endParaRPr lang="en-US" dirty="0"/>
          </a:p>
        </p:txBody>
      </p:sp>
      <p:sp>
        <p:nvSpPr>
          <p:cNvPr id="3" name="Content Placeholder 2"/>
          <p:cNvSpPr>
            <a:spLocks noGrp="1"/>
          </p:cNvSpPr>
          <p:nvPr>
            <p:ph idx="1"/>
          </p:nvPr>
        </p:nvSpPr>
        <p:spPr>
          <a:xfrm>
            <a:off x="21769390" y="5002961"/>
            <a:ext cx="25923240" cy="24693033"/>
          </a:xfrm>
        </p:spPr>
        <p:txBody>
          <a:bodyPr/>
          <a:lstStyle>
            <a:lvl1pPr>
              <a:defRPr sz="16213"/>
            </a:lvl1pPr>
            <a:lvl2pPr>
              <a:defRPr sz="14187"/>
            </a:lvl2pPr>
            <a:lvl3pPr>
              <a:defRPr sz="12160"/>
            </a:lvl3pPr>
            <a:lvl4pPr>
              <a:defRPr sz="10133"/>
            </a:lvl4pPr>
            <a:lvl5pPr>
              <a:defRPr sz="10133"/>
            </a:lvl5pPr>
            <a:lvl6pPr>
              <a:defRPr sz="10133"/>
            </a:lvl6pPr>
            <a:lvl7pPr>
              <a:defRPr sz="10133"/>
            </a:lvl7pPr>
            <a:lvl8pPr>
              <a:defRPr sz="10133"/>
            </a:lvl8pPr>
            <a:lvl9pPr>
              <a:defRPr sz="10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0" y="10424160"/>
            <a:ext cx="16515397" cy="19312046"/>
          </a:xfrm>
        </p:spPr>
        <p:txBody>
          <a:bodyPr/>
          <a:lstStyle>
            <a:lvl1pPr marL="0" indent="0">
              <a:buNone/>
              <a:defRPr sz="8107"/>
            </a:lvl1pPr>
            <a:lvl2pPr marL="2316495" indent="0">
              <a:buNone/>
              <a:defRPr sz="7093"/>
            </a:lvl2pPr>
            <a:lvl3pPr marL="4632990" indent="0">
              <a:buNone/>
              <a:defRPr sz="6080"/>
            </a:lvl3pPr>
            <a:lvl4pPr marL="6949486" indent="0">
              <a:buNone/>
              <a:defRPr sz="5067"/>
            </a:lvl4pPr>
            <a:lvl5pPr marL="9265981" indent="0">
              <a:buNone/>
              <a:defRPr sz="5067"/>
            </a:lvl5pPr>
            <a:lvl6pPr marL="11582476" indent="0">
              <a:buNone/>
              <a:defRPr sz="5067"/>
            </a:lvl6pPr>
            <a:lvl7pPr marL="13898971" indent="0">
              <a:buNone/>
              <a:defRPr sz="5067"/>
            </a:lvl7pPr>
            <a:lvl8pPr marL="16215467" indent="0">
              <a:buNone/>
              <a:defRPr sz="5067"/>
            </a:lvl8pPr>
            <a:lvl9pPr marL="18531962" indent="0">
              <a:buNone/>
              <a:defRPr sz="5067"/>
            </a:lvl9pPr>
          </a:lstStyle>
          <a:p>
            <a:pPr lvl="0"/>
            <a:r>
              <a:rPr lang="en-US"/>
              <a:t>Click to edit Master text styles</a:t>
            </a:r>
          </a:p>
        </p:txBody>
      </p:sp>
      <p:sp>
        <p:nvSpPr>
          <p:cNvPr id="5" name="Date Placeholder 4"/>
          <p:cNvSpPr>
            <a:spLocks noGrp="1"/>
          </p:cNvSpPr>
          <p:nvPr>
            <p:ph type="dt" sz="half" idx="10"/>
          </p:nvPr>
        </p:nvSpPr>
        <p:spPr/>
        <p:txBody>
          <a:bodyPr/>
          <a:lstStyle/>
          <a:p>
            <a:fld id="{A0B2B764-81AD-4E5E-9088-C568E50F3F22}"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4113368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316480"/>
            <a:ext cx="16515397" cy="8107680"/>
          </a:xfrm>
        </p:spPr>
        <p:txBody>
          <a:bodyPr anchor="b"/>
          <a:lstStyle>
            <a:lvl1pPr>
              <a:defRPr sz="16213"/>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5002961"/>
            <a:ext cx="25923240" cy="24693033"/>
          </a:xfrm>
        </p:spPr>
        <p:txBody>
          <a:bodyPr anchor="t"/>
          <a:lstStyle>
            <a:lvl1pPr marL="0" indent="0">
              <a:buNone/>
              <a:defRPr sz="16213"/>
            </a:lvl1pPr>
            <a:lvl2pPr marL="2316495" indent="0">
              <a:buNone/>
              <a:defRPr sz="14187"/>
            </a:lvl2pPr>
            <a:lvl3pPr marL="4632990" indent="0">
              <a:buNone/>
              <a:defRPr sz="12160"/>
            </a:lvl3pPr>
            <a:lvl4pPr marL="6949486" indent="0">
              <a:buNone/>
              <a:defRPr sz="10133"/>
            </a:lvl4pPr>
            <a:lvl5pPr marL="9265981" indent="0">
              <a:buNone/>
              <a:defRPr sz="10133"/>
            </a:lvl5pPr>
            <a:lvl6pPr marL="11582476" indent="0">
              <a:buNone/>
              <a:defRPr sz="10133"/>
            </a:lvl6pPr>
            <a:lvl7pPr marL="13898971" indent="0">
              <a:buNone/>
              <a:defRPr sz="10133"/>
            </a:lvl7pPr>
            <a:lvl8pPr marL="16215467" indent="0">
              <a:buNone/>
              <a:defRPr sz="10133"/>
            </a:lvl8pPr>
            <a:lvl9pPr marL="18531962" indent="0">
              <a:buNone/>
              <a:defRPr sz="10133"/>
            </a:lvl9pPr>
          </a:lstStyle>
          <a:p>
            <a:r>
              <a:rPr lang="en-US"/>
              <a:t>Click icon to add picture</a:t>
            </a:r>
            <a:endParaRPr lang="en-US" dirty="0"/>
          </a:p>
        </p:txBody>
      </p:sp>
      <p:sp>
        <p:nvSpPr>
          <p:cNvPr id="4" name="Text Placeholder 3"/>
          <p:cNvSpPr>
            <a:spLocks noGrp="1"/>
          </p:cNvSpPr>
          <p:nvPr>
            <p:ph type="body" sz="half" idx="2"/>
          </p:nvPr>
        </p:nvSpPr>
        <p:spPr>
          <a:xfrm>
            <a:off x="3527110" y="10424160"/>
            <a:ext cx="16515397" cy="19312046"/>
          </a:xfrm>
        </p:spPr>
        <p:txBody>
          <a:bodyPr/>
          <a:lstStyle>
            <a:lvl1pPr marL="0" indent="0">
              <a:buNone/>
              <a:defRPr sz="8107"/>
            </a:lvl1pPr>
            <a:lvl2pPr marL="2316495" indent="0">
              <a:buNone/>
              <a:defRPr sz="7093"/>
            </a:lvl2pPr>
            <a:lvl3pPr marL="4632990" indent="0">
              <a:buNone/>
              <a:defRPr sz="6080"/>
            </a:lvl3pPr>
            <a:lvl4pPr marL="6949486" indent="0">
              <a:buNone/>
              <a:defRPr sz="5067"/>
            </a:lvl4pPr>
            <a:lvl5pPr marL="9265981" indent="0">
              <a:buNone/>
              <a:defRPr sz="5067"/>
            </a:lvl5pPr>
            <a:lvl6pPr marL="11582476" indent="0">
              <a:buNone/>
              <a:defRPr sz="5067"/>
            </a:lvl6pPr>
            <a:lvl7pPr marL="13898971" indent="0">
              <a:buNone/>
              <a:defRPr sz="5067"/>
            </a:lvl7pPr>
            <a:lvl8pPr marL="16215467" indent="0">
              <a:buNone/>
              <a:defRPr sz="5067"/>
            </a:lvl8pPr>
            <a:lvl9pPr marL="18531962" indent="0">
              <a:buNone/>
              <a:defRPr sz="5067"/>
            </a:lvl9pPr>
          </a:lstStyle>
          <a:p>
            <a:pPr lvl="0"/>
            <a:r>
              <a:rPr lang="en-US"/>
              <a:t>Click to edit Master text styles</a:t>
            </a:r>
          </a:p>
        </p:txBody>
      </p:sp>
      <p:sp>
        <p:nvSpPr>
          <p:cNvPr id="5" name="Date Placeholder 4"/>
          <p:cNvSpPr>
            <a:spLocks noGrp="1"/>
          </p:cNvSpPr>
          <p:nvPr>
            <p:ph type="dt" sz="half" idx="10"/>
          </p:nvPr>
        </p:nvSpPr>
        <p:spPr/>
        <p:txBody>
          <a:bodyPr/>
          <a:lstStyle/>
          <a:p>
            <a:fld id="{A0B2B764-81AD-4E5E-9088-C568E50F3F22}"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C435CC-EFA7-48CA-B937-E13686E7D136}" type="slidenum">
              <a:rPr lang="en-US" smtClean="0"/>
              <a:t>‹#›</a:t>
            </a:fld>
            <a:endParaRPr lang="en-US"/>
          </a:p>
        </p:txBody>
      </p:sp>
    </p:spTree>
    <p:extLst>
      <p:ext uri="{BB962C8B-B14F-4D97-AF65-F5344CB8AC3E}">
        <p14:creationId xmlns:p14="http://schemas.microsoft.com/office/powerpoint/2010/main" val="2271190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1849974"/>
            <a:ext cx="44165520" cy="671618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9249833"/>
            <a:ext cx="44165520" cy="220467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2205514"/>
            <a:ext cx="11521440" cy="1849967"/>
          </a:xfrm>
          <a:prstGeom prst="rect">
            <a:avLst/>
          </a:prstGeom>
        </p:spPr>
        <p:txBody>
          <a:bodyPr vert="horz" lIns="91440" tIns="45720" rIns="91440" bIns="45720" rtlCol="0" anchor="ctr"/>
          <a:lstStyle>
            <a:lvl1pPr algn="l">
              <a:defRPr sz="6080">
                <a:solidFill>
                  <a:schemeClr val="tx1">
                    <a:tint val="82000"/>
                  </a:schemeClr>
                </a:solidFill>
              </a:defRPr>
            </a:lvl1pPr>
          </a:lstStyle>
          <a:p>
            <a:fld id="{A0B2B764-81AD-4E5E-9088-C568E50F3F22}" type="datetimeFigureOut">
              <a:rPr lang="en-US" smtClean="0"/>
              <a:t>7/24/2026</a:t>
            </a:fld>
            <a:endParaRPr lang="en-US"/>
          </a:p>
        </p:txBody>
      </p:sp>
      <p:sp>
        <p:nvSpPr>
          <p:cNvPr id="5" name="Footer Placeholder 4"/>
          <p:cNvSpPr>
            <a:spLocks noGrp="1"/>
          </p:cNvSpPr>
          <p:nvPr>
            <p:ph type="ftr" sz="quarter" idx="3"/>
          </p:nvPr>
        </p:nvSpPr>
        <p:spPr>
          <a:xfrm>
            <a:off x="16962120" y="32205514"/>
            <a:ext cx="17282160" cy="1849967"/>
          </a:xfrm>
          <a:prstGeom prst="rect">
            <a:avLst/>
          </a:prstGeom>
        </p:spPr>
        <p:txBody>
          <a:bodyPr vert="horz" lIns="91440" tIns="45720" rIns="91440" bIns="45720" rtlCol="0" anchor="ctr"/>
          <a:lstStyle>
            <a:lvl1pPr algn="ctr">
              <a:defRPr sz="608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6164520" y="32205514"/>
            <a:ext cx="11521440" cy="1849967"/>
          </a:xfrm>
          <a:prstGeom prst="rect">
            <a:avLst/>
          </a:prstGeom>
        </p:spPr>
        <p:txBody>
          <a:bodyPr vert="horz" lIns="91440" tIns="45720" rIns="91440" bIns="45720" rtlCol="0" anchor="ctr"/>
          <a:lstStyle>
            <a:lvl1pPr algn="r">
              <a:defRPr sz="6080">
                <a:solidFill>
                  <a:schemeClr val="tx1">
                    <a:tint val="82000"/>
                  </a:schemeClr>
                </a:solidFill>
              </a:defRPr>
            </a:lvl1pPr>
          </a:lstStyle>
          <a:p>
            <a:fld id="{AEC435CC-EFA7-48CA-B937-E13686E7D136}" type="slidenum">
              <a:rPr lang="en-US" smtClean="0"/>
              <a:t>‹#›</a:t>
            </a:fld>
            <a:endParaRPr lang="en-US"/>
          </a:p>
        </p:txBody>
      </p:sp>
    </p:spTree>
    <p:extLst>
      <p:ext uri="{BB962C8B-B14F-4D97-AF65-F5344CB8AC3E}">
        <p14:creationId xmlns:p14="http://schemas.microsoft.com/office/powerpoint/2010/main" val="40576342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632990" rtl="0" eaLnBrk="1" latinLnBrk="0" hangingPunct="1">
        <a:lnSpc>
          <a:spcPct val="90000"/>
        </a:lnSpc>
        <a:spcBef>
          <a:spcPct val="0"/>
        </a:spcBef>
        <a:buNone/>
        <a:defRPr sz="22293" kern="1200">
          <a:solidFill>
            <a:schemeClr val="tx1"/>
          </a:solidFill>
          <a:latin typeface="+mj-lt"/>
          <a:ea typeface="+mj-ea"/>
          <a:cs typeface="+mj-cs"/>
        </a:defRPr>
      </a:lvl1pPr>
    </p:titleStyle>
    <p:bodyStyle>
      <a:lvl1pPr marL="1158248" indent="-1158248" algn="l" defTabSz="4632990" rtl="0" eaLnBrk="1" latinLnBrk="0" hangingPunct="1">
        <a:lnSpc>
          <a:spcPct val="90000"/>
        </a:lnSpc>
        <a:spcBef>
          <a:spcPts val="5067"/>
        </a:spcBef>
        <a:buFont typeface="Arial" panose="020B0604020202020204" pitchFamily="34" charset="0"/>
        <a:buChar char="•"/>
        <a:defRPr sz="14187" kern="1200">
          <a:solidFill>
            <a:schemeClr val="tx1"/>
          </a:solidFill>
          <a:latin typeface="+mn-lt"/>
          <a:ea typeface="+mn-ea"/>
          <a:cs typeface="+mn-cs"/>
        </a:defRPr>
      </a:lvl1pPr>
      <a:lvl2pPr marL="3474743" indent="-1158248" algn="l" defTabSz="4632990" rtl="0" eaLnBrk="1" latinLnBrk="0" hangingPunct="1">
        <a:lnSpc>
          <a:spcPct val="90000"/>
        </a:lnSpc>
        <a:spcBef>
          <a:spcPts val="2533"/>
        </a:spcBef>
        <a:buFont typeface="Arial" panose="020B0604020202020204" pitchFamily="34" charset="0"/>
        <a:buChar char="•"/>
        <a:defRPr sz="12160" kern="1200">
          <a:solidFill>
            <a:schemeClr val="tx1"/>
          </a:solidFill>
          <a:latin typeface="+mn-lt"/>
          <a:ea typeface="+mn-ea"/>
          <a:cs typeface="+mn-cs"/>
        </a:defRPr>
      </a:lvl2pPr>
      <a:lvl3pPr marL="5791238" indent="-1158248" algn="l" defTabSz="4632990" rtl="0" eaLnBrk="1" latinLnBrk="0" hangingPunct="1">
        <a:lnSpc>
          <a:spcPct val="90000"/>
        </a:lnSpc>
        <a:spcBef>
          <a:spcPts val="2533"/>
        </a:spcBef>
        <a:buFont typeface="Arial" panose="020B0604020202020204" pitchFamily="34" charset="0"/>
        <a:buChar char="•"/>
        <a:defRPr sz="10133" kern="1200">
          <a:solidFill>
            <a:schemeClr val="tx1"/>
          </a:solidFill>
          <a:latin typeface="+mn-lt"/>
          <a:ea typeface="+mn-ea"/>
          <a:cs typeface="+mn-cs"/>
        </a:defRPr>
      </a:lvl3pPr>
      <a:lvl4pPr marL="8107733"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4pPr>
      <a:lvl5pPr marL="10424229"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5pPr>
      <a:lvl6pPr marL="12740724"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6pPr>
      <a:lvl7pPr marL="15057219"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7pPr>
      <a:lvl8pPr marL="17373714"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8pPr>
      <a:lvl9pPr marL="19690210" indent="-1158248" algn="l" defTabSz="4632990" rtl="0" eaLnBrk="1" latinLnBrk="0" hangingPunct="1">
        <a:lnSpc>
          <a:spcPct val="90000"/>
        </a:lnSpc>
        <a:spcBef>
          <a:spcPts val="2533"/>
        </a:spcBef>
        <a:buFont typeface="Arial" panose="020B0604020202020204" pitchFamily="34" charset="0"/>
        <a:buChar char="•"/>
        <a:defRPr sz="9120" kern="1200">
          <a:solidFill>
            <a:schemeClr val="tx1"/>
          </a:solidFill>
          <a:latin typeface="+mn-lt"/>
          <a:ea typeface="+mn-ea"/>
          <a:cs typeface="+mn-cs"/>
        </a:defRPr>
      </a:lvl9pPr>
    </p:bodyStyle>
    <p:otherStyle>
      <a:defPPr>
        <a:defRPr lang="en-US"/>
      </a:defPPr>
      <a:lvl1pPr marL="0" algn="l" defTabSz="4632990" rtl="0" eaLnBrk="1" latinLnBrk="0" hangingPunct="1">
        <a:defRPr sz="9120" kern="1200">
          <a:solidFill>
            <a:schemeClr val="tx1"/>
          </a:solidFill>
          <a:latin typeface="+mn-lt"/>
          <a:ea typeface="+mn-ea"/>
          <a:cs typeface="+mn-cs"/>
        </a:defRPr>
      </a:lvl1pPr>
      <a:lvl2pPr marL="2316495" algn="l" defTabSz="4632990" rtl="0" eaLnBrk="1" latinLnBrk="0" hangingPunct="1">
        <a:defRPr sz="9120" kern="1200">
          <a:solidFill>
            <a:schemeClr val="tx1"/>
          </a:solidFill>
          <a:latin typeface="+mn-lt"/>
          <a:ea typeface="+mn-ea"/>
          <a:cs typeface="+mn-cs"/>
        </a:defRPr>
      </a:lvl2pPr>
      <a:lvl3pPr marL="4632990" algn="l" defTabSz="4632990" rtl="0" eaLnBrk="1" latinLnBrk="0" hangingPunct="1">
        <a:defRPr sz="9120" kern="1200">
          <a:solidFill>
            <a:schemeClr val="tx1"/>
          </a:solidFill>
          <a:latin typeface="+mn-lt"/>
          <a:ea typeface="+mn-ea"/>
          <a:cs typeface="+mn-cs"/>
        </a:defRPr>
      </a:lvl3pPr>
      <a:lvl4pPr marL="6949486" algn="l" defTabSz="4632990" rtl="0" eaLnBrk="1" latinLnBrk="0" hangingPunct="1">
        <a:defRPr sz="9120" kern="1200">
          <a:solidFill>
            <a:schemeClr val="tx1"/>
          </a:solidFill>
          <a:latin typeface="+mn-lt"/>
          <a:ea typeface="+mn-ea"/>
          <a:cs typeface="+mn-cs"/>
        </a:defRPr>
      </a:lvl4pPr>
      <a:lvl5pPr marL="9265981" algn="l" defTabSz="4632990" rtl="0" eaLnBrk="1" latinLnBrk="0" hangingPunct="1">
        <a:defRPr sz="9120" kern="1200">
          <a:solidFill>
            <a:schemeClr val="tx1"/>
          </a:solidFill>
          <a:latin typeface="+mn-lt"/>
          <a:ea typeface="+mn-ea"/>
          <a:cs typeface="+mn-cs"/>
        </a:defRPr>
      </a:lvl5pPr>
      <a:lvl6pPr marL="11582476" algn="l" defTabSz="4632990" rtl="0" eaLnBrk="1" latinLnBrk="0" hangingPunct="1">
        <a:defRPr sz="9120" kern="1200">
          <a:solidFill>
            <a:schemeClr val="tx1"/>
          </a:solidFill>
          <a:latin typeface="+mn-lt"/>
          <a:ea typeface="+mn-ea"/>
          <a:cs typeface="+mn-cs"/>
        </a:defRPr>
      </a:lvl6pPr>
      <a:lvl7pPr marL="13898971" algn="l" defTabSz="4632990" rtl="0" eaLnBrk="1" latinLnBrk="0" hangingPunct="1">
        <a:defRPr sz="9120" kern="1200">
          <a:solidFill>
            <a:schemeClr val="tx1"/>
          </a:solidFill>
          <a:latin typeface="+mn-lt"/>
          <a:ea typeface="+mn-ea"/>
          <a:cs typeface="+mn-cs"/>
        </a:defRPr>
      </a:lvl7pPr>
      <a:lvl8pPr marL="16215467" algn="l" defTabSz="4632990" rtl="0" eaLnBrk="1" latinLnBrk="0" hangingPunct="1">
        <a:defRPr sz="9120" kern="1200">
          <a:solidFill>
            <a:schemeClr val="tx1"/>
          </a:solidFill>
          <a:latin typeface="+mn-lt"/>
          <a:ea typeface="+mn-ea"/>
          <a:cs typeface="+mn-cs"/>
        </a:defRPr>
      </a:lvl8pPr>
      <a:lvl9pPr marL="18531962" algn="l" defTabSz="4632990" rtl="0" eaLnBrk="1" latinLnBrk="0" hangingPunct="1">
        <a:defRPr sz="91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jpe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809DFFB-F17A-9D04-46A1-B1A87BAF24E2}"/>
              </a:ext>
            </a:extLst>
          </p:cNvPr>
          <p:cNvGrpSpPr/>
          <p:nvPr/>
        </p:nvGrpSpPr>
        <p:grpSpPr>
          <a:xfrm>
            <a:off x="464855" y="388707"/>
            <a:ext cx="50276689" cy="33969786"/>
            <a:chOff x="448449" y="296151"/>
            <a:chExt cx="37533612" cy="32241248"/>
          </a:xfrm>
        </p:grpSpPr>
        <p:sp>
          <p:nvSpPr>
            <p:cNvPr id="5" name="Rectangle 86">
              <a:extLst>
                <a:ext uri="{FF2B5EF4-FFF2-40B4-BE49-F238E27FC236}">
                  <a16:creationId xmlns:a16="http://schemas.microsoft.com/office/drawing/2014/main" id="{9C3C276D-D94B-7434-912A-C486119BC408}"/>
                </a:ext>
              </a:extLst>
            </p:cNvPr>
            <p:cNvSpPr>
              <a:spLocks noChangeArrowheads="1"/>
            </p:cNvSpPr>
            <p:nvPr/>
          </p:nvSpPr>
          <p:spPr bwMode="auto">
            <a:xfrm>
              <a:off x="448449" y="967442"/>
              <a:ext cx="37261355" cy="31569957"/>
            </a:xfrm>
            <a:prstGeom prst="rect">
              <a:avLst/>
            </a:prstGeom>
            <a:noFill/>
            <a:ln w="101600">
              <a:solidFill>
                <a:srgbClr val="FFCA35"/>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0" hangingPunct="0"/>
              <a:endParaRPr lang="en-US" sz="1925">
                <a:latin typeface="Arial" panose="020B0604020202020204" pitchFamily="34" charset="0"/>
                <a:cs typeface="Arial" panose="020B0604020202020204" pitchFamily="34" charset="0"/>
              </a:endParaRPr>
            </a:p>
          </p:txBody>
        </p:sp>
        <p:sp>
          <p:nvSpPr>
            <p:cNvPr id="7" name="Rectangle 31">
              <a:extLst>
                <a:ext uri="{FF2B5EF4-FFF2-40B4-BE49-F238E27FC236}">
                  <a16:creationId xmlns:a16="http://schemas.microsoft.com/office/drawing/2014/main" id="{2A615254-C78A-30BF-DAA2-26C72928AF9A}"/>
                </a:ext>
              </a:extLst>
            </p:cNvPr>
            <p:cNvSpPr>
              <a:spLocks noChangeArrowheads="1"/>
            </p:cNvSpPr>
            <p:nvPr/>
          </p:nvSpPr>
          <p:spPr bwMode="auto">
            <a:xfrm>
              <a:off x="720825" y="296151"/>
              <a:ext cx="37261236" cy="31724576"/>
            </a:xfrm>
            <a:prstGeom prst="rect">
              <a:avLst/>
            </a:prstGeom>
            <a:noFill/>
            <a:ln w="101600">
              <a:solidFill>
                <a:srgbClr val="5D98CA"/>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0" hangingPunct="0"/>
              <a:endParaRPr lang="en-US" sz="1925">
                <a:latin typeface="Arial" panose="020B0604020202020204" pitchFamily="34" charset="0"/>
                <a:cs typeface="Arial" panose="020B0604020202020204" pitchFamily="34" charset="0"/>
              </a:endParaRPr>
            </a:p>
          </p:txBody>
        </p:sp>
      </p:grpSp>
      <p:pic>
        <p:nvPicPr>
          <p:cNvPr id="10" name="Picture 1" descr="OHSU-CMYK-4C-POS.jpg">
            <a:extLst>
              <a:ext uri="{FF2B5EF4-FFF2-40B4-BE49-F238E27FC236}">
                <a16:creationId xmlns:a16="http://schemas.microsoft.com/office/drawing/2014/main" id="{575CC03B-2942-D846-8F89-92DAD01C947D}"/>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7831656" y="1483246"/>
            <a:ext cx="1729887" cy="29632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TextBox 11">
            <a:extLst>
              <a:ext uri="{FF2B5EF4-FFF2-40B4-BE49-F238E27FC236}">
                <a16:creationId xmlns:a16="http://schemas.microsoft.com/office/drawing/2014/main" id="{E6F6CC5A-8CEF-F96B-ED58-B5D601414254}"/>
              </a:ext>
            </a:extLst>
          </p:cNvPr>
          <p:cNvSpPr txBox="1"/>
          <p:nvPr/>
        </p:nvSpPr>
        <p:spPr>
          <a:xfrm>
            <a:off x="47142038" y="4516593"/>
            <a:ext cx="3109122" cy="954107"/>
          </a:xfrm>
          <a:prstGeom prst="rect">
            <a:avLst/>
          </a:prstGeom>
          <a:noFill/>
        </p:spPr>
        <p:txBody>
          <a:bodyPr wrap="square" rtlCol="0">
            <a:spAutoFit/>
          </a:bodyPr>
          <a:lstStyle/>
          <a:p>
            <a:pPr algn="ctr" defTabSz="1066757">
              <a:defRPr/>
            </a:pPr>
            <a:r>
              <a:rPr lang="en-US" sz="2800" b="1" kern="0" dirty="0">
                <a:solidFill>
                  <a:schemeClr val="tx1">
                    <a:lumMod val="65000"/>
                    <a:lumOff val="35000"/>
                  </a:schemeClr>
                </a:solidFill>
                <a:latin typeface="Arial" panose="020B0604020202020204" pitchFamily="34" charset="0"/>
                <a:cs typeface="Arial" panose="020B0604020202020204" pitchFamily="34" charset="0"/>
              </a:rPr>
              <a:t>Department of Neurology</a:t>
            </a:r>
          </a:p>
        </p:txBody>
      </p:sp>
      <p:pic>
        <p:nvPicPr>
          <p:cNvPr id="14" name="Picture 2" descr="Image result for department of defense">
            <a:extLst>
              <a:ext uri="{FF2B5EF4-FFF2-40B4-BE49-F238E27FC236}">
                <a16:creationId xmlns:a16="http://schemas.microsoft.com/office/drawing/2014/main" id="{59DD08DA-9330-11F8-592F-ECDB7A8BAF00}"/>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202079" y="2689765"/>
            <a:ext cx="2489116" cy="2487045"/>
          </a:xfrm>
          <a:prstGeom prst="rect">
            <a:avLst/>
          </a:prstGeom>
          <a:noFill/>
          <a:extLst>
            <a:ext uri="{909E8E84-426E-40DD-AFC4-6F175D3DCCD1}">
              <a14:hiddenFill xmlns:a14="http://schemas.microsoft.com/office/drawing/2010/main">
                <a:solidFill>
                  <a:srgbClr val="FFFFFF"/>
                </a:solidFill>
              </a14:hiddenFill>
            </a:ext>
          </a:extLst>
        </p:spPr>
      </p:pic>
      <p:sp>
        <p:nvSpPr>
          <p:cNvPr id="22" name="Text Box 310">
            <a:extLst>
              <a:ext uri="{FF2B5EF4-FFF2-40B4-BE49-F238E27FC236}">
                <a16:creationId xmlns:a16="http://schemas.microsoft.com/office/drawing/2014/main" id="{E82EEA4F-B111-CBBA-D412-950DC8541E90}"/>
              </a:ext>
            </a:extLst>
          </p:cNvPr>
          <p:cNvSpPr txBox="1">
            <a:spLocks noChangeArrowheads="1"/>
          </p:cNvSpPr>
          <p:nvPr/>
        </p:nvSpPr>
        <p:spPr bwMode="auto">
          <a:xfrm>
            <a:off x="2357309" y="1173102"/>
            <a:ext cx="44784729" cy="25619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73336" tIns="36667" rIns="73336" bIns="36667" anchorCtr="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ts val="699"/>
              </a:spcBef>
              <a:spcAft>
                <a:spcPts val="699"/>
              </a:spcAft>
            </a:pPr>
            <a:r>
              <a:rPr lang="en-US" sz="9000" b="1" dirty="0">
                <a:solidFill>
                  <a:srgbClr val="000099"/>
                </a:solidFill>
                <a:latin typeface="Arial" panose="020B0604020202020204" pitchFamily="34" charset="0"/>
                <a:cs typeface="Arial" panose="020B0604020202020204" pitchFamily="34" charset="0"/>
              </a:rPr>
              <a:t>Motor and Cognitive Performance During a Simulated Urban Patrol (SUP) Task</a:t>
            </a:r>
          </a:p>
          <a:p>
            <a:pPr algn="ctr">
              <a:spcBef>
                <a:spcPts val="699"/>
              </a:spcBef>
              <a:spcAft>
                <a:spcPts val="699"/>
              </a:spcAft>
            </a:pPr>
            <a:r>
              <a:rPr lang="en-US" sz="6000" dirty="0">
                <a:latin typeface="Arial" panose="020B0604020202020204" pitchFamily="34" charset="0"/>
                <a:cs typeface="Arial" panose="020B0604020202020204" pitchFamily="34" charset="0"/>
              </a:rPr>
              <a:t>J. W. Lee</a:t>
            </a:r>
            <a:r>
              <a:rPr lang="en-US" sz="6000" baseline="30000" dirty="0">
                <a:latin typeface="Arial" panose="020B0604020202020204" pitchFamily="34" charset="0"/>
                <a:cs typeface="Arial" panose="020B0604020202020204" pitchFamily="34" charset="0"/>
              </a:rPr>
              <a:t>1</a:t>
            </a:r>
            <a:r>
              <a:rPr lang="en-US" sz="6000" dirty="0">
                <a:latin typeface="Arial" panose="020B0604020202020204" pitchFamily="34" charset="0"/>
                <a:cs typeface="Arial" panose="020B0604020202020204" pitchFamily="34" charset="0"/>
              </a:rPr>
              <a:t>, A. R. Weston</a:t>
            </a:r>
            <a:r>
              <a:rPr lang="en-US" sz="6000" baseline="30000" dirty="0">
                <a:latin typeface="Arial" panose="020B0604020202020204" pitchFamily="34" charset="0"/>
                <a:cs typeface="Arial" panose="020B0604020202020204" pitchFamily="34" charset="0"/>
              </a:rPr>
              <a:t>2</a:t>
            </a:r>
            <a:r>
              <a:rPr lang="en-US" sz="6000" dirty="0">
                <a:latin typeface="Arial" panose="020B0604020202020204" pitchFamily="34" charset="0"/>
                <a:cs typeface="Arial" panose="020B0604020202020204" pitchFamily="34" charset="0"/>
              </a:rPr>
              <a:t>, M. Sadeghi</a:t>
            </a:r>
            <a:r>
              <a:rPr lang="en-US" sz="6000" baseline="30000" dirty="0">
                <a:latin typeface="Arial" panose="020B0604020202020204" pitchFamily="34" charset="0"/>
                <a:cs typeface="Arial" panose="020B0604020202020204" pitchFamily="34" charset="0"/>
              </a:rPr>
              <a:t>1</a:t>
            </a:r>
            <a:r>
              <a:rPr lang="en-US" sz="6000" dirty="0">
                <a:latin typeface="Arial" panose="020B0604020202020204" pitchFamily="34" charset="0"/>
                <a:cs typeface="Arial" panose="020B0604020202020204" pitchFamily="34" charset="0"/>
              </a:rPr>
              <a:t>, P. C. Fino</a:t>
            </a:r>
            <a:r>
              <a:rPr lang="en-US" sz="6000" baseline="30000" dirty="0">
                <a:latin typeface="Arial" panose="020B0604020202020204" pitchFamily="34" charset="0"/>
                <a:cs typeface="Arial" panose="020B0604020202020204" pitchFamily="34" charset="0"/>
              </a:rPr>
              <a:t>3</a:t>
            </a:r>
            <a:r>
              <a:rPr lang="en-US" sz="6000" dirty="0">
                <a:latin typeface="Arial" panose="020B0604020202020204" pitchFamily="34" charset="0"/>
                <a:cs typeface="Arial" panose="020B0604020202020204" pitchFamily="34" charset="0"/>
              </a:rPr>
              <a:t>, M. M. Weightman</a:t>
            </a:r>
            <a:r>
              <a:rPr lang="en-US" sz="6000" baseline="30000" dirty="0">
                <a:latin typeface="Arial" panose="020B0604020202020204" pitchFamily="34" charset="0"/>
                <a:cs typeface="Arial" panose="020B0604020202020204" pitchFamily="34" charset="0"/>
              </a:rPr>
              <a:t>4</a:t>
            </a:r>
            <a:r>
              <a:rPr lang="en-US" sz="6000" dirty="0">
                <a:latin typeface="Arial" panose="020B0604020202020204" pitchFamily="34" charset="0"/>
                <a:cs typeface="Arial" panose="020B0604020202020204" pitchFamily="34" charset="0"/>
              </a:rPr>
              <a:t>, L. E. Dibble</a:t>
            </a:r>
            <a:r>
              <a:rPr lang="en-US" sz="6000" baseline="30000" dirty="0">
                <a:latin typeface="Arial" panose="020B0604020202020204" pitchFamily="34" charset="0"/>
                <a:cs typeface="Arial" panose="020B0604020202020204" pitchFamily="34" charset="0"/>
              </a:rPr>
              <a:t>3</a:t>
            </a:r>
            <a:r>
              <a:rPr lang="en-US" sz="6000" dirty="0">
                <a:latin typeface="Arial" panose="020B0604020202020204" pitchFamily="34" charset="0"/>
                <a:cs typeface="Arial" panose="020B0604020202020204" pitchFamily="34" charset="0"/>
              </a:rPr>
              <a:t>,</a:t>
            </a:r>
            <a:r>
              <a:rPr lang="en-US" sz="6000" b="1" dirty="0">
                <a:latin typeface="Arial" panose="020B0604020202020204" pitchFamily="34" charset="0"/>
                <a:cs typeface="Arial" panose="020B0604020202020204" pitchFamily="34" charset="0"/>
              </a:rPr>
              <a:t> L. A. King</a:t>
            </a:r>
            <a:r>
              <a:rPr lang="en-US" sz="6000" baseline="30000" dirty="0">
                <a:latin typeface="Arial" panose="020B0604020202020204" pitchFamily="34" charset="0"/>
                <a:cs typeface="Arial" panose="020B0604020202020204" pitchFamily="34" charset="0"/>
              </a:rPr>
              <a:t>1,5</a:t>
            </a:r>
            <a:r>
              <a:rPr lang="en-US" sz="6000" dirty="0">
                <a:latin typeface="Arial" panose="020B0604020202020204" pitchFamily="34" charset="0"/>
                <a:cs typeface="Arial" panose="020B0604020202020204" pitchFamily="34" charset="0"/>
              </a:rPr>
              <a:t>, C. W. Hoppes</a:t>
            </a:r>
            <a:r>
              <a:rPr lang="en-US" sz="6000" baseline="30000" dirty="0">
                <a:latin typeface="Arial" panose="020B0604020202020204" pitchFamily="34" charset="0"/>
                <a:cs typeface="Arial" panose="020B0604020202020204" pitchFamily="34" charset="0"/>
              </a:rPr>
              <a:t>6</a:t>
            </a:r>
          </a:p>
        </p:txBody>
      </p:sp>
      <p:pic>
        <p:nvPicPr>
          <p:cNvPr id="23" name="Picture 22">
            <a:extLst>
              <a:ext uri="{FF2B5EF4-FFF2-40B4-BE49-F238E27FC236}">
                <a16:creationId xmlns:a16="http://schemas.microsoft.com/office/drawing/2014/main" id="{F5FDA1C1-DE79-E5ED-57CE-948D345BEE04}"/>
              </a:ext>
            </a:extLst>
          </p:cNvPr>
          <p:cNvPicPr>
            <a:picLocks noChangeAspect="1"/>
          </p:cNvPicPr>
          <p:nvPr/>
        </p:nvPicPr>
        <p:blipFill>
          <a:blip r:embed="rId5"/>
          <a:srcRect l="18901" r="17334"/>
          <a:stretch>
            <a:fillRect/>
          </a:stretch>
        </p:blipFill>
        <p:spPr>
          <a:xfrm>
            <a:off x="45710813" y="2672915"/>
            <a:ext cx="1729887" cy="2769836"/>
          </a:xfrm>
          <a:prstGeom prst="rect">
            <a:avLst/>
          </a:prstGeom>
        </p:spPr>
      </p:pic>
      <p:grpSp>
        <p:nvGrpSpPr>
          <p:cNvPr id="37" name="Group 36">
            <a:extLst>
              <a:ext uri="{FF2B5EF4-FFF2-40B4-BE49-F238E27FC236}">
                <a16:creationId xmlns:a16="http://schemas.microsoft.com/office/drawing/2014/main" id="{F5002568-7B8D-B5F2-0BCC-C87ECA7BCC09}"/>
              </a:ext>
            </a:extLst>
          </p:cNvPr>
          <p:cNvGrpSpPr/>
          <p:nvPr/>
        </p:nvGrpSpPr>
        <p:grpSpPr>
          <a:xfrm>
            <a:off x="1366964" y="6030329"/>
            <a:ext cx="15087601" cy="1322625"/>
            <a:chOff x="1366964" y="7730107"/>
            <a:chExt cx="15087601" cy="1322625"/>
          </a:xfrm>
        </p:grpSpPr>
        <p:sp>
          <p:nvSpPr>
            <p:cNvPr id="24" name="TextBox 23">
              <a:extLst>
                <a:ext uri="{FF2B5EF4-FFF2-40B4-BE49-F238E27FC236}">
                  <a16:creationId xmlns:a16="http://schemas.microsoft.com/office/drawing/2014/main" id="{3BA68385-0BC9-31C8-8F29-A6D57DDD8D4E}"/>
                </a:ext>
              </a:extLst>
            </p:cNvPr>
            <p:cNvSpPr txBox="1"/>
            <p:nvPr/>
          </p:nvSpPr>
          <p:spPr>
            <a:xfrm>
              <a:off x="1366964" y="7730107"/>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BACKGROUND</a:t>
              </a:r>
            </a:p>
          </p:txBody>
        </p:sp>
        <p:cxnSp>
          <p:nvCxnSpPr>
            <p:cNvPr id="25" name="Straight Connector 24">
              <a:extLst>
                <a:ext uri="{FF2B5EF4-FFF2-40B4-BE49-F238E27FC236}">
                  <a16:creationId xmlns:a16="http://schemas.microsoft.com/office/drawing/2014/main" id="{61507056-2399-EC6F-247F-E45A9B61B234}"/>
                </a:ext>
              </a:extLst>
            </p:cNvPr>
            <p:cNvCxnSpPr>
              <a:cxnSpLocks/>
            </p:cNvCxnSpPr>
            <p:nvPr/>
          </p:nvCxnSpPr>
          <p:spPr bwMode="auto">
            <a:xfrm>
              <a:off x="1366965" y="9036362"/>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sp>
        <p:nvSpPr>
          <p:cNvPr id="28" name="Line 15">
            <a:extLst>
              <a:ext uri="{FF2B5EF4-FFF2-40B4-BE49-F238E27FC236}">
                <a16:creationId xmlns:a16="http://schemas.microsoft.com/office/drawing/2014/main" id="{71DD538A-84FD-2D34-D882-D6ABDC4F4D74}"/>
              </a:ext>
            </a:extLst>
          </p:cNvPr>
          <p:cNvSpPr>
            <a:spLocks noChangeShapeType="1"/>
          </p:cNvSpPr>
          <p:nvPr/>
        </p:nvSpPr>
        <p:spPr bwMode="auto">
          <a:xfrm>
            <a:off x="1366965" y="5897800"/>
            <a:ext cx="48777552" cy="0"/>
          </a:xfrm>
          <a:prstGeom prst="line">
            <a:avLst/>
          </a:prstGeom>
          <a:noFill/>
          <a:ln w="101600">
            <a:solidFill>
              <a:srgbClr val="5D98CA"/>
            </a:solidFill>
            <a:round/>
            <a:headEnd/>
            <a:tailEnd/>
          </a:ln>
          <a:extLst>
            <a:ext uri="{909E8E84-426E-40dd-AFC4-6F175D3DCCD1}">
              <a14:hiddenFill xmlns:a14="http://schemas.microsoft.com/office/drawing/2010/main" xmlns="">
                <a:noFill/>
              </a14:hiddenFill>
            </a:ext>
          </a:extLst>
        </p:spPr>
        <p:txBody>
          <a:bodyPr wrap="none" anchor="ctr"/>
          <a:lstStyle/>
          <a:p>
            <a:endParaRPr lang="en-US" sz="1925" b="1">
              <a:latin typeface="Arial" panose="020B0604020202020204" pitchFamily="34" charset="0"/>
              <a:cs typeface="Arial" panose="020B0604020202020204" pitchFamily="34" charset="0"/>
            </a:endParaRPr>
          </a:p>
        </p:txBody>
      </p:sp>
      <p:sp>
        <p:nvSpPr>
          <p:cNvPr id="30" name="Line 34">
            <a:extLst>
              <a:ext uri="{FF2B5EF4-FFF2-40B4-BE49-F238E27FC236}">
                <a16:creationId xmlns:a16="http://schemas.microsoft.com/office/drawing/2014/main" id="{564AC10C-5378-077C-2B95-780C63724822}"/>
              </a:ext>
            </a:extLst>
          </p:cNvPr>
          <p:cNvSpPr>
            <a:spLocks noChangeShapeType="1"/>
          </p:cNvSpPr>
          <p:nvPr/>
        </p:nvSpPr>
        <p:spPr bwMode="auto">
          <a:xfrm flipV="1">
            <a:off x="1899750" y="6215025"/>
            <a:ext cx="47922402" cy="0"/>
          </a:xfrm>
          <a:prstGeom prst="line">
            <a:avLst/>
          </a:prstGeom>
          <a:noFill/>
          <a:ln w="101600">
            <a:solidFill>
              <a:srgbClr val="FFCA35"/>
            </a:solidFill>
            <a:round/>
            <a:headEnd/>
            <a:tailEnd/>
          </a:ln>
          <a:extLst>
            <a:ext uri="{909E8E84-426E-40dd-AFC4-6F175D3DCCD1}">
              <a14:hiddenFill xmlns:a14="http://schemas.microsoft.com/office/drawing/2010/main" xmlns="">
                <a:noFill/>
              </a14:hiddenFill>
            </a:ext>
          </a:extLst>
        </p:spPr>
        <p:txBody>
          <a:bodyPr wrap="none" anchor="ctr"/>
          <a:lstStyle/>
          <a:p>
            <a:endParaRPr lang="en-US" sz="1925" b="1">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48D94C2C-D894-BD8F-306B-938681612B3B}"/>
              </a:ext>
            </a:extLst>
          </p:cNvPr>
          <p:cNvGrpSpPr/>
          <p:nvPr/>
        </p:nvGrpSpPr>
        <p:grpSpPr>
          <a:xfrm>
            <a:off x="18059400" y="16769308"/>
            <a:ext cx="15087601" cy="1322625"/>
            <a:chOff x="1366964" y="7730107"/>
            <a:chExt cx="15087601" cy="1322625"/>
          </a:xfrm>
        </p:grpSpPr>
        <p:sp>
          <p:nvSpPr>
            <p:cNvPr id="39" name="TextBox 38">
              <a:extLst>
                <a:ext uri="{FF2B5EF4-FFF2-40B4-BE49-F238E27FC236}">
                  <a16:creationId xmlns:a16="http://schemas.microsoft.com/office/drawing/2014/main" id="{5FD6A9A2-AAE6-24B1-1CE4-ACECD1F042CD}"/>
                </a:ext>
              </a:extLst>
            </p:cNvPr>
            <p:cNvSpPr txBox="1"/>
            <p:nvPr/>
          </p:nvSpPr>
          <p:spPr>
            <a:xfrm>
              <a:off x="1366964" y="7730107"/>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RESULTS</a:t>
              </a:r>
            </a:p>
          </p:txBody>
        </p:sp>
        <p:cxnSp>
          <p:nvCxnSpPr>
            <p:cNvPr id="40" name="Straight Connector 39">
              <a:extLst>
                <a:ext uri="{FF2B5EF4-FFF2-40B4-BE49-F238E27FC236}">
                  <a16:creationId xmlns:a16="http://schemas.microsoft.com/office/drawing/2014/main" id="{209950B2-233F-C455-0830-A16A38A3AB94}"/>
                </a:ext>
              </a:extLst>
            </p:cNvPr>
            <p:cNvCxnSpPr>
              <a:cxnSpLocks/>
            </p:cNvCxnSpPr>
            <p:nvPr/>
          </p:nvCxnSpPr>
          <p:spPr bwMode="auto">
            <a:xfrm>
              <a:off x="1366965" y="9036362"/>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grpSp>
        <p:nvGrpSpPr>
          <p:cNvPr id="155" name="Group 154">
            <a:extLst>
              <a:ext uri="{FF2B5EF4-FFF2-40B4-BE49-F238E27FC236}">
                <a16:creationId xmlns:a16="http://schemas.microsoft.com/office/drawing/2014/main" id="{F566696E-FC0B-EE47-7C5D-67B2E3EF76B5}"/>
              </a:ext>
            </a:extLst>
          </p:cNvPr>
          <p:cNvGrpSpPr/>
          <p:nvPr/>
        </p:nvGrpSpPr>
        <p:grpSpPr>
          <a:xfrm>
            <a:off x="35056916" y="6078326"/>
            <a:ext cx="15087601" cy="1322625"/>
            <a:chOff x="35056916" y="7137893"/>
            <a:chExt cx="15087601" cy="1322625"/>
          </a:xfrm>
        </p:grpSpPr>
        <p:sp>
          <p:nvSpPr>
            <p:cNvPr id="43" name="TextBox 42">
              <a:extLst>
                <a:ext uri="{FF2B5EF4-FFF2-40B4-BE49-F238E27FC236}">
                  <a16:creationId xmlns:a16="http://schemas.microsoft.com/office/drawing/2014/main" id="{4A85347E-0E62-35A4-D418-B75B3ADD71C8}"/>
                </a:ext>
              </a:extLst>
            </p:cNvPr>
            <p:cNvSpPr txBox="1"/>
            <p:nvPr/>
          </p:nvSpPr>
          <p:spPr>
            <a:xfrm>
              <a:off x="35056916" y="7137893"/>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RESULTS (cont.)</a:t>
              </a:r>
            </a:p>
          </p:txBody>
        </p:sp>
        <p:cxnSp>
          <p:nvCxnSpPr>
            <p:cNvPr id="44" name="Straight Connector 43">
              <a:extLst>
                <a:ext uri="{FF2B5EF4-FFF2-40B4-BE49-F238E27FC236}">
                  <a16:creationId xmlns:a16="http://schemas.microsoft.com/office/drawing/2014/main" id="{73704F2C-8DDA-88F5-0D4F-B13CC5EC3673}"/>
                </a:ext>
              </a:extLst>
            </p:cNvPr>
            <p:cNvCxnSpPr>
              <a:cxnSpLocks/>
            </p:cNvCxnSpPr>
            <p:nvPr/>
          </p:nvCxnSpPr>
          <p:spPr bwMode="auto">
            <a:xfrm>
              <a:off x="35056917" y="8444148"/>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grpSp>
        <p:nvGrpSpPr>
          <p:cNvPr id="45" name="Group 44">
            <a:extLst>
              <a:ext uri="{FF2B5EF4-FFF2-40B4-BE49-F238E27FC236}">
                <a16:creationId xmlns:a16="http://schemas.microsoft.com/office/drawing/2014/main" id="{F3801BCB-D50F-E4DE-5B1D-2F08787BC9DE}"/>
              </a:ext>
            </a:extLst>
          </p:cNvPr>
          <p:cNvGrpSpPr/>
          <p:nvPr/>
        </p:nvGrpSpPr>
        <p:grpSpPr>
          <a:xfrm>
            <a:off x="1366964" y="12686110"/>
            <a:ext cx="15087601" cy="1322625"/>
            <a:chOff x="1366964" y="7730107"/>
            <a:chExt cx="15087601" cy="1322625"/>
          </a:xfrm>
        </p:grpSpPr>
        <p:sp>
          <p:nvSpPr>
            <p:cNvPr id="46" name="TextBox 45">
              <a:extLst>
                <a:ext uri="{FF2B5EF4-FFF2-40B4-BE49-F238E27FC236}">
                  <a16:creationId xmlns:a16="http://schemas.microsoft.com/office/drawing/2014/main" id="{383078DF-138B-1B77-3DFA-C7C7932653B8}"/>
                </a:ext>
              </a:extLst>
            </p:cNvPr>
            <p:cNvSpPr txBox="1"/>
            <p:nvPr/>
          </p:nvSpPr>
          <p:spPr>
            <a:xfrm>
              <a:off x="1366964" y="7730107"/>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OBJECTIVE</a:t>
              </a:r>
            </a:p>
          </p:txBody>
        </p:sp>
        <p:cxnSp>
          <p:nvCxnSpPr>
            <p:cNvPr id="47" name="Straight Connector 46">
              <a:extLst>
                <a:ext uri="{FF2B5EF4-FFF2-40B4-BE49-F238E27FC236}">
                  <a16:creationId xmlns:a16="http://schemas.microsoft.com/office/drawing/2014/main" id="{22E99949-80E1-B6F9-3072-40DD6E37AC68}"/>
                </a:ext>
              </a:extLst>
            </p:cNvPr>
            <p:cNvCxnSpPr>
              <a:cxnSpLocks/>
            </p:cNvCxnSpPr>
            <p:nvPr/>
          </p:nvCxnSpPr>
          <p:spPr bwMode="auto">
            <a:xfrm>
              <a:off x="1366965" y="9036362"/>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sp>
        <p:nvSpPr>
          <p:cNvPr id="49" name="TextBox 48">
            <a:extLst>
              <a:ext uri="{FF2B5EF4-FFF2-40B4-BE49-F238E27FC236}">
                <a16:creationId xmlns:a16="http://schemas.microsoft.com/office/drawing/2014/main" id="{9973B15F-C8F3-2D4F-86F7-A252C87EE0A8}"/>
              </a:ext>
            </a:extLst>
          </p:cNvPr>
          <p:cNvSpPr txBox="1"/>
          <p:nvPr/>
        </p:nvSpPr>
        <p:spPr>
          <a:xfrm>
            <a:off x="1366964" y="7724508"/>
            <a:ext cx="15087599" cy="5016758"/>
          </a:xfrm>
          <a:prstGeom prst="rect">
            <a:avLst/>
          </a:prstGeom>
          <a:noFill/>
        </p:spPr>
        <p:txBody>
          <a:bodyPr wrap="square">
            <a:spAutoFit/>
          </a:bodyPr>
          <a:lstStyle/>
          <a:p>
            <a:pPr marL="571500" indent="-571500" algn="just">
              <a:buFont typeface="Arial" panose="020B0604020202020204" pitchFamily="34" charset="0"/>
              <a:buChar char="•"/>
            </a:pPr>
            <a:r>
              <a:rPr lang="en-US" sz="4000" dirty="0">
                <a:effectLst/>
                <a:latin typeface="Arial" panose="020B0604020202020204" pitchFamily="34" charset="0"/>
                <a:ea typeface="Malgun Gothic" panose="020B0503020000020004" pitchFamily="34" charset="-127"/>
                <a:cs typeface="Arial" panose="020B0604020202020204" pitchFamily="34" charset="0"/>
              </a:rPr>
              <a:t>Recognizing the unique combination of intense motor and cognitive skills required of warfighters, ecologically valid assessments are critical for making return-to-duty decisions in active-duty service members (SMs) after mild traumatic brain injury (</a:t>
            </a:r>
            <a:r>
              <a:rPr lang="en-US" sz="4000" dirty="0" err="1">
                <a:effectLst/>
                <a:latin typeface="Arial" panose="020B0604020202020204" pitchFamily="34" charset="0"/>
                <a:ea typeface="Malgun Gothic" panose="020B0503020000020004" pitchFamily="34" charset="-127"/>
                <a:cs typeface="Arial" panose="020B0604020202020204" pitchFamily="34" charset="0"/>
              </a:rPr>
              <a:t>mTBI</a:t>
            </a:r>
            <a:r>
              <a:rPr lang="en-US" sz="4000" dirty="0">
                <a:effectLst/>
                <a:latin typeface="Arial" panose="020B0604020202020204" pitchFamily="34" charset="0"/>
                <a:ea typeface="Malgun Gothic" panose="020B0503020000020004" pitchFamily="34" charset="-127"/>
                <a:cs typeface="Arial" panose="020B0604020202020204" pitchFamily="34" charset="0"/>
              </a:rPr>
              <a:t>). </a:t>
            </a:r>
          </a:p>
          <a:p>
            <a:pPr marL="571500" indent="-571500" algn="just">
              <a:buFont typeface="Arial" panose="020B0604020202020204" pitchFamily="34" charset="0"/>
              <a:buChar char="•"/>
            </a:pPr>
            <a:r>
              <a:rPr lang="en-US" sz="4000" dirty="0">
                <a:effectLst/>
                <a:latin typeface="Arial" panose="020B0604020202020204" pitchFamily="34" charset="0"/>
                <a:ea typeface="Malgun Gothic" panose="020B0503020000020004" pitchFamily="34" charset="-127"/>
                <a:cs typeface="Arial" panose="020B0604020202020204" pitchFamily="34" charset="0"/>
              </a:rPr>
              <a:t>The Simulated Urban Patrol (SUP) task is a novel clinical test incorporating military-relevant movements that has recently been developed to detect turning deficits after </a:t>
            </a:r>
            <a:r>
              <a:rPr lang="en-US" sz="4000" dirty="0" err="1">
                <a:effectLst/>
                <a:latin typeface="Arial" panose="020B0604020202020204" pitchFamily="34" charset="0"/>
                <a:ea typeface="Malgun Gothic" panose="020B0503020000020004" pitchFamily="34" charset="-127"/>
                <a:cs typeface="Arial" panose="020B0604020202020204" pitchFamily="34" charset="0"/>
              </a:rPr>
              <a:t>mTBI</a:t>
            </a:r>
            <a:r>
              <a:rPr lang="en-US" sz="4000" dirty="0">
                <a:effectLst/>
                <a:latin typeface="Arial" panose="020B0604020202020204" pitchFamily="34" charset="0"/>
                <a:ea typeface="Malgun Gothic" panose="020B0503020000020004" pitchFamily="34" charset="-127"/>
                <a:cs typeface="Arial" panose="020B0604020202020204" pitchFamily="34" charset="0"/>
              </a:rPr>
              <a:t>.</a:t>
            </a:r>
          </a:p>
        </p:txBody>
      </p:sp>
      <p:sp>
        <p:nvSpPr>
          <p:cNvPr id="50" name="TextBox 49">
            <a:extLst>
              <a:ext uri="{FF2B5EF4-FFF2-40B4-BE49-F238E27FC236}">
                <a16:creationId xmlns:a16="http://schemas.microsoft.com/office/drawing/2014/main" id="{4FBF1B28-8E16-52A1-C4B3-F02D6EAFA12E}"/>
              </a:ext>
            </a:extLst>
          </p:cNvPr>
          <p:cNvSpPr txBox="1"/>
          <p:nvPr/>
        </p:nvSpPr>
        <p:spPr>
          <a:xfrm>
            <a:off x="1366964" y="14251416"/>
            <a:ext cx="15087599" cy="2308324"/>
          </a:xfrm>
          <a:prstGeom prst="rect">
            <a:avLst/>
          </a:prstGeom>
          <a:noFill/>
        </p:spPr>
        <p:txBody>
          <a:bodyPr wrap="square">
            <a:spAutoFit/>
          </a:bodyPr>
          <a:lstStyle/>
          <a:p>
            <a:pPr algn="just"/>
            <a:r>
              <a:rPr lang="en-US" sz="4800" dirty="0">
                <a:latin typeface="Arial" panose="020B0604020202020204" pitchFamily="34" charset="0"/>
                <a:cs typeface="Arial" panose="020B0604020202020204" pitchFamily="34" charset="0"/>
              </a:rPr>
              <a:t>Examine how the performance of the SUP task differed between healthy civilians, civilians with </a:t>
            </a:r>
            <a:r>
              <a:rPr lang="en-US" sz="4800" dirty="0" err="1">
                <a:latin typeface="Arial" panose="020B0604020202020204" pitchFamily="34" charset="0"/>
                <a:cs typeface="Arial" panose="020B0604020202020204" pitchFamily="34" charset="0"/>
              </a:rPr>
              <a:t>mTBI</a:t>
            </a:r>
            <a:r>
              <a:rPr lang="en-US" sz="4800" dirty="0">
                <a:latin typeface="Arial" panose="020B0604020202020204" pitchFamily="34" charset="0"/>
                <a:cs typeface="Arial" panose="020B0604020202020204" pitchFamily="34" charset="0"/>
              </a:rPr>
              <a:t>, and healthy SMs.</a:t>
            </a:r>
          </a:p>
        </p:txBody>
      </p:sp>
      <p:grpSp>
        <p:nvGrpSpPr>
          <p:cNvPr id="51" name="Group 50">
            <a:extLst>
              <a:ext uri="{FF2B5EF4-FFF2-40B4-BE49-F238E27FC236}">
                <a16:creationId xmlns:a16="http://schemas.microsoft.com/office/drawing/2014/main" id="{1FD4676C-E9B9-9843-F0D4-27EDA09342B7}"/>
              </a:ext>
            </a:extLst>
          </p:cNvPr>
          <p:cNvGrpSpPr/>
          <p:nvPr/>
        </p:nvGrpSpPr>
        <p:grpSpPr>
          <a:xfrm>
            <a:off x="1366964" y="16491113"/>
            <a:ext cx="15087601" cy="1322625"/>
            <a:chOff x="1366964" y="7730107"/>
            <a:chExt cx="15087601" cy="1322625"/>
          </a:xfrm>
        </p:grpSpPr>
        <p:sp>
          <p:nvSpPr>
            <p:cNvPr id="52" name="TextBox 51">
              <a:extLst>
                <a:ext uri="{FF2B5EF4-FFF2-40B4-BE49-F238E27FC236}">
                  <a16:creationId xmlns:a16="http://schemas.microsoft.com/office/drawing/2014/main" id="{2A9B280B-F1FE-B70F-1225-FB9259FF5189}"/>
                </a:ext>
              </a:extLst>
            </p:cNvPr>
            <p:cNvSpPr txBox="1"/>
            <p:nvPr/>
          </p:nvSpPr>
          <p:spPr>
            <a:xfrm>
              <a:off x="1366964" y="7730107"/>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METHODS</a:t>
              </a:r>
            </a:p>
          </p:txBody>
        </p:sp>
        <p:cxnSp>
          <p:nvCxnSpPr>
            <p:cNvPr id="53" name="Straight Connector 52">
              <a:extLst>
                <a:ext uri="{FF2B5EF4-FFF2-40B4-BE49-F238E27FC236}">
                  <a16:creationId xmlns:a16="http://schemas.microsoft.com/office/drawing/2014/main" id="{A5783019-C8C2-0455-CC19-7AAFD758E390}"/>
                </a:ext>
              </a:extLst>
            </p:cNvPr>
            <p:cNvCxnSpPr>
              <a:cxnSpLocks/>
            </p:cNvCxnSpPr>
            <p:nvPr/>
          </p:nvCxnSpPr>
          <p:spPr bwMode="auto">
            <a:xfrm>
              <a:off x="1366965" y="9036362"/>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sp>
        <p:nvSpPr>
          <p:cNvPr id="54" name="TextBox 53">
            <a:extLst>
              <a:ext uri="{FF2B5EF4-FFF2-40B4-BE49-F238E27FC236}">
                <a16:creationId xmlns:a16="http://schemas.microsoft.com/office/drawing/2014/main" id="{DD1CEE40-8B37-9CB9-5954-AE13EAC09787}"/>
              </a:ext>
            </a:extLst>
          </p:cNvPr>
          <p:cNvSpPr txBox="1"/>
          <p:nvPr/>
        </p:nvSpPr>
        <p:spPr>
          <a:xfrm>
            <a:off x="1366963" y="18020186"/>
            <a:ext cx="8438291" cy="707886"/>
          </a:xfrm>
          <a:prstGeom prst="rect">
            <a:avLst/>
          </a:prstGeom>
          <a:noFill/>
        </p:spPr>
        <p:txBody>
          <a:bodyPr wrap="square">
            <a:spAutoFit/>
          </a:bodyPr>
          <a:lstStyle/>
          <a:p>
            <a:pPr algn="just"/>
            <a:r>
              <a:rPr lang="en-US" sz="4000" b="1" dirty="0">
                <a:latin typeface="Arial" panose="020B0604020202020204" pitchFamily="34" charset="0"/>
                <a:cs typeface="Arial" panose="020B0604020202020204" pitchFamily="34" charset="0"/>
              </a:rPr>
              <a:t>Participants:</a:t>
            </a:r>
            <a:endParaRPr lang="en-US" sz="4000" dirty="0">
              <a:latin typeface="Arial" panose="020B0604020202020204" pitchFamily="34" charset="0"/>
              <a:cs typeface="Arial" panose="020B0604020202020204" pitchFamily="34" charset="0"/>
            </a:endParaRPr>
          </a:p>
        </p:txBody>
      </p:sp>
      <p:graphicFrame>
        <p:nvGraphicFramePr>
          <p:cNvPr id="55" name="Table 54">
            <a:extLst>
              <a:ext uri="{FF2B5EF4-FFF2-40B4-BE49-F238E27FC236}">
                <a16:creationId xmlns:a16="http://schemas.microsoft.com/office/drawing/2014/main" id="{BC681D26-3509-FE8F-AF4C-A5485DA39F71}"/>
              </a:ext>
            </a:extLst>
          </p:cNvPr>
          <p:cNvGraphicFramePr>
            <a:graphicFrameLocks noGrp="1"/>
          </p:cNvGraphicFramePr>
          <p:nvPr>
            <p:extLst>
              <p:ext uri="{D42A27DB-BD31-4B8C-83A1-F6EECF244321}">
                <p14:modId xmlns:p14="http://schemas.microsoft.com/office/powerpoint/2010/main" val="1817711378"/>
              </p:ext>
            </p:extLst>
          </p:nvPr>
        </p:nvGraphicFramePr>
        <p:xfrm>
          <a:off x="1414728" y="18829774"/>
          <a:ext cx="15087600" cy="4297680"/>
        </p:xfrm>
        <a:graphic>
          <a:graphicData uri="http://schemas.openxmlformats.org/drawingml/2006/table">
            <a:tbl>
              <a:tblPr firstRow="1" bandRow="1">
                <a:tableStyleId>{9D7B26C5-4107-4FEC-AEDC-1716B250A1EF}</a:tableStyleId>
              </a:tblPr>
              <a:tblGrid>
                <a:gridCol w="4048226">
                  <a:extLst>
                    <a:ext uri="{9D8B030D-6E8A-4147-A177-3AD203B41FA5}">
                      <a16:colId xmlns:a16="http://schemas.microsoft.com/office/drawing/2014/main" val="3580800581"/>
                    </a:ext>
                  </a:extLst>
                </a:gridCol>
                <a:gridCol w="3985846">
                  <a:extLst>
                    <a:ext uri="{9D8B030D-6E8A-4147-A177-3AD203B41FA5}">
                      <a16:colId xmlns:a16="http://schemas.microsoft.com/office/drawing/2014/main" val="3025710107"/>
                    </a:ext>
                  </a:extLst>
                </a:gridCol>
                <a:gridCol w="3281628">
                  <a:extLst>
                    <a:ext uri="{9D8B030D-6E8A-4147-A177-3AD203B41FA5}">
                      <a16:colId xmlns:a16="http://schemas.microsoft.com/office/drawing/2014/main" val="2756779686"/>
                    </a:ext>
                  </a:extLst>
                </a:gridCol>
                <a:gridCol w="3771900">
                  <a:extLst>
                    <a:ext uri="{9D8B030D-6E8A-4147-A177-3AD203B41FA5}">
                      <a16:colId xmlns:a16="http://schemas.microsoft.com/office/drawing/2014/main" val="2889178295"/>
                    </a:ext>
                  </a:extLst>
                </a:gridCol>
              </a:tblGrid>
              <a:tr h="370840">
                <a:tc>
                  <a:txBody>
                    <a:bodyPr/>
                    <a:lstStyle/>
                    <a:p>
                      <a:pPr algn="ctr"/>
                      <a:endParaRPr lang="en-US" sz="35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3500" dirty="0"/>
                        <a:t>Healthy Civilians</a:t>
                      </a:r>
                    </a:p>
                    <a:p>
                      <a:pPr algn="ctr"/>
                      <a:r>
                        <a:rPr lang="en-US" sz="3500" dirty="0">
                          <a:latin typeface="Arial" panose="020B0604020202020204" pitchFamily="34" charset="0"/>
                          <a:cs typeface="Arial" panose="020B0604020202020204" pitchFamily="34" charset="0"/>
                        </a:rPr>
                        <a:t>(n=57)</a:t>
                      </a:r>
                    </a:p>
                  </a:txBody>
                  <a:tcPr anchor="ctr">
                    <a:lnT w="12700" cap="flat" cmpd="sng" algn="ctr">
                      <a:solidFill>
                        <a:schemeClr val="tx1"/>
                      </a:solidFill>
                      <a:prstDash val="solid"/>
                      <a:round/>
                      <a:headEnd type="none" w="med" len="med"/>
                      <a:tailEnd type="none" w="med" len="med"/>
                    </a:lnT>
                  </a:tcPr>
                </a:tc>
                <a:tc>
                  <a:txBody>
                    <a:bodyPr/>
                    <a:lstStyle/>
                    <a:p>
                      <a:pPr algn="ctr"/>
                      <a:r>
                        <a:rPr lang="en-US" sz="3500" dirty="0"/>
                        <a:t>Healthy SMs (n=40)</a:t>
                      </a:r>
                      <a:endParaRPr lang="en-US" sz="35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3500" dirty="0"/>
                        <a:t>Civilians with </a:t>
                      </a:r>
                      <a:r>
                        <a:rPr lang="en-US" sz="3500" dirty="0" err="1"/>
                        <a:t>mTBI</a:t>
                      </a:r>
                      <a:r>
                        <a:rPr lang="en-US" sz="3500" dirty="0"/>
                        <a:t> (n=57) </a:t>
                      </a:r>
                      <a:endParaRPr lang="en-US" sz="35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35550493"/>
                  </a:ext>
                </a:extLst>
              </a:tr>
              <a:tr h="370840">
                <a:tc>
                  <a:txBody>
                    <a:bodyPr/>
                    <a:lstStyle/>
                    <a:p>
                      <a:pPr algn="ctr"/>
                      <a:r>
                        <a:rPr lang="en-US" sz="3500" b="1" dirty="0"/>
                        <a:t>Age (yrs)</a:t>
                      </a:r>
                      <a:endParaRPr lang="en-US" sz="3500" b="1" dirty="0">
                        <a:latin typeface="Arial" panose="020B0604020202020204" pitchFamily="34" charset="0"/>
                        <a:cs typeface="Arial" panose="020B0604020202020204" pitchFamily="34" charset="0"/>
                      </a:endParaRPr>
                    </a:p>
                  </a:txBody>
                  <a:tcPr anchor="ctr"/>
                </a:tc>
                <a:tc>
                  <a:txBody>
                    <a:bodyPr/>
                    <a:lstStyle/>
                    <a:p>
                      <a:pPr algn="ctr"/>
                      <a:r>
                        <a:rPr lang="en-US" sz="3500" dirty="0">
                          <a:latin typeface="Arial" panose="020B0604020202020204" pitchFamily="34" charset="0"/>
                          <a:cs typeface="Arial" panose="020B0604020202020204" pitchFamily="34" charset="0"/>
                        </a:rPr>
                        <a:t>31.1 ± 9.5</a:t>
                      </a:r>
                    </a:p>
                  </a:txBody>
                  <a:tcPr anchor="ctr"/>
                </a:tc>
                <a:tc>
                  <a:txBody>
                    <a:bodyPr/>
                    <a:lstStyle/>
                    <a:p>
                      <a:pPr algn="ctr"/>
                      <a:r>
                        <a:rPr lang="en-US" sz="3500" dirty="0">
                          <a:latin typeface="Arial" panose="020B0604020202020204" pitchFamily="34" charset="0"/>
                          <a:cs typeface="Arial" panose="020B0604020202020204" pitchFamily="34" charset="0"/>
                        </a:rPr>
                        <a:t>27.4 ± 4.8</a:t>
                      </a:r>
                    </a:p>
                  </a:txBody>
                  <a:tcPr anchor="ctr"/>
                </a:tc>
                <a:tc>
                  <a:txBody>
                    <a:bodyPr/>
                    <a:lstStyle/>
                    <a:p>
                      <a:pPr algn="ctr"/>
                      <a:r>
                        <a:rPr lang="en-US" sz="3500" dirty="0">
                          <a:latin typeface="Arial" panose="020B0604020202020204" pitchFamily="34" charset="0"/>
                          <a:cs typeface="Arial" panose="020B0604020202020204" pitchFamily="34" charset="0"/>
                        </a:rPr>
                        <a:t>32.3 ± 9.6</a:t>
                      </a:r>
                    </a:p>
                  </a:txBody>
                  <a:tcPr anchor="ctr"/>
                </a:tc>
                <a:extLst>
                  <a:ext uri="{0D108BD9-81ED-4DB2-BD59-A6C34878D82A}">
                    <a16:rowId xmlns:a16="http://schemas.microsoft.com/office/drawing/2014/main" val="2723077543"/>
                  </a:ext>
                </a:extLst>
              </a:tr>
              <a:tr h="370840">
                <a:tc>
                  <a:txBody>
                    <a:bodyPr/>
                    <a:lstStyle/>
                    <a:p>
                      <a:pPr algn="ctr"/>
                      <a:r>
                        <a:rPr lang="en-US" sz="3500" b="1" dirty="0"/>
                        <a:t>Sex (M, (%))</a:t>
                      </a:r>
                      <a:endParaRPr lang="en-US" sz="3500" b="1" dirty="0">
                        <a:latin typeface="Arial" panose="020B0604020202020204" pitchFamily="34" charset="0"/>
                        <a:cs typeface="Arial" panose="020B0604020202020204" pitchFamily="34" charset="0"/>
                      </a:endParaRPr>
                    </a:p>
                  </a:txBody>
                  <a:tcPr anchor="ctr"/>
                </a:tc>
                <a:tc>
                  <a:txBody>
                    <a:bodyPr/>
                    <a:lstStyle/>
                    <a:p>
                      <a:pPr marL="0" marR="0" lvl="0" indent="0" algn="ctr" defTabSz="4632990" rtl="0" eaLnBrk="1" fontAlgn="auto" latinLnBrk="0" hangingPunct="1">
                        <a:lnSpc>
                          <a:spcPct val="100000"/>
                        </a:lnSpc>
                        <a:spcBef>
                          <a:spcPts val="0"/>
                        </a:spcBef>
                        <a:spcAft>
                          <a:spcPts val="0"/>
                        </a:spcAft>
                        <a:buClrTx/>
                        <a:buSzTx/>
                        <a:buFontTx/>
                        <a:buNone/>
                        <a:tabLst/>
                        <a:defRPr/>
                      </a:pPr>
                      <a:r>
                        <a:rPr lang="en-US" sz="3500" dirty="0">
                          <a:latin typeface="Arial" panose="020B0604020202020204" pitchFamily="34" charset="0"/>
                          <a:cs typeface="Arial" panose="020B0604020202020204" pitchFamily="34" charset="0"/>
                        </a:rPr>
                        <a:t>16 (28.1%)</a:t>
                      </a:r>
                    </a:p>
                  </a:txBody>
                  <a:tcPr anchor="ctr"/>
                </a:tc>
                <a:tc>
                  <a:txBody>
                    <a:bodyPr/>
                    <a:lstStyle/>
                    <a:p>
                      <a:pPr marL="0" marR="0" lvl="0" indent="0" algn="ctr" defTabSz="4632990" rtl="0" eaLnBrk="1" fontAlgn="auto" latinLnBrk="0" hangingPunct="1">
                        <a:lnSpc>
                          <a:spcPct val="100000"/>
                        </a:lnSpc>
                        <a:spcBef>
                          <a:spcPts val="0"/>
                        </a:spcBef>
                        <a:spcAft>
                          <a:spcPts val="0"/>
                        </a:spcAft>
                        <a:buClrTx/>
                        <a:buSzTx/>
                        <a:buFontTx/>
                        <a:buNone/>
                        <a:tabLst/>
                        <a:defRPr/>
                      </a:pPr>
                      <a:r>
                        <a:rPr lang="en-US" sz="3500" dirty="0">
                          <a:latin typeface="Arial" panose="020B0604020202020204" pitchFamily="34" charset="0"/>
                          <a:cs typeface="Arial" panose="020B0604020202020204" pitchFamily="34" charset="0"/>
                        </a:rPr>
                        <a:t>26 (63.4%)</a:t>
                      </a:r>
                    </a:p>
                  </a:txBody>
                  <a:tcPr anchor="ctr"/>
                </a:tc>
                <a:tc>
                  <a:txBody>
                    <a:bodyPr/>
                    <a:lstStyle/>
                    <a:p>
                      <a:pPr algn="ctr"/>
                      <a:r>
                        <a:rPr lang="en-US" sz="3500" dirty="0">
                          <a:latin typeface="Arial" panose="020B0604020202020204" pitchFamily="34" charset="0"/>
                          <a:cs typeface="Arial" panose="020B0604020202020204" pitchFamily="34" charset="0"/>
                        </a:rPr>
                        <a:t>12 (21.1%)</a:t>
                      </a:r>
                    </a:p>
                  </a:txBody>
                  <a:tcPr anchor="ctr"/>
                </a:tc>
                <a:extLst>
                  <a:ext uri="{0D108BD9-81ED-4DB2-BD59-A6C34878D82A}">
                    <a16:rowId xmlns:a16="http://schemas.microsoft.com/office/drawing/2014/main" val="1127551127"/>
                  </a:ext>
                </a:extLst>
              </a:tr>
              <a:tr h="370840">
                <a:tc>
                  <a:txBody>
                    <a:bodyPr/>
                    <a:lstStyle/>
                    <a:p>
                      <a:pPr algn="ctr"/>
                      <a:r>
                        <a:rPr lang="en-US" sz="3500" b="1" dirty="0"/>
                        <a:t>Height (cm)</a:t>
                      </a:r>
                      <a:endParaRPr lang="en-US" sz="3500" b="1" dirty="0">
                        <a:latin typeface="Arial" panose="020B0604020202020204" pitchFamily="34" charset="0"/>
                        <a:cs typeface="Arial" panose="020B0604020202020204" pitchFamily="34" charset="0"/>
                      </a:endParaRPr>
                    </a:p>
                  </a:txBody>
                  <a:tcPr anchor="ctr"/>
                </a:tc>
                <a:tc>
                  <a:txBody>
                    <a:bodyPr/>
                    <a:lstStyle/>
                    <a:p>
                      <a:pPr algn="ctr"/>
                      <a:r>
                        <a:rPr lang="en-US" sz="3500" dirty="0">
                          <a:latin typeface="Arial" panose="020B0604020202020204" pitchFamily="34" charset="0"/>
                          <a:cs typeface="Arial" panose="020B0604020202020204" pitchFamily="34" charset="0"/>
                        </a:rPr>
                        <a:t>170.6 ± 9.8</a:t>
                      </a:r>
                    </a:p>
                  </a:txBody>
                  <a:tcPr anchor="ctr"/>
                </a:tc>
                <a:tc>
                  <a:txBody>
                    <a:bodyPr/>
                    <a:lstStyle/>
                    <a:p>
                      <a:pPr algn="ctr"/>
                      <a:r>
                        <a:rPr lang="en-US" sz="3500" dirty="0">
                          <a:latin typeface="Arial" panose="020B0604020202020204" pitchFamily="34" charset="0"/>
                          <a:cs typeface="Arial" panose="020B0604020202020204" pitchFamily="34" charset="0"/>
                        </a:rPr>
                        <a:t>175.6 ± 10.8</a:t>
                      </a:r>
                    </a:p>
                  </a:txBody>
                  <a:tcPr anchor="ctr"/>
                </a:tc>
                <a:tc>
                  <a:txBody>
                    <a:bodyPr/>
                    <a:lstStyle/>
                    <a:p>
                      <a:pPr algn="ctr"/>
                      <a:r>
                        <a:rPr lang="en-US" sz="3500" dirty="0">
                          <a:latin typeface="Arial" panose="020B0604020202020204" pitchFamily="34" charset="0"/>
                          <a:cs typeface="Arial" panose="020B0604020202020204" pitchFamily="34" charset="0"/>
                        </a:rPr>
                        <a:t>169.7 ± 9.4</a:t>
                      </a:r>
                    </a:p>
                  </a:txBody>
                  <a:tcPr anchor="ctr"/>
                </a:tc>
                <a:extLst>
                  <a:ext uri="{0D108BD9-81ED-4DB2-BD59-A6C34878D82A}">
                    <a16:rowId xmlns:a16="http://schemas.microsoft.com/office/drawing/2014/main" val="367320156"/>
                  </a:ext>
                </a:extLst>
              </a:tr>
              <a:tr h="370840">
                <a:tc>
                  <a:txBody>
                    <a:bodyPr/>
                    <a:lstStyle/>
                    <a:p>
                      <a:pPr algn="ctr"/>
                      <a:r>
                        <a:rPr lang="en-US" sz="3500" b="1" dirty="0">
                          <a:latin typeface="Arial" panose="020B0604020202020204" pitchFamily="34" charset="0"/>
                          <a:cs typeface="Arial" panose="020B0604020202020204" pitchFamily="34" charset="0"/>
                        </a:rPr>
                        <a:t>Body mass (kg)</a:t>
                      </a:r>
                    </a:p>
                  </a:txBody>
                  <a:tcPr anchor="ctr"/>
                </a:tc>
                <a:tc>
                  <a:txBody>
                    <a:bodyPr/>
                    <a:lstStyle/>
                    <a:p>
                      <a:pPr algn="ctr"/>
                      <a:r>
                        <a:rPr lang="en-US" sz="3500" dirty="0">
                          <a:latin typeface="Arial" panose="020B0604020202020204" pitchFamily="34" charset="0"/>
                          <a:cs typeface="Arial" panose="020B0604020202020204" pitchFamily="34" charset="0"/>
                        </a:rPr>
                        <a:t>72.4 ± 17.1</a:t>
                      </a:r>
                    </a:p>
                  </a:txBody>
                  <a:tcPr anchor="ctr"/>
                </a:tc>
                <a:tc>
                  <a:txBody>
                    <a:bodyPr/>
                    <a:lstStyle/>
                    <a:p>
                      <a:pPr algn="ctr"/>
                      <a:r>
                        <a:rPr lang="en-US" sz="3500" dirty="0">
                          <a:latin typeface="Arial" panose="020B0604020202020204" pitchFamily="34" charset="0"/>
                          <a:cs typeface="Arial" panose="020B0604020202020204" pitchFamily="34" charset="0"/>
                        </a:rPr>
                        <a:t>76.9 ± 15.1</a:t>
                      </a:r>
                    </a:p>
                  </a:txBody>
                  <a:tcPr anchor="ctr"/>
                </a:tc>
                <a:tc>
                  <a:txBody>
                    <a:bodyPr/>
                    <a:lstStyle/>
                    <a:p>
                      <a:pPr algn="ctr"/>
                      <a:r>
                        <a:rPr lang="en-US" sz="3500" dirty="0">
                          <a:latin typeface="Arial" panose="020B0604020202020204" pitchFamily="34" charset="0"/>
                          <a:cs typeface="Arial" panose="020B0604020202020204" pitchFamily="34" charset="0"/>
                        </a:rPr>
                        <a:t>73.1 ± 18.9</a:t>
                      </a:r>
                    </a:p>
                  </a:txBody>
                  <a:tcPr anchor="ctr"/>
                </a:tc>
                <a:extLst>
                  <a:ext uri="{0D108BD9-81ED-4DB2-BD59-A6C34878D82A}">
                    <a16:rowId xmlns:a16="http://schemas.microsoft.com/office/drawing/2014/main" val="1487770561"/>
                  </a:ext>
                </a:extLst>
              </a:tr>
              <a:tr h="370840">
                <a:tc>
                  <a:txBody>
                    <a:bodyPr/>
                    <a:lstStyle/>
                    <a:p>
                      <a:pPr algn="ctr"/>
                      <a:r>
                        <a:rPr lang="en-US" sz="3500" b="1" dirty="0">
                          <a:latin typeface="Arial" panose="020B0604020202020204" pitchFamily="34" charset="0"/>
                          <a:cs typeface="Arial" panose="020B0604020202020204" pitchFamily="34" charset="0"/>
                        </a:rPr>
                        <a:t>Days since injury</a:t>
                      </a:r>
                    </a:p>
                  </a:txBody>
                  <a:tcPr anchor="ctr"/>
                </a:tc>
                <a:tc>
                  <a:txBody>
                    <a:bodyPr/>
                    <a:lstStyle/>
                    <a:p>
                      <a:pPr algn="ctr"/>
                      <a:r>
                        <a:rPr lang="en-US" sz="3500" dirty="0">
                          <a:latin typeface="Arial" panose="020B0604020202020204" pitchFamily="34" charset="0"/>
                          <a:cs typeface="Arial" panose="020B0604020202020204" pitchFamily="34" charset="0"/>
                        </a:rPr>
                        <a:t>–</a:t>
                      </a:r>
                    </a:p>
                  </a:txBody>
                  <a:tcPr anchor="ctr"/>
                </a:tc>
                <a:tc>
                  <a:txBody>
                    <a:bodyPr/>
                    <a:lstStyle/>
                    <a:p>
                      <a:pPr algn="ctr"/>
                      <a:r>
                        <a:rPr lang="en-US" sz="3500" dirty="0">
                          <a:latin typeface="Arial" panose="020B0604020202020204" pitchFamily="34" charset="0"/>
                          <a:cs typeface="Arial" panose="020B0604020202020204" pitchFamily="34" charset="0"/>
                        </a:rPr>
                        <a:t>–</a:t>
                      </a:r>
                    </a:p>
                  </a:txBody>
                  <a:tcPr anchor="ctr"/>
                </a:tc>
                <a:tc>
                  <a:txBody>
                    <a:bodyPr/>
                    <a:lstStyle/>
                    <a:p>
                      <a:pPr algn="ctr"/>
                      <a:r>
                        <a:rPr lang="en-US" sz="3600" dirty="0">
                          <a:latin typeface="Arial" panose="020B0604020202020204" pitchFamily="34" charset="0"/>
                          <a:cs typeface="Arial" panose="020B0604020202020204" pitchFamily="34" charset="0"/>
                        </a:rPr>
                        <a:t>311.3 ± 265.0</a:t>
                      </a:r>
                      <a:endParaRPr lang="en-US" sz="35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364265087"/>
                  </a:ext>
                </a:extLst>
              </a:tr>
            </a:tbl>
          </a:graphicData>
        </a:graphic>
      </p:graphicFrame>
      <p:sp>
        <p:nvSpPr>
          <p:cNvPr id="57" name="TextBox 56">
            <a:extLst>
              <a:ext uri="{FF2B5EF4-FFF2-40B4-BE49-F238E27FC236}">
                <a16:creationId xmlns:a16="http://schemas.microsoft.com/office/drawing/2014/main" id="{DFE08AD7-36E7-C99E-3AD1-44D9DA1326B8}"/>
              </a:ext>
            </a:extLst>
          </p:cNvPr>
          <p:cNvSpPr txBox="1"/>
          <p:nvPr/>
        </p:nvSpPr>
        <p:spPr>
          <a:xfrm>
            <a:off x="1367243" y="23573788"/>
            <a:ext cx="15135085" cy="4401205"/>
          </a:xfrm>
          <a:prstGeom prst="rect">
            <a:avLst/>
          </a:prstGeom>
          <a:noFill/>
        </p:spPr>
        <p:txBody>
          <a:bodyPr wrap="square">
            <a:spAutoFit/>
          </a:bodyPr>
          <a:lstStyle/>
          <a:p>
            <a:pPr algn="just"/>
            <a:r>
              <a:rPr lang="en-US" sz="4000" b="1" dirty="0">
                <a:latin typeface="Arial" panose="020B0604020202020204" pitchFamily="34" charset="0"/>
                <a:cs typeface="Arial" panose="020B0604020202020204" pitchFamily="34" charset="0"/>
              </a:rPr>
              <a:t>Experimental Procedures:</a:t>
            </a:r>
          </a:p>
          <a:p>
            <a:r>
              <a:rPr lang="en-US" sz="4000" dirty="0">
                <a:latin typeface="Arial" panose="020B0604020202020204" pitchFamily="34" charset="0"/>
                <a:cs typeface="Arial" panose="020B0604020202020204" pitchFamily="34" charset="0"/>
              </a:rPr>
              <a:t>People wore a wearable sensor on the head (Clario) while navigating through a shoot house with two rooms separated by a doorway using a laser tag weapon. They were instructed to clear all hostile (red) targets as fast as possible without tagging friendly (blue) targets. Three trials were completed with targets switching across trials. Targets were at varying heights</a:t>
            </a:r>
          </a:p>
        </p:txBody>
      </p:sp>
      <mc:AlternateContent xmlns:mc="http://schemas.openxmlformats.org/markup-compatibility/2006">
        <mc:Choice xmlns:a14="http://schemas.microsoft.com/office/drawing/2010/main" Requires="a14">
          <p:sp>
            <p:nvSpPr>
              <p:cNvPr id="58" name="TextBox 57">
                <a:extLst>
                  <a:ext uri="{FF2B5EF4-FFF2-40B4-BE49-F238E27FC236}">
                    <a16:creationId xmlns:a16="http://schemas.microsoft.com/office/drawing/2014/main" id="{87788BC5-82AA-2B31-CD6B-47EA96296D7C}"/>
                  </a:ext>
                </a:extLst>
              </p:cNvPr>
              <p:cNvSpPr txBox="1"/>
              <p:nvPr/>
            </p:nvSpPr>
            <p:spPr>
              <a:xfrm>
                <a:off x="18058840" y="13110827"/>
                <a:ext cx="15750415" cy="3290003"/>
              </a:xfrm>
              <a:prstGeom prst="rect">
                <a:avLst/>
              </a:prstGeom>
              <a:noFill/>
            </p:spPr>
            <p:txBody>
              <a:bodyPr wrap="square">
                <a:spAutoFit/>
              </a:bodyPr>
              <a:lstStyle/>
              <a:p>
                <a:pPr algn="just"/>
                <a:r>
                  <a:rPr lang="en-US" sz="4000" b="1" dirty="0">
                    <a:latin typeface="Arial" panose="020B0604020202020204" pitchFamily="34" charset="0"/>
                    <a:cs typeface="Arial" panose="020B0604020202020204" pitchFamily="34" charset="0"/>
                  </a:rPr>
                  <a:t>Statistical Analysis:</a:t>
                </a:r>
              </a:p>
              <a:p>
                <a:pPr marL="571500" indent="-571500" algn="just">
                  <a:buFont typeface="Arial" panose="020B0604020202020204" pitchFamily="34" charset="0"/>
                  <a:buChar char="•"/>
                </a:pPr>
                <a:r>
                  <a:rPr lang="en-US" sz="4000" dirty="0">
                    <a:latin typeface="Arial" panose="020B0604020202020204" pitchFamily="34" charset="0"/>
                    <a:cs typeface="Arial" panose="020B0604020202020204" pitchFamily="34" charset="0"/>
                  </a:rPr>
                  <a:t>Group comparisons: Welch’s ANOVA (Kruskal-Wallis for accuracy)</a:t>
                </a:r>
              </a:p>
              <a:p>
                <a:pPr marL="571500" indent="-571500" algn="just">
                  <a:buFont typeface="Arial" panose="020B0604020202020204" pitchFamily="34" charset="0"/>
                  <a:buChar char="•"/>
                </a:pPr>
                <a:r>
                  <a:rPr lang="en-US" sz="4000" dirty="0">
                    <a:latin typeface="Arial" panose="020B0604020202020204" pitchFamily="34" charset="0"/>
                    <a:cs typeface="Arial" panose="020B0604020202020204" pitchFamily="34" charset="0"/>
                  </a:rPr>
                  <a:t>Post-hoc test: Bonferroni test</a:t>
                </a:r>
              </a:p>
              <a:p>
                <a:pPr marL="571500" indent="-571500" algn="just">
                  <a:buFont typeface="Arial" panose="020B0604020202020204" pitchFamily="34" charset="0"/>
                  <a:buChar char="•"/>
                </a:pPr>
                <a:r>
                  <a:rPr lang="en-US" sz="4000" dirty="0">
                    <a:latin typeface="Arial" panose="020B0604020202020204" pitchFamily="34" charset="0"/>
                    <a:cs typeface="Arial" panose="020B0604020202020204" pitchFamily="34" charset="0"/>
                  </a:rPr>
                  <a:t>Effect size: Partial eta squared (</a:t>
                </a:r>
                <a14:m>
                  <m:oMath xmlns:m="http://schemas.openxmlformats.org/officeDocument/2006/math">
                    <m:sSubSup>
                      <m:sSubSupPr>
                        <m:ctrlPr>
                          <a:rPr lang="en-US" sz="4000" b="0" i="1" smtClean="0">
                            <a:latin typeface="Cambria Math" panose="02040503050406030204" pitchFamily="18" charset="0"/>
                            <a:cs typeface="Arial" panose="020B0604020202020204" pitchFamily="34" charset="0"/>
                          </a:rPr>
                        </m:ctrlPr>
                      </m:sSubSupPr>
                      <m:e>
                        <m:r>
                          <a:rPr lang="en-US" sz="4000" b="0" i="1" smtClean="0">
                            <a:latin typeface="Cambria Math" panose="02040503050406030204" pitchFamily="18" charset="0"/>
                            <a:cs typeface="Arial" panose="020B0604020202020204" pitchFamily="34" charset="0"/>
                          </a:rPr>
                          <m:t>𝜂</m:t>
                        </m:r>
                      </m:e>
                      <m:sub>
                        <m:r>
                          <a:rPr lang="en-US" sz="4000" b="0" i="1" smtClean="0">
                            <a:latin typeface="Cambria Math" panose="02040503050406030204" pitchFamily="18" charset="0"/>
                            <a:cs typeface="Arial" panose="020B0604020202020204" pitchFamily="34" charset="0"/>
                          </a:rPr>
                          <m:t>𝑝</m:t>
                        </m:r>
                      </m:sub>
                      <m:sup>
                        <m:r>
                          <a:rPr lang="en-US" sz="4000" b="0" i="1" smtClean="0">
                            <a:latin typeface="Cambria Math" panose="02040503050406030204" pitchFamily="18" charset="0"/>
                            <a:cs typeface="Arial" panose="020B0604020202020204" pitchFamily="34" charset="0"/>
                          </a:rPr>
                          <m:t>2</m:t>
                        </m:r>
                      </m:sup>
                    </m:sSubSup>
                    <m:r>
                      <a:rPr lang="en-US" sz="4000" b="0" i="0" smtClean="0">
                        <a:latin typeface="Cambria Math" panose="020405030504060302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a:p>
                <a:pPr algn="just"/>
                <a:r>
                  <a:rPr lang="en-US" sz="4000" dirty="0">
                    <a:latin typeface="Arial" panose="020B0604020202020204" pitchFamily="34" charset="0"/>
                    <a:cs typeface="Arial" panose="020B0604020202020204" pitchFamily="34" charset="0"/>
                  </a:rPr>
                  <a:t>    (</a:t>
                </a:r>
                <a:r>
                  <a:rPr lang="en-US" sz="4000" i="1" dirty="0">
                    <a:latin typeface="Arial" panose="020B0604020202020204" pitchFamily="34" charset="0"/>
                    <a:cs typeface="Arial" panose="020B0604020202020204" pitchFamily="34" charset="0"/>
                  </a:rPr>
                  <a:t>small</a:t>
                </a:r>
                <a:r>
                  <a:rPr lang="en-US" sz="4000" dirty="0">
                    <a:latin typeface="Arial" panose="020B0604020202020204" pitchFamily="34" charset="0"/>
                    <a:cs typeface="Arial" panose="020B0604020202020204" pitchFamily="34" charset="0"/>
                  </a:rPr>
                  <a:t>: 0.01≤ </a:t>
                </a:r>
                <a14:m>
                  <m:oMath xmlns:m="http://schemas.openxmlformats.org/officeDocument/2006/math">
                    <m:sSubSup>
                      <m:sSubSupPr>
                        <m:ctrlPr>
                          <a:rPr lang="en-US" sz="4000" i="1">
                            <a:latin typeface="Cambria Math" panose="02040503050406030204" pitchFamily="18" charset="0"/>
                            <a:cs typeface="Arial" panose="020B0604020202020204" pitchFamily="34" charset="0"/>
                          </a:rPr>
                        </m:ctrlPr>
                      </m:sSubSupPr>
                      <m:e>
                        <m:r>
                          <a:rPr lang="en-US" sz="4000" i="1">
                            <a:latin typeface="Cambria Math" panose="02040503050406030204" pitchFamily="18" charset="0"/>
                            <a:cs typeface="Arial" panose="020B0604020202020204" pitchFamily="34" charset="0"/>
                          </a:rPr>
                          <m:t>𝜂</m:t>
                        </m:r>
                      </m:e>
                      <m:sub>
                        <m:r>
                          <a:rPr lang="en-US" sz="4000" i="1">
                            <a:latin typeface="Cambria Math" panose="02040503050406030204" pitchFamily="18" charset="0"/>
                            <a:cs typeface="Arial" panose="020B0604020202020204" pitchFamily="34" charset="0"/>
                          </a:rPr>
                          <m:t>𝑝</m:t>
                        </m:r>
                      </m:sub>
                      <m:sup>
                        <m:r>
                          <a:rPr lang="en-US" sz="4000" i="1">
                            <a:latin typeface="Cambria Math" panose="02040503050406030204" pitchFamily="18" charset="0"/>
                            <a:cs typeface="Arial" panose="020B0604020202020204" pitchFamily="34" charset="0"/>
                          </a:rPr>
                          <m:t>2</m:t>
                        </m:r>
                      </m:sup>
                    </m:sSubSup>
                  </m:oMath>
                </a14:m>
                <a:r>
                  <a:rPr lang="en-US" sz="4000" dirty="0">
                    <a:latin typeface="Arial" panose="020B0604020202020204" pitchFamily="34" charset="0"/>
                    <a:cs typeface="Arial" panose="020B0604020202020204" pitchFamily="34" charset="0"/>
                  </a:rPr>
                  <a:t> ≤0.05; </a:t>
                </a:r>
                <a:r>
                  <a:rPr lang="en-US" sz="4000" i="1" dirty="0">
                    <a:latin typeface="Arial" panose="020B0604020202020204" pitchFamily="34" charset="0"/>
                    <a:cs typeface="Arial" panose="020B0604020202020204" pitchFamily="34" charset="0"/>
                  </a:rPr>
                  <a:t>medium</a:t>
                </a:r>
                <a:r>
                  <a:rPr lang="en-US" sz="4000" dirty="0">
                    <a:latin typeface="Arial" panose="020B0604020202020204" pitchFamily="34" charset="0"/>
                    <a:cs typeface="Arial" panose="020B0604020202020204" pitchFamily="34" charset="0"/>
                  </a:rPr>
                  <a:t>: 0.05&lt; </a:t>
                </a:r>
                <a14:m>
                  <m:oMath xmlns:m="http://schemas.openxmlformats.org/officeDocument/2006/math">
                    <m:sSubSup>
                      <m:sSubSupPr>
                        <m:ctrlPr>
                          <a:rPr lang="en-US" sz="4000" i="1">
                            <a:latin typeface="Cambria Math" panose="02040503050406030204" pitchFamily="18" charset="0"/>
                            <a:cs typeface="Arial" panose="020B0604020202020204" pitchFamily="34" charset="0"/>
                          </a:rPr>
                        </m:ctrlPr>
                      </m:sSubSupPr>
                      <m:e>
                        <m:r>
                          <a:rPr lang="en-US" sz="4000" i="1">
                            <a:latin typeface="Cambria Math" panose="02040503050406030204" pitchFamily="18" charset="0"/>
                            <a:cs typeface="Arial" panose="020B0604020202020204" pitchFamily="34" charset="0"/>
                          </a:rPr>
                          <m:t>𝜂</m:t>
                        </m:r>
                      </m:e>
                      <m:sub>
                        <m:r>
                          <a:rPr lang="en-US" sz="4000" i="1">
                            <a:latin typeface="Cambria Math" panose="02040503050406030204" pitchFamily="18" charset="0"/>
                            <a:cs typeface="Arial" panose="020B0604020202020204" pitchFamily="34" charset="0"/>
                          </a:rPr>
                          <m:t>𝑝</m:t>
                        </m:r>
                      </m:sub>
                      <m:sup>
                        <m:r>
                          <a:rPr lang="en-US" sz="4000" i="1">
                            <a:latin typeface="Cambria Math" panose="02040503050406030204" pitchFamily="18" charset="0"/>
                            <a:cs typeface="Arial" panose="020B0604020202020204" pitchFamily="34" charset="0"/>
                          </a:rPr>
                          <m:t>2</m:t>
                        </m:r>
                      </m:sup>
                    </m:sSubSup>
                  </m:oMath>
                </a14:m>
                <a:r>
                  <a:rPr lang="en-US" sz="4000" dirty="0">
                    <a:latin typeface="Arial" panose="020B0604020202020204" pitchFamily="34" charset="0"/>
                    <a:cs typeface="Arial" panose="020B0604020202020204" pitchFamily="34" charset="0"/>
                  </a:rPr>
                  <a:t> ≤0.13; </a:t>
                </a:r>
                <a:r>
                  <a:rPr lang="en-US" sz="4000" i="1" dirty="0">
                    <a:latin typeface="Arial" panose="020B0604020202020204" pitchFamily="34" charset="0"/>
                    <a:cs typeface="Arial" panose="020B0604020202020204" pitchFamily="34" charset="0"/>
                  </a:rPr>
                  <a:t>large</a:t>
                </a:r>
                <a:r>
                  <a:rPr lang="en-US" sz="4000" dirty="0">
                    <a:latin typeface="Arial" panose="020B0604020202020204" pitchFamily="34" charset="0"/>
                    <a:cs typeface="Arial" panose="020B0604020202020204" pitchFamily="34" charset="0"/>
                  </a:rPr>
                  <a:t>: </a:t>
                </a:r>
                <a14:m>
                  <m:oMath xmlns:m="http://schemas.openxmlformats.org/officeDocument/2006/math">
                    <m:sSubSup>
                      <m:sSubSupPr>
                        <m:ctrlPr>
                          <a:rPr lang="en-US" sz="4000" i="1">
                            <a:latin typeface="Cambria Math" panose="02040503050406030204" pitchFamily="18" charset="0"/>
                            <a:cs typeface="Arial" panose="020B0604020202020204" pitchFamily="34" charset="0"/>
                          </a:rPr>
                        </m:ctrlPr>
                      </m:sSubSupPr>
                      <m:e>
                        <m:r>
                          <a:rPr lang="en-US" sz="4000" i="1">
                            <a:latin typeface="Cambria Math" panose="02040503050406030204" pitchFamily="18" charset="0"/>
                            <a:cs typeface="Arial" panose="020B0604020202020204" pitchFamily="34" charset="0"/>
                          </a:rPr>
                          <m:t>𝜂</m:t>
                        </m:r>
                      </m:e>
                      <m:sub>
                        <m:r>
                          <a:rPr lang="en-US" sz="4000" i="1">
                            <a:latin typeface="Cambria Math" panose="02040503050406030204" pitchFamily="18" charset="0"/>
                            <a:cs typeface="Arial" panose="020B0604020202020204" pitchFamily="34" charset="0"/>
                          </a:rPr>
                          <m:t>𝑝</m:t>
                        </m:r>
                      </m:sub>
                      <m:sup>
                        <m:r>
                          <a:rPr lang="en-US" sz="4000" i="1">
                            <a:latin typeface="Cambria Math" panose="02040503050406030204" pitchFamily="18" charset="0"/>
                            <a:cs typeface="Arial" panose="020B0604020202020204" pitchFamily="34" charset="0"/>
                          </a:rPr>
                          <m:t>2</m:t>
                        </m:r>
                      </m:sup>
                    </m:sSubSup>
                  </m:oMath>
                </a14:m>
                <a:r>
                  <a:rPr lang="en-US" sz="4000" dirty="0">
                    <a:latin typeface="Arial" panose="020B0604020202020204" pitchFamily="34" charset="0"/>
                    <a:cs typeface="Arial" panose="020B0604020202020204" pitchFamily="34" charset="0"/>
                  </a:rPr>
                  <a:t> &gt;0.14)</a:t>
                </a:r>
              </a:p>
            </p:txBody>
          </p:sp>
        </mc:Choice>
        <mc:Fallback>
          <p:sp>
            <p:nvSpPr>
              <p:cNvPr id="58" name="TextBox 57">
                <a:extLst>
                  <a:ext uri="{FF2B5EF4-FFF2-40B4-BE49-F238E27FC236}">
                    <a16:creationId xmlns:a16="http://schemas.microsoft.com/office/drawing/2014/main" id="{87788BC5-82AA-2B31-CD6B-47EA96296D7C}"/>
                  </a:ext>
                </a:extLst>
              </p:cNvPr>
              <p:cNvSpPr txBox="1">
                <a:spLocks noRot="1" noChangeAspect="1" noMove="1" noResize="1" noEditPoints="1" noAdjustHandles="1" noChangeArrowheads="1" noChangeShapeType="1" noTextEdit="1"/>
              </p:cNvSpPr>
              <p:nvPr/>
            </p:nvSpPr>
            <p:spPr>
              <a:xfrm>
                <a:off x="18058840" y="13110827"/>
                <a:ext cx="15750415" cy="3290003"/>
              </a:xfrm>
              <a:prstGeom prst="rect">
                <a:avLst/>
              </a:prstGeom>
              <a:blipFill>
                <a:blip r:embed="rId6"/>
                <a:stretch>
                  <a:fillRect l="-1354" t="-3340" r="-619" b="-5380"/>
                </a:stretch>
              </a:blipFill>
            </p:spPr>
            <p:txBody>
              <a:bodyPr/>
              <a:lstStyle/>
              <a:p>
                <a:r>
                  <a:rPr lang="en-US">
                    <a:noFill/>
                  </a:rPr>
                  <a:t> </a:t>
                </a:r>
              </a:p>
            </p:txBody>
          </p:sp>
        </mc:Fallback>
      </mc:AlternateContent>
      <p:sp>
        <p:nvSpPr>
          <p:cNvPr id="66" name="Rectangle 65">
            <a:extLst>
              <a:ext uri="{FF2B5EF4-FFF2-40B4-BE49-F238E27FC236}">
                <a16:creationId xmlns:a16="http://schemas.microsoft.com/office/drawing/2014/main" id="{C3DA172D-81A2-64F1-D259-689F237883B5}"/>
              </a:ext>
            </a:extLst>
          </p:cNvPr>
          <p:cNvSpPr/>
          <p:nvPr/>
        </p:nvSpPr>
        <p:spPr>
          <a:xfrm>
            <a:off x="18059400" y="18834913"/>
            <a:ext cx="1306255" cy="1047204"/>
          </a:xfrm>
          <a:prstGeom prst="rect">
            <a:avLst/>
          </a:prstGeom>
          <a:solidFill>
            <a:schemeClr val="bg1"/>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rPr>
              <a:t>1</a:t>
            </a:r>
          </a:p>
        </p:txBody>
      </p:sp>
      <p:sp>
        <p:nvSpPr>
          <p:cNvPr id="67" name="TextBox 66">
            <a:extLst>
              <a:ext uri="{FF2B5EF4-FFF2-40B4-BE49-F238E27FC236}">
                <a16:creationId xmlns:a16="http://schemas.microsoft.com/office/drawing/2014/main" id="{98526E43-95CA-5E2C-25D9-6A19EC786399}"/>
              </a:ext>
            </a:extLst>
          </p:cNvPr>
          <p:cNvSpPr txBox="1"/>
          <p:nvPr/>
        </p:nvSpPr>
        <p:spPr>
          <a:xfrm>
            <a:off x="20035745" y="18573685"/>
            <a:ext cx="13111255" cy="1569660"/>
          </a:xfrm>
          <a:prstGeom prst="rect">
            <a:avLst/>
          </a:prstGeom>
          <a:noFill/>
        </p:spPr>
        <p:txBody>
          <a:bodyPr wrap="square">
            <a:spAutoFit/>
          </a:bodyPr>
          <a:lstStyle/>
          <a:p>
            <a:pPr algn="just"/>
            <a:r>
              <a:rPr lang="en-US" sz="4800" b="1" dirty="0">
                <a:latin typeface="Arial" panose="020B0604020202020204" pitchFamily="34" charset="0"/>
                <a:cs typeface="Arial" panose="020B0604020202020204" pitchFamily="34" charset="0"/>
              </a:rPr>
              <a:t>Significantly lower throughput for healthy SMs, driven by longer completion time</a:t>
            </a:r>
          </a:p>
        </p:txBody>
      </p:sp>
      <mc:AlternateContent xmlns:mc="http://schemas.openxmlformats.org/markup-compatibility/2006" xmlns:a14="http://schemas.microsoft.com/office/drawing/2010/main">
        <mc:Choice Requires="a14">
          <p:sp>
            <p:nvSpPr>
              <p:cNvPr id="133" name="Rectangle 132">
                <a:extLst>
                  <a:ext uri="{FF2B5EF4-FFF2-40B4-BE49-F238E27FC236}">
                    <a16:creationId xmlns:a16="http://schemas.microsoft.com/office/drawing/2014/main" id="{CF933E59-28EB-E8E2-8EF0-5C72363811ED}"/>
                  </a:ext>
                </a:extLst>
              </p:cNvPr>
              <p:cNvSpPr/>
              <p:nvPr/>
            </p:nvSpPr>
            <p:spPr>
              <a:xfrm>
                <a:off x="18651166" y="24565195"/>
                <a:ext cx="4005634"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rgbClr val="FF0000"/>
                    </a:solidFill>
                    <a:latin typeface="Arial" panose="020B0604020202020204" pitchFamily="34" charset="0"/>
                    <a:cs typeface="Arial" panose="020B0604020202020204" pitchFamily="34" charset="0"/>
                  </a:rPr>
                  <a:t>Large effect size</a:t>
                </a:r>
              </a:p>
              <a:p>
                <a:pPr algn="ctr"/>
                <a:r>
                  <a:rPr lang="en-US" sz="3000" dirty="0">
                    <a:solidFill>
                      <a:srgbClr val="FF0000"/>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rgbClr val="FF0000"/>
                            </a:solidFill>
                            <a:latin typeface="Cambria Math" panose="02040503050406030204" pitchFamily="18" charset="0"/>
                            <a:cs typeface="Arial" panose="020B0604020202020204" pitchFamily="34" charset="0"/>
                          </a:rPr>
                        </m:ctrlPr>
                      </m:sSupPr>
                      <m:e>
                        <m:r>
                          <a:rPr lang="en-US" sz="3000" b="0" i="1" smtClean="0">
                            <a:solidFill>
                              <a:srgbClr val="FF0000"/>
                            </a:solidFill>
                            <a:latin typeface="Cambria Math" panose="02040503050406030204" pitchFamily="18" charset="0"/>
                            <a:cs typeface="Arial" panose="020B0604020202020204" pitchFamily="34" charset="0"/>
                          </a:rPr>
                          <m:t>𝜂</m:t>
                        </m:r>
                      </m:e>
                      <m:sup>
                        <m:r>
                          <a:rPr lang="en-US" sz="3000" b="0" i="1" smtClean="0">
                            <a:solidFill>
                              <a:srgbClr val="FF0000"/>
                            </a:solidFill>
                            <a:latin typeface="Cambria Math" panose="02040503050406030204" pitchFamily="18" charset="0"/>
                            <a:cs typeface="Arial" panose="020B0604020202020204" pitchFamily="34" charset="0"/>
                          </a:rPr>
                          <m:t>2</m:t>
                        </m:r>
                      </m:sup>
                    </m:sSup>
                    <m:r>
                      <a:rPr lang="en-US" sz="3000" b="0" i="1" smtClean="0">
                        <a:solidFill>
                          <a:srgbClr val="FF0000"/>
                        </a:solidFill>
                        <a:latin typeface="Cambria Math" panose="02040503050406030204" pitchFamily="18" charset="0"/>
                        <a:cs typeface="Arial" panose="020B0604020202020204" pitchFamily="34" charset="0"/>
                      </a:rPr>
                      <m:t>=0.204)</m:t>
                    </m:r>
                  </m:oMath>
                </a14:m>
                <a:endParaRPr lang="en-US" sz="3000" dirty="0">
                  <a:solidFill>
                    <a:srgbClr val="FF0000"/>
                  </a:solidFill>
                  <a:latin typeface="Arial" panose="020B0604020202020204" pitchFamily="34" charset="0"/>
                  <a:cs typeface="Arial" panose="020B0604020202020204" pitchFamily="34" charset="0"/>
                </a:endParaRPr>
              </a:p>
            </p:txBody>
          </p:sp>
        </mc:Choice>
        <mc:Fallback xmlns="">
          <p:sp>
            <p:nvSpPr>
              <p:cNvPr id="133" name="Rectangle 132">
                <a:extLst>
                  <a:ext uri="{FF2B5EF4-FFF2-40B4-BE49-F238E27FC236}">
                    <a16:creationId xmlns:a16="http://schemas.microsoft.com/office/drawing/2014/main" id="{CF933E59-28EB-E8E2-8EF0-5C72363811ED}"/>
                  </a:ext>
                </a:extLst>
              </p:cNvPr>
              <p:cNvSpPr>
                <a:spLocks noRot="1" noChangeAspect="1" noMove="1" noResize="1" noEditPoints="1" noAdjustHandles="1" noChangeArrowheads="1" noChangeShapeType="1" noTextEdit="1"/>
              </p:cNvSpPr>
              <p:nvPr/>
            </p:nvSpPr>
            <p:spPr>
              <a:xfrm>
                <a:off x="18651166" y="24565195"/>
                <a:ext cx="4005634" cy="1039211"/>
              </a:xfrm>
              <a:prstGeom prst="rect">
                <a:avLst/>
              </a:prstGeom>
              <a:blipFill>
                <a:blip r:embed="rId7"/>
                <a:stretch>
                  <a:fillRect t="-6471" b="-1647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5" name="Rectangle 134">
                <a:extLst>
                  <a:ext uri="{FF2B5EF4-FFF2-40B4-BE49-F238E27FC236}">
                    <a16:creationId xmlns:a16="http://schemas.microsoft.com/office/drawing/2014/main" id="{BA73A5B3-4311-E793-308F-0A74FBEF9132}"/>
                  </a:ext>
                </a:extLst>
              </p:cNvPr>
              <p:cNvSpPr/>
              <p:nvPr/>
            </p:nvSpPr>
            <p:spPr>
              <a:xfrm>
                <a:off x="23842848" y="24565195"/>
                <a:ext cx="4005634"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rgbClr val="FF0000"/>
                    </a:solidFill>
                    <a:latin typeface="Arial" panose="020B0604020202020204" pitchFamily="34" charset="0"/>
                    <a:cs typeface="Arial" panose="020B0604020202020204" pitchFamily="34" charset="0"/>
                  </a:rPr>
                  <a:t>Large effect size</a:t>
                </a:r>
              </a:p>
              <a:p>
                <a:pPr algn="ctr"/>
                <a:r>
                  <a:rPr lang="en-US" sz="3000" dirty="0">
                    <a:solidFill>
                      <a:srgbClr val="FF0000"/>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rgbClr val="FF0000"/>
                            </a:solidFill>
                            <a:latin typeface="Cambria Math" panose="02040503050406030204" pitchFamily="18" charset="0"/>
                            <a:cs typeface="Arial" panose="020B0604020202020204" pitchFamily="34" charset="0"/>
                          </a:rPr>
                        </m:ctrlPr>
                      </m:sSupPr>
                      <m:e>
                        <m:r>
                          <a:rPr lang="en-US" sz="3000" b="0" i="1" smtClean="0">
                            <a:solidFill>
                              <a:srgbClr val="FF0000"/>
                            </a:solidFill>
                            <a:latin typeface="Cambria Math" panose="02040503050406030204" pitchFamily="18" charset="0"/>
                            <a:cs typeface="Arial" panose="020B0604020202020204" pitchFamily="34" charset="0"/>
                          </a:rPr>
                          <m:t>𝜂</m:t>
                        </m:r>
                      </m:e>
                      <m:sup>
                        <m:r>
                          <a:rPr lang="en-US" sz="3000" b="0" i="1" smtClean="0">
                            <a:solidFill>
                              <a:srgbClr val="FF0000"/>
                            </a:solidFill>
                            <a:latin typeface="Cambria Math" panose="02040503050406030204" pitchFamily="18" charset="0"/>
                            <a:cs typeface="Arial" panose="020B0604020202020204" pitchFamily="34" charset="0"/>
                          </a:rPr>
                          <m:t>2</m:t>
                        </m:r>
                      </m:sup>
                    </m:sSup>
                    <m:r>
                      <a:rPr lang="en-US" sz="3000" b="0" i="1" smtClean="0">
                        <a:solidFill>
                          <a:srgbClr val="FF0000"/>
                        </a:solidFill>
                        <a:latin typeface="Cambria Math" panose="02040503050406030204" pitchFamily="18" charset="0"/>
                        <a:cs typeface="Arial" panose="020B0604020202020204" pitchFamily="34" charset="0"/>
                      </a:rPr>
                      <m:t>=0.145)</m:t>
                    </m:r>
                  </m:oMath>
                </a14:m>
                <a:endParaRPr lang="en-US" sz="3000" dirty="0">
                  <a:solidFill>
                    <a:srgbClr val="FF0000"/>
                  </a:solidFill>
                  <a:latin typeface="Arial" panose="020B0604020202020204" pitchFamily="34" charset="0"/>
                  <a:cs typeface="Arial" panose="020B0604020202020204" pitchFamily="34" charset="0"/>
                </a:endParaRPr>
              </a:p>
            </p:txBody>
          </p:sp>
        </mc:Choice>
        <mc:Fallback xmlns="">
          <p:sp>
            <p:nvSpPr>
              <p:cNvPr id="135" name="Rectangle 134">
                <a:extLst>
                  <a:ext uri="{FF2B5EF4-FFF2-40B4-BE49-F238E27FC236}">
                    <a16:creationId xmlns:a16="http://schemas.microsoft.com/office/drawing/2014/main" id="{BA73A5B3-4311-E793-308F-0A74FBEF9132}"/>
                  </a:ext>
                </a:extLst>
              </p:cNvPr>
              <p:cNvSpPr>
                <a:spLocks noRot="1" noChangeAspect="1" noMove="1" noResize="1" noEditPoints="1" noAdjustHandles="1" noChangeArrowheads="1" noChangeShapeType="1" noTextEdit="1"/>
              </p:cNvSpPr>
              <p:nvPr/>
            </p:nvSpPr>
            <p:spPr>
              <a:xfrm>
                <a:off x="23842848" y="24565195"/>
                <a:ext cx="4005634" cy="1039211"/>
              </a:xfrm>
              <a:prstGeom prst="rect">
                <a:avLst/>
              </a:prstGeom>
              <a:blipFill>
                <a:blip r:embed="rId8"/>
                <a:stretch>
                  <a:fillRect t="-6471" b="-1647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 name="Rectangle 136">
                <a:extLst>
                  <a:ext uri="{FF2B5EF4-FFF2-40B4-BE49-F238E27FC236}">
                    <a16:creationId xmlns:a16="http://schemas.microsoft.com/office/drawing/2014/main" id="{A84D9DCE-2F93-742A-A4C3-16626659064B}"/>
                  </a:ext>
                </a:extLst>
              </p:cNvPr>
              <p:cNvSpPr/>
              <p:nvPr/>
            </p:nvSpPr>
            <p:spPr>
              <a:xfrm>
                <a:off x="28976479" y="24565195"/>
                <a:ext cx="4005634"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Arial" panose="020B0604020202020204" pitchFamily="34" charset="0"/>
                    <a:cs typeface="Arial" panose="020B0604020202020204" pitchFamily="34" charset="0"/>
                  </a:rPr>
                  <a:t>Negligible effect size</a:t>
                </a:r>
              </a:p>
              <a:p>
                <a:pPr algn="ctr"/>
                <a:r>
                  <a:rPr lang="en-US" sz="3000" dirty="0">
                    <a:solidFill>
                      <a:schemeClr val="tx1"/>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chemeClr val="tx1"/>
                            </a:solidFill>
                            <a:latin typeface="Cambria Math" panose="02040503050406030204" pitchFamily="18" charset="0"/>
                            <a:cs typeface="Arial" panose="020B0604020202020204" pitchFamily="34" charset="0"/>
                          </a:rPr>
                        </m:ctrlPr>
                      </m:sSupPr>
                      <m:e>
                        <m:r>
                          <a:rPr lang="en-US" sz="3000" b="0" i="1" smtClean="0">
                            <a:solidFill>
                              <a:schemeClr val="tx1"/>
                            </a:solidFill>
                            <a:latin typeface="Cambria Math" panose="02040503050406030204" pitchFamily="18" charset="0"/>
                            <a:cs typeface="Arial" panose="020B0604020202020204" pitchFamily="34" charset="0"/>
                          </a:rPr>
                          <m:t>𝜂</m:t>
                        </m:r>
                      </m:e>
                      <m:sup>
                        <m:r>
                          <a:rPr lang="en-US" sz="3000" b="0" i="1" smtClean="0">
                            <a:solidFill>
                              <a:schemeClr val="tx1"/>
                            </a:solidFill>
                            <a:latin typeface="Cambria Math" panose="02040503050406030204" pitchFamily="18" charset="0"/>
                            <a:cs typeface="Arial" panose="020B0604020202020204" pitchFamily="34" charset="0"/>
                          </a:rPr>
                          <m:t>2</m:t>
                        </m:r>
                      </m:sup>
                    </m:sSup>
                    <m:r>
                      <a:rPr lang="en-US" sz="3000" b="0" i="1" smtClean="0">
                        <a:solidFill>
                          <a:schemeClr val="tx1"/>
                        </a:solidFill>
                        <a:latin typeface="Cambria Math" panose="02040503050406030204" pitchFamily="18" charset="0"/>
                        <a:cs typeface="Arial" panose="020B0604020202020204" pitchFamily="34" charset="0"/>
                      </a:rPr>
                      <m:t>=0.005)</m:t>
                    </m:r>
                  </m:oMath>
                </a14:m>
                <a:endParaRPr lang="en-US" sz="3000" dirty="0">
                  <a:solidFill>
                    <a:schemeClr val="tx1"/>
                  </a:solidFill>
                  <a:latin typeface="Arial" panose="020B0604020202020204" pitchFamily="34" charset="0"/>
                  <a:cs typeface="Arial" panose="020B0604020202020204" pitchFamily="34" charset="0"/>
                </a:endParaRPr>
              </a:p>
            </p:txBody>
          </p:sp>
        </mc:Choice>
        <mc:Fallback xmlns="">
          <p:sp>
            <p:nvSpPr>
              <p:cNvPr id="137" name="Rectangle 136">
                <a:extLst>
                  <a:ext uri="{FF2B5EF4-FFF2-40B4-BE49-F238E27FC236}">
                    <a16:creationId xmlns:a16="http://schemas.microsoft.com/office/drawing/2014/main" id="{A84D9DCE-2F93-742A-A4C3-16626659064B}"/>
                  </a:ext>
                </a:extLst>
              </p:cNvPr>
              <p:cNvSpPr>
                <a:spLocks noRot="1" noChangeAspect="1" noMove="1" noResize="1" noEditPoints="1" noAdjustHandles="1" noChangeArrowheads="1" noChangeShapeType="1" noTextEdit="1"/>
              </p:cNvSpPr>
              <p:nvPr/>
            </p:nvSpPr>
            <p:spPr>
              <a:xfrm>
                <a:off x="28976479" y="24565195"/>
                <a:ext cx="4005634" cy="1039211"/>
              </a:xfrm>
              <a:prstGeom prst="rect">
                <a:avLst/>
              </a:prstGeom>
              <a:blipFill>
                <a:blip r:embed="rId9"/>
                <a:stretch>
                  <a:fillRect t="-6471" b="-16471"/>
                </a:stretch>
              </a:blipFill>
              <a:ln>
                <a:noFill/>
              </a:ln>
            </p:spPr>
            <p:txBody>
              <a:bodyPr/>
              <a:lstStyle/>
              <a:p>
                <a:r>
                  <a:rPr lang="en-US">
                    <a:noFill/>
                  </a:rPr>
                  <a:t> </a:t>
                </a:r>
              </a:p>
            </p:txBody>
          </p:sp>
        </mc:Fallback>
      </mc:AlternateContent>
      <p:sp>
        <p:nvSpPr>
          <p:cNvPr id="139" name="Rectangle 138">
            <a:extLst>
              <a:ext uri="{FF2B5EF4-FFF2-40B4-BE49-F238E27FC236}">
                <a16:creationId xmlns:a16="http://schemas.microsoft.com/office/drawing/2014/main" id="{1EF68E3C-ADCC-3170-42FD-75D94303B84A}"/>
              </a:ext>
            </a:extLst>
          </p:cNvPr>
          <p:cNvSpPr/>
          <p:nvPr/>
        </p:nvSpPr>
        <p:spPr>
          <a:xfrm>
            <a:off x="18070640" y="26379826"/>
            <a:ext cx="1295015" cy="1047204"/>
          </a:xfrm>
          <a:prstGeom prst="rect">
            <a:avLst/>
          </a:prstGeom>
          <a:solidFill>
            <a:schemeClr val="bg1"/>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rPr>
              <a:t>2</a:t>
            </a:r>
          </a:p>
        </p:txBody>
      </p:sp>
      <p:sp>
        <p:nvSpPr>
          <p:cNvPr id="140" name="TextBox 139">
            <a:extLst>
              <a:ext uri="{FF2B5EF4-FFF2-40B4-BE49-F238E27FC236}">
                <a16:creationId xmlns:a16="http://schemas.microsoft.com/office/drawing/2014/main" id="{EF7B6A41-32E1-8B82-C0C9-E56E0B8A66B1}"/>
              </a:ext>
            </a:extLst>
          </p:cNvPr>
          <p:cNvSpPr txBox="1"/>
          <p:nvPr/>
        </p:nvSpPr>
        <p:spPr>
          <a:xfrm>
            <a:off x="20148565" y="26118598"/>
            <a:ext cx="12998435" cy="1569660"/>
          </a:xfrm>
          <a:prstGeom prst="rect">
            <a:avLst/>
          </a:prstGeom>
          <a:noFill/>
        </p:spPr>
        <p:txBody>
          <a:bodyPr wrap="square">
            <a:spAutoFit/>
          </a:bodyPr>
          <a:lstStyle/>
          <a:p>
            <a:pPr algn="just"/>
            <a:r>
              <a:rPr lang="en-US" sz="4800" b="1" dirty="0">
                <a:latin typeface="Arial" panose="020B0604020202020204" pitchFamily="34" charset="0"/>
                <a:cs typeface="Arial" panose="020B0604020202020204" pitchFamily="34" charset="0"/>
              </a:rPr>
              <a:t>SMs had significantly lower friendly recall error compared to both civilian cohorts</a:t>
            </a:r>
          </a:p>
        </p:txBody>
      </p:sp>
      <p:grpSp>
        <p:nvGrpSpPr>
          <p:cNvPr id="496" name="Group 495">
            <a:extLst>
              <a:ext uri="{FF2B5EF4-FFF2-40B4-BE49-F238E27FC236}">
                <a16:creationId xmlns:a16="http://schemas.microsoft.com/office/drawing/2014/main" id="{2402B3B2-E35B-78CE-30EB-8F65865BF97B}"/>
              </a:ext>
            </a:extLst>
          </p:cNvPr>
          <p:cNvGrpSpPr/>
          <p:nvPr/>
        </p:nvGrpSpPr>
        <p:grpSpPr>
          <a:xfrm>
            <a:off x="34662448" y="7626411"/>
            <a:ext cx="15087600" cy="1569660"/>
            <a:chOff x="34662448" y="7314378"/>
            <a:chExt cx="15087600" cy="1569660"/>
          </a:xfrm>
        </p:grpSpPr>
        <p:sp>
          <p:nvSpPr>
            <p:cNvPr id="17" name="Rectangle 16">
              <a:extLst>
                <a:ext uri="{FF2B5EF4-FFF2-40B4-BE49-F238E27FC236}">
                  <a16:creationId xmlns:a16="http://schemas.microsoft.com/office/drawing/2014/main" id="{430FE92F-0A3A-9792-312C-8F2ABE4DBCB0}"/>
                </a:ext>
              </a:extLst>
            </p:cNvPr>
            <p:cNvSpPr/>
            <p:nvPr/>
          </p:nvSpPr>
          <p:spPr>
            <a:xfrm>
              <a:off x="34662448" y="7575606"/>
              <a:ext cx="1306255" cy="1047204"/>
            </a:xfrm>
            <a:prstGeom prst="rect">
              <a:avLst/>
            </a:prstGeom>
            <a:solidFill>
              <a:schemeClr val="bg1"/>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rPr>
                <a:t>3</a:t>
              </a:r>
            </a:p>
          </p:txBody>
        </p:sp>
        <p:sp>
          <p:nvSpPr>
            <p:cNvPr id="18" name="TextBox 17">
              <a:extLst>
                <a:ext uri="{FF2B5EF4-FFF2-40B4-BE49-F238E27FC236}">
                  <a16:creationId xmlns:a16="http://schemas.microsoft.com/office/drawing/2014/main" id="{FE3642EA-FBDB-5E8F-0B6B-D021474F9D93}"/>
                </a:ext>
              </a:extLst>
            </p:cNvPr>
            <p:cNvSpPr txBox="1"/>
            <p:nvPr/>
          </p:nvSpPr>
          <p:spPr>
            <a:xfrm>
              <a:off x="36638793" y="7314378"/>
              <a:ext cx="13111255" cy="1569660"/>
            </a:xfrm>
            <a:prstGeom prst="rect">
              <a:avLst/>
            </a:prstGeom>
            <a:noFill/>
          </p:spPr>
          <p:txBody>
            <a:bodyPr wrap="square">
              <a:spAutoFit/>
            </a:bodyPr>
            <a:lstStyle/>
            <a:p>
              <a:pPr algn="just"/>
              <a:r>
                <a:rPr lang="en-US" sz="4800" b="1" dirty="0">
                  <a:latin typeface="Arial" panose="020B0604020202020204" pitchFamily="34" charset="0"/>
                  <a:cs typeface="Arial" panose="020B0604020202020204" pitchFamily="34" charset="0"/>
                </a:rPr>
                <a:t>SMs exhibited more head turns in pitch and yaw directions than civilian cohort</a:t>
              </a:r>
            </a:p>
          </p:txBody>
        </p:sp>
      </p:grpSp>
      <mc:AlternateContent xmlns:mc="http://schemas.openxmlformats.org/markup-compatibility/2006" xmlns:a14="http://schemas.microsoft.com/office/drawing/2010/main">
        <mc:Choice Requires="a14">
          <p:sp>
            <p:nvSpPr>
              <p:cNvPr id="158" name="Rectangle 157">
                <a:extLst>
                  <a:ext uri="{FF2B5EF4-FFF2-40B4-BE49-F238E27FC236}">
                    <a16:creationId xmlns:a16="http://schemas.microsoft.com/office/drawing/2014/main" id="{08474CC7-7797-D337-CE45-A3DAE8FBA674}"/>
                  </a:ext>
                </a:extLst>
              </p:cNvPr>
              <p:cNvSpPr/>
              <p:nvPr/>
            </p:nvSpPr>
            <p:spPr>
              <a:xfrm>
                <a:off x="35978114" y="13723228"/>
                <a:ext cx="4005634"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Arial" panose="020B0604020202020204" pitchFamily="34" charset="0"/>
                    <a:cs typeface="Arial" panose="020B0604020202020204" pitchFamily="34" charset="0"/>
                  </a:rPr>
                  <a:t>Small effect size</a:t>
                </a:r>
              </a:p>
              <a:p>
                <a:pPr algn="ctr"/>
                <a:r>
                  <a:rPr lang="en-US" sz="3000" dirty="0">
                    <a:solidFill>
                      <a:schemeClr val="tx1"/>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chemeClr val="tx1"/>
                            </a:solidFill>
                            <a:latin typeface="Cambria Math" panose="02040503050406030204" pitchFamily="18" charset="0"/>
                            <a:cs typeface="Arial" panose="020B0604020202020204" pitchFamily="34" charset="0"/>
                          </a:rPr>
                        </m:ctrlPr>
                      </m:sSupPr>
                      <m:e>
                        <m:r>
                          <a:rPr lang="en-US" sz="3000" b="0" i="1" smtClean="0">
                            <a:solidFill>
                              <a:schemeClr val="tx1"/>
                            </a:solidFill>
                            <a:latin typeface="Cambria Math" panose="02040503050406030204" pitchFamily="18" charset="0"/>
                            <a:cs typeface="Arial" panose="020B0604020202020204" pitchFamily="34" charset="0"/>
                          </a:rPr>
                          <m:t>𝜂</m:t>
                        </m:r>
                      </m:e>
                      <m:sup>
                        <m:r>
                          <a:rPr lang="en-US" sz="3000" b="0" i="1" smtClean="0">
                            <a:solidFill>
                              <a:schemeClr val="tx1"/>
                            </a:solidFill>
                            <a:latin typeface="Cambria Math" panose="02040503050406030204" pitchFamily="18" charset="0"/>
                            <a:cs typeface="Arial" panose="020B0604020202020204" pitchFamily="34" charset="0"/>
                          </a:rPr>
                          <m:t>2</m:t>
                        </m:r>
                      </m:sup>
                    </m:sSup>
                    <m:r>
                      <a:rPr lang="en-US" sz="3000" b="0" i="1" smtClean="0">
                        <a:solidFill>
                          <a:schemeClr val="tx1"/>
                        </a:solidFill>
                        <a:latin typeface="Cambria Math" panose="02040503050406030204" pitchFamily="18" charset="0"/>
                        <a:cs typeface="Arial" panose="020B0604020202020204" pitchFamily="34" charset="0"/>
                      </a:rPr>
                      <m:t>=0.033)</m:t>
                    </m:r>
                  </m:oMath>
                </a14:m>
                <a:endParaRPr lang="en-US" sz="3000" dirty="0">
                  <a:solidFill>
                    <a:schemeClr val="tx1"/>
                  </a:solidFill>
                  <a:latin typeface="Arial" panose="020B0604020202020204" pitchFamily="34" charset="0"/>
                  <a:cs typeface="Arial" panose="020B0604020202020204" pitchFamily="34" charset="0"/>
                </a:endParaRPr>
              </a:p>
            </p:txBody>
          </p:sp>
        </mc:Choice>
        <mc:Fallback xmlns="">
          <p:sp>
            <p:nvSpPr>
              <p:cNvPr id="158" name="Rectangle 157">
                <a:extLst>
                  <a:ext uri="{FF2B5EF4-FFF2-40B4-BE49-F238E27FC236}">
                    <a16:creationId xmlns:a16="http://schemas.microsoft.com/office/drawing/2014/main" id="{08474CC7-7797-D337-CE45-A3DAE8FBA674}"/>
                  </a:ext>
                </a:extLst>
              </p:cNvPr>
              <p:cNvSpPr>
                <a:spLocks noRot="1" noChangeAspect="1" noMove="1" noResize="1" noEditPoints="1" noAdjustHandles="1" noChangeArrowheads="1" noChangeShapeType="1" noTextEdit="1"/>
              </p:cNvSpPr>
              <p:nvPr/>
            </p:nvSpPr>
            <p:spPr>
              <a:xfrm>
                <a:off x="35978114" y="13723228"/>
                <a:ext cx="4005634" cy="1039211"/>
              </a:xfrm>
              <a:prstGeom prst="rect">
                <a:avLst/>
              </a:prstGeom>
              <a:blipFill>
                <a:blip r:embed="rId10"/>
                <a:stretch>
                  <a:fillRect t="-5848" b="-1637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9" name="Rectangle 158">
                <a:extLst>
                  <a:ext uri="{FF2B5EF4-FFF2-40B4-BE49-F238E27FC236}">
                    <a16:creationId xmlns:a16="http://schemas.microsoft.com/office/drawing/2014/main" id="{69E259ED-B957-3CBF-1D42-0EAA3C4A8F4E}"/>
                  </a:ext>
                </a:extLst>
              </p:cNvPr>
              <p:cNvSpPr/>
              <p:nvPr/>
            </p:nvSpPr>
            <p:spPr>
              <a:xfrm>
                <a:off x="40674496" y="13723228"/>
                <a:ext cx="4005634"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rgbClr val="FF0000"/>
                    </a:solidFill>
                    <a:latin typeface="Arial" panose="020B0604020202020204" pitchFamily="34" charset="0"/>
                    <a:cs typeface="Arial" panose="020B0604020202020204" pitchFamily="34" charset="0"/>
                  </a:rPr>
                  <a:t>Moderate effect size</a:t>
                </a:r>
              </a:p>
              <a:p>
                <a:pPr algn="ctr"/>
                <a:r>
                  <a:rPr lang="en-US" sz="3000" dirty="0">
                    <a:solidFill>
                      <a:srgbClr val="FF0000"/>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rgbClr val="FF0000"/>
                            </a:solidFill>
                            <a:latin typeface="Cambria Math" panose="02040503050406030204" pitchFamily="18" charset="0"/>
                            <a:cs typeface="Arial" panose="020B0604020202020204" pitchFamily="34" charset="0"/>
                          </a:rPr>
                        </m:ctrlPr>
                      </m:sSupPr>
                      <m:e>
                        <m:r>
                          <a:rPr lang="en-US" sz="3000" b="0" i="1" smtClean="0">
                            <a:solidFill>
                              <a:srgbClr val="FF0000"/>
                            </a:solidFill>
                            <a:latin typeface="Cambria Math" panose="02040503050406030204" pitchFamily="18" charset="0"/>
                            <a:cs typeface="Arial" panose="020B0604020202020204" pitchFamily="34" charset="0"/>
                          </a:rPr>
                          <m:t>𝜂</m:t>
                        </m:r>
                      </m:e>
                      <m:sup>
                        <m:r>
                          <a:rPr lang="en-US" sz="3000" b="0" i="1" smtClean="0">
                            <a:solidFill>
                              <a:srgbClr val="FF0000"/>
                            </a:solidFill>
                            <a:latin typeface="Cambria Math" panose="02040503050406030204" pitchFamily="18" charset="0"/>
                            <a:cs typeface="Arial" panose="020B0604020202020204" pitchFamily="34" charset="0"/>
                          </a:rPr>
                          <m:t>2</m:t>
                        </m:r>
                      </m:sup>
                    </m:sSup>
                    <m:r>
                      <a:rPr lang="en-US" sz="3000" b="0" i="1" smtClean="0">
                        <a:solidFill>
                          <a:srgbClr val="FF0000"/>
                        </a:solidFill>
                        <a:latin typeface="Cambria Math" panose="02040503050406030204" pitchFamily="18" charset="0"/>
                        <a:cs typeface="Arial" panose="020B0604020202020204" pitchFamily="34" charset="0"/>
                      </a:rPr>
                      <m:t>=0.072)</m:t>
                    </m:r>
                  </m:oMath>
                </a14:m>
                <a:endParaRPr lang="en-US" sz="3000" dirty="0">
                  <a:solidFill>
                    <a:srgbClr val="FF0000"/>
                  </a:solidFill>
                  <a:latin typeface="Arial" panose="020B0604020202020204" pitchFamily="34" charset="0"/>
                  <a:cs typeface="Arial" panose="020B0604020202020204" pitchFamily="34" charset="0"/>
                </a:endParaRPr>
              </a:p>
            </p:txBody>
          </p:sp>
        </mc:Choice>
        <mc:Fallback xmlns="">
          <p:sp>
            <p:nvSpPr>
              <p:cNvPr id="159" name="Rectangle 158">
                <a:extLst>
                  <a:ext uri="{FF2B5EF4-FFF2-40B4-BE49-F238E27FC236}">
                    <a16:creationId xmlns:a16="http://schemas.microsoft.com/office/drawing/2014/main" id="{69E259ED-B957-3CBF-1D42-0EAA3C4A8F4E}"/>
                  </a:ext>
                </a:extLst>
              </p:cNvPr>
              <p:cNvSpPr>
                <a:spLocks noRot="1" noChangeAspect="1" noMove="1" noResize="1" noEditPoints="1" noAdjustHandles="1" noChangeArrowheads="1" noChangeShapeType="1" noTextEdit="1"/>
              </p:cNvSpPr>
              <p:nvPr/>
            </p:nvSpPr>
            <p:spPr>
              <a:xfrm>
                <a:off x="40674496" y="13723228"/>
                <a:ext cx="4005634" cy="1039211"/>
              </a:xfrm>
              <a:prstGeom prst="rect">
                <a:avLst/>
              </a:prstGeom>
              <a:blipFill>
                <a:blip r:embed="rId11"/>
                <a:stretch>
                  <a:fillRect t="-5848" b="-1637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0" name="Rectangle 159">
                <a:extLst>
                  <a:ext uri="{FF2B5EF4-FFF2-40B4-BE49-F238E27FC236}">
                    <a16:creationId xmlns:a16="http://schemas.microsoft.com/office/drawing/2014/main" id="{5D251A75-B3F6-7EB7-8BF9-6DC2D2DC952B}"/>
                  </a:ext>
                </a:extLst>
              </p:cNvPr>
              <p:cNvSpPr/>
              <p:nvPr/>
            </p:nvSpPr>
            <p:spPr>
              <a:xfrm>
                <a:off x="45710813" y="13723228"/>
                <a:ext cx="4005634"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Arial" panose="020B0604020202020204" pitchFamily="34" charset="0"/>
                    <a:cs typeface="Arial" panose="020B0604020202020204" pitchFamily="34" charset="0"/>
                  </a:rPr>
                  <a:t>Small effect size</a:t>
                </a:r>
              </a:p>
              <a:p>
                <a:pPr algn="ctr"/>
                <a:r>
                  <a:rPr lang="en-US" sz="3000" dirty="0">
                    <a:solidFill>
                      <a:schemeClr val="tx1"/>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chemeClr val="tx1"/>
                            </a:solidFill>
                            <a:latin typeface="Cambria Math" panose="02040503050406030204" pitchFamily="18" charset="0"/>
                            <a:cs typeface="Arial" panose="020B0604020202020204" pitchFamily="34" charset="0"/>
                          </a:rPr>
                        </m:ctrlPr>
                      </m:sSupPr>
                      <m:e>
                        <m:r>
                          <a:rPr lang="en-US" sz="3000" b="0" i="1" smtClean="0">
                            <a:solidFill>
                              <a:schemeClr val="tx1"/>
                            </a:solidFill>
                            <a:latin typeface="Cambria Math" panose="02040503050406030204" pitchFamily="18" charset="0"/>
                            <a:cs typeface="Arial" panose="020B0604020202020204" pitchFamily="34" charset="0"/>
                          </a:rPr>
                          <m:t>𝜂</m:t>
                        </m:r>
                      </m:e>
                      <m:sup>
                        <m:r>
                          <a:rPr lang="en-US" sz="3000" b="0" i="1" smtClean="0">
                            <a:solidFill>
                              <a:schemeClr val="tx1"/>
                            </a:solidFill>
                            <a:latin typeface="Cambria Math" panose="02040503050406030204" pitchFamily="18" charset="0"/>
                            <a:cs typeface="Arial" panose="020B0604020202020204" pitchFamily="34" charset="0"/>
                          </a:rPr>
                          <m:t>2</m:t>
                        </m:r>
                      </m:sup>
                    </m:sSup>
                    <m:r>
                      <a:rPr lang="en-US" sz="3000" b="0" i="1" smtClean="0">
                        <a:solidFill>
                          <a:schemeClr val="tx1"/>
                        </a:solidFill>
                        <a:latin typeface="Cambria Math" panose="02040503050406030204" pitchFamily="18" charset="0"/>
                        <a:cs typeface="Arial" panose="020B0604020202020204" pitchFamily="34" charset="0"/>
                      </a:rPr>
                      <m:t>=0.057)</m:t>
                    </m:r>
                  </m:oMath>
                </a14:m>
                <a:endParaRPr lang="en-US" sz="3000" dirty="0">
                  <a:solidFill>
                    <a:schemeClr val="tx1"/>
                  </a:solidFill>
                  <a:latin typeface="Arial" panose="020B0604020202020204" pitchFamily="34" charset="0"/>
                  <a:cs typeface="Arial" panose="020B0604020202020204" pitchFamily="34" charset="0"/>
                </a:endParaRPr>
              </a:p>
            </p:txBody>
          </p:sp>
        </mc:Choice>
        <mc:Fallback xmlns="">
          <p:sp>
            <p:nvSpPr>
              <p:cNvPr id="160" name="Rectangle 159">
                <a:extLst>
                  <a:ext uri="{FF2B5EF4-FFF2-40B4-BE49-F238E27FC236}">
                    <a16:creationId xmlns:a16="http://schemas.microsoft.com/office/drawing/2014/main" id="{5D251A75-B3F6-7EB7-8BF9-6DC2D2DC952B}"/>
                  </a:ext>
                </a:extLst>
              </p:cNvPr>
              <p:cNvSpPr>
                <a:spLocks noRot="1" noChangeAspect="1" noMove="1" noResize="1" noEditPoints="1" noAdjustHandles="1" noChangeArrowheads="1" noChangeShapeType="1" noTextEdit="1"/>
              </p:cNvSpPr>
              <p:nvPr/>
            </p:nvSpPr>
            <p:spPr>
              <a:xfrm>
                <a:off x="45710813" y="13723228"/>
                <a:ext cx="4005634" cy="1039211"/>
              </a:xfrm>
              <a:prstGeom prst="rect">
                <a:avLst/>
              </a:prstGeom>
              <a:blipFill>
                <a:blip r:embed="rId12"/>
                <a:stretch>
                  <a:fillRect t="-5848" b="-16374"/>
                </a:stretch>
              </a:blipFill>
              <a:ln>
                <a:noFill/>
              </a:ln>
            </p:spPr>
            <p:txBody>
              <a:bodyPr/>
              <a:lstStyle/>
              <a:p>
                <a:r>
                  <a:rPr lang="en-US">
                    <a:noFill/>
                  </a:rPr>
                  <a:t> </a:t>
                </a:r>
              </a:p>
            </p:txBody>
          </p:sp>
        </mc:Fallback>
      </mc:AlternateContent>
      <p:sp>
        <p:nvSpPr>
          <p:cNvPr id="162" name="Rectangle 161">
            <a:extLst>
              <a:ext uri="{FF2B5EF4-FFF2-40B4-BE49-F238E27FC236}">
                <a16:creationId xmlns:a16="http://schemas.microsoft.com/office/drawing/2014/main" id="{0A846B19-D814-1FDB-7D09-C2B7EB2665C1}"/>
              </a:ext>
            </a:extLst>
          </p:cNvPr>
          <p:cNvSpPr/>
          <p:nvPr/>
        </p:nvSpPr>
        <p:spPr>
          <a:xfrm>
            <a:off x="34103378" y="11318403"/>
            <a:ext cx="613917" cy="1866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Arial" panose="020B0604020202020204" pitchFamily="34" charset="0"/>
              <a:cs typeface="Arial" panose="020B0604020202020204" pitchFamily="34" charset="0"/>
            </a:endParaRPr>
          </a:p>
        </p:txBody>
      </p:sp>
      <p:sp>
        <p:nvSpPr>
          <p:cNvPr id="164" name="Rectangle 163">
            <a:extLst>
              <a:ext uri="{FF2B5EF4-FFF2-40B4-BE49-F238E27FC236}">
                <a16:creationId xmlns:a16="http://schemas.microsoft.com/office/drawing/2014/main" id="{3C7EA235-779C-552C-8F62-62374C649588}"/>
              </a:ext>
            </a:extLst>
          </p:cNvPr>
          <p:cNvSpPr/>
          <p:nvPr/>
        </p:nvSpPr>
        <p:spPr>
          <a:xfrm>
            <a:off x="34662448" y="15353626"/>
            <a:ext cx="1306255" cy="1047204"/>
          </a:xfrm>
          <a:prstGeom prst="rect">
            <a:avLst/>
          </a:prstGeom>
          <a:solidFill>
            <a:schemeClr val="bg1"/>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tx1"/>
                </a:solidFill>
              </a:rPr>
              <a:t>4</a:t>
            </a:r>
            <a:endParaRPr lang="en-US" sz="6000" b="1" dirty="0">
              <a:solidFill>
                <a:schemeClr val="tx1"/>
              </a:solidFill>
            </a:endParaRPr>
          </a:p>
        </p:txBody>
      </p:sp>
      <p:sp>
        <p:nvSpPr>
          <p:cNvPr id="165" name="TextBox 164">
            <a:extLst>
              <a:ext uri="{FF2B5EF4-FFF2-40B4-BE49-F238E27FC236}">
                <a16:creationId xmlns:a16="http://schemas.microsoft.com/office/drawing/2014/main" id="{9C4020E0-9B53-AF85-95E1-5B42C30C770D}"/>
              </a:ext>
            </a:extLst>
          </p:cNvPr>
          <p:cNvSpPr txBox="1"/>
          <p:nvPr/>
        </p:nvSpPr>
        <p:spPr>
          <a:xfrm>
            <a:off x="36638793" y="15092398"/>
            <a:ext cx="13505724" cy="1569660"/>
          </a:xfrm>
          <a:prstGeom prst="rect">
            <a:avLst/>
          </a:prstGeom>
          <a:noFill/>
        </p:spPr>
        <p:txBody>
          <a:bodyPr wrap="square">
            <a:spAutoFit/>
          </a:bodyPr>
          <a:lstStyle/>
          <a:p>
            <a:pPr algn="just"/>
            <a:r>
              <a:rPr lang="en-US" sz="4800" b="1" dirty="0">
                <a:latin typeface="Arial" panose="020B0604020202020204" pitchFamily="34" charset="0"/>
                <a:cs typeface="Arial" panose="020B0604020202020204" pitchFamily="34" charset="0"/>
              </a:rPr>
              <a:t>Average head turning velocity was similar across all cohorts</a:t>
            </a:r>
          </a:p>
        </p:txBody>
      </p:sp>
      <mc:AlternateContent xmlns:mc="http://schemas.openxmlformats.org/markup-compatibility/2006" xmlns:a14="http://schemas.microsoft.com/office/drawing/2010/main">
        <mc:Choice Requires="a14">
          <p:sp>
            <p:nvSpPr>
              <p:cNvPr id="329" name="Rectangle 328">
                <a:extLst>
                  <a:ext uri="{FF2B5EF4-FFF2-40B4-BE49-F238E27FC236}">
                    <a16:creationId xmlns:a16="http://schemas.microsoft.com/office/drawing/2014/main" id="{8268F126-E958-2F0C-D420-E35050580B83}"/>
                  </a:ext>
                </a:extLst>
              </p:cNvPr>
              <p:cNvSpPr/>
              <p:nvPr/>
            </p:nvSpPr>
            <p:spPr>
              <a:xfrm>
                <a:off x="35254214" y="20954157"/>
                <a:ext cx="4005634"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Arial" panose="020B0604020202020204" pitchFamily="34" charset="0"/>
                    <a:cs typeface="Arial" panose="020B0604020202020204" pitchFamily="34" charset="0"/>
                  </a:rPr>
                  <a:t>Small effect size</a:t>
                </a:r>
              </a:p>
              <a:p>
                <a:pPr algn="ctr"/>
                <a:r>
                  <a:rPr lang="en-US" sz="3000" dirty="0">
                    <a:solidFill>
                      <a:schemeClr val="tx1"/>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chemeClr val="tx1"/>
                            </a:solidFill>
                            <a:latin typeface="Cambria Math" panose="02040503050406030204" pitchFamily="18" charset="0"/>
                            <a:cs typeface="Arial" panose="020B0604020202020204" pitchFamily="34" charset="0"/>
                          </a:rPr>
                        </m:ctrlPr>
                      </m:sSupPr>
                      <m:e>
                        <m:r>
                          <a:rPr lang="en-US" sz="3000" b="0" i="1" smtClean="0">
                            <a:solidFill>
                              <a:schemeClr val="tx1"/>
                            </a:solidFill>
                            <a:latin typeface="Cambria Math" panose="02040503050406030204" pitchFamily="18" charset="0"/>
                            <a:cs typeface="Arial" panose="020B0604020202020204" pitchFamily="34" charset="0"/>
                          </a:rPr>
                          <m:t>𝜂</m:t>
                        </m:r>
                      </m:e>
                      <m:sup>
                        <m:r>
                          <a:rPr lang="en-US" sz="3000" b="0" i="1" smtClean="0">
                            <a:solidFill>
                              <a:schemeClr val="tx1"/>
                            </a:solidFill>
                            <a:latin typeface="Cambria Math" panose="02040503050406030204" pitchFamily="18" charset="0"/>
                            <a:cs typeface="Arial" panose="020B0604020202020204" pitchFamily="34" charset="0"/>
                          </a:rPr>
                          <m:t>2</m:t>
                        </m:r>
                      </m:sup>
                    </m:sSup>
                    <m:r>
                      <a:rPr lang="en-US" sz="3000" b="0" i="1" smtClean="0">
                        <a:solidFill>
                          <a:schemeClr val="tx1"/>
                        </a:solidFill>
                        <a:latin typeface="Cambria Math" panose="02040503050406030204" pitchFamily="18" charset="0"/>
                        <a:cs typeface="Arial" panose="020B0604020202020204" pitchFamily="34" charset="0"/>
                      </a:rPr>
                      <m:t>=0.029)</m:t>
                    </m:r>
                  </m:oMath>
                </a14:m>
                <a:endParaRPr lang="en-US" sz="3000" dirty="0">
                  <a:solidFill>
                    <a:schemeClr val="tx1"/>
                  </a:solidFill>
                  <a:latin typeface="Arial" panose="020B0604020202020204" pitchFamily="34" charset="0"/>
                  <a:cs typeface="Arial" panose="020B0604020202020204" pitchFamily="34" charset="0"/>
                </a:endParaRPr>
              </a:p>
            </p:txBody>
          </p:sp>
        </mc:Choice>
        <mc:Fallback xmlns="">
          <p:sp>
            <p:nvSpPr>
              <p:cNvPr id="329" name="Rectangle 328">
                <a:extLst>
                  <a:ext uri="{FF2B5EF4-FFF2-40B4-BE49-F238E27FC236}">
                    <a16:creationId xmlns:a16="http://schemas.microsoft.com/office/drawing/2014/main" id="{8268F126-E958-2F0C-D420-E35050580B83}"/>
                  </a:ext>
                </a:extLst>
              </p:cNvPr>
              <p:cNvSpPr>
                <a:spLocks noRot="1" noChangeAspect="1" noMove="1" noResize="1" noEditPoints="1" noAdjustHandles="1" noChangeArrowheads="1" noChangeShapeType="1" noTextEdit="1"/>
              </p:cNvSpPr>
              <p:nvPr/>
            </p:nvSpPr>
            <p:spPr>
              <a:xfrm>
                <a:off x="35254214" y="20954157"/>
                <a:ext cx="4005634" cy="1039211"/>
              </a:xfrm>
              <a:prstGeom prst="rect">
                <a:avLst/>
              </a:prstGeom>
              <a:blipFill>
                <a:blip r:embed="rId13"/>
                <a:stretch>
                  <a:fillRect t="-5848" b="-1637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0" name="Rectangle 329">
                <a:extLst>
                  <a:ext uri="{FF2B5EF4-FFF2-40B4-BE49-F238E27FC236}">
                    <a16:creationId xmlns:a16="http://schemas.microsoft.com/office/drawing/2014/main" id="{97FAD3BF-C1D2-ACAF-F057-FB3BD8F1B5F5}"/>
                  </a:ext>
                </a:extLst>
              </p:cNvPr>
              <p:cNvSpPr/>
              <p:nvPr/>
            </p:nvSpPr>
            <p:spPr>
              <a:xfrm>
                <a:off x="40445896" y="20954157"/>
                <a:ext cx="4005634"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Arial" panose="020B0604020202020204" pitchFamily="34" charset="0"/>
                    <a:cs typeface="Arial" panose="020B0604020202020204" pitchFamily="34" charset="0"/>
                  </a:rPr>
                  <a:t>Small effect size</a:t>
                </a:r>
              </a:p>
              <a:p>
                <a:pPr algn="ctr"/>
                <a:r>
                  <a:rPr lang="en-US" sz="3000" dirty="0">
                    <a:solidFill>
                      <a:schemeClr val="tx1"/>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chemeClr val="tx1"/>
                            </a:solidFill>
                            <a:latin typeface="Cambria Math" panose="02040503050406030204" pitchFamily="18" charset="0"/>
                            <a:cs typeface="Arial" panose="020B0604020202020204" pitchFamily="34" charset="0"/>
                          </a:rPr>
                        </m:ctrlPr>
                      </m:sSupPr>
                      <m:e>
                        <m:r>
                          <a:rPr lang="en-US" sz="3000" b="0" i="1" smtClean="0">
                            <a:solidFill>
                              <a:schemeClr val="tx1"/>
                            </a:solidFill>
                            <a:latin typeface="Cambria Math" panose="02040503050406030204" pitchFamily="18" charset="0"/>
                            <a:cs typeface="Arial" panose="020B0604020202020204" pitchFamily="34" charset="0"/>
                          </a:rPr>
                          <m:t>𝜂</m:t>
                        </m:r>
                      </m:e>
                      <m:sup>
                        <m:r>
                          <a:rPr lang="en-US" sz="3000" b="0" i="1" smtClean="0">
                            <a:solidFill>
                              <a:schemeClr val="tx1"/>
                            </a:solidFill>
                            <a:latin typeface="Cambria Math" panose="02040503050406030204" pitchFamily="18" charset="0"/>
                            <a:cs typeface="Arial" panose="020B0604020202020204" pitchFamily="34" charset="0"/>
                          </a:rPr>
                          <m:t>2</m:t>
                        </m:r>
                      </m:sup>
                    </m:sSup>
                    <m:r>
                      <a:rPr lang="en-US" sz="3000" b="0" i="1" smtClean="0">
                        <a:solidFill>
                          <a:schemeClr val="tx1"/>
                        </a:solidFill>
                        <a:latin typeface="Cambria Math" panose="02040503050406030204" pitchFamily="18" charset="0"/>
                        <a:cs typeface="Arial" panose="020B0604020202020204" pitchFamily="34" charset="0"/>
                      </a:rPr>
                      <m:t>=0.015)</m:t>
                    </m:r>
                  </m:oMath>
                </a14:m>
                <a:endParaRPr lang="en-US" sz="3000" dirty="0">
                  <a:solidFill>
                    <a:schemeClr val="tx1"/>
                  </a:solidFill>
                  <a:latin typeface="Arial" panose="020B0604020202020204" pitchFamily="34" charset="0"/>
                  <a:cs typeface="Arial" panose="020B0604020202020204" pitchFamily="34" charset="0"/>
                </a:endParaRPr>
              </a:p>
            </p:txBody>
          </p:sp>
        </mc:Choice>
        <mc:Fallback xmlns="">
          <p:sp>
            <p:nvSpPr>
              <p:cNvPr id="330" name="Rectangle 329">
                <a:extLst>
                  <a:ext uri="{FF2B5EF4-FFF2-40B4-BE49-F238E27FC236}">
                    <a16:creationId xmlns:a16="http://schemas.microsoft.com/office/drawing/2014/main" id="{97FAD3BF-C1D2-ACAF-F057-FB3BD8F1B5F5}"/>
                  </a:ext>
                </a:extLst>
              </p:cNvPr>
              <p:cNvSpPr>
                <a:spLocks noRot="1" noChangeAspect="1" noMove="1" noResize="1" noEditPoints="1" noAdjustHandles="1" noChangeArrowheads="1" noChangeShapeType="1" noTextEdit="1"/>
              </p:cNvSpPr>
              <p:nvPr/>
            </p:nvSpPr>
            <p:spPr>
              <a:xfrm>
                <a:off x="40445896" y="20954157"/>
                <a:ext cx="4005634" cy="1039211"/>
              </a:xfrm>
              <a:prstGeom prst="rect">
                <a:avLst/>
              </a:prstGeom>
              <a:blipFill>
                <a:blip r:embed="rId14"/>
                <a:stretch>
                  <a:fillRect t="-5848" b="-1637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1" name="Rectangle 330">
                <a:extLst>
                  <a:ext uri="{FF2B5EF4-FFF2-40B4-BE49-F238E27FC236}">
                    <a16:creationId xmlns:a16="http://schemas.microsoft.com/office/drawing/2014/main" id="{EEEBB96A-9757-1A80-B7A4-B129857D2DF6}"/>
                  </a:ext>
                </a:extLst>
              </p:cNvPr>
              <p:cNvSpPr/>
              <p:nvPr/>
            </p:nvSpPr>
            <p:spPr>
              <a:xfrm>
                <a:off x="45579527" y="20954157"/>
                <a:ext cx="4005634"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Arial" panose="020B0604020202020204" pitchFamily="34" charset="0"/>
                    <a:cs typeface="Arial" panose="020B0604020202020204" pitchFamily="34" charset="0"/>
                  </a:rPr>
                  <a:t>Negligible effect size</a:t>
                </a:r>
              </a:p>
              <a:p>
                <a:pPr algn="ctr"/>
                <a:r>
                  <a:rPr lang="en-US" sz="3000" dirty="0">
                    <a:solidFill>
                      <a:schemeClr val="tx1"/>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chemeClr val="tx1"/>
                            </a:solidFill>
                            <a:latin typeface="Cambria Math" panose="02040503050406030204" pitchFamily="18" charset="0"/>
                            <a:cs typeface="Arial" panose="020B0604020202020204" pitchFamily="34" charset="0"/>
                          </a:rPr>
                        </m:ctrlPr>
                      </m:sSupPr>
                      <m:e>
                        <m:r>
                          <a:rPr lang="en-US" sz="3000" b="0" i="1" smtClean="0">
                            <a:solidFill>
                              <a:schemeClr val="tx1"/>
                            </a:solidFill>
                            <a:latin typeface="Cambria Math" panose="02040503050406030204" pitchFamily="18" charset="0"/>
                            <a:cs typeface="Arial" panose="020B0604020202020204" pitchFamily="34" charset="0"/>
                          </a:rPr>
                          <m:t>𝜂</m:t>
                        </m:r>
                      </m:e>
                      <m:sup>
                        <m:r>
                          <a:rPr lang="en-US" sz="3000" b="0" i="1" smtClean="0">
                            <a:solidFill>
                              <a:schemeClr val="tx1"/>
                            </a:solidFill>
                            <a:latin typeface="Cambria Math" panose="02040503050406030204" pitchFamily="18" charset="0"/>
                            <a:cs typeface="Arial" panose="020B0604020202020204" pitchFamily="34" charset="0"/>
                          </a:rPr>
                          <m:t>2</m:t>
                        </m:r>
                      </m:sup>
                    </m:sSup>
                    <m:r>
                      <a:rPr lang="en-US" sz="3000" b="0" i="1" smtClean="0">
                        <a:solidFill>
                          <a:schemeClr val="tx1"/>
                        </a:solidFill>
                        <a:latin typeface="Cambria Math" panose="02040503050406030204" pitchFamily="18" charset="0"/>
                        <a:cs typeface="Arial" panose="020B0604020202020204" pitchFamily="34" charset="0"/>
                      </a:rPr>
                      <m:t>=0.007)</m:t>
                    </m:r>
                  </m:oMath>
                </a14:m>
                <a:endParaRPr lang="en-US" sz="3000" dirty="0">
                  <a:solidFill>
                    <a:schemeClr val="tx1"/>
                  </a:solidFill>
                  <a:latin typeface="Arial" panose="020B0604020202020204" pitchFamily="34" charset="0"/>
                  <a:cs typeface="Arial" panose="020B0604020202020204" pitchFamily="34" charset="0"/>
                </a:endParaRPr>
              </a:p>
            </p:txBody>
          </p:sp>
        </mc:Choice>
        <mc:Fallback xmlns="">
          <p:sp>
            <p:nvSpPr>
              <p:cNvPr id="331" name="Rectangle 330">
                <a:extLst>
                  <a:ext uri="{FF2B5EF4-FFF2-40B4-BE49-F238E27FC236}">
                    <a16:creationId xmlns:a16="http://schemas.microsoft.com/office/drawing/2014/main" id="{EEEBB96A-9757-1A80-B7A4-B129857D2DF6}"/>
                  </a:ext>
                </a:extLst>
              </p:cNvPr>
              <p:cNvSpPr>
                <a:spLocks noRot="1" noChangeAspect="1" noMove="1" noResize="1" noEditPoints="1" noAdjustHandles="1" noChangeArrowheads="1" noChangeShapeType="1" noTextEdit="1"/>
              </p:cNvSpPr>
              <p:nvPr/>
            </p:nvSpPr>
            <p:spPr>
              <a:xfrm>
                <a:off x="45579527" y="20954157"/>
                <a:ext cx="4005634" cy="1039211"/>
              </a:xfrm>
              <a:prstGeom prst="rect">
                <a:avLst/>
              </a:prstGeom>
              <a:blipFill>
                <a:blip r:embed="rId15"/>
                <a:stretch>
                  <a:fillRect t="-5848" b="-16374"/>
                </a:stretch>
              </a:blipFill>
              <a:ln>
                <a:noFill/>
              </a:ln>
            </p:spPr>
            <p:txBody>
              <a:bodyPr/>
              <a:lstStyle/>
              <a:p>
                <a:r>
                  <a:rPr lang="en-US">
                    <a:noFill/>
                  </a:rPr>
                  <a:t> </a:t>
                </a:r>
              </a:p>
            </p:txBody>
          </p:sp>
        </mc:Fallback>
      </mc:AlternateContent>
      <p:grpSp>
        <p:nvGrpSpPr>
          <p:cNvPr id="318" name="Group 317">
            <a:extLst>
              <a:ext uri="{FF2B5EF4-FFF2-40B4-BE49-F238E27FC236}">
                <a16:creationId xmlns:a16="http://schemas.microsoft.com/office/drawing/2014/main" id="{6BCA9834-6877-B0E2-E6C2-82394784FC05}"/>
              </a:ext>
            </a:extLst>
          </p:cNvPr>
          <p:cNvGrpSpPr/>
          <p:nvPr/>
        </p:nvGrpSpPr>
        <p:grpSpPr>
          <a:xfrm>
            <a:off x="34910685" y="22073066"/>
            <a:ext cx="15087601" cy="1322625"/>
            <a:chOff x="34910685" y="23918086"/>
            <a:chExt cx="15087601" cy="1322625"/>
          </a:xfrm>
        </p:grpSpPr>
        <p:sp>
          <p:nvSpPr>
            <p:cNvPr id="281" name="TextBox 280">
              <a:extLst>
                <a:ext uri="{FF2B5EF4-FFF2-40B4-BE49-F238E27FC236}">
                  <a16:creationId xmlns:a16="http://schemas.microsoft.com/office/drawing/2014/main" id="{839D587B-2DBE-4173-8CEA-87BBF495103B}"/>
                </a:ext>
              </a:extLst>
            </p:cNvPr>
            <p:cNvSpPr txBox="1"/>
            <p:nvPr/>
          </p:nvSpPr>
          <p:spPr>
            <a:xfrm>
              <a:off x="34910685" y="23918086"/>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DISCUSSION/CONCLUSION</a:t>
              </a:r>
            </a:p>
          </p:txBody>
        </p:sp>
        <p:cxnSp>
          <p:nvCxnSpPr>
            <p:cNvPr id="282" name="Straight Connector 281">
              <a:extLst>
                <a:ext uri="{FF2B5EF4-FFF2-40B4-BE49-F238E27FC236}">
                  <a16:creationId xmlns:a16="http://schemas.microsoft.com/office/drawing/2014/main" id="{476478CC-EB16-BB0F-F5D8-DC8088E611AB}"/>
                </a:ext>
              </a:extLst>
            </p:cNvPr>
            <p:cNvCxnSpPr>
              <a:cxnSpLocks/>
            </p:cNvCxnSpPr>
            <p:nvPr/>
          </p:nvCxnSpPr>
          <p:spPr bwMode="auto">
            <a:xfrm>
              <a:off x="34910686" y="25224341"/>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sp>
        <p:nvSpPr>
          <p:cNvPr id="314" name="TextBox 313">
            <a:extLst>
              <a:ext uri="{FF2B5EF4-FFF2-40B4-BE49-F238E27FC236}">
                <a16:creationId xmlns:a16="http://schemas.microsoft.com/office/drawing/2014/main" id="{739A2913-B820-3240-9ADD-4E2EA264BD3C}"/>
              </a:ext>
            </a:extLst>
          </p:cNvPr>
          <p:cNvSpPr txBox="1"/>
          <p:nvPr/>
        </p:nvSpPr>
        <p:spPr>
          <a:xfrm>
            <a:off x="34751838" y="23832304"/>
            <a:ext cx="15087599" cy="5663089"/>
          </a:xfrm>
          <a:prstGeom prst="rect">
            <a:avLst/>
          </a:prstGeom>
          <a:noFill/>
        </p:spPr>
        <p:txBody>
          <a:bodyPr wrap="square">
            <a:spAutoFit/>
          </a:bodyPr>
          <a:lstStyle/>
          <a:p>
            <a:pPr marL="571500" indent="-571500" algn="just">
              <a:spcAft>
                <a:spcPts val="600"/>
              </a:spcAft>
              <a:buFont typeface="Arial" panose="020B0604020202020204" pitchFamily="34" charset="0"/>
              <a:buChar char="•"/>
            </a:pPr>
            <a:r>
              <a:rPr lang="en-US" sz="4400" dirty="0">
                <a:effectLst/>
                <a:latin typeface="Arial" panose="020B0604020202020204" pitchFamily="34" charset="0"/>
                <a:ea typeface="Malgun Gothic" panose="020B0503020000020004" pitchFamily="34" charset="-127"/>
                <a:cs typeface="Arial" panose="020B0604020202020204" pitchFamily="34" charset="0"/>
              </a:rPr>
              <a:t>Military SMs completed the SUP task </a:t>
            </a:r>
            <a:r>
              <a:rPr lang="en-US" sz="4400" dirty="0">
                <a:latin typeface="Arial" panose="020B0604020202020204" pitchFamily="34" charset="0"/>
                <a:ea typeface="Malgun Gothic" panose="020B0503020000020004" pitchFamily="34" charset="-127"/>
                <a:cs typeface="Arial" panose="020B0604020202020204" pitchFamily="34" charset="0"/>
              </a:rPr>
              <a:t>more slowly, with fewer friendly target recall errors, and with more head turns, implying more visual scanning</a:t>
            </a:r>
          </a:p>
          <a:p>
            <a:pPr marL="571500" indent="-571500" algn="just">
              <a:spcAft>
                <a:spcPts val="600"/>
              </a:spcAft>
              <a:buFont typeface="Arial" panose="020B0604020202020204" pitchFamily="34" charset="0"/>
              <a:buChar char="•"/>
            </a:pPr>
            <a:r>
              <a:rPr lang="en-US" sz="4400" dirty="0" err="1">
                <a:latin typeface="Arial" panose="020B0604020202020204" pitchFamily="34" charset="0"/>
                <a:ea typeface="Malgun Gothic" panose="020B0503020000020004" pitchFamily="34" charset="-127"/>
                <a:cs typeface="Arial" panose="020B0604020202020204" pitchFamily="34" charset="0"/>
              </a:rPr>
              <a:t>mTBI</a:t>
            </a:r>
            <a:r>
              <a:rPr lang="en-US" sz="4400" dirty="0">
                <a:latin typeface="Arial" panose="020B0604020202020204" pitchFamily="34" charset="0"/>
                <a:ea typeface="Malgun Gothic" panose="020B0503020000020004" pitchFamily="34" charset="-127"/>
                <a:cs typeface="Arial" panose="020B0604020202020204" pitchFamily="34" charset="0"/>
              </a:rPr>
              <a:t> did not affect the performance of SUP task for civilians. However, we did not have SMs with </a:t>
            </a:r>
            <a:r>
              <a:rPr lang="en-US" sz="4400" dirty="0" err="1">
                <a:latin typeface="Arial" panose="020B0604020202020204" pitchFamily="34" charset="0"/>
                <a:ea typeface="Malgun Gothic" panose="020B0503020000020004" pitchFamily="34" charset="-127"/>
                <a:cs typeface="Arial" panose="020B0604020202020204" pitchFamily="34" charset="0"/>
              </a:rPr>
              <a:t>mTBI</a:t>
            </a:r>
            <a:endParaRPr lang="en-US" sz="4400" dirty="0">
              <a:latin typeface="Arial" panose="020B0604020202020204" pitchFamily="34" charset="0"/>
              <a:ea typeface="Malgun Gothic" panose="020B0503020000020004" pitchFamily="34" charset="-127"/>
              <a:cs typeface="Arial" panose="020B0604020202020204" pitchFamily="34" charset="0"/>
            </a:endParaRPr>
          </a:p>
          <a:p>
            <a:pPr marL="571500" indent="-571500" algn="just">
              <a:spcAft>
                <a:spcPts val="600"/>
              </a:spcAft>
              <a:buFont typeface="Arial" panose="020B0604020202020204" pitchFamily="34" charset="0"/>
              <a:buChar char="•"/>
            </a:pPr>
            <a:r>
              <a:rPr lang="en-US" sz="4400" dirty="0">
                <a:effectLst/>
                <a:latin typeface="Arial" panose="020B0604020202020204" pitchFamily="34" charset="0"/>
                <a:ea typeface="Malgun Gothic" panose="020B0503020000020004" pitchFamily="34" charset="-127"/>
                <a:cs typeface="Arial" panose="020B0604020202020204" pitchFamily="34" charset="0"/>
              </a:rPr>
              <a:t>Our results suggest that return-to-duty decisions for SMs should be made from normative SM performance not </a:t>
            </a:r>
            <a:r>
              <a:rPr lang="en-US" sz="4400" dirty="0">
                <a:latin typeface="Arial" panose="020B0604020202020204" pitchFamily="34" charset="0"/>
                <a:ea typeface="Malgun Gothic" panose="020B0503020000020004" pitchFamily="34" charset="-127"/>
                <a:cs typeface="Arial" panose="020B0604020202020204" pitchFamily="34" charset="0"/>
              </a:rPr>
              <a:t>from </a:t>
            </a:r>
            <a:r>
              <a:rPr lang="en-US" sz="4400" dirty="0">
                <a:effectLst/>
                <a:latin typeface="Arial" panose="020B0604020202020204" pitchFamily="34" charset="0"/>
                <a:ea typeface="Malgun Gothic" panose="020B0503020000020004" pitchFamily="34" charset="-127"/>
                <a:cs typeface="Arial" panose="020B0604020202020204" pitchFamily="34" charset="0"/>
              </a:rPr>
              <a:t>civilians </a:t>
            </a:r>
          </a:p>
        </p:txBody>
      </p:sp>
      <p:pic>
        <p:nvPicPr>
          <p:cNvPr id="35" name="Picture 34">
            <a:extLst>
              <a:ext uri="{FF2B5EF4-FFF2-40B4-BE49-F238E27FC236}">
                <a16:creationId xmlns:a16="http://schemas.microsoft.com/office/drawing/2014/main" id="{DDF1D742-C6FA-3A14-D0D0-8BF107841FA9}"/>
              </a:ext>
            </a:extLst>
          </p:cNvPr>
          <p:cNvPicPr>
            <a:picLocks noChangeAspect="1"/>
          </p:cNvPicPr>
          <p:nvPr/>
        </p:nvPicPr>
        <p:blipFill>
          <a:blip r:embed="rId16"/>
          <a:stretch>
            <a:fillRect/>
          </a:stretch>
        </p:blipFill>
        <p:spPr>
          <a:xfrm>
            <a:off x="1202079" y="28341298"/>
            <a:ext cx="6388557" cy="3533223"/>
          </a:xfrm>
          <a:prstGeom prst="rect">
            <a:avLst/>
          </a:prstGeom>
        </p:spPr>
      </p:pic>
      <p:sp>
        <p:nvSpPr>
          <p:cNvPr id="901" name="txt901"/>
          <p:cNvSpPr txBox="1"/>
          <p:nvPr/>
        </p:nvSpPr>
        <p:spPr>
          <a:xfrm>
            <a:off x="18070255" y="7782812"/>
            <a:ext cx="15087600" cy="603504"/>
          </a:xfrm>
          <a:prstGeom prst="rect">
            <a:avLst/>
          </a:prstGeom>
          <a:noFill/>
        </p:spPr>
        <p:txBody>
          <a:bodyPr wrap="square" lIns="0" tIns="0" rIns="0" bIns="0" anchor="t">
            <a:noAutofit/>
          </a:bodyPr>
          <a:lstStyle/>
          <a:p>
            <a:pPr algn="l"/>
            <a:r>
              <a:rPr lang="en-US" sz="4000" b="1" dirty="0">
                <a:solidFill>
                  <a:srgbClr val="000000"/>
                </a:solidFill>
                <a:latin typeface="Arial" panose="020B0604020202020204" pitchFamily="34" charset="0"/>
                <a:cs typeface="Arial" panose="020B0604020202020204" pitchFamily="34" charset="0"/>
              </a:rPr>
              <a:t>Outcome measures:</a:t>
            </a:r>
          </a:p>
        </p:txBody>
      </p:sp>
      <p:sp>
        <p:nvSpPr>
          <p:cNvPr id="902" name="roundRect902"/>
          <p:cNvSpPr/>
          <p:nvPr/>
        </p:nvSpPr>
        <p:spPr>
          <a:xfrm>
            <a:off x="18070255" y="8772359"/>
            <a:ext cx="8942832" cy="3687775"/>
          </a:xfrm>
          <a:prstGeom prst="roundRect">
            <a:avLst>
              <a:gd name="adj" fmla="val 6000"/>
            </a:avLst>
          </a:prstGeom>
          <a:solidFill>
            <a:srgbClr val="EEF3FB"/>
          </a:solidFill>
          <a:ln w="12700">
            <a:solidFill>
              <a:srgbClr val="D6E0F0"/>
            </a:solidFill>
          </a:ln>
          <a:effectLst>
            <a:outerShdw blurRad="40000" dist="20000" dir="5400000" rotWithShape="0">
              <a:srgbClr val="000000">
                <a:alpha val="22000"/>
              </a:srgbClr>
            </a:outerShdw>
          </a:effectLst>
        </p:spPr>
        <p:txBody>
          <a:bodyPr/>
          <a:lstStyle/>
          <a:p>
            <a:endParaRPr/>
          </a:p>
        </p:txBody>
      </p:sp>
      <p:sp>
        <p:nvSpPr>
          <p:cNvPr id="903" name="roundRect903"/>
          <p:cNvSpPr/>
          <p:nvPr/>
        </p:nvSpPr>
        <p:spPr>
          <a:xfrm>
            <a:off x="27378847" y="8772359"/>
            <a:ext cx="5779008" cy="3687775"/>
          </a:xfrm>
          <a:prstGeom prst="roundRect">
            <a:avLst>
              <a:gd name="adj" fmla="val 6000"/>
            </a:avLst>
          </a:prstGeom>
          <a:solidFill>
            <a:srgbClr val="EEF3FB"/>
          </a:solidFill>
          <a:ln w="12700">
            <a:solidFill>
              <a:srgbClr val="D6E0F0"/>
            </a:solidFill>
          </a:ln>
          <a:effectLst>
            <a:outerShdw blurRad="40000" dist="20000" dir="5400000" rotWithShape="0">
              <a:srgbClr val="000000">
                <a:alpha val="22000"/>
              </a:srgbClr>
            </a:outerShdw>
          </a:effectLst>
        </p:spPr>
        <p:txBody>
          <a:bodyPr/>
          <a:lstStyle/>
          <a:p>
            <a:endParaRPr/>
          </a:p>
        </p:txBody>
      </p:sp>
      <p:sp>
        <p:nvSpPr>
          <p:cNvPr id="904" name="txt904"/>
          <p:cNvSpPr txBox="1"/>
          <p:nvPr/>
        </p:nvSpPr>
        <p:spPr>
          <a:xfrm>
            <a:off x="18344575" y="8900375"/>
            <a:ext cx="8394192" cy="786384"/>
          </a:xfrm>
          <a:prstGeom prst="rect">
            <a:avLst/>
          </a:prstGeom>
          <a:noFill/>
        </p:spPr>
        <p:txBody>
          <a:bodyPr wrap="square" lIns="0" tIns="0" rIns="0" bIns="0" anchor="t">
            <a:noAutofit/>
          </a:bodyPr>
          <a:lstStyle/>
          <a:p>
            <a:pPr algn="l"/>
            <a:r>
              <a:rPr lang="en-US" sz="3400" b="1" dirty="0">
                <a:solidFill>
                  <a:srgbClr val="000099"/>
                </a:solidFill>
                <a:latin typeface="Arial" panose="020B0604020202020204" pitchFamily="34" charset="0"/>
                <a:cs typeface="Arial" panose="020B0604020202020204" pitchFamily="34" charset="0"/>
              </a:rPr>
              <a:t>Task performance</a:t>
            </a:r>
          </a:p>
          <a:p>
            <a:pPr algn="l">
              <a:spcBef>
                <a:spcPts val="200"/>
              </a:spcBef>
            </a:pPr>
            <a:r>
              <a:rPr lang="en-US" sz="2000" i="1" dirty="0">
                <a:solidFill>
                  <a:srgbClr val="404040"/>
                </a:solidFill>
                <a:latin typeface="Arial" panose="020B0604020202020204" pitchFamily="34" charset="0"/>
                <a:cs typeface="Arial" panose="020B0604020202020204" pitchFamily="34" charset="0"/>
              </a:rPr>
              <a:t>From the laser-tag patrol task</a:t>
            </a:r>
          </a:p>
        </p:txBody>
      </p:sp>
      <p:sp>
        <p:nvSpPr>
          <p:cNvPr id="905" name="txt905"/>
          <p:cNvSpPr txBox="1"/>
          <p:nvPr/>
        </p:nvSpPr>
        <p:spPr>
          <a:xfrm>
            <a:off x="27653167" y="8900375"/>
            <a:ext cx="5230368" cy="786384"/>
          </a:xfrm>
          <a:prstGeom prst="rect">
            <a:avLst/>
          </a:prstGeom>
          <a:noFill/>
        </p:spPr>
        <p:txBody>
          <a:bodyPr wrap="square" lIns="0" tIns="0" rIns="0" bIns="0" anchor="t">
            <a:noAutofit/>
          </a:bodyPr>
          <a:lstStyle/>
          <a:p>
            <a:pPr algn="l"/>
            <a:r>
              <a:rPr lang="en-US" sz="3400" b="1" dirty="0">
                <a:solidFill>
                  <a:srgbClr val="000099"/>
                </a:solidFill>
                <a:latin typeface="Arial" panose="020B0604020202020204" pitchFamily="34" charset="0"/>
                <a:cs typeface="Arial" panose="020B0604020202020204" pitchFamily="34" charset="0"/>
              </a:rPr>
              <a:t>Head movement</a:t>
            </a:r>
          </a:p>
          <a:p>
            <a:pPr algn="l">
              <a:spcBef>
                <a:spcPts val="200"/>
              </a:spcBef>
            </a:pPr>
            <a:r>
              <a:rPr lang="en-US" sz="2000" i="1" dirty="0">
                <a:solidFill>
                  <a:srgbClr val="404040"/>
                </a:solidFill>
                <a:latin typeface="Arial" panose="020B0604020202020204" pitchFamily="34" charset="0"/>
                <a:cs typeface="Arial" panose="020B0604020202020204" pitchFamily="34" charset="0"/>
              </a:rPr>
              <a:t>From the head-worn sensor</a:t>
            </a:r>
          </a:p>
        </p:txBody>
      </p:sp>
      <p:sp>
        <p:nvSpPr>
          <p:cNvPr id="906" name="ellipse906"/>
          <p:cNvSpPr/>
          <p:nvPr/>
        </p:nvSpPr>
        <p:spPr>
          <a:xfrm>
            <a:off x="18214273" y="9989705"/>
            <a:ext cx="827532" cy="827532"/>
          </a:xfrm>
          <a:prstGeom prst="ellipse">
            <a:avLst/>
          </a:prstGeom>
          <a:solidFill>
            <a:srgbClr val="FFC000"/>
          </a:solidFill>
          <a:ln>
            <a:noFill/>
          </a:ln>
        </p:spPr>
        <p:txBody>
          <a:bodyPr/>
          <a:lstStyle/>
          <a:p>
            <a:endParaRPr/>
          </a:p>
        </p:txBody>
      </p:sp>
      <p:sp>
        <p:nvSpPr>
          <p:cNvPr id="907" name="ellipse907"/>
          <p:cNvSpPr/>
          <p:nvPr/>
        </p:nvSpPr>
        <p:spPr>
          <a:xfrm>
            <a:off x="18253135" y="10028567"/>
            <a:ext cx="749808" cy="749808"/>
          </a:xfrm>
          <a:prstGeom prst="ellipse">
            <a:avLst/>
          </a:prstGeom>
          <a:solidFill>
            <a:srgbClr val="000099"/>
          </a:solidFill>
          <a:ln>
            <a:noFill/>
          </a:ln>
        </p:spPr>
        <p:txBody>
          <a:bodyPr/>
          <a:lstStyle/>
          <a:p>
            <a:endParaRPr/>
          </a:p>
        </p:txBody>
      </p:sp>
      <p:sp>
        <p:nvSpPr>
          <p:cNvPr id="908" name="ellipse908"/>
          <p:cNvSpPr/>
          <p:nvPr/>
        </p:nvSpPr>
        <p:spPr>
          <a:xfrm>
            <a:off x="18399439" y="10174871"/>
            <a:ext cx="457200" cy="457200"/>
          </a:xfrm>
          <a:prstGeom prst="ellipse">
            <a:avLst/>
          </a:prstGeom>
          <a:solidFill>
            <a:srgbClr val="FFFFFF"/>
          </a:solidFill>
          <a:ln>
            <a:noFill/>
          </a:ln>
        </p:spPr>
        <p:txBody>
          <a:bodyPr/>
          <a:lstStyle/>
          <a:p>
            <a:endParaRPr/>
          </a:p>
        </p:txBody>
      </p:sp>
      <p:sp>
        <p:nvSpPr>
          <p:cNvPr id="909" name="roundRect909"/>
          <p:cNvSpPr/>
          <p:nvPr/>
        </p:nvSpPr>
        <p:spPr>
          <a:xfrm>
            <a:off x="18604264" y="10252595"/>
            <a:ext cx="47549" cy="150876"/>
          </a:xfrm>
          <a:prstGeom prst="roundRect">
            <a:avLst/>
          </a:prstGeom>
          <a:solidFill>
            <a:srgbClr val="000099"/>
          </a:solidFill>
          <a:ln>
            <a:noFill/>
          </a:ln>
        </p:spPr>
        <p:txBody>
          <a:bodyPr/>
          <a:lstStyle/>
          <a:p>
            <a:endParaRPr/>
          </a:p>
        </p:txBody>
      </p:sp>
      <p:sp>
        <p:nvSpPr>
          <p:cNvPr id="910" name="roundRect910"/>
          <p:cNvSpPr/>
          <p:nvPr/>
        </p:nvSpPr>
        <p:spPr>
          <a:xfrm>
            <a:off x="18628039" y="10379696"/>
            <a:ext cx="187452" cy="47549"/>
          </a:xfrm>
          <a:prstGeom prst="roundRect">
            <a:avLst/>
          </a:prstGeom>
          <a:solidFill>
            <a:srgbClr val="000099"/>
          </a:solidFill>
          <a:ln>
            <a:noFill/>
          </a:ln>
        </p:spPr>
        <p:txBody>
          <a:bodyPr/>
          <a:lstStyle/>
          <a:p>
            <a:endParaRPr/>
          </a:p>
        </p:txBody>
      </p:sp>
      <p:sp>
        <p:nvSpPr>
          <p:cNvPr id="911" name="ellipse911"/>
          <p:cNvSpPr/>
          <p:nvPr/>
        </p:nvSpPr>
        <p:spPr>
          <a:xfrm>
            <a:off x="18593749" y="10369181"/>
            <a:ext cx="68580" cy="68580"/>
          </a:xfrm>
          <a:prstGeom prst="ellipse">
            <a:avLst/>
          </a:prstGeom>
          <a:solidFill>
            <a:srgbClr val="000099"/>
          </a:solidFill>
          <a:ln>
            <a:noFill/>
          </a:ln>
        </p:spPr>
        <p:txBody>
          <a:bodyPr/>
          <a:lstStyle/>
          <a:p>
            <a:endParaRPr/>
          </a:p>
        </p:txBody>
      </p:sp>
      <p:sp>
        <p:nvSpPr>
          <p:cNvPr id="912" name="txt912"/>
          <p:cNvSpPr txBox="1"/>
          <p:nvPr/>
        </p:nvSpPr>
        <p:spPr>
          <a:xfrm>
            <a:off x="19185823" y="9755847"/>
            <a:ext cx="3218688" cy="1295248"/>
          </a:xfrm>
          <a:prstGeom prst="rect">
            <a:avLst/>
          </a:prstGeom>
          <a:noFill/>
        </p:spPr>
        <p:txBody>
          <a:bodyPr wrap="square" lIns="0" tIns="0" rIns="0" bIns="0" anchor="ctr">
            <a:noAutofit/>
          </a:bodyPr>
          <a:lstStyle/>
          <a:p>
            <a:pPr algn="l"/>
            <a:r>
              <a:rPr lang="en-US" sz="3000" b="1" dirty="0">
                <a:solidFill>
                  <a:srgbClr val="000000"/>
                </a:solidFill>
                <a:latin typeface="Arial" panose="020B0604020202020204" pitchFamily="34" charset="0"/>
                <a:cs typeface="Arial" panose="020B0604020202020204" pitchFamily="34" charset="0"/>
              </a:rPr>
              <a:t>Time</a:t>
            </a:r>
          </a:p>
          <a:p>
            <a:pPr algn="l">
              <a:spcBef>
                <a:spcPts val="300"/>
              </a:spcBef>
            </a:pPr>
            <a:r>
              <a:rPr lang="en-US" sz="2300" dirty="0">
                <a:solidFill>
                  <a:srgbClr val="404040"/>
                </a:solidFill>
                <a:latin typeface="Arial" panose="020B0604020202020204" pitchFamily="34" charset="0"/>
                <a:cs typeface="Arial" panose="020B0604020202020204" pitchFamily="34" charset="0"/>
              </a:rPr>
              <a:t>Total across 3 trials</a:t>
            </a:r>
          </a:p>
        </p:txBody>
      </p:sp>
      <p:sp>
        <p:nvSpPr>
          <p:cNvPr id="913" name="ellipse913"/>
          <p:cNvSpPr/>
          <p:nvPr/>
        </p:nvSpPr>
        <p:spPr>
          <a:xfrm>
            <a:off x="22639969" y="9989705"/>
            <a:ext cx="827532" cy="827532"/>
          </a:xfrm>
          <a:prstGeom prst="ellipse">
            <a:avLst/>
          </a:prstGeom>
          <a:solidFill>
            <a:srgbClr val="FFC000"/>
          </a:solidFill>
          <a:ln>
            <a:noFill/>
          </a:ln>
        </p:spPr>
        <p:txBody>
          <a:bodyPr/>
          <a:lstStyle/>
          <a:p>
            <a:endParaRPr/>
          </a:p>
        </p:txBody>
      </p:sp>
      <p:sp>
        <p:nvSpPr>
          <p:cNvPr id="914" name="ellipse914"/>
          <p:cNvSpPr/>
          <p:nvPr/>
        </p:nvSpPr>
        <p:spPr>
          <a:xfrm>
            <a:off x="22678831" y="10028567"/>
            <a:ext cx="749808" cy="749808"/>
          </a:xfrm>
          <a:prstGeom prst="ellipse">
            <a:avLst/>
          </a:prstGeom>
          <a:solidFill>
            <a:srgbClr val="000099"/>
          </a:solidFill>
          <a:ln>
            <a:noFill/>
          </a:ln>
        </p:spPr>
        <p:txBody>
          <a:bodyPr/>
          <a:lstStyle/>
          <a:p>
            <a:endParaRPr/>
          </a:p>
        </p:txBody>
      </p:sp>
      <p:sp>
        <p:nvSpPr>
          <p:cNvPr id="915" name="ellipse915"/>
          <p:cNvSpPr/>
          <p:nvPr/>
        </p:nvSpPr>
        <p:spPr>
          <a:xfrm>
            <a:off x="22815991" y="10165727"/>
            <a:ext cx="475488" cy="475488"/>
          </a:xfrm>
          <a:prstGeom prst="ellipse">
            <a:avLst/>
          </a:prstGeom>
          <a:solidFill>
            <a:srgbClr val="FFFFFF"/>
          </a:solidFill>
          <a:ln>
            <a:noFill/>
          </a:ln>
        </p:spPr>
        <p:txBody>
          <a:bodyPr/>
          <a:lstStyle/>
          <a:p>
            <a:endParaRPr/>
          </a:p>
        </p:txBody>
      </p:sp>
      <p:sp>
        <p:nvSpPr>
          <p:cNvPr id="916" name="ellipse916"/>
          <p:cNvSpPr/>
          <p:nvPr/>
        </p:nvSpPr>
        <p:spPr>
          <a:xfrm>
            <a:off x="22884571" y="10234307"/>
            <a:ext cx="338328" cy="338328"/>
          </a:xfrm>
          <a:prstGeom prst="ellipse">
            <a:avLst/>
          </a:prstGeom>
          <a:solidFill>
            <a:srgbClr val="000099"/>
          </a:solidFill>
          <a:ln>
            <a:noFill/>
          </a:ln>
        </p:spPr>
        <p:txBody>
          <a:bodyPr/>
          <a:lstStyle/>
          <a:p>
            <a:endParaRPr/>
          </a:p>
        </p:txBody>
      </p:sp>
      <p:sp>
        <p:nvSpPr>
          <p:cNvPr id="917" name="ellipse917"/>
          <p:cNvSpPr/>
          <p:nvPr/>
        </p:nvSpPr>
        <p:spPr>
          <a:xfrm>
            <a:off x="22953151" y="10302887"/>
            <a:ext cx="201168" cy="201168"/>
          </a:xfrm>
          <a:prstGeom prst="ellipse">
            <a:avLst/>
          </a:prstGeom>
          <a:solidFill>
            <a:srgbClr val="FFFFFF"/>
          </a:solidFill>
          <a:ln>
            <a:noFill/>
          </a:ln>
        </p:spPr>
        <p:txBody>
          <a:bodyPr/>
          <a:lstStyle/>
          <a:p>
            <a:endParaRPr/>
          </a:p>
        </p:txBody>
      </p:sp>
      <p:sp>
        <p:nvSpPr>
          <p:cNvPr id="918" name="ellipse918"/>
          <p:cNvSpPr/>
          <p:nvPr/>
        </p:nvSpPr>
        <p:spPr>
          <a:xfrm>
            <a:off x="23014873" y="10364609"/>
            <a:ext cx="77724" cy="77724"/>
          </a:xfrm>
          <a:prstGeom prst="ellipse">
            <a:avLst/>
          </a:prstGeom>
          <a:solidFill>
            <a:srgbClr val="000099"/>
          </a:solidFill>
          <a:ln>
            <a:noFill/>
          </a:ln>
        </p:spPr>
        <p:txBody>
          <a:bodyPr/>
          <a:lstStyle/>
          <a:p>
            <a:endParaRPr/>
          </a:p>
        </p:txBody>
      </p:sp>
      <p:sp>
        <p:nvSpPr>
          <p:cNvPr id="919" name="txt919"/>
          <p:cNvSpPr txBox="1"/>
          <p:nvPr/>
        </p:nvSpPr>
        <p:spPr>
          <a:xfrm>
            <a:off x="23611519" y="9755847"/>
            <a:ext cx="3218688" cy="1295248"/>
          </a:xfrm>
          <a:prstGeom prst="rect">
            <a:avLst/>
          </a:prstGeom>
          <a:noFill/>
        </p:spPr>
        <p:txBody>
          <a:bodyPr wrap="square" lIns="0" tIns="0" rIns="0" bIns="0" anchor="ctr">
            <a:noAutofit/>
          </a:bodyPr>
          <a:lstStyle/>
          <a:p>
            <a:pPr algn="l"/>
            <a:r>
              <a:rPr lang="en-US" sz="3000" b="1" dirty="0">
                <a:solidFill>
                  <a:srgbClr val="000000"/>
                </a:solidFill>
                <a:latin typeface="Arial" panose="020B0604020202020204" pitchFamily="34" charset="0"/>
                <a:cs typeface="Arial" panose="020B0604020202020204" pitchFamily="34" charset="0"/>
              </a:rPr>
              <a:t>Accuracy</a:t>
            </a:r>
          </a:p>
          <a:p>
            <a:pPr algn="l">
              <a:spcBef>
                <a:spcPts val="300"/>
              </a:spcBef>
            </a:pPr>
            <a:r>
              <a:rPr lang="en-US" sz="2300" dirty="0">
                <a:solidFill>
                  <a:srgbClr val="404040"/>
                </a:solidFill>
                <a:latin typeface="Arial" panose="020B0604020202020204" pitchFamily="34" charset="0"/>
                <a:cs typeface="Arial" panose="020B0604020202020204" pitchFamily="34" charset="0"/>
              </a:rPr>
              <a:t>Comstock method</a:t>
            </a:r>
          </a:p>
        </p:txBody>
      </p:sp>
      <p:sp>
        <p:nvSpPr>
          <p:cNvPr id="920" name="ellipse920"/>
          <p:cNvSpPr/>
          <p:nvPr/>
        </p:nvSpPr>
        <p:spPr>
          <a:xfrm>
            <a:off x="18214273" y="11289016"/>
            <a:ext cx="827532" cy="827532"/>
          </a:xfrm>
          <a:prstGeom prst="ellipse">
            <a:avLst/>
          </a:prstGeom>
          <a:solidFill>
            <a:srgbClr val="FFC000"/>
          </a:solidFill>
          <a:ln>
            <a:noFill/>
          </a:ln>
        </p:spPr>
        <p:txBody>
          <a:bodyPr/>
          <a:lstStyle/>
          <a:p>
            <a:endParaRPr/>
          </a:p>
        </p:txBody>
      </p:sp>
      <p:sp>
        <p:nvSpPr>
          <p:cNvPr id="921" name="ellipse921"/>
          <p:cNvSpPr/>
          <p:nvPr/>
        </p:nvSpPr>
        <p:spPr>
          <a:xfrm>
            <a:off x="18253135" y="11327878"/>
            <a:ext cx="749808" cy="749808"/>
          </a:xfrm>
          <a:prstGeom prst="ellipse">
            <a:avLst/>
          </a:prstGeom>
          <a:solidFill>
            <a:srgbClr val="000099"/>
          </a:solidFill>
          <a:ln>
            <a:noFill/>
          </a:ln>
        </p:spPr>
        <p:txBody>
          <a:bodyPr/>
          <a:lstStyle/>
          <a:p>
            <a:endParaRPr/>
          </a:p>
        </p:txBody>
      </p:sp>
      <p:sp>
        <p:nvSpPr>
          <p:cNvPr id="923" name="txt923"/>
          <p:cNvSpPr txBox="1"/>
          <p:nvPr/>
        </p:nvSpPr>
        <p:spPr>
          <a:xfrm>
            <a:off x="19185823" y="11055159"/>
            <a:ext cx="3218688" cy="1295248"/>
          </a:xfrm>
          <a:prstGeom prst="rect">
            <a:avLst/>
          </a:prstGeom>
          <a:noFill/>
        </p:spPr>
        <p:txBody>
          <a:bodyPr wrap="square" lIns="0" tIns="0" rIns="0" bIns="0" anchor="ctr">
            <a:noAutofit/>
          </a:bodyPr>
          <a:lstStyle/>
          <a:p>
            <a:pPr algn="l"/>
            <a:r>
              <a:rPr lang="en-US" sz="3000" b="1" dirty="0">
                <a:solidFill>
                  <a:srgbClr val="000000"/>
                </a:solidFill>
                <a:latin typeface="Arial" panose="020B0604020202020204" pitchFamily="34" charset="0"/>
                <a:cs typeface="Arial" panose="020B0604020202020204" pitchFamily="34" charset="0"/>
              </a:rPr>
              <a:t>Throughput</a:t>
            </a:r>
          </a:p>
          <a:p>
            <a:pPr algn="l">
              <a:spcBef>
                <a:spcPts val="300"/>
              </a:spcBef>
            </a:pPr>
            <a:r>
              <a:rPr lang="en-US" sz="2300" dirty="0">
                <a:solidFill>
                  <a:srgbClr val="404040"/>
                </a:solidFill>
                <a:latin typeface="Arial" panose="020B0604020202020204" pitchFamily="34" charset="0"/>
                <a:cs typeface="Arial" panose="020B0604020202020204" pitchFamily="34" charset="0"/>
              </a:rPr>
              <a:t>Accuracy / time</a:t>
            </a:r>
          </a:p>
        </p:txBody>
      </p:sp>
      <p:sp>
        <p:nvSpPr>
          <p:cNvPr id="924" name="ellipse924"/>
          <p:cNvSpPr/>
          <p:nvPr/>
        </p:nvSpPr>
        <p:spPr>
          <a:xfrm>
            <a:off x="22639969" y="11289016"/>
            <a:ext cx="827532" cy="827532"/>
          </a:xfrm>
          <a:prstGeom prst="ellipse">
            <a:avLst/>
          </a:prstGeom>
          <a:solidFill>
            <a:srgbClr val="FFC000"/>
          </a:solidFill>
          <a:ln>
            <a:noFill/>
          </a:ln>
        </p:spPr>
        <p:txBody>
          <a:bodyPr/>
          <a:lstStyle/>
          <a:p>
            <a:endParaRPr/>
          </a:p>
        </p:txBody>
      </p:sp>
      <p:sp>
        <p:nvSpPr>
          <p:cNvPr id="925" name="ellipse925"/>
          <p:cNvSpPr/>
          <p:nvPr/>
        </p:nvSpPr>
        <p:spPr>
          <a:xfrm>
            <a:off x="22678831" y="11327878"/>
            <a:ext cx="749808" cy="749808"/>
          </a:xfrm>
          <a:prstGeom prst="ellipse">
            <a:avLst/>
          </a:prstGeom>
          <a:solidFill>
            <a:srgbClr val="000099"/>
          </a:solidFill>
          <a:ln>
            <a:noFill/>
          </a:ln>
        </p:spPr>
        <p:txBody>
          <a:bodyPr/>
          <a:lstStyle/>
          <a:p>
            <a:endParaRPr/>
          </a:p>
        </p:txBody>
      </p:sp>
      <p:sp>
        <p:nvSpPr>
          <p:cNvPr id="928" name="txt928"/>
          <p:cNvSpPr txBox="1"/>
          <p:nvPr/>
        </p:nvSpPr>
        <p:spPr>
          <a:xfrm>
            <a:off x="23611519" y="11055159"/>
            <a:ext cx="3218688" cy="1295248"/>
          </a:xfrm>
          <a:prstGeom prst="rect">
            <a:avLst/>
          </a:prstGeom>
          <a:noFill/>
        </p:spPr>
        <p:txBody>
          <a:bodyPr wrap="square" lIns="0" tIns="0" rIns="0" bIns="0" anchor="ctr">
            <a:noAutofit/>
          </a:bodyPr>
          <a:lstStyle/>
          <a:p>
            <a:pPr algn="l"/>
            <a:r>
              <a:rPr lang="en-US" sz="3000" b="1" dirty="0">
                <a:solidFill>
                  <a:srgbClr val="000000"/>
                </a:solidFill>
                <a:latin typeface="Arial" panose="020B0604020202020204" pitchFamily="34" charset="0"/>
                <a:cs typeface="Arial" panose="020B0604020202020204" pitchFamily="34" charset="0"/>
              </a:rPr>
              <a:t>Recall error</a:t>
            </a:r>
          </a:p>
          <a:p>
            <a:pPr algn="l">
              <a:spcBef>
                <a:spcPts val="300"/>
              </a:spcBef>
            </a:pPr>
            <a:r>
              <a:rPr lang="en-US" sz="2300" dirty="0">
                <a:solidFill>
                  <a:srgbClr val="404040"/>
                </a:solidFill>
                <a:latin typeface="Arial" panose="020B0604020202020204" pitchFamily="34" charset="0"/>
                <a:cs typeface="Arial" panose="020B0604020202020204" pitchFamily="34" charset="0"/>
              </a:rPr>
              <a:t>Recalled - actual</a:t>
            </a:r>
          </a:p>
        </p:txBody>
      </p:sp>
      <p:sp>
        <p:nvSpPr>
          <p:cNvPr id="929" name="ellipse929"/>
          <p:cNvSpPr/>
          <p:nvPr/>
        </p:nvSpPr>
        <p:spPr>
          <a:xfrm>
            <a:off x="27522865" y="9989705"/>
            <a:ext cx="827532" cy="827532"/>
          </a:xfrm>
          <a:prstGeom prst="ellipse">
            <a:avLst/>
          </a:prstGeom>
          <a:solidFill>
            <a:srgbClr val="FFC000"/>
          </a:solidFill>
          <a:ln>
            <a:noFill/>
          </a:ln>
        </p:spPr>
        <p:txBody>
          <a:bodyPr/>
          <a:lstStyle/>
          <a:p>
            <a:endParaRPr/>
          </a:p>
        </p:txBody>
      </p:sp>
      <p:sp>
        <p:nvSpPr>
          <p:cNvPr id="930" name="ellipse930"/>
          <p:cNvSpPr/>
          <p:nvPr/>
        </p:nvSpPr>
        <p:spPr>
          <a:xfrm>
            <a:off x="27561727" y="10028567"/>
            <a:ext cx="749808" cy="749808"/>
          </a:xfrm>
          <a:prstGeom prst="ellipse">
            <a:avLst/>
          </a:prstGeom>
          <a:solidFill>
            <a:srgbClr val="000099"/>
          </a:solidFill>
          <a:ln>
            <a:noFill/>
          </a:ln>
        </p:spPr>
        <p:txBody>
          <a:bodyPr/>
          <a:lstStyle/>
          <a:p>
            <a:endParaRPr/>
          </a:p>
        </p:txBody>
      </p:sp>
      <p:sp>
        <p:nvSpPr>
          <p:cNvPr id="931" name="donut931"/>
          <p:cNvSpPr/>
          <p:nvPr/>
        </p:nvSpPr>
        <p:spPr>
          <a:xfrm>
            <a:off x="27708031" y="10174871"/>
            <a:ext cx="457200" cy="457200"/>
          </a:xfrm>
          <a:prstGeom prst="donut">
            <a:avLst>
              <a:gd name="adj" fmla="val 18000"/>
            </a:avLst>
          </a:prstGeom>
          <a:solidFill>
            <a:srgbClr val="FFFFFF"/>
          </a:solidFill>
          <a:ln>
            <a:noFill/>
          </a:ln>
        </p:spPr>
        <p:txBody>
          <a:bodyPr/>
          <a:lstStyle/>
          <a:p>
            <a:endParaRPr/>
          </a:p>
        </p:txBody>
      </p:sp>
      <p:sp>
        <p:nvSpPr>
          <p:cNvPr id="932" name="triangle932"/>
          <p:cNvSpPr/>
          <p:nvPr/>
        </p:nvSpPr>
        <p:spPr>
          <a:xfrm rot="5400000">
            <a:off x="28110367" y="10174871"/>
            <a:ext cx="164592" cy="164592"/>
          </a:xfrm>
          <a:prstGeom prst="triangle">
            <a:avLst/>
          </a:prstGeom>
          <a:solidFill>
            <a:srgbClr val="FFFFFF"/>
          </a:solidFill>
          <a:ln>
            <a:noFill/>
          </a:ln>
        </p:spPr>
        <p:txBody>
          <a:bodyPr/>
          <a:lstStyle/>
          <a:p>
            <a:endParaRPr/>
          </a:p>
        </p:txBody>
      </p:sp>
      <p:sp>
        <p:nvSpPr>
          <p:cNvPr id="933" name="txt933"/>
          <p:cNvSpPr txBox="1"/>
          <p:nvPr/>
        </p:nvSpPr>
        <p:spPr>
          <a:xfrm>
            <a:off x="28494415" y="9755847"/>
            <a:ext cx="4480560" cy="1295248"/>
          </a:xfrm>
          <a:prstGeom prst="rect">
            <a:avLst/>
          </a:prstGeom>
          <a:noFill/>
        </p:spPr>
        <p:txBody>
          <a:bodyPr wrap="square" lIns="0" tIns="0" rIns="0" bIns="0" anchor="ctr">
            <a:noAutofit/>
          </a:bodyPr>
          <a:lstStyle/>
          <a:p>
            <a:pPr algn="l"/>
            <a:r>
              <a:rPr lang="en-US" sz="3000" b="1" dirty="0">
                <a:solidFill>
                  <a:srgbClr val="000000"/>
                </a:solidFill>
                <a:latin typeface="Arial" panose="020B0604020202020204" pitchFamily="34" charset="0"/>
                <a:cs typeface="Arial" panose="020B0604020202020204" pitchFamily="34" charset="0"/>
              </a:rPr>
              <a:t>Head turns</a:t>
            </a:r>
          </a:p>
          <a:p>
            <a:pPr algn="l">
              <a:spcBef>
                <a:spcPts val="300"/>
              </a:spcBef>
            </a:pPr>
            <a:r>
              <a:rPr lang="en-US" sz="2300" dirty="0">
                <a:solidFill>
                  <a:srgbClr val="404040"/>
                </a:solidFill>
                <a:latin typeface="Arial" panose="020B0604020202020204" pitchFamily="34" charset="0"/>
                <a:cs typeface="Arial" panose="020B0604020202020204" pitchFamily="34" charset="0"/>
              </a:rPr>
              <a:t>Count: roll, pitch, yaw</a:t>
            </a:r>
          </a:p>
        </p:txBody>
      </p:sp>
      <p:sp>
        <p:nvSpPr>
          <p:cNvPr id="934" name="ellipse934"/>
          <p:cNvSpPr/>
          <p:nvPr/>
        </p:nvSpPr>
        <p:spPr>
          <a:xfrm>
            <a:off x="27522865" y="11289016"/>
            <a:ext cx="827532" cy="827532"/>
          </a:xfrm>
          <a:prstGeom prst="ellipse">
            <a:avLst/>
          </a:prstGeom>
          <a:solidFill>
            <a:srgbClr val="FFC000"/>
          </a:solidFill>
          <a:ln>
            <a:noFill/>
          </a:ln>
        </p:spPr>
        <p:txBody>
          <a:bodyPr/>
          <a:lstStyle/>
          <a:p>
            <a:endParaRPr/>
          </a:p>
        </p:txBody>
      </p:sp>
      <p:sp>
        <p:nvSpPr>
          <p:cNvPr id="935" name="ellipse935"/>
          <p:cNvSpPr/>
          <p:nvPr/>
        </p:nvSpPr>
        <p:spPr>
          <a:xfrm>
            <a:off x="27561727" y="11327878"/>
            <a:ext cx="749808" cy="749808"/>
          </a:xfrm>
          <a:prstGeom prst="ellipse">
            <a:avLst/>
          </a:prstGeom>
          <a:solidFill>
            <a:srgbClr val="000099"/>
          </a:solidFill>
          <a:ln>
            <a:noFill/>
          </a:ln>
        </p:spPr>
        <p:txBody>
          <a:bodyPr/>
          <a:lstStyle/>
          <a:p>
            <a:endParaRPr/>
          </a:p>
        </p:txBody>
      </p:sp>
      <p:sp>
        <p:nvSpPr>
          <p:cNvPr id="936" name="triangle936"/>
          <p:cNvSpPr/>
          <p:nvPr/>
        </p:nvSpPr>
        <p:spPr>
          <a:xfrm rot="5400000">
            <a:off x="27909199" y="11547334"/>
            <a:ext cx="237744" cy="310896"/>
          </a:xfrm>
          <a:prstGeom prst="triangle">
            <a:avLst/>
          </a:prstGeom>
          <a:solidFill>
            <a:srgbClr val="FFFFFF"/>
          </a:solidFill>
          <a:ln>
            <a:noFill/>
          </a:ln>
        </p:spPr>
        <p:txBody>
          <a:bodyPr/>
          <a:lstStyle/>
          <a:p>
            <a:endParaRPr/>
          </a:p>
        </p:txBody>
      </p:sp>
      <p:sp>
        <p:nvSpPr>
          <p:cNvPr id="937" name="roundRect937"/>
          <p:cNvSpPr/>
          <p:nvPr/>
        </p:nvSpPr>
        <p:spPr>
          <a:xfrm>
            <a:off x="27653167" y="11582996"/>
            <a:ext cx="123444" cy="47549"/>
          </a:xfrm>
          <a:prstGeom prst="roundRect">
            <a:avLst/>
          </a:prstGeom>
          <a:solidFill>
            <a:srgbClr val="FFFFFF"/>
          </a:solidFill>
          <a:ln>
            <a:noFill/>
          </a:ln>
        </p:spPr>
        <p:txBody>
          <a:bodyPr/>
          <a:lstStyle/>
          <a:p>
            <a:endParaRPr/>
          </a:p>
        </p:txBody>
      </p:sp>
      <p:sp>
        <p:nvSpPr>
          <p:cNvPr id="938" name="roundRect938"/>
          <p:cNvSpPr/>
          <p:nvPr/>
        </p:nvSpPr>
        <p:spPr>
          <a:xfrm>
            <a:off x="27653167" y="11679008"/>
            <a:ext cx="123444" cy="47549"/>
          </a:xfrm>
          <a:prstGeom prst="roundRect">
            <a:avLst/>
          </a:prstGeom>
          <a:solidFill>
            <a:srgbClr val="FFFFFF"/>
          </a:solidFill>
          <a:ln>
            <a:noFill/>
          </a:ln>
        </p:spPr>
        <p:txBody>
          <a:bodyPr/>
          <a:lstStyle/>
          <a:p>
            <a:endParaRPr/>
          </a:p>
        </p:txBody>
      </p:sp>
      <p:sp>
        <p:nvSpPr>
          <p:cNvPr id="939" name="roundRect939"/>
          <p:cNvSpPr/>
          <p:nvPr/>
        </p:nvSpPr>
        <p:spPr>
          <a:xfrm>
            <a:off x="27653167" y="11775020"/>
            <a:ext cx="123444" cy="47549"/>
          </a:xfrm>
          <a:prstGeom prst="roundRect">
            <a:avLst/>
          </a:prstGeom>
          <a:solidFill>
            <a:srgbClr val="FFFFFF"/>
          </a:solidFill>
          <a:ln>
            <a:noFill/>
          </a:ln>
        </p:spPr>
        <p:txBody>
          <a:bodyPr/>
          <a:lstStyle/>
          <a:p>
            <a:endParaRPr/>
          </a:p>
        </p:txBody>
      </p:sp>
      <p:sp>
        <p:nvSpPr>
          <p:cNvPr id="940" name="txt940"/>
          <p:cNvSpPr txBox="1"/>
          <p:nvPr/>
        </p:nvSpPr>
        <p:spPr>
          <a:xfrm>
            <a:off x="28494415" y="11055159"/>
            <a:ext cx="4480560" cy="1295248"/>
          </a:xfrm>
          <a:prstGeom prst="rect">
            <a:avLst/>
          </a:prstGeom>
          <a:noFill/>
        </p:spPr>
        <p:txBody>
          <a:bodyPr wrap="square" lIns="0" tIns="0" rIns="0" bIns="0" anchor="ctr">
            <a:noAutofit/>
          </a:bodyPr>
          <a:lstStyle/>
          <a:p>
            <a:pPr algn="l"/>
            <a:r>
              <a:rPr lang="en-US" sz="3000" b="1" dirty="0">
                <a:solidFill>
                  <a:srgbClr val="000000"/>
                </a:solidFill>
                <a:latin typeface="Arial" panose="020B0604020202020204" pitchFamily="34" charset="0"/>
                <a:cs typeface="Arial" panose="020B0604020202020204" pitchFamily="34" charset="0"/>
              </a:rPr>
              <a:t>Turn velocity</a:t>
            </a:r>
          </a:p>
          <a:p>
            <a:pPr algn="l">
              <a:spcBef>
                <a:spcPts val="300"/>
              </a:spcBef>
            </a:pPr>
            <a:r>
              <a:rPr lang="en-US" sz="2300" dirty="0">
                <a:solidFill>
                  <a:srgbClr val="404040"/>
                </a:solidFill>
                <a:latin typeface="Arial" panose="020B0604020202020204" pitchFamily="34" charset="0"/>
                <a:cs typeface="Arial" panose="020B0604020202020204" pitchFamily="34" charset="0"/>
              </a:rPr>
              <a:t>Average: roll, pitch, yaw</a:t>
            </a:r>
          </a:p>
        </p:txBody>
      </p:sp>
      <p:pic>
        <p:nvPicPr>
          <p:cNvPr id="404" name="Picture 403">
            <a:extLst>
              <a:ext uri="{FF2B5EF4-FFF2-40B4-BE49-F238E27FC236}">
                <a16:creationId xmlns:a16="http://schemas.microsoft.com/office/drawing/2014/main" id="{B817E4BE-B2D9-AE0D-2C2A-6E44BB667A9B}"/>
              </a:ext>
            </a:extLst>
          </p:cNvPr>
          <p:cNvPicPr>
            <a:picLocks noChangeAspect="1"/>
          </p:cNvPicPr>
          <p:nvPr/>
        </p:nvPicPr>
        <p:blipFill>
          <a:blip r:embed="rId17"/>
          <a:srcRect l="8258" r="8258"/>
          <a:stretch>
            <a:fillRect/>
          </a:stretch>
        </p:blipFill>
        <p:spPr>
          <a:xfrm>
            <a:off x="18058843" y="20512741"/>
            <a:ext cx="15087599" cy="4005914"/>
          </a:xfrm>
          <a:prstGeom prst="rect">
            <a:avLst/>
          </a:prstGeom>
        </p:spPr>
      </p:pic>
      <p:grpSp>
        <p:nvGrpSpPr>
          <p:cNvPr id="406" name="Group 405">
            <a:extLst>
              <a:ext uri="{FF2B5EF4-FFF2-40B4-BE49-F238E27FC236}">
                <a16:creationId xmlns:a16="http://schemas.microsoft.com/office/drawing/2014/main" id="{B6774B18-197B-6DCC-3969-25C783E18374}"/>
              </a:ext>
            </a:extLst>
          </p:cNvPr>
          <p:cNvGrpSpPr/>
          <p:nvPr/>
        </p:nvGrpSpPr>
        <p:grpSpPr>
          <a:xfrm>
            <a:off x="18059400" y="6073015"/>
            <a:ext cx="15087601" cy="1322625"/>
            <a:chOff x="1366964" y="7730107"/>
            <a:chExt cx="15087601" cy="1322625"/>
          </a:xfrm>
        </p:grpSpPr>
        <p:sp>
          <p:nvSpPr>
            <p:cNvPr id="407" name="TextBox 406">
              <a:extLst>
                <a:ext uri="{FF2B5EF4-FFF2-40B4-BE49-F238E27FC236}">
                  <a16:creationId xmlns:a16="http://schemas.microsoft.com/office/drawing/2014/main" id="{405BC876-959D-25D8-2605-E8B4F153D6FF}"/>
                </a:ext>
              </a:extLst>
            </p:cNvPr>
            <p:cNvSpPr txBox="1"/>
            <p:nvPr/>
          </p:nvSpPr>
          <p:spPr>
            <a:xfrm>
              <a:off x="1366964" y="7730107"/>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METHODS (cont.)</a:t>
              </a:r>
            </a:p>
          </p:txBody>
        </p:sp>
        <p:cxnSp>
          <p:nvCxnSpPr>
            <p:cNvPr id="408" name="Straight Connector 407">
              <a:extLst>
                <a:ext uri="{FF2B5EF4-FFF2-40B4-BE49-F238E27FC236}">
                  <a16:creationId xmlns:a16="http://schemas.microsoft.com/office/drawing/2014/main" id="{653A0085-3DAD-9309-E9E8-062EF69E72E2}"/>
                </a:ext>
              </a:extLst>
            </p:cNvPr>
            <p:cNvCxnSpPr>
              <a:cxnSpLocks/>
            </p:cNvCxnSpPr>
            <p:nvPr/>
          </p:nvCxnSpPr>
          <p:spPr bwMode="auto">
            <a:xfrm>
              <a:off x="1366965" y="9036362"/>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pic>
        <p:nvPicPr>
          <p:cNvPr id="443" name="Picture 442">
            <a:extLst>
              <a:ext uri="{FF2B5EF4-FFF2-40B4-BE49-F238E27FC236}">
                <a16:creationId xmlns:a16="http://schemas.microsoft.com/office/drawing/2014/main" id="{EF728644-9846-9B3D-3238-F168596BED6D}"/>
              </a:ext>
            </a:extLst>
          </p:cNvPr>
          <p:cNvPicPr>
            <a:picLocks noChangeAspect="1"/>
          </p:cNvPicPr>
          <p:nvPr/>
        </p:nvPicPr>
        <p:blipFill>
          <a:blip r:embed="rId18"/>
          <a:srcRect l="8011" r="65224"/>
          <a:stretch>
            <a:fillRect/>
          </a:stretch>
        </p:blipFill>
        <p:spPr>
          <a:xfrm>
            <a:off x="20125623" y="27988606"/>
            <a:ext cx="5106415" cy="4005072"/>
          </a:xfrm>
          <a:prstGeom prst="rect">
            <a:avLst/>
          </a:prstGeom>
        </p:spPr>
      </p:pic>
      <p:pic>
        <p:nvPicPr>
          <p:cNvPr id="444" name="Picture 443">
            <a:extLst>
              <a:ext uri="{FF2B5EF4-FFF2-40B4-BE49-F238E27FC236}">
                <a16:creationId xmlns:a16="http://schemas.microsoft.com/office/drawing/2014/main" id="{9DF57B03-BE5F-1C0D-D25A-2CA799459DF8}"/>
              </a:ext>
            </a:extLst>
          </p:cNvPr>
          <p:cNvPicPr>
            <a:picLocks noChangeAspect="1"/>
          </p:cNvPicPr>
          <p:nvPr/>
        </p:nvPicPr>
        <p:blipFill>
          <a:blip r:embed="rId18"/>
          <a:srcRect l="36429" r="36806"/>
          <a:stretch>
            <a:fillRect/>
          </a:stretch>
        </p:blipFill>
        <p:spPr>
          <a:xfrm>
            <a:off x="26427376" y="27909884"/>
            <a:ext cx="5106415" cy="4005072"/>
          </a:xfrm>
          <a:prstGeom prst="rect">
            <a:avLst/>
          </a:prstGeom>
        </p:spPr>
      </p:pic>
      <mc:AlternateContent xmlns:mc="http://schemas.openxmlformats.org/markup-compatibility/2006" xmlns:a14="http://schemas.microsoft.com/office/drawing/2010/main">
        <mc:Choice Requires="a14">
          <p:sp>
            <p:nvSpPr>
              <p:cNvPr id="446" name="Rectangle 445">
                <a:extLst>
                  <a:ext uri="{FF2B5EF4-FFF2-40B4-BE49-F238E27FC236}">
                    <a16:creationId xmlns:a16="http://schemas.microsoft.com/office/drawing/2014/main" id="{7FA57B83-A5C9-C1A9-0B00-54FD7FD9B644}"/>
                  </a:ext>
                </a:extLst>
              </p:cNvPr>
              <p:cNvSpPr/>
              <p:nvPr/>
            </p:nvSpPr>
            <p:spPr>
              <a:xfrm>
                <a:off x="27564230" y="32072399"/>
                <a:ext cx="3971166"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rgbClr val="FF0000"/>
                    </a:solidFill>
                    <a:latin typeface="Arial" panose="020B0604020202020204" pitchFamily="34" charset="0"/>
                    <a:cs typeface="Arial" panose="020B0604020202020204" pitchFamily="34" charset="0"/>
                  </a:rPr>
                  <a:t>Medium effect size</a:t>
                </a:r>
              </a:p>
              <a:p>
                <a:pPr algn="ctr"/>
                <a:r>
                  <a:rPr lang="en-US" sz="3000" dirty="0">
                    <a:solidFill>
                      <a:srgbClr val="FF0000"/>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rgbClr val="FF0000"/>
                            </a:solidFill>
                            <a:latin typeface="Cambria Math" panose="02040503050406030204" pitchFamily="18" charset="0"/>
                            <a:cs typeface="Arial" panose="020B0604020202020204" pitchFamily="34" charset="0"/>
                          </a:rPr>
                        </m:ctrlPr>
                      </m:sSupPr>
                      <m:e>
                        <m:r>
                          <a:rPr lang="en-US" sz="3000" b="0" i="1" smtClean="0">
                            <a:solidFill>
                              <a:srgbClr val="FF0000"/>
                            </a:solidFill>
                            <a:latin typeface="Cambria Math" panose="02040503050406030204" pitchFamily="18" charset="0"/>
                            <a:cs typeface="Arial" panose="020B0604020202020204" pitchFamily="34" charset="0"/>
                          </a:rPr>
                          <m:t>𝜂</m:t>
                        </m:r>
                      </m:e>
                      <m:sup>
                        <m:r>
                          <a:rPr lang="en-US" sz="3000" b="0" i="1" smtClean="0">
                            <a:solidFill>
                              <a:srgbClr val="FF0000"/>
                            </a:solidFill>
                            <a:latin typeface="Cambria Math" panose="02040503050406030204" pitchFamily="18" charset="0"/>
                            <a:cs typeface="Arial" panose="020B0604020202020204" pitchFamily="34" charset="0"/>
                          </a:rPr>
                          <m:t>2</m:t>
                        </m:r>
                      </m:sup>
                    </m:sSup>
                    <m:r>
                      <a:rPr lang="en-US" sz="3000" b="0" i="1" smtClean="0">
                        <a:solidFill>
                          <a:srgbClr val="FF0000"/>
                        </a:solidFill>
                        <a:latin typeface="Cambria Math" panose="02040503050406030204" pitchFamily="18" charset="0"/>
                        <a:cs typeface="Arial" panose="020B0604020202020204" pitchFamily="34" charset="0"/>
                      </a:rPr>
                      <m:t>=0.109)</m:t>
                    </m:r>
                  </m:oMath>
                </a14:m>
                <a:endParaRPr lang="en-US" sz="3000" dirty="0">
                  <a:solidFill>
                    <a:srgbClr val="FF0000"/>
                  </a:solidFill>
                  <a:latin typeface="Arial" panose="020B0604020202020204" pitchFamily="34" charset="0"/>
                  <a:cs typeface="Arial" panose="020B0604020202020204" pitchFamily="34" charset="0"/>
                </a:endParaRPr>
              </a:p>
            </p:txBody>
          </p:sp>
        </mc:Choice>
        <mc:Fallback xmlns="">
          <p:sp>
            <p:nvSpPr>
              <p:cNvPr id="446" name="Rectangle 445">
                <a:extLst>
                  <a:ext uri="{FF2B5EF4-FFF2-40B4-BE49-F238E27FC236}">
                    <a16:creationId xmlns:a16="http://schemas.microsoft.com/office/drawing/2014/main" id="{7FA57B83-A5C9-C1A9-0B00-54FD7FD9B644}"/>
                  </a:ext>
                </a:extLst>
              </p:cNvPr>
              <p:cNvSpPr>
                <a:spLocks noRot="1" noChangeAspect="1" noMove="1" noResize="1" noEditPoints="1" noAdjustHandles="1" noChangeArrowheads="1" noChangeShapeType="1" noTextEdit="1"/>
              </p:cNvSpPr>
              <p:nvPr/>
            </p:nvSpPr>
            <p:spPr>
              <a:xfrm>
                <a:off x="27564230" y="32072399"/>
                <a:ext cx="3971166" cy="1039211"/>
              </a:xfrm>
              <a:prstGeom prst="rect">
                <a:avLst/>
              </a:prstGeom>
              <a:blipFill>
                <a:blip r:embed="rId19"/>
                <a:stretch>
                  <a:fillRect t="-5848" b="-1637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8" name="Rectangle 447">
                <a:extLst>
                  <a:ext uri="{FF2B5EF4-FFF2-40B4-BE49-F238E27FC236}">
                    <a16:creationId xmlns:a16="http://schemas.microsoft.com/office/drawing/2014/main" id="{0ECC04B3-BA54-2140-C0B4-1B67402A0797}"/>
                  </a:ext>
                </a:extLst>
              </p:cNvPr>
              <p:cNvSpPr/>
              <p:nvPr/>
            </p:nvSpPr>
            <p:spPr>
              <a:xfrm>
                <a:off x="21172598" y="32072399"/>
                <a:ext cx="3971166" cy="1039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Arial" panose="020B0604020202020204" pitchFamily="34" charset="0"/>
                    <a:cs typeface="Arial" panose="020B0604020202020204" pitchFamily="34" charset="0"/>
                  </a:rPr>
                  <a:t>Negligible effect size</a:t>
                </a:r>
              </a:p>
              <a:p>
                <a:pPr algn="ctr"/>
                <a:r>
                  <a:rPr lang="en-US" sz="3000" dirty="0">
                    <a:solidFill>
                      <a:schemeClr val="tx1"/>
                    </a:solidFill>
                    <a:latin typeface="Arial" panose="020B0604020202020204" pitchFamily="34" charset="0"/>
                    <a:cs typeface="Arial" panose="020B0604020202020204" pitchFamily="34" charset="0"/>
                  </a:rPr>
                  <a:t>(</a:t>
                </a:r>
                <a14:m>
                  <m:oMath xmlns:m="http://schemas.openxmlformats.org/officeDocument/2006/math">
                    <m:sSup>
                      <m:sSupPr>
                        <m:ctrlPr>
                          <a:rPr lang="en-US" sz="3000" i="1" smtClean="0">
                            <a:solidFill>
                              <a:schemeClr val="tx1"/>
                            </a:solidFill>
                            <a:latin typeface="Cambria Math" panose="02040503050406030204" pitchFamily="18" charset="0"/>
                            <a:cs typeface="Arial" panose="020B0604020202020204" pitchFamily="34" charset="0"/>
                          </a:rPr>
                        </m:ctrlPr>
                      </m:sSupPr>
                      <m:e>
                        <m:r>
                          <a:rPr lang="en-US" sz="3000" b="0" i="1" smtClean="0">
                            <a:solidFill>
                              <a:schemeClr val="tx1"/>
                            </a:solidFill>
                            <a:latin typeface="Cambria Math" panose="02040503050406030204" pitchFamily="18" charset="0"/>
                            <a:cs typeface="Arial" panose="020B0604020202020204" pitchFamily="34" charset="0"/>
                          </a:rPr>
                          <m:t>𝜂</m:t>
                        </m:r>
                      </m:e>
                      <m:sup>
                        <m:r>
                          <a:rPr lang="en-US" sz="3000" b="0" i="1" smtClean="0">
                            <a:solidFill>
                              <a:schemeClr val="tx1"/>
                            </a:solidFill>
                            <a:latin typeface="Cambria Math" panose="02040503050406030204" pitchFamily="18" charset="0"/>
                            <a:cs typeface="Arial" panose="020B0604020202020204" pitchFamily="34" charset="0"/>
                          </a:rPr>
                          <m:t>2</m:t>
                        </m:r>
                      </m:sup>
                    </m:sSup>
                    <m:r>
                      <a:rPr lang="en-US" sz="3000" b="0" i="1" smtClean="0">
                        <a:solidFill>
                          <a:schemeClr val="tx1"/>
                        </a:solidFill>
                        <a:latin typeface="Cambria Math" panose="02040503050406030204" pitchFamily="18" charset="0"/>
                        <a:cs typeface="Arial" panose="020B0604020202020204" pitchFamily="34" charset="0"/>
                      </a:rPr>
                      <m:t>&lt;0.001)</m:t>
                    </m:r>
                  </m:oMath>
                </a14:m>
                <a:endParaRPr lang="en-US" sz="3000" dirty="0">
                  <a:solidFill>
                    <a:schemeClr val="tx1"/>
                  </a:solidFill>
                  <a:latin typeface="Arial" panose="020B0604020202020204" pitchFamily="34" charset="0"/>
                  <a:cs typeface="Arial" panose="020B0604020202020204" pitchFamily="34" charset="0"/>
                </a:endParaRPr>
              </a:p>
            </p:txBody>
          </p:sp>
        </mc:Choice>
        <mc:Fallback xmlns="">
          <p:sp>
            <p:nvSpPr>
              <p:cNvPr id="448" name="Rectangle 447">
                <a:extLst>
                  <a:ext uri="{FF2B5EF4-FFF2-40B4-BE49-F238E27FC236}">
                    <a16:creationId xmlns:a16="http://schemas.microsoft.com/office/drawing/2014/main" id="{0ECC04B3-BA54-2140-C0B4-1B67402A0797}"/>
                  </a:ext>
                </a:extLst>
              </p:cNvPr>
              <p:cNvSpPr>
                <a:spLocks noRot="1" noChangeAspect="1" noMove="1" noResize="1" noEditPoints="1" noAdjustHandles="1" noChangeArrowheads="1" noChangeShapeType="1" noTextEdit="1"/>
              </p:cNvSpPr>
              <p:nvPr/>
            </p:nvSpPr>
            <p:spPr>
              <a:xfrm>
                <a:off x="21172598" y="32072399"/>
                <a:ext cx="3971166" cy="1039211"/>
              </a:xfrm>
              <a:prstGeom prst="rect">
                <a:avLst/>
              </a:prstGeom>
              <a:blipFill>
                <a:blip r:embed="rId20"/>
                <a:stretch>
                  <a:fillRect t="-5848" b="-16374"/>
                </a:stretch>
              </a:blipFill>
              <a:ln>
                <a:noFill/>
              </a:ln>
            </p:spPr>
            <p:txBody>
              <a:bodyPr/>
              <a:lstStyle/>
              <a:p>
                <a:r>
                  <a:rPr lang="en-US">
                    <a:noFill/>
                  </a:rPr>
                  <a:t> </a:t>
                </a:r>
              </a:p>
            </p:txBody>
          </p:sp>
        </mc:Fallback>
      </mc:AlternateContent>
      <p:pic>
        <p:nvPicPr>
          <p:cNvPr id="495" name="Picture 494">
            <a:extLst>
              <a:ext uri="{FF2B5EF4-FFF2-40B4-BE49-F238E27FC236}">
                <a16:creationId xmlns:a16="http://schemas.microsoft.com/office/drawing/2014/main" id="{9A879965-ACBF-DCD3-06F6-5BA960B50487}"/>
              </a:ext>
            </a:extLst>
          </p:cNvPr>
          <p:cNvPicPr>
            <a:picLocks/>
          </p:cNvPicPr>
          <p:nvPr/>
        </p:nvPicPr>
        <p:blipFill>
          <a:blip r:embed="rId21"/>
          <a:srcRect l="7672" r="9267"/>
          <a:stretch>
            <a:fillRect/>
          </a:stretch>
        </p:blipFill>
        <p:spPr>
          <a:xfrm>
            <a:off x="34839938" y="9440009"/>
            <a:ext cx="14911956" cy="4283219"/>
          </a:xfrm>
          <a:prstGeom prst="rect">
            <a:avLst/>
          </a:prstGeom>
        </p:spPr>
      </p:pic>
      <p:pic>
        <p:nvPicPr>
          <p:cNvPr id="514" name="Picture 513">
            <a:extLst>
              <a:ext uri="{FF2B5EF4-FFF2-40B4-BE49-F238E27FC236}">
                <a16:creationId xmlns:a16="http://schemas.microsoft.com/office/drawing/2014/main" id="{398BC66D-E721-24C1-2F80-32206EC30C15}"/>
              </a:ext>
            </a:extLst>
          </p:cNvPr>
          <p:cNvPicPr>
            <a:picLocks noChangeAspect="1"/>
          </p:cNvPicPr>
          <p:nvPr/>
        </p:nvPicPr>
        <p:blipFill>
          <a:blip r:embed="rId22"/>
          <a:srcRect l="7313" r="8503"/>
          <a:stretch>
            <a:fillRect/>
          </a:stretch>
        </p:blipFill>
        <p:spPr>
          <a:xfrm>
            <a:off x="34310219" y="16998887"/>
            <a:ext cx="15511933" cy="3881673"/>
          </a:xfrm>
          <a:prstGeom prst="rect">
            <a:avLst/>
          </a:prstGeom>
        </p:spPr>
      </p:pic>
      <p:sp>
        <p:nvSpPr>
          <p:cNvPr id="526" name="TextBox 525">
            <a:extLst>
              <a:ext uri="{FF2B5EF4-FFF2-40B4-BE49-F238E27FC236}">
                <a16:creationId xmlns:a16="http://schemas.microsoft.com/office/drawing/2014/main" id="{F9E9E5D2-71E2-C7AB-D48A-C0D17CCF699F}"/>
              </a:ext>
            </a:extLst>
          </p:cNvPr>
          <p:cNvSpPr txBox="1"/>
          <p:nvPr/>
        </p:nvSpPr>
        <p:spPr>
          <a:xfrm>
            <a:off x="34910685" y="31359962"/>
            <a:ext cx="15087600" cy="1477328"/>
          </a:xfrm>
          <a:prstGeom prst="rect">
            <a:avLst/>
          </a:prstGeom>
          <a:noFill/>
        </p:spPr>
        <p:txBody>
          <a:bodyPr wrap="square">
            <a:spAutoFit/>
          </a:bodyPr>
          <a:lstStyle/>
          <a:p>
            <a:r>
              <a:rPr lang="en-US" sz="3000" dirty="0">
                <a:latin typeface="Arial" panose="020B0604020202020204" pitchFamily="34" charset="0"/>
                <a:cs typeface="Arial" panose="020B0604020202020204" pitchFamily="34" charset="0"/>
              </a:rPr>
              <a:t>[1] Fino et al., Front Neurol, 11:544812, 2021</a:t>
            </a:r>
          </a:p>
          <a:p>
            <a:r>
              <a:rPr lang="en-US" sz="3000" dirty="0">
                <a:latin typeface="Arial" panose="020B0604020202020204" pitchFamily="34" charset="0"/>
                <a:cs typeface="Arial" panose="020B0604020202020204" pitchFamily="34" charset="0"/>
              </a:rPr>
              <a:t>[2] Fino et al., J Neurotrauma, 42(11-12): 929-943, 2025.</a:t>
            </a:r>
          </a:p>
          <a:p>
            <a:r>
              <a:rPr lang="en-US" sz="3000" dirty="0">
                <a:latin typeface="Arial" panose="020B0604020202020204" pitchFamily="34" charset="0"/>
                <a:cs typeface="Arial" panose="020B0604020202020204" pitchFamily="34" charset="0"/>
              </a:rPr>
              <a:t>[3] U.S.P.S Association, USPSA Competition Rules, USPSA/IPSC Inc., 2019</a:t>
            </a:r>
          </a:p>
        </p:txBody>
      </p:sp>
      <p:grpSp>
        <p:nvGrpSpPr>
          <p:cNvPr id="527" name="Group 526">
            <a:extLst>
              <a:ext uri="{FF2B5EF4-FFF2-40B4-BE49-F238E27FC236}">
                <a16:creationId xmlns:a16="http://schemas.microsoft.com/office/drawing/2014/main" id="{FC2ED5D4-F2A1-B819-793A-295D91B72A87}"/>
              </a:ext>
            </a:extLst>
          </p:cNvPr>
          <p:cNvGrpSpPr/>
          <p:nvPr/>
        </p:nvGrpSpPr>
        <p:grpSpPr>
          <a:xfrm>
            <a:off x="34905640" y="29674925"/>
            <a:ext cx="15087601" cy="1322625"/>
            <a:chOff x="1366964" y="7730107"/>
            <a:chExt cx="15087601" cy="1322625"/>
          </a:xfrm>
        </p:grpSpPr>
        <p:sp>
          <p:nvSpPr>
            <p:cNvPr id="528" name="TextBox 527">
              <a:extLst>
                <a:ext uri="{FF2B5EF4-FFF2-40B4-BE49-F238E27FC236}">
                  <a16:creationId xmlns:a16="http://schemas.microsoft.com/office/drawing/2014/main" id="{050A38B6-584D-93FE-924A-1B03D3881F4B}"/>
                </a:ext>
              </a:extLst>
            </p:cNvPr>
            <p:cNvSpPr txBox="1"/>
            <p:nvPr/>
          </p:nvSpPr>
          <p:spPr>
            <a:xfrm>
              <a:off x="1366964" y="7730107"/>
              <a:ext cx="15087600" cy="1306255"/>
            </a:xfrm>
            <a:prstGeom prst="rect">
              <a:avLst/>
            </a:prstGeom>
            <a:noFill/>
          </p:spPr>
          <p:txBody>
            <a:bodyPr wrap="square" rtlCol="0">
              <a:spAutoFit/>
            </a:bodyPr>
            <a:lstStyle/>
            <a:p>
              <a:pPr algn="ctr">
                <a:lnSpc>
                  <a:spcPct val="150000"/>
                </a:lnSpc>
              </a:pPr>
              <a:r>
                <a:rPr lang="en-US" sz="6000" b="1" dirty="0">
                  <a:solidFill>
                    <a:srgbClr val="000099"/>
                  </a:solidFill>
                  <a:latin typeface="Arial" panose="020B0604020202020204" pitchFamily="34" charset="0"/>
                  <a:cs typeface="Arial" panose="020B0604020202020204" pitchFamily="34" charset="0"/>
                </a:rPr>
                <a:t>REFERENCES</a:t>
              </a:r>
            </a:p>
          </p:txBody>
        </p:sp>
        <p:cxnSp>
          <p:nvCxnSpPr>
            <p:cNvPr id="529" name="Straight Connector 528">
              <a:extLst>
                <a:ext uri="{FF2B5EF4-FFF2-40B4-BE49-F238E27FC236}">
                  <a16:creationId xmlns:a16="http://schemas.microsoft.com/office/drawing/2014/main" id="{95712998-6E58-4B9C-E2E7-D2CD95CDB520}"/>
                </a:ext>
              </a:extLst>
            </p:cNvPr>
            <p:cNvCxnSpPr>
              <a:cxnSpLocks/>
            </p:cNvCxnSpPr>
            <p:nvPr/>
          </p:nvCxnSpPr>
          <p:spPr bwMode="auto">
            <a:xfrm>
              <a:off x="1366965" y="9036362"/>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grpSp>
      <p:sp>
        <p:nvSpPr>
          <p:cNvPr id="530" name="TextBox 529">
            <a:extLst>
              <a:ext uri="{FF2B5EF4-FFF2-40B4-BE49-F238E27FC236}">
                <a16:creationId xmlns:a16="http://schemas.microsoft.com/office/drawing/2014/main" id="{938B26B7-28A0-7681-7479-FB1F6830948F}"/>
              </a:ext>
            </a:extLst>
          </p:cNvPr>
          <p:cNvSpPr txBox="1"/>
          <p:nvPr/>
        </p:nvSpPr>
        <p:spPr>
          <a:xfrm>
            <a:off x="1372009" y="32412276"/>
            <a:ext cx="15087600" cy="1200329"/>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This work was supported by the Assistant Secretary of Defense for Health Affairs under Award #W81XWH1820049 (King; PI). Opinions, interpretations, conclusions and recommendations are those of the author and are not necessarily endorsed by the Department of Defense.</a:t>
            </a:r>
          </a:p>
        </p:txBody>
      </p:sp>
      <p:cxnSp>
        <p:nvCxnSpPr>
          <p:cNvPr id="533" name="Straight Connector 532">
            <a:extLst>
              <a:ext uri="{FF2B5EF4-FFF2-40B4-BE49-F238E27FC236}">
                <a16:creationId xmlns:a16="http://schemas.microsoft.com/office/drawing/2014/main" id="{F8E219B7-CEB4-94AE-3CBF-F6E23D61506A}"/>
              </a:ext>
            </a:extLst>
          </p:cNvPr>
          <p:cNvCxnSpPr>
            <a:cxnSpLocks/>
          </p:cNvCxnSpPr>
          <p:nvPr/>
        </p:nvCxnSpPr>
        <p:spPr bwMode="auto">
          <a:xfrm>
            <a:off x="1366965" y="32209537"/>
            <a:ext cx="15087600" cy="16370"/>
          </a:xfrm>
          <a:prstGeom prst="line">
            <a:avLst/>
          </a:prstGeom>
          <a:solidFill>
            <a:schemeClr val="accent1"/>
          </a:solidFill>
          <a:ln w="57150" cap="flat" cmpd="sng" algn="ctr">
            <a:solidFill>
              <a:srgbClr val="FFC000"/>
            </a:solidFill>
            <a:prstDash val="solid"/>
            <a:round/>
            <a:headEnd type="none" w="med" len="med"/>
            <a:tailEnd type="none" w="med" len="med"/>
          </a:ln>
          <a:effectLst/>
        </p:spPr>
      </p:cxnSp>
      <p:pic>
        <p:nvPicPr>
          <p:cNvPr id="27" name="Picture 26">
            <a:extLst>
              <a:ext uri="{FF2B5EF4-FFF2-40B4-BE49-F238E27FC236}">
                <a16:creationId xmlns:a16="http://schemas.microsoft.com/office/drawing/2014/main" id="{47CAF679-FAA4-6D9E-53F9-7E7BCC107AC5}"/>
              </a:ext>
            </a:extLst>
          </p:cNvPr>
          <p:cNvPicPr>
            <a:picLocks noChangeAspect="1"/>
          </p:cNvPicPr>
          <p:nvPr/>
        </p:nvPicPr>
        <p:blipFill>
          <a:blip r:embed="rId23"/>
          <a:srcRect l="3852" t="2972" r="51956" b="23761"/>
          <a:stretch>
            <a:fillRect/>
          </a:stretch>
        </p:blipFill>
        <p:spPr>
          <a:xfrm rot="5400000">
            <a:off x="8475745" y="28144214"/>
            <a:ext cx="1798956" cy="2938996"/>
          </a:xfrm>
          <a:prstGeom prst="rect">
            <a:avLst/>
          </a:prstGeom>
        </p:spPr>
      </p:pic>
      <p:pic>
        <p:nvPicPr>
          <p:cNvPr id="29" name="Picture 28">
            <a:extLst>
              <a:ext uri="{FF2B5EF4-FFF2-40B4-BE49-F238E27FC236}">
                <a16:creationId xmlns:a16="http://schemas.microsoft.com/office/drawing/2014/main" id="{7D63BB31-8922-C580-793E-FE8F59AA135F}"/>
              </a:ext>
            </a:extLst>
          </p:cNvPr>
          <p:cNvPicPr>
            <a:picLocks noChangeAspect="1"/>
          </p:cNvPicPr>
          <p:nvPr/>
        </p:nvPicPr>
        <p:blipFill>
          <a:blip r:embed="rId23"/>
          <a:srcRect l="48951" t="2972" r="6857" b="23761"/>
          <a:stretch>
            <a:fillRect/>
          </a:stretch>
        </p:blipFill>
        <p:spPr>
          <a:xfrm rot="5400000">
            <a:off x="11364076" y="28104949"/>
            <a:ext cx="1808364" cy="2954366"/>
          </a:xfrm>
          <a:prstGeom prst="rect">
            <a:avLst/>
          </a:prstGeom>
        </p:spPr>
      </p:pic>
      <p:sp>
        <p:nvSpPr>
          <p:cNvPr id="31" name="TextBox 30">
            <a:extLst>
              <a:ext uri="{FF2B5EF4-FFF2-40B4-BE49-F238E27FC236}">
                <a16:creationId xmlns:a16="http://schemas.microsoft.com/office/drawing/2014/main" id="{AA53EA3C-7815-9EF6-B4EB-FB844699AE78}"/>
              </a:ext>
            </a:extLst>
          </p:cNvPr>
          <p:cNvSpPr txBox="1"/>
          <p:nvPr/>
        </p:nvSpPr>
        <p:spPr>
          <a:xfrm>
            <a:off x="7984628" y="30450535"/>
            <a:ext cx="2860093" cy="1015663"/>
          </a:xfrm>
          <a:prstGeom prst="rect">
            <a:avLst/>
          </a:prstGeom>
          <a:noFill/>
        </p:spPr>
        <p:txBody>
          <a:bodyPr wrap="square">
            <a:spAutoFit/>
          </a:bodyPr>
          <a:lstStyle/>
          <a:p>
            <a:pPr algn="ctr"/>
            <a:r>
              <a:rPr lang="en-US" sz="3000" b="1" dirty="0">
                <a:latin typeface="Arial" panose="020B0604020202020204" pitchFamily="34" charset="0"/>
                <a:cs typeface="Arial" panose="020B0604020202020204" pitchFamily="34" charset="0"/>
              </a:rPr>
              <a:t>Shoot</a:t>
            </a:r>
          </a:p>
          <a:p>
            <a:pPr algn="ctr"/>
            <a:r>
              <a:rPr lang="en-US" sz="3000" b="1" dirty="0">
                <a:latin typeface="Arial" panose="020B0604020202020204" pitchFamily="34" charset="0"/>
                <a:cs typeface="Arial" panose="020B0604020202020204" pitchFamily="34" charset="0"/>
              </a:rPr>
              <a:t>+1 point</a:t>
            </a:r>
            <a:endParaRPr lang="en-US" sz="3000"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DC92896F-5110-1D15-EE2B-4D7F8545A5A4}"/>
              </a:ext>
            </a:extLst>
          </p:cNvPr>
          <p:cNvSpPr txBox="1"/>
          <p:nvPr/>
        </p:nvSpPr>
        <p:spPr>
          <a:xfrm>
            <a:off x="10838211" y="30450535"/>
            <a:ext cx="2860093" cy="1015663"/>
          </a:xfrm>
          <a:prstGeom prst="rect">
            <a:avLst/>
          </a:prstGeom>
          <a:noFill/>
        </p:spPr>
        <p:txBody>
          <a:bodyPr wrap="square">
            <a:spAutoFit/>
          </a:bodyPr>
          <a:lstStyle/>
          <a:p>
            <a:pPr algn="ctr"/>
            <a:r>
              <a:rPr lang="en-US" sz="3000" b="1" dirty="0">
                <a:latin typeface="Arial" panose="020B0604020202020204" pitchFamily="34" charset="0"/>
                <a:cs typeface="Arial" panose="020B0604020202020204" pitchFamily="34" charset="0"/>
              </a:rPr>
              <a:t>Don’t shoot</a:t>
            </a:r>
          </a:p>
          <a:p>
            <a:pPr algn="ctr"/>
            <a:r>
              <a:rPr lang="en-US" sz="3000" b="1" dirty="0">
                <a:latin typeface="Arial" panose="020B0604020202020204" pitchFamily="34" charset="0"/>
                <a:cs typeface="Arial" panose="020B0604020202020204" pitchFamily="34" charset="0"/>
              </a:rPr>
              <a:t>+2 points</a:t>
            </a:r>
            <a:endParaRPr lang="en-US" sz="3000" dirty="0">
              <a:latin typeface="Arial" panose="020B0604020202020204" pitchFamily="34" charset="0"/>
              <a:cs typeface="Arial" panose="020B0604020202020204" pitchFamily="34" charset="0"/>
            </a:endParaRPr>
          </a:p>
        </p:txBody>
      </p:sp>
      <p:pic>
        <p:nvPicPr>
          <p:cNvPr id="33" name="Picture 2">
            <a:extLst>
              <a:ext uri="{FF2B5EF4-FFF2-40B4-BE49-F238E27FC236}">
                <a16:creationId xmlns:a16="http://schemas.microsoft.com/office/drawing/2014/main" id="{EFE3D8EC-48CF-15C4-2223-70CBDBEF2C0A}"/>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53342" t="5785" r="6546" b="7396"/>
          <a:stretch>
            <a:fillRect/>
          </a:stretch>
        </p:blipFill>
        <p:spPr bwMode="auto">
          <a:xfrm>
            <a:off x="14654159" y="28588920"/>
            <a:ext cx="1415410" cy="182194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1C8BC5C8-E605-8F54-7AAA-AADFF94D1971}"/>
              </a:ext>
            </a:extLst>
          </p:cNvPr>
          <p:cNvSpPr txBox="1"/>
          <p:nvPr/>
        </p:nvSpPr>
        <p:spPr>
          <a:xfrm>
            <a:off x="13568803" y="30450535"/>
            <a:ext cx="3586122" cy="553998"/>
          </a:xfrm>
          <a:prstGeom prst="rect">
            <a:avLst/>
          </a:prstGeom>
          <a:noFill/>
        </p:spPr>
        <p:txBody>
          <a:bodyPr wrap="square">
            <a:spAutoFit/>
          </a:bodyPr>
          <a:lstStyle/>
          <a:p>
            <a:pPr algn="ctr"/>
            <a:r>
              <a:rPr lang="en-US" sz="3000" i="1" dirty="0">
                <a:latin typeface="Arial" panose="020B0604020202020204" pitchFamily="34" charset="0"/>
                <a:cs typeface="Arial" panose="020B0604020202020204" pitchFamily="34" charset="0"/>
              </a:rPr>
              <a:t>Opal V2C System</a:t>
            </a:r>
          </a:p>
        </p:txBody>
      </p:sp>
      <p:sp>
        <p:nvSpPr>
          <p:cNvPr id="42" name="TextBox 41">
            <a:extLst>
              <a:ext uri="{FF2B5EF4-FFF2-40B4-BE49-F238E27FC236}">
                <a16:creationId xmlns:a16="http://schemas.microsoft.com/office/drawing/2014/main" id="{1EC3913E-02B8-BD5B-4D81-C86BA775B7F1}"/>
              </a:ext>
            </a:extLst>
          </p:cNvPr>
          <p:cNvSpPr txBox="1"/>
          <p:nvPr/>
        </p:nvSpPr>
        <p:spPr>
          <a:xfrm>
            <a:off x="13568803" y="30909453"/>
            <a:ext cx="3586122" cy="830997"/>
          </a:xfrm>
          <a:prstGeom prst="rect">
            <a:avLst/>
          </a:prstGeom>
          <a:noFill/>
        </p:spPr>
        <p:txBody>
          <a:bodyPr wrap="square">
            <a:spAutoFit/>
          </a:bodyPr>
          <a:lstStyle/>
          <a:p>
            <a:pPr algn="ctr"/>
            <a:r>
              <a:rPr lang="en-US" sz="2400" dirty="0">
                <a:latin typeface="Arial" panose="020B0604020202020204" pitchFamily="34" charset="0"/>
                <a:cs typeface="Arial" panose="020B0604020202020204" pitchFamily="34" charset="0"/>
              </a:rPr>
              <a:t>(Clario, part of </a:t>
            </a:r>
            <a:r>
              <a:rPr lang="en-US" sz="2400" dirty="0" err="1">
                <a:latin typeface="Arial" panose="020B0604020202020204" pitchFamily="34" charset="0"/>
                <a:cs typeface="Arial" panose="020B0604020202020204" pitchFamily="34" charset="0"/>
              </a:rPr>
              <a:t>Thermo</a:t>
            </a:r>
            <a:r>
              <a:rPr lang="en-US" sz="2400" dirty="0">
                <a:latin typeface="Arial" panose="020B0604020202020204" pitchFamily="34" charset="0"/>
                <a:cs typeface="Arial" panose="020B0604020202020204" pitchFamily="34" charset="0"/>
              </a:rPr>
              <a:t> Fisher Scientific)</a:t>
            </a:r>
          </a:p>
        </p:txBody>
      </p:sp>
      <p:pic>
        <p:nvPicPr>
          <p:cNvPr id="4" name="Picture 3">
            <a:extLst>
              <a:ext uri="{FF2B5EF4-FFF2-40B4-BE49-F238E27FC236}">
                <a16:creationId xmlns:a16="http://schemas.microsoft.com/office/drawing/2014/main" id="{0FEF1E1B-C34E-8FFE-B129-15FCF9448D4E}"/>
              </a:ext>
            </a:extLst>
          </p:cNvPr>
          <p:cNvPicPr>
            <a:picLocks noChangeAspect="1"/>
          </p:cNvPicPr>
          <p:nvPr/>
        </p:nvPicPr>
        <p:blipFill>
          <a:blip r:embed="rId25"/>
          <a:stretch>
            <a:fillRect/>
          </a:stretch>
        </p:blipFill>
        <p:spPr>
          <a:xfrm>
            <a:off x="22805264" y="11418633"/>
            <a:ext cx="496942" cy="568298"/>
          </a:xfrm>
          <a:prstGeom prst="rect">
            <a:avLst/>
          </a:prstGeom>
        </p:spPr>
      </p:pic>
      <p:pic>
        <p:nvPicPr>
          <p:cNvPr id="13" name="Picture 12">
            <a:extLst>
              <a:ext uri="{FF2B5EF4-FFF2-40B4-BE49-F238E27FC236}">
                <a16:creationId xmlns:a16="http://schemas.microsoft.com/office/drawing/2014/main" id="{7F86D640-7CEB-0C77-235F-53CBDF7A5ACC}"/>
              </a:ext>
            </a:extLst>
          </p:cNvPr>
          <p:cNvPicPr>
            <a:picLocks noChangeAspect="1"/>
          </p:cNvPicPr>
          <p:nvPr/>
        </p:nvPicPr>
        <p:blipFill>
          <a:blip r:embed="rId26"/>
          <a:stretch>
            <a:fillRect/>
          </a:stretch>
        </p:blipFill>
        <p:spPr>
          <a:xfrm>
            <a:off x="18368046" y="11370982"/>
            <a:ext cx="519986" cy="663602"/>
          </a:xfrm>
          <a:prstGeom prst="rect">
            <a:avLst/>
          </a:prstGeom>
        </p:spPr>
      </p:pic>
      <p:sp>
        <p:nvSpPr>
          <p:cNvPr id="3" name="TextBox 2">
            <a:extLst>
              <a:ext uri="{FF2B5EF4-FFF2-40B4-BE49-F238E27FC236}">
                <a16:creationId xmlns:a16="http://schemas.microsoft.com/office/drawing/2014/main" id="{BBD9F0EC-553D-C8E6-987F-926AE23877A7}"/>
              </a:ext>
            </a:extLst>
          </p:cNvPr>
          <p:cNvSpPr txBox="1"/>
          <p:nvPr/>
        </p:nvSpPr>
        <p:spPr>
          <a:xfrm>
            <a:off x="3911871" y="3750933"/>
            <a:ext cx="41115646" cy="1938992"/>
          </a:xfrm>
          <a:prstGeom prst="rect">
            <a:avLst/>
          </a:prstGeom>
          <a:noFill/>
        </p:spPr>
        <p:txBody>
          <a:bodyPr wrap="square">
            <a:spAutoFit/>
          </a:bodyPr>
          <a:lstStyle/>
          <a:p>
            <a:pPr algn="ctr"/>
            <a:r>
              <a:rPr lang="en-US" sz="4000" i="1" dirty="0">
                <a:latin typeface="Arial" panose="020B0604020202020204" pitchFamily="34" charset="0"/>
                <a:cs typeface="Arial" panose="020B0604020202020204" pitchFamily="34" charset="0"/>
              </a:rPr>
              <a:t>¹Oregon Health &amp; Science University, Portland, OR, USA; </a:t>
            </a:r>
            <a:r>
              <a:rPr lang="en-US" sz="4000" i="1" baseline="30000" dirty="0">
                <a:latin typeface="Arial" panose="020B0604020202020204" pitchFamily="34" charset="0"/>
                <a:cs typeface="Arial" panose="020B0604020202020204" pitchFamily="34" charset="0"/>
              </a:rPr>
              <a:t>2</a:t>
            </a:r>
            <a:r>
              <a:rPr lang="en-US" sz="4000" i="1" dirty="0">
                <a:latin typeface="Arial" panose="020B0604020202020204" pitchFamily="34" charset="0"/>
                <a:cs typeface="Arial" panose="020B0604020202020204" pitchFamily="34" charset="0"/>
              </a:rPr>
              <a:t>Joint Base San Antonio, San Antonio, TX, USA; </a:t>
            </a:r>
            <a:r>
              <a:rPr lang="en-US" sz="4000" i="1" baseline="30000" dirty="0">
                <a:latin typeface="Arial" panose="020B0604020202020204" pitchFamily="34" charset="0"/>
                <a:cs typeface="Arial" panose="020B0604020202020204" pitchFamily="34" charset="0"/>
              </a:rPr>
              <a:t>3</a:t>
            </a:r>
            <a:r>
              <a:rPr lang="en-US" sz="4000" i="1" dirty="0">
                <a:latin typeface="Arial" panose="020B0604020202020204" pitchFamily="34" charset="0"/>
                <a:cs typeface="Arial" panose="020B0604020202020204" pitchFamily="34" charset="0"/>
              </a:rPr>
              <a:t>University of Utah, Salt Lake City, UT, USA; </a:t>
            </a:r>
          </a:p>
          <a:p>
            <a:pPr algn="ctr"/>
            <a:r>
              <a:rPr lang="en-US" sz="4000" i="1" baseline="30000" dirty="0">
                <a:latin typeface="Arial" panose="020B0604020202020204" pitchFamily="34" charset="0"/>
                <a:cs typeface="Arial" panose="020B0604020202020204" pitchFamily="34" charset="0"/>
              </a:rPr>
              <a:t>4</a:t>
            </a:r>
            <a:r>
              <a:rPr lang="en-US" sz="4000" i="1" dirty="0">
                <a:latin typeface="Arial" panose="020B0604020202020204" pitchFamily="34" charset="0"/>
                <a:cs typeface="Arial" panose="020B0604020202020204" pitchFamily="34" charset="0"/>
              </a:rPr>
              <a:t>Courage Kenny Research Center – Allina Health, Minnesota, MN, USA; </a:t>
            </a:r>
            <a:r>
              <a:rPr lang="en-US" sz="4000" i="1" baseline="30000" dirty="0">
                <a:latin typeface="Arial" panose="020B0604020202020204" pitchFamily="34" charset="0"/>
                <a:cs typeface="Arial" panose="020B0604020202020204" pitchFamily="34" charset="0"/>
              </a:rPr>
              <a:t>5</a:t>
            </a:r>
            <a:r>
              <a:rPr lang="en-US" sz="4000" i="1" dirty="0">
                <a:latin typeface="Arial" panose="020B0604020202020204" pitchFamily="34" charset="0"/>
                <a:cs typeface="Arial" panose="020B0604020202020204" pitchFamily="34" charset="0"/>
              </a:rPr>
              <a:t>Veterans Affairs Portland Health Care System, Portland, OR, USA; </a:t>
            </a:r>
          </a:p>
          <a:p>
            <a:pPr algn="ctr"/>
            <a:r>
              <a:rPr lang="en-US" sz="4000" i="1" baseline="30000" dirty="0">
                <a:latin typeface="Arial" panose="020B0604020202020204" pitchFamily="34" charset="0"/>
                <a:cs typeface="Arial" panose="020B0604020202020204" pitchFamily="34" charset="0"/>
              </a:rPr>
              <a:t>6</a:t>
            </a:r>
            <a:r>
              <a:rPr lang="en-US" sz="4000" i="1" dirty="0">
                <a:latin typeface="Arial" panose="020B0604020202020204" pitchFamily="34" charset="0"/>
                <a:cs typeface="Arial" panose="020B0604020202020204" pitchFamily="34" charset="0"/>
              </a:rPr>
              <a:t>Joint Base San Antonio-Lackland Air Force Base, San Antonio, TX, USA</a:t>
            </a:r>
          </a:p>
        </p:txBody>
      </p:sp>
    </p:spTree>
    <p:extLst>
      <p:ext uri="{BB962C8B-B14F-4D97-AF65-F5344CB8AC3E}">
        <p14:creationId xmlns:p14="http://schemas.microsoft.com/office/powerpoint/2010/main" val="23192661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1602</TotalTime>
  <Words>833</Words>
  <Application>Microsoft Office PowerPoint</Application>
  <PresentationFormat>Custom</PresentationFormat>
  <Paragraphs>111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Cambria Math</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Jae Lee</dc:creator>
  <cp:lastModifiedBy>Jae Lee</cp:lastModifiedBy>
  <cp:revision>28</cp:revision>
  <dcterms:created xsi:type="dcterms:W3CDTF">2026-06-16T18:44:11Z</dcterms:created>
  <dcterms:modified xsi:type="dcterms:W3CDTF">2026-07-24T15:39:56Z</dcterms:modified>
</cp:coreProperties>
</file>