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51206400" cy="34747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1E0B37-2FF8-4F80-9591-BB0BBACFBFB7}" name="Jae Lee" initials="JL" userId="S::lejae@ohsu.edu::23cfb602-91cb-42e7-9d4b-761de793cd46" providerId="AD"/>
  <p188:author id="{773610AF-C278-3506-AB60-2F4BE1EA3058}" name="Maryam Sadeghi" initials="MS" userId="S::sadeghim@ohsu.edu::ab290a35-f42b-4283-bfdc-98cdb10b15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98" autoAdjust="0"/>
    <p:restoredTop sz="94691"/>
  </p:normalViewPr>
  <p:slideViewPr>
    <p:cSldViewPr snapToGrid="0">
      <p:cViewPr>
        <p:scale>
          <a:sx n="25" d="100"/>
          <a:sy n="25" d="100"/>
        </p:scale>
        <p:origin x="67"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146DC-26FA-45F0-AB55-8D93C4334663}" type="datetimeFigureOut">
              <a:rPr lang="en-US" smtClean="0"/>
              <a:t>7/24/2026</a:t>
            </a:fld>
            <a:endParaRPr lang="en-US"/>
          </a:p>
        </p:txBody>
      </p:sp>
      <p:sp>
        <p:nvSpPr>
          <p:cNvPr id="4" name="Slide Image Placeholder 3"/>
          <p:cNvSpPr>
            <a:spLocks noGrp="1" noRot="1" noChangeAspect="1"/>
          </p:cNvSpPr>
          <p:nvPr>
            <p:ph type="sldImg" idx="2"/>
          </p:nvPr>
        </p:nvSpPr>
        <p:spPr>
          <a:xfrm>
            <a:off x="1155700" y="1143000"/>
            <a:ext cx="45466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5E84E-92BA-4E75-9C00-56A602883946}" type="slidenum">
              <a:rPr lang="en-US" smtClean="0"/>
              <a:t>‹#›</a:t>
            </a:fld>
            <a:endParaRPr lang="en-US"/>
          </a:p>
        </p:txBody>
      </p:sp>
    </p:spTree>
    <p:extLst>
      <p:ext uri="{BB962C8B-B14F-4D97-AF65-F5344CB8AC3E}">
        <p14:creationId xmlns:p14="http://schemas.microsoft.com/office/powerpoint/2010/main" val="4176489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a:t>
            </a:r>
          </a:p>
          <a:p>
            <a:endParaRPr lang="en-US" dirty="0"/>
          </a:p>
          <a:p>
            <a:r>
              <a:rPr lang="en-US" dirty="0"/>
              <a:t>Double support</a:t>
            </a:r>
          </a:p>
          <a:p>
            <a:r>
              <a:rPr lang="en-US" dirty="0"/>
              <a:t>Swing proportion</a:t>
            </a:r>
          </a:p>
          <a:p>
            <a:r>
              <a:rPr lang="en-US" dirty="0"/>
              <a:t>pitch</a:t>
            </a:r>
          </a:p>
          <a:p>
            <a:endParaRPr lang="en-US" dirty="0"/>
          </a:p>
        </p:txBody>
      </p:sp>
      <p:sp>
        <p:nvSpPr>
          <p:cNvPr id="4" name="Slide Number Placeholder 3"/>
          <p:cNvSpPr>
            <a:spLocks noGrp="1"/>
          </p:cNvSpPr>
          <p:nvPr>
            <p:ph type="sldNum" sz="quarter" idx="5"/>
          </p:nvPr>
        </p:nvSpPr>
        <p:spPr/>
        <p:txBody>
          <a:bodyPr/>
          <a:lstStyle/>
          <a:p>
            <a:fld id="{A015E84E-92BA-4E75-9C00-56A602883946}" type="slidenum">
              <a:rPr lang="en-US" smtClean="0"/>
              <a:t>1</a:t>
            </a:fld>
            <a:endParaRPr lang="en-US"/>
          </a:p>
        </p:txBody>
      </p:sp>
    </p:spTree>
    <p:extLst>
      <p:ext uri="{BB962C8B-B14F-4D97-AF65-F5344CB8AC3E}">
        <p14:creationId xmlns:p14="http://schemas.microsoft.com/office/powerpoint/2010/main" val="77489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5686639"/>
            <a:ext cx="43525440" cy="12097173"/>
          </a:xfrm>
        </p:spPr>
        <p:txBody>
          <a:bodyPr anchor="b"/>
          <a:lstStyle>
            <a:lvl1pPr algn="ctr">
              <a:defRPr sz="30400"/>
            </a:lvl1pPr>
          </a:lstStyle>
          <a:p>
            <a:r>
              <a:rPr lang="en-US"/>
              <a:t>Click to edit Master title style</a:t>
            </a:r>
            <a:endParaRPr lang="en-US" dirty="0"/>
          </a:p>
        </p:txBody>
      </p:sp>
      <p:sp>
        <p:nvSpPr>
          <p:cNvPr id="3" name="Subtitle 2"/>
          <p:cNvSpPr>
            <a:spLocks noGrp="1"/>
          </p:cNvSpPr>
          <p:nvPr>
            <p:ph type="subTitle" idx="1"/>
          </p:nvPr>
        </p:nvSpPr>
        <p:spPr>
          <a:xfrm>
            <a:off x="6400800" y="18250326"/>
            <a:ext cx="38404800" cy="8389194"/>
          </a:xfrm>
        </p:spPr>
        <p:txBody>
          <a:bodyPr/>
          <a:lstStyle>
            <a:lvl1pPr marL="0" indent="0" algn="ctr">
              <a:buNone/>
              <a:defRPr sz="12160"/>
            </a:lvl1pPr>
            <a:lvl2pPr marL="2316495" indent="0" algn="ctr">
              <a:buNone/>
              <a:defRPr sz="10133"/>
            </a:lvl2pPr>
            <a:lvl3pPr marL="4632990" indent="0" algn="ctr">
              <a:buNone/>
              <a:defRPr sz="9120"/>
            </a:lvl3pPr>
            <a:lvl4pPr marL="6949486" indent="0" algn="ctr">
              <a:buNone/>
              <a:defRPr sz="8107"/>
            </a:lvl4pPr>
            <a:lvl5pPr marL="9265981" indent="0" algn="ctr">
              <a:buNone/>
              <a:defRPr sz="8107"/>
            </a:lvl5pPr>
            <a:lvl6pPr marL="11582476" indent="0" algn="ctr">
              <a:buNone/>
              <a:defRPr sz="8107"/>
            </a:lvl6pPr>
            <a:lvl7pPr marL="13898971" indent="0" algn="ctr">
              <a:buNone/>
              <a:defRPr sz="8107"/>
            </a:lvl7pPr>
            <a:lvl8pPr marL="16215467" indent="0" algn="ctr">
              <a:buNone/>
              <a:defRPr sz="8107"/>
            </a:lvl8pPr>
            <a:lvl9pPr marL="18531962" indent="0" algn="ctr">
              <a:buNone/>
              <a:defRPr sz="810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17308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16278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1849967"/>
            <a:ext cx="11041380" cy="2944664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3" y="1849967"/>
            <a:ext cx="32484060" cy="2944664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749880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479584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8662680"/>
            <a:ext cx="44165520" cy="14453867"/>
          </a:xfrm>
        </p:spPr>
        <p:txBody>
          <a:bodyPr anchor="b"/>
          <a:lstStyle>
            <a:lvl1pPr>
              <a:defRPr sz="30400"/>
            </a:lvl1pPr>
          </a:lstStyle>
          <a:p>
            <a:r>
              <a:rPr lang="en-US"/>
              <a:t>Click to edit Master title style</a:t>
            </a:r>
            <a:endParaRPr lang="en-US" dirty="0"/>
          </a:p>
        </p:txBody>
      </p:sp>
      <p:sp>
        <p:nvSpPr>
          <p:cNvPr id="3" name="Text Placeholder 2"/>
          <p:cNvSpPr>
            <a:spLocks noGrp="1"/>
          </p:cNvSpPr>
          <p:nvPr>
            <p:ph type="body" idx="1"/>
          </p:nvPr>
        </p:nvSpPr>
        <p:spPr>
          <a:xfrm>
            <a:off x="3493773" y="23253287"/>
            <a:ext cx="44165520" cy="7600947"/>
          </a:xfrm>
        </p:spPr>
        <p:txBody>
          <a:bodyPr/>
          <a:lstStyle>
            <a:lvl1pPr marL="0" indent="0">
              <a:buNone/>
              <a:defRPr sz="12160">
                <a:solidFill>
                  <a:schemeClr val="tx1">
                    <a:tint val="82000"/>
                  </a:schemeClr>
                </a:solidFill>
              </a:defRPr>
            </a:lvl1pPr>
            <a:lvl2pPr marL="2316495" indent="0">
              <a:buNone/>
              <a:defRPr sz="10133">
                <a:solidFill>
                  <a:schemeClr val="tx1">
                    <a:tint val="82000"/>
                  </a:schemeClr>
                </a:solidFill>
              </a:defRPr>
            </a:lvl2pPr>
            <a:lvl3pPr marL="4632990" indent="0">
              <a:buNone/>
              <a:defRPr sz="9120">
                <a:solidFill>
                  <a:schemeClr val="tx1">
                    <a:tint val="82000"/>
                  </a:schemeClr>
                </a:solidFill>
              </a:defRPr>
            </a:lvl3pPr>
            <a:lvl4pPr marL="6949486" indent="0">
              <a:buNone/>
              <a:defRPr sz="8107">
                <a:solidFill>
                  <a:schemeClr val="tx1">
                    <a:tint val="82000"/>
                  </a:schemeClr>
                </a:solidFill>
              </a:defRPr>
            </a:lvl4pPr>
            <a:lvl5pPr marL="9265981" indent="0">
              <a:buNone/>
              <a:defRPr sz="8107">
                <a:solidFill>
                  <a:schemeClr val="tx1">
                    <a:tint val="82000"/>
                  </a:schemeClr>
                </a:solidFill>
              </a:defRPr>
            </a:lvl5pPr>
            <a:lvl6pPr marL="11582476" indent="0">
              <a:buNone/>
              <a:defRPr sz="8107">
                <a:solidFill>
                  <a:schemeClr val="tx1">
                    <a:tint val="82000"/>
                  </a:schemeClr>
                </a:solidFill>
              </a:defRPr>
            </a:lvl6pPr>
            <a:lvl7pPr marL="13898971" indent="0">
              <a:buNone/>
              <a:defRPr sz="8107">
                <a:solidFill>
                  <a:schemeClr val="tx1">
                    <a:tint val="82000"/>
                  </a:schemeClr>
                </a:solidFill>
              </a:defRPr>
            </a:lvl7pPr>
            <a:lvl8pPr marL="16215467" indent="0">
              <a:buNone/>
              <a:defRPr sz="8107">
                <a:solidFill>
                  <a:schemeClr val="tx1">
                    <a:tint val="82000"/>
                  </a:schemeClr>
                </a:solidFill>
              </a:defRPr>
            </a:lvl8pPr>
            <a:lvl9pPr marL="18531962" indent="0">
              <a:buNone/>
              <a:defRPr sz="8107">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18428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9249833"/>
            <a:ext cx="21762720" cy="22046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9249833"/>
            <a:ext cx="21762720" cy="22046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842020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849974"/>
            <a:ext cx="44165520" cy="6716186"/>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5" y="8517893"/>
            <a:ext cx="21662704" cy="4174487"/>
          </a:xfrm>
        </p:spPr>
        <p:txBody>
          <a:bodyPr anchor="b"/>
          <a:lstStyle>
            <a:lvl1pPr marL="0" indent="0">
              <a:buNone/>
              <a:defRPr sz="12160" b="1"/>
            </a:lvl1pPr>
            <a:lvl2pPr marL="2316495" indent="0">
              <a:buNone/>
              <a:defRPr sz="10133" b="1"/>
            </a:lvl2pPr>
            <a:lvl3pPr marL="4632990" indent="0">
              <a:buNone/>
              <a:defRPr sz="9120" b="1"/>
            </a:lvl3pPr>
            <a:lvl4pPr marL="6949486" indent="0">
              <a:buNone/>
              <a:defRPr sz="8107" b="1"/>
            </a:lvl4pPr>
            <a:lvl5pPr marL="9265981" indent="0">
              <a:buNone/>
              <a:defRPr sz="8107" b="1"/>
            </a:lvl5pPr>
            <a:lvl6pPr marL="11582476" indent="0">
              <a:buNone/>
              <a:defRPr sz="8107" b="1"/>
            </a:lvl6pPr>
            <a:lvl7pPr marL="13898971" indent="0">
              <a:buNone/>
              <a:defRPr sz="8107" b="1"/>
            </a:lvl7pPr>
            <a:lvl8pPr marL="16215467" indent="0">
              <a:buNone/>
              <a:defRPr sz="8107" b="1"/>
            </a:lvl8pPr>
            <a:lvl9pPr marL="18531962" indent="0">
              <a:buNone/>
              <a:defRPr sz="8107" b="1"/>
            </a:lvl9pPr>
          </a:lstStyle>
          <a:p>
            <a:pPr lvl="0"/>
            <a:r>
              <a:rPr lang="en-US"/>
              <a:t>Click to edit Master text styles</a:t>
            </a:r>
          </a:p>
        </p:txBody>
      </p:sp>
      <p:sp>
        <p:nvSpPr>
          <p:cNvPr id="4" name="Content Placeholder 3"/>
          <p:cNvSpPr>
            <a:spLocks noGrp="1"/>
          </p:cNvSpPr>
          <p:nvPr>
            <p:ph sz="half" idx="2"/>
          </p:nvPr>
        </p:nvSpPr>
        <p:spPr>
          <a:xfrm>
            <a:off x="3527115" y="12692380"/>
            <a:ext cx="21662704" cy="18668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8517893"/>
            <a:ext cx="21769390" cy="4174487"/>
          </a:xfrm>
        </p:spPr>
        <p:txBody>
          <a:bodyPr anchor="b"/>
          <a:lstStyle>
            <a:lvl1pPr marL="0" indent="0">
              <a:buNone/>
              <a:defRPr sz="12160" b="1"/>
            </a:lvl1pPr>
            <a:lvl2pPr marL="2316495" indent="0">
              <a:buNone/>
              <a:defRPr sz="10133" b="1"/>
            </a:lvl2pPr>
            <a:lvl3pPr marL="4632990" indent="0">
              <a:buNone/>
              <a:defRPr sz="9120" b="1"/>
            </a:lvl3pPr>
            <a:lvl4pPr marL="6949486" indent="0">
              <a:buNone/>
              <a:defRPr sz="8107" b="1"/>
            </a:lvl4pPr>
            <a:lvl5pPr marL="9265981" indent="0">
              <a:buNone/>
              <a:defRPr sz="8107" b="1"/>
            </a:lvl5pPr>
            <a:lvl6pPr marL="11582476" indent="0">
              <a:buNone/>
              <a:defRPr sz="8107" b="1"/>
            </a:lvl6pPr>
            <a:lvl7pPr marL="13898971" indent="0">
              <a:buNone/>
              <a:defRPr sz="8107" b="1"/>
            </a:lvl7pPr>
            <a:lvl8pPr marL="16215467" indent="0">
              <a:buNone/>
              <a:defRPr sz="8107" b="1"/>
            </a:lvl8pPr>
            <a:lvl9pPr marL="18531962" indent="0">
              <a:buNone/>
              <a:defRPr sz="8107" b="1"/>
            </a:lvl9pPr>
          </a:lstStyle>
          <a:p>
            <a:pPr lvl="0"/>
            <a:r>
              <a:rPr lang="en-US"/>
              <a:t>Click to edit Master text styles</a:t>
            </a:r>
          </a:p>
        </p:txBody>
      </p:sp>
      <p:sp>
        <p:nvSpPr>
          <p:cNvPr id="6" name="Content Placeholder 5"/>
          <p:cNvSpPr>
            <a:spLocks noGrp="1"/>
          </p:cNvSpPr>
          <p:nvPr>
            <p:ph sz="quarter" idx="4"/>
          </p:nvPr>
        </p:nvSpPr>
        <p:spPr>
          <a:xfrm>
            <a:off x="25923243" y="12692380"/>
            <a:ext cx="21769390" cy="18668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B2B764-81AD-4E5E-9088-C568E50F3F22}"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059428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B2B764-81AD-4E5E-9088-C568E50F3F22}"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25936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2B764-81AD-4E5E-9088-C568E50F3F22}"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422563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316480"/>
            <a:ext cx="16515397" cy="8107680"/>
          </a:xfrm>
        </p:spPr>
        <p:txBody>
          <a:bodyPr anchor="b"/>
          <a:lstStyle>
            <a:lvl1pPr>
              <a:defRPr sz="16213"/>
            </a:lvl1pPr>
          </a:lstStyle>
          <a:p>
            <a:r>
              <a:rPr lang="en-US"/>
              <a:t>Click to edit Master title style</a:t>
            </a:r>
            <a:endParaRPr lang="en-US" dirty="0"/>
          </a:p>
        </p:txBody>
      </p:sp>
      <p:sp>
        <p:nvSpPr>
          <p:cNvPr id="3" name="Content Placeholder 2"/>
          <p:cNvSpPr>
            <a:spLocks noGrp="1"/>
          </p:cNvSpPr>
          <p:nvPr>
            <p:ph idx="1"/>
          </p:nvPr>
        </p:nvSpPr>
        <p:spPr>
          <a:xfrm>
            <a:off x="21769390" y="5002961"/>
            <a:ext cx="25923240" cy="24693033"/>
          </a:xfrm>
        </p:spPr>
        <p:txBody>
          <a:bodyPr/>
          <a:lstStyle>
            <a:lvl1pPr>
              <a:defRPr sz="16213"/>
            </a:lvl1pPr>
            <a:lvl2pPr>
              <a:defRPr sz="14187"/>
            </a:lvl2pPr>
            <a:lvl3pPr>
              <a:defRPr sz="12160"/>
            </a:lvl3pPr>
            <a:lvl4pPr>
              <a:defRPr sz="10133"/>
            </a:lvl4pPr>
            <a:lvl5pPr>
              <a:defRPr sz="10133"/>
            </a:lvl5pPr>
            <a:lvl6pPr>
              <a:defRPr sz="10133"/>
            </a:lvl6pPr>
            <a:lvl7pPr>
              <a:defRPr sz="10133"/>
            </a:lvl7pPr>
            <a:lvl8pPr>
              <a:defRPr sz="10133"/>
            </a:lvl8pPr>
            <a:lvl9pPr>
              <a:defRPr sz="10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0424160"/>
            <a:ext cx="16515397" cy="19312046"/>
          </a:xfrm>
        </p:spPr>
        <p:txBody>
          <a:bodyPr/>
          <a:lstStyle>
            <a:lvl1pPr marL="0" indent="0">
              <a:buNone/>
              <a:defRPr sz="8107"/>
            </a:lvl1pPr>
            <a:lvl2pPr marL="2316495" indent="0">
              <a:buNone/>
              <a:defRPr sz="7093"/>
            </a:lvl2pPr>
            <a:lvl3pPr marL="4632990" indent="0">
              <a:buNone/>
              <a:defRPr sz="6080"/>
            </a:lvl3pPr>
            <a:lvl4pPr marL="6949486" indent="0">
              <a:buNone/>
              <a:defRPr sz="5067"/>
            </a:lvl4pPr>
            <a:lvl5pPr marL="9265981" indent="0">
              <a:buNone/>
              <a:defRPr sz="5067"/>
            </a:lvl5pPr>
            <a:lvl6pPr marL="11582476" indent="0">
              <a:buNone/>
              <a:defRPr sz="5067"/>
            </a:lvl6pPr>
            <a:lvl7pPr marL="13898971" indent="0">
              <a:buNone/>
              <a:defRPr sz="5067"/>
            </a:lvl7pPr>
            <a:lvl8pPr marL="16215467" indent="0">
              <a:buNone/>
              <a:defRPr sz="5067"/>
            </a:lvl8pPr>
            <a:lvl9pPr marL="18531962" indent="0">
              <a:buNone/>
              <a:defRPr sz="5067"/>
            </a:lvl9pPr>
          </a:lstStyle>
          <a:p>
            <a:pPr lvl="0"/>
            <a:r>
              <a:rPr lang="en-US"/>
              <a:t>Click to edit Master text styles</a:t>
            </a:r>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411336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316480"/>
            <a:ext cx="16515397" cy="8107680"/>
          </a:xfrm>
        </p:spPr>
        <p:txBody>
          <a:bodyPr anchor="b"/>
          <a:lstStyle>
            <a:lvl1pPr>
              <a:defRPr sz="16213"/>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002961"/>
            <a:ext cx="25923240" cy="24693033"/>
          </a:xfrm>
        </p:spPr>
        <p:txBody>
          <a:bodyPr anchor="t"/>
          <a:lstStyle>
            <a:lvl1pPr marL="0" indent="0">
              <a:buNone/>
              <a:defRPr sz="16213"/>
            </a:lvl1pPr>
            <a:lvl2pPr marL="2316495" indent="0">
              <a:buNone/>
              <a:defRPr sz="14187"/>
            </a:lvl2pPr>
            <a:lvl3pPr marL="4632990" indent="0">
              <a:buNone/>
              <a:defRPr sz="12160"/>
            </a:lvl3pPr>
            <a:lvl4pPr marL="6949486" indent="0">
              <a:buNone/>
              <a:defRPr sz="10133"/>
            </a:lvl4pPr>
            <a:lvl5pPr marL="9265981" indent="0">
              <a:buNone/>
              <a:defRPr sz="10133"/>
            </a:lvl5pPr>
            <a:lvl6pPr marL="11582476" indent="0">
              <a:buNone/>
              <a:defRPr sz="10133"/>
            </a:lvl6pPr>
            <a:lvl7pPr marL="13898971" indent="0">
              <a:buNone/>
              <a:defRPr sz="10133"/>
            </a:lvl7pPr>
            <a:lvl8pPr marL="16215467" indent="0">
              <a:buNone/>
              <a:defRPr sz="10133"/>
            </a:lvl8pPr>
            <a:lvl9pPr marL="18531962" indent="0">
              <a:buNone/>
              <a:defRPr sz="10133"/>
            </a:lvl9pPr>
          </a:lstStyle>
          <a:p>
            <a:r>
              <a:rPr lang="en-US"/>
              <a:t>Click icon to add picture</a:t>
            </a:r>
            <a:endParaRPr lang="en-US" dirty="0"/>
          </a:p>
        </p:txBody>
      </p:sp>
      <p:sp>
        <p:nvSpPr>
          <p:cNvPr id="4" name="Text Placeholder 3"/>
          <p:cNvSpPr>
            <a:spLocks noGrp="1"/>
          </p:cNvSpPr>
          <p:nvPr>
            <p:ph type="body" sz="half" idx="2"/>
          </p:nvPr>
        </p:nvSpPr>
        <p:spPr>
          <a:xfrm>
            <a:off x="3527110" y="10424160"/>
            <a:ext cx="16515397" cy="19312046"/>
          </a:xfrm>
        </p:spPr>
        <p:txBody>
          <a:bodyPr/>
          <a:lstStyle>
            <a:lvl1pPr marL="0" indent="0">
              <a:buNone/>
              <a:defRPr sz="8107"/>
            </a:lvl1pPr>
            <a:lvl2pPr marL="2316495" indent="0">
              <a:buNone/>
              <a:defRPr sz="7093"/>
            </a:lvl2pPr>
            <a:lvl3pPr marL="4632990" indent="0">
              <a:buNone/>
              <a:defRPr sz="6080"/>
            </a:lvl3pPr>
            <a:lvl4pPr marL="6949486" indent="0">
              <a:buNone/>
              <a:defRPr sz="5067"/>
            </a:lvl4pPr>
            <a:lvl5pPr marL="9265981" indent="0">
              <a:buNone/>
              <a:defRPr sz="5067"/>
            </a:lvl5pPr>
            <a:lvl6pPr marL="11582476" indent="0">
              <a:buNone/>
              <a:defRPr sz="5067"/>
            </a:lvl6pPr>
            <a:lvl7pPr marL="13898971" indent="0">
              <a:buNone/>
              <a:defRPr sz="5067"/>
            </a:lvl7pPr>
            <a:lvl8pPr marL="16215467" indent="0">
              <a:buNone/>
              <a:defRPr sz="5067"/>
            </a:lvl8pPr>
            <a:lvl9pPr marL="18531962" indent="0">
              <a:buNone/>
              <a:defRPr sz="5067"/>
            </a:lvl9pPr>
          </a:lstStyle>
          <a:p>
            <a:pPr lvl="0"/>
            <a:r>
              <a:rPr lang="en-US"/>
              <a:t>Click to edit Master text styles</a:t>
            </a:r>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271190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849974"/>
            <a:ext cx="44165520" cy="67161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9249833"/>
            <a:ext cx="44165520" cy="220467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2205514"/>
            <a:ext cx="11521440" cy="1849967"/>
          </a:xfrm>
          <a:prstGeom prst="rect">
            <a:avLst/>
          </a:prstGeom>
        </p:spPr>
        <p:txBody>
          <a:bodyPr vert="horz" lIns="91440" tIns="45720" rIns="91440" bIns="45720" rtlCol="0" anchor="ctr"/>
          <a:lstStyle>
            <a:lvl1pPr algn="l">
              <a:defRPr sz="6080">
                <a:solidFill>
                  <a:schemeClr val="tx1">
                    <a:tint val="82000"/>
                  </a:schemeClr>
                </a:solidFill>
              </a:defRPr>
            </a:lvl1pPr>
          </a:lstStyle>
          <a:p>
            <a:fld id="{A0B2B764-81AD-4E5E-9088-C568E50F3F22}" type="datetimeFigureOut">
              <a:rPr lang="en-US" smtClean="0"/>
              <a:t>7/24/2026</a:t>
            </a:fld>
            <a:endParaRPr lang="en-US"/>
          </a:p>
        </p:txBody>
      </p:sp>
      <p:sp>
        <p:nvSpPr>
          <p:cNvPr id="5" name="Footer Placeholder 4"/>
          <p:cNvSpPr>
            <a:spLocks noGrp="1"/>
          </p:cNvSpPr>
          <p:nvPr>
            <p:ph type="ftr" sz="quarter" idx="3"/>
          </p:nvPr>
        </p:nvSpPr>
        <p:spPr>
          <a:xfrm>
            <a:off x="16962120" y="32205514"/>
            <a:ext cx="17282160" cy="1849967"/>
          </a:xfrm>
          <a:prstGeom prst="rect">
            <a:avLst/>
          </a:prstGeom>
        </p:spPr>
        <p:txBody>
          <a:bodyPr vert="horz" lIns="91440" tIns="45720" rIns="91440" bIns="45720" rtlCol="0" anchor="ctr"/>
          <a:lstStyle>
            <a:lvl1pPr algn="ctr">
              <a:defRPr sz="60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6164520" y="32205514"/>
            <a:ext cx="11521440" cy="1849967"/>
          </a:xfrm>
          <a:prstGeom prst="rect">
            <a:avLst/>
          </a:prstGeom>
        </p:spPr>
        <p:txBody>
          <a:bodyPr vert="horz" lIns="91440" tIns="45720" rIns="91440" bIns="45720" rtlCol="0" anchor="ctr"/>
          <a:lstStyle>
            <a:lvl1pPr algn="r">
              <a:defRPr sz="6080">
                <a:solidFill>
                  <a:schemeClr val="tx1">
                    <a:tint val="82000"/>
                  </a:schemeClr>
                </a:solidFill>
              </a:defRPr>
            </a:lvl1pPr>
          </a:lstStyle>
          <a:p>
            <a:fld id="{AEC435CC-EFA7-48CA-B937-E13686E7D136}" type="slidenum">
              <a:rPr lang="en-US" smtClean="0"/>
              <a:t>‹#›</a:t>
            </a:fld>
            <a:endParaRPr lang="en-US"/>
          </a:p>
        </p:txBody>
      </p:sp>
    </p:spTree>
    <p:extLst>
      <p:ext uri="{BB962C8B-B14F-4D97-AF65-F5344CB8AC3E}">
        <p14:creationId xmlns:p14="http://schemas.microsoft.com/office/powerpoint/2010/main" val="40576342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632990" rtl="0" eaLnBrk="1" latinLnBrk="0" hangingPunct="1">
        <a:lnSpc>
          <a:spcPct val="90000"/>
        </a:lnSpc>
        <a:spcBef>
          <a:spcPct val="0"/>
        </a:spcBef>
        <a:buNone/>
        <a:defRPr sz="22293" kern="1200">
          <a:solidFill>
            <a:schemeClr val="tx1"/>
          </a:solidFill>
          <a:latin typeface="+mj-lt"/>
          <a:ea typeface="+mj-ea"/>
          <a:cs typeface="+mj-cs"/>
        </a:defRPr>
      </a:lvl1pPr>
    </p:titleStyle>
    <p:bodyStyle>
      <a:lvl1pPr marL="1158248" indent="-1158248" algn="l" defTabSz="4632990" rtl="0" eaLnBrk="1" latinLnBrk="0" hangingPunct="1">
        <a:lnSpc>
          <a:spcPct val="90000"/>
        </a:lnSpc>
        <a:spcBef>
          <a:spcPts val="5067"/>
        </a:spcBef>
        <a:buFont typeface="Arial" panose="020B0604020202020204" pitchFamily="34" charset="0"/>
        <a:buChar char="•"/>
        <a:defRPr sz="14187" kern="1200">
          <a:solidFill>
            <a:schemeClr val="tx1"/>
          </a:solidFill>
          <a:latin typeface="+mn-lt"/>
          <a:ea typeface="+mn-ea"/>
          <a:cs typeface="+mn-cs"/>
        </a:defRPr>
      </a:lvl1pPr>
      <a:lvl2pPr marL="3474743" indent="-1158248" algn="l" defTabSz="4632990" rtl="0" eaLnBrk="1" latinLnBrk="0" hangingPunct="1">
        <a:lnSpc>
          <a:spcPct val="90000"/>
        </a:lnSpc>
        <a:spcBef>
          <a:spcPts val="2533"/>
        </a:spcBef>
        <a:buFont typeface="Arial" panose="020B0604020202020204" pitchFamily="34" charset="0"/>
        <a:buChar char="•"/>
        <a:defRPr sz="12160" kern="1200">
          <a:solidFill>
            <a:schemeClr val="tx1"/>
          </a:solidFill>
          <a:latin typeface="+mn-lt"/>
          <a:ea typeface="+mn-ea"/>
          <a:cs typeface="+mn-cs"/>
        </a:defRPr>
      </a:lvl2pPr>
      <a:lvl3pPr marL="5791238" indent="-1158248" algn="l" defTabSz="4632990" rtl="0" eaLnBrk="1" latinLnBrk="0" hangingPunct="1">
        <a:lnSpc>
          <a:spcPct val="90000"/>
        </a:lnSpc>
        <a:spcBef>
          <a:spcPts val="2533"/>
        </a:spcBef>
        <a:buFont typeface="Arial" panose="020B0604020202020204" pitchFamily="34" charset="0"/>
        <a:buChar char="•"/>
        <a:defRPr sz="10133" kern="1200">
          <a:solidFill>
            <a:schemeClr val="tx1"/>
          </a:solidFill>
          <a:latin typeface="+mn-lt"/>
          <a:ea typeface="+mn-ea"/>
          <a:cs typeface="+mn-cs"/>
        </a:defRPr>
      </a:lvl3pPr>
      <a:lvl4pPr marL="8107733"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4pPr>
      <a:lvl5pPr marL="10424229"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5pPr>
      <a:lvl6pPr marL="12740724"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6pPr>
      <a:lvl7pPr marL="15057219"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7pPr>
      <a:lvl8pPr marL="17373714"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8pPr>
      <a:lvl9pPr marL="19690210"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9pPr>
    </p:bodyStyle>
    <p:otherStyle>
      <a:defPPr>
        <a:defRPr lang="en-US"/>
      </a:defPPr>
      <a:lvl1pPr marL="0" algn="l" defTabSz="4632990" rtl="0" eaLnBrk="1" latinLnBrk="0" hangingPunct="1">
        <a:defRPr sz="9120" kern="1200">
          <a:solidFill>
            <a:schemeClr val="tx1"/>
          </a:solidFill>
          <a:latin typeface="+mn-lt"/>
          <a:ea typeface="+mn-ea"/>
          <a:cs typeface="+mn-cs"/>
        </a:defRPr>
      </a:lvl1pPr>
      <a:lvl2pPr marL="2316495" algn="l" defTabSz="4632990" rtl="0" eaLnBrk="1" latinLnBrk="0" hangingPunct="1">
        <a:defRPr sz="9120" kern="1200">
          <a:solidFill>
            <a:schemeClr val="tx1"/>
          </a:solidFill>
          <a:latin typeface="+mn-lt"/>
          <a:ea typeface="+mn-ea"/>
          <a:cs typeface="+mn-cs"/>
        </a:defRPr>
      </a:lvl2pPr>
      <a:lvl3pPr marL="4632990" algn="l" defTabSz="4632990" rtl="0" eaLnBrk="1" latinLnBrk="0" hangingPunct="1">
        <a:defRPr sz="9120" kern="1200">
          <a:solidFill>
            <a:schemeClr val="tx1"/>
          </a:solidFill>
          <a:latin typeface="+mn-lt"/>
          <a:ea typeface="+mn-ea"/>
          <a:cs typeface="+mn-cs"/>
        </a:defRPr>
      </a:lvl3pPr>
      <a:lvl4pPr marL="6949486" algn="l" defTabSz="4632990" rtl="0" eaLnBrk="1" latinLnBrk="0" hangingPunct="1">
        <a:defRPr sz="9120" kern="1200">
          <a:solidFill>
            <a:schemeClr val="tx1"/>
          </a:solidFill>
          <a:latin typeface="+mn-lt"/>
          <a:ea typeface="+mn-ea"/>
          <a:cs typeface="+mn-cs"/>
        </a:defRPr>
      </a:lvl4pPr>
      <a:lvl5pPr marL="9265981" algn="l" defTabSz="4632990" rtl="0" eaLnBrk="1" latinLnBrk="0" hangingPunct="1">
        <a:defRPr sz="9120" kern="1200">
          <a:solidFill>
            <a:schemeClr val="tx1"/>
          </a:solidFill>
          <a:latin typeface="+mn-lt"/>
          <a:ea typeface="+mn-ea"/>
          <a:cs typeface="+mn-cs"/>
        </a:defRPr>
      </a:lvl5pPr>
      <a:lvl6pPr marL="11582476" algn="l" defTabSz="4632990" rtl="0" eaLnBrk="1" latinLnBrk="0" hangingPunct="1">
        <a:defRPr sz="9120" kern="1200">
          <a:solidFill>
            <a:schemeClr val="tx1"/>
          </a:solidFill>
          <a:latin typeface="+mn-lt"/>
          <a:ea typeface="+mn-ea"/>
          <a:cs typeface="+mn-cs"/>
        </a:defRPr>
      </a:lvl6pPr>
      <a:lvl7pPr marL="13898971" algn="l" defTabSz="4632990" rtl="0" eaLnBrk="1" latinLnBrk="0" hangingPunct="1">
        <a:defRPr sz="9120" kern="1200">
          <a:solidFill>
            <a:schemeClr val="tx1"/>
          </a:solidFill>
          <a:latin typeface="+mn-lt"/>
          <a:ea typeface="+mn-ea"/>
          <a:cs typeface="+mn-cs"/>
        </a:defRPr>
      </a:lvl7pPr>
      <a:lvl8pPr marL="16215467" algn="l" defTabSz="4632990" rtl="0" eaLnBrk="1" latinLnBrk="0" hangingPunct="1">
        <a:defRPr sz="9120" kern="1200">
          <a:solidFill>
            <a:schemeClr val="tx1"/>
          </a:solidFill>
          <a:latin typeface="+mn-lt"/>
          <a:ea typeface="+mn-ea"/>
          <a:cs typeface="+mn-cs"/>
        </a:defRPr>
      </a:lvl8pPr>
      <a:lvl9pPr marL="18531962" algn="l" defTabSz="4632990" rtl="0" eaLnBrk="1" latinLnBrk="0" hangingPunct="1">
        <a:defRPr sz="91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F6549C40-E6CB-15E2-9CA7-4EC6D7C89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58614" y="11098874"/>
            <a:ext cx="6440721" cy="7434039"/>
          </a:xfrm>
          <a:prstGeom prst="rect">
            <a:avLst/>
          </a:prstGeom>
        </p:spPr>
      </p:pic>
      <p:grpSp>
        <p:nvGrpSpPr>
          <p:cNvPr id="8" name="Group 7">
            <a:extLst>
              <a:ext uri="{FF2B5EF4-FFF2-40B4-BE49-F238E27FC236}">
                <a16:creationId xmlns:a16="http://schemas.microsoft.com/office/drawing/2014/main" id="{4809DFFB-F17A-9D04-46A1-B1A87BAF24E2}"/>
              </a:ext>
            </a:extLst>
          </p:cNvPr>
          <p:cNvGrpSpPr/>
          <p:nvPr/>
        </p:nvGrpSpPr>
        <p:grpSpPr>
          <a:xfrm>
            <a:off x="513988" y="621925"/>
            <a:ext cx="50178424" cy="33697600"/>
            <a:chOff x="448449" y="554487"/>
            <a:chExt cx="37460253" cy="31982912"/>
          </a:xfrm>
        </p:grpSpPr>
        <p:sp>
          <p:nvSpPr>
            <p:cNvPr id="5" name="Rectangle 86">
              <a:extLst>
                <a:ext uri="{FF2B5EF4-FFF2-40B4-BE49-F238E27FC236}">
                  <a16:creationId xmlns:a16="http://schemas.microsoft.com/office/drawing/2014/main" id="{9C3C276D-D94B-7434-912A-C486119BC408}"/>
                </a:ext>
              </a:extLst>
            </p:cNvPr>
            <p:cNvSpPr>
              <a:spLocks noChangeArrowheads="1"/>
            </p:cNvSpPr>
            <p:nvPr/>
          </p:nvSpPr>
          <p:spPr bwMode="auto">
            <a:xfrm>
              <a:off x="448449" y="967442"/>
              <a:ext cx="37261355" cy="31569957"/>
            </a:xfrm>
            <a:prstGeom prst="rect">
              <a:avLst/>
            </a:prstGeom>
            <a:noFill/>
            <a:ln w="101600">
              <a:solidFill>
                <a:srgbClr val="FFCA35"/>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0" hangingPunct="0"/>
              <a:endParaRPr lang="en-US" sz="1925">
                <a:latin typeface="Arial" panose="020B0604020202020204" pitchFamily="34" charset="0"/>
                <a:cs typeface="Arial" panose="020B0604020202020204" pitchFamily="34" charset="0"/>
              </a:endParaRPr>
            </a:p>
          </p:txBody>
        </p:sp>
        <p:sp>
          <p:nvSpPr>
            <p:cNvPr id="7" name="Rectangle 31">
              <a:extLst>
                <a:ext uri="{FF2B5EF4-FFF2-40B4-BE49-F238E27FC236}">
                  <a16:creationId xmlns:a16="http://schemas.microsoft.com/office/drawing/2014/main" id="{2A615254-C78A-30BF-DAA2-26C72928AF9A}"/>
                </a:ext>
              </a:extLst>
            </p:cNvPr>
            <p:cNvSpPr>
              <a:spLocks noChangeArrowheads="1"/>
            </p:cNvSpPr>
            <p:nvPr/>
          </p:nvSpPr>
          <p:spPr bwMode="auto">
            <a:xfrm>
              <a:off x="647466" y="554487"/>
              <a:ext cx="37261236" cy="31724576"/>
            </a:xfrm>
            <a:prstGeom prst="rect">
              <a:avLst/>
            </a:prstGeom>
            <a:noFill/>
            <a:ln w="101600">
              <a:solidFill>
                <a:srgbClr val="5D98CA"/>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0" hangingPunct="0"/>
              <a:endParaRPr lang="en-US" sz="1925">
                <a:latin typeface="Arial" panose="020B0604020202020204" pitchFamily="34" charset="0"/>
                <a:cs typeface="Arial" panose="020B0604020202020204" pitchFamily="34" charset="0"/>
              </a:endParaRPr>
            </a:p>
          </p:txBody>
        </p:sp>
      </p:grpSp>
      <p:pic>
        <p:nvPicPr>
          <p:cNvPr id="10" name="Picture 1" descr="OHSU-CMYK-4C-POS.jpg">
            <a:extLst>
              <a:ext uri="{FF2B5EF4-FFF2-40B4-BE49-F238E27FC236}">
                <a16:creationId xmlns:a16="http://schemas.microsoft.com/office/drawing/2014/main" id="{575CC03B-2942-D846-8F89-92DAD01C947D}"/>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7831656" y="2705654"/>
            <a:ext cx="1729887" cy="2963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11">
            <a:extLst>
              <a:ext uri="{FF2B5EF4-FFF2-40B4-BE49-F238E27FC236}">
                <a16:creationId xmlns:a16="http://schemas.microsoft.com/office/drawing/2014/main" id="{E6F6CC5A-8CEF-F96B-ED58-B5D601414254}"/>
              </a:ext>
            </a:extLst>
          </p:cNvPr>
          <p:cNvSpPr txBox="1"/>
          <p:nvPr/>
        </p:nvSpPr>
        <p:spPr>
          <a:xfrm>
            <a:off x="47142038" y="5739001"/>
            <a:ext cx="3109122" cy="954107"/>
          </a:xfrm>
          <a:prstGeom prst="rect">
            <a:avLst/>
          </a:prstGeom>
          <a:noFill/>
        </p:spPr>
        <p:txBody>
          <a:bodyPr wrap="square" rtlCol="0">
            <a:spAutoFit/>
          </a:bodyPr>
          <a:lstStyle/>
          <a:p>
            <a:pPr algn="ctr" defTabSz="1066757">
              <a:defRPr/>
            </a:pPr>
            <a:r>
              <a:rPr lang="en-US" sz="2800" b="1" kern="0" dirty="0">
                <a:solidFill>
                  <a:schemeClr val="tx1">
                    <a:lumMod val="65000"/>
                    <a:lumOff val="35000"/>
                  </a:schemeClr>
                </a:solidFill>
                <a:latin typeface="Arial" panose="020B0604020202020204" pitchFamily="34" charset="0"/>
                <a:cs typeface="Arial" panose="020B0604020202020204" pitchFamily="34" charset="0"/>
              </a:rPr>
              <a:t>Department of Neurology</a:t>
            </a:r>
          </a:p>
        </p:txBody>
      </p:sp>
      <p:pic>
        <p:nvPicPr>
          <p:cNvPr id="14" name="Picture 2" descr="Image result for department of defense">
            <a:extLst>
              <a:ext uri="{FF2B5EF4-FFF2-40B4-BE49-F238E27FC236}">
                <a16:creationId xmlns:a16="http://schemas.microsoft.com/office/drawing/2014/main" id="{59DD08DA-9330-11F8-592F-ECDB7A8BAF00}"/>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366964" y="3563190"/>
            <a:ext cx="2965740" cy="2963272"/>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310">
            <a:extLst>
              <a:ext uri="{FF2B5EF4-FFF2-40B4-BE49-F238E27FC236}">
                <a16:creationId xmlns:a16="http://schemas.microsoft.com/office/drawing/2014/main" id="{E82EEA4F-B111-CBBA-D412-950DC8541E90}"/>
              </a:ext>
            </a:extLst>
          </p:cNvPr>
          <p:cNvSpPr txBox="1">
            <a:spLocks noChangeArrowheads="1"/>
          </p:cNvSpPr>
          <p:nvPr/>
        </p:nvSpPr>
        <p:spPr bwMode="auto">
          <a:xfrm>
            <a:off x="2357309" y="1234062"/>
            <a:ext cx="46491782" cy="52677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73336" tIns="36667" rIns="73336" bIns="36667" anchorCtr="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ts val="699"/>
              </a:spcBef>
              <a:spcAft>
                <a:spcPts val="699"/>
              </a:spcAft>
            </a:pPr>
            <a:r>
              <a:rPr lang="en-US" sz="9000" b="1" dirty="0">
                <a:solidFill>
                  <a:srgbClr val="000099"/>
                </a:solidFill>
                <a:latin typeface="Arial" panose="020B0604020202020204" pitchFamily="34" charset="0"/>
                <a:cs typeface="Arial" panose="020B0604020202020204" pitchFamily="34" charset="0"/>
              </a:rPr>
              <a:t>COMPARING DAILY LIFE MOBILITY IN HEALTHY ACTIVE-DUTY SERVICE MEMBERS, HEALTHY CIVILIANS, AND CIVILIANS WITH MILD TRAUMATIC BRAIN INJURY</a:t>
            </a:r>
          </a:p>
          <a:p>
            <a:pPr algn="ctr">
              <a:spcBef>
                <a:spcPts val="699"/>
              </a:spcBef>
              <a:spcAft>
                <a:spcPts val="699"/>
              </a:spcAft>
            </a:pPr>
            <a:r>
              <a:rPr lang="en-US" sz="6000" dirty="0">
                <a:latin typeface="Arial" panose="020B0604020202020204" pitchFamily="34" charset="0"/>
                <a:cs typeface="Arial" panose="020B0604020202020204" pitchFamily="34" charset="0"/>
              </a:rPr>
              <a:t>J. W. Lee</a:t>
            </a:r>
            <a:r>
              <a:rPr lang="en-US" sz="6000" baseline="30000" dirty="0">
                <a:latin typeface="Arial" panose="020B0604020202020204" pitchFamily="34" charset="0"/>
                <a:cs typeface="Arial" panose="020B0604020202020204" pitchFamily="34" charset="0"/>
              </a:rPr>
              <a:t>1</a:t>
            </a:r>
            <a:r>
              <a:rPr lang="en-US" sz="6000" dirty="0">
                <a:latin typeface="Arial" panose="020B0604020202020204" pitchFamily="34" charset="0"/>
                <a:cs typeface="Arial" panose="020B0604020202020204" pitchFamily="34" charset="0"/>
              </a:rPr>
              <a:t>, M. Sadeghi</a:t>
            </a:r>
            <a:r>
              <a:rPr lang="en-US" sz="6000" baseline="30000" dirty="0">
                <a:latin typeface="Arial" panose="020B0604020202020204" pitchFamily="34" charset="0"/>
                <a:cs typeface="Arial" panose="020B0604020202020204" pitchFamily="34" charset="0"/>
              </a:rPr>
              <a:t>1, </a:t>
            </a:r>
            <a:r>
              <a:rPr lang="en-US" sz="6000" dirty="0">
                <a:latin typeface="Arial" panose="020B0604020202020204" pitchFamily="34" charset="0"/>
                <a:cs typeface="Arial" panose="020B0604020202020204" pitchFamily="34" charset="0"/>
              </a:rPr>
              <a:t>A. R. Weston</a:t>
            </a:r>
            <a:r>
              <a:rPr lang="en-US" sz="6000" baseline="30000" dirty="0">
                <a:latin typeface="Arial" panose="020B0604020202020204" pitchFamily="34" charset="0"/>
                <a:cs typeface="Arial" panose="020B0604020202020204" pitchFamily="34" charset="0"/>
              </a:rPr>
              <a:t>2</a:t>
            </a:r>
            <a:r>
              <a:rPr lang="en-US" sz="6000" dirty="0">
                <a:latin typeface="Arial" panose="020B0604020202020204" pitchFamily="34" charset="0"/>
                <a:cs typeface="Arial" panose="020B0604020202020204" pitchFamily="34" charset="0"/>
              </a:rPr>
              <a:t>, W. Liu</a:t>
            </a:r>
            <a:r>
              <a:rPr lang="en-US" sz="6000" baseline="30000" dirty="0">
                <a:latin typeface="Arial" panose="020B0604020202020204" pitchFamily="34" charset="0"/>
                <a:cs typeface="Arial" panose="020B0604020202020204" pitchFamily="34" charset="0"/>
              </a:rPr>
              <a:t>1</a:t>
            </a:r>
            <a:r>
              <a:rPr lang="en-US" sz="6000" dirty="0">
                <a:latin typeface="Arial" panose="020B0604020202020204" pitchFamily="34" charset="0"/>
                <a:cs typeface="Arial" panose="020B0604020202020204" pitchFamily="34" charset="0"/>
              </a:rPr>
              <a:t>, M. E. Stojak</a:t>
            </a:r>
            <a:r>
              <a:rPr lang="en-US" sz="6000" baseline="30000" dirty="0">
                <a:latin typeface="Arial" panose="020B0604020202020204" pitchFamily="34" charset="0"/>
                <a:cs typeface="Arial" panose="020B0604020202020204" pitchFamily="34" charset="0"/>
              </a:rPr>
              <a:t>1</a:t>
            </a:r>
            <a:r>
              <a:rPr lang="en-US" sz="6000" dirty="0">
                <a:latin typeface="Arial" panose="020B0604020202020204" pitchFamily="34" charset="0"/>
                <a:cs typeface="Arial" panose="020B0604020202020204" pitchFamily="34" charset="0"/>
              </a:rPr>
              <a:t>, C. W. Hoppes</a:t>
            </a:r>
            <a:r>
              <a:rPr lang="en-US" sz="6000" baseline="30000" dirty="0">
                <a:latin typeface="Arial" panose="020B0604020202020204" pitchFamily="34" charset="0"/>
                <a:cs typeface="Arial" panose="020B0604020202020204" pitchFamily="34" charset="0"/>
              </a:rPr>
              <a:t>3</a:t>
            </a:r>
            <a:r>
              <a:rPr lang="en-US" sz="6000" dirty="0">
                <a:latin typeface="Arial" panose="020B0604020202020204" pitchFamily="34" charset="0"/>
                <a:cs typeface="Arial" panose="020B0604020202020204" pitchFamily="34" charset="0"/>
              </a:rPr>
              <a:t>, P. C. Fino</a:t>
            </a:r>
            <a:r>
              <a:rPr lang="en-US" sz="6000" baseline="30000" dirty="0">
                <a:latin typeface="Arial" panose="020B0604020202020204" pitchFamily="34" charset="0"/>
                <a:cs typeface="Arial" panose="020B0604020202020204" pitchFamily="34" charset="0"/>
              </a:rPr>
              <a:t>4</a:t>
            </a:r>
            <a:r>
              <a:rPr lang="en-US" sz="6000"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L. A. King</a:t>
            </a:r>
            <a:r>
              <a:rPr lang="en-US" sz="6000" baseline="30000" dirty="0">
                <a:latin typeface="Arial" panose="020B0604020202020204" pitchFamily="34" charset="0"/>
                <a:cs typeface="Arial" panose="020B0604020202020204" pitchFamily="34" charset="0"/>
              </a:rPr>
              <a:t>1,5</a:t>
            </a:r>
          </a:p>
          <a:p>
            <a:pPr algn="ctr"/>
            <a:r>
              <a:rPr lang="en-US" sz="4000" i="1" dirty="0">
                <a:latin typeface="Arial" panose="020B0604020202020204" pitchFamily="34" charset="0"/>
                <a:cs typeface="Arial" panose="020B0604020202020204" pitchFamily="34" charset="0"/>
              </a:rPr>
              <a:t>¹Oregon Health &amp; Science University, Portland, OR, USA; </a:t>
            </a:r>
            <a:r>
              <a:rPr lang="en-US" sz="4000" i="1" baseline="30000" dirty="0">
                <a:latin typeface="Arial" panose="020B0604020202020204" pitchFamily="34" charset="0"/>
                <a:cs typeface="Arial" panose="020B0604020202020204" pitchFamily="34" charset="0"/>
              </a:rPr>
              <a:t>2</a:t>
            </a:r>
            <a:r>
              <a:rPr lang="en-US" sz="4000" i="1" dirty="0">
                <a:latin typeface="Arial" panose="020B0604020202020204" pitchFamily="34" charset="0"/>
                <a:cs typeface="Arial" panose="020B0604020202020204" pitchFamily="34" charset="0"/>
              </a:rPr>
              <a:t>Joint Base San Antonio, San Antonio, TX, USA; </a:t>
            </a:r>
            <a:r>
              <a:rPr lang="en-US" sz="4000" i="1" baseline="30000" dirty="0">
                <a:latin typeface="Arial" panose="020B0604020202020204" pitchFamily="34" charset="0"/>
                <a:cs typeface="Arial" panose="020B0604020202020204" pitchFamily="34" charset="0"/>
              </a:rPr>
              <a:t>3</a:t>
            </a:r>
            <a:r>
              <a:rPr lang="en-US" sz="4000" i="1" dirty="0">
                <a:latin typeface="Arial" panose="020B0604020202020204" pitchFamily="34" charset="0"/>
                <a:cs typeface="Arial" panose="020B0604020202020204" pitchFamily="34" charset="0"/>
              </a:rPr>
              <a:t>Joint Base San Antonio-Lackland Air Force Base,</a:t>
            </a:r>
          </a:p>
          <a:p>
            <a:pPr algn="ctr"/>
            <a:r>
              <a:rPr lang="en-US" sz="4000" i="1">
                <a:latin typeface="Arial" panose="020B0604020202020204" pitchFamily="34" charset="0"/>
                <a:cs typeface="Arial" panose="020B0604020202020204" pitchFamily="34" charset="0"/>
              </a:rPr>
              <a:t>San </a:t>
            </a:r>
            <a:r>
              <a:rPr lang="en-US" sz="4000" i="1" dirty="0">
                <a:latin typeface="Arial" panose="020B0604020202020204" pitchFamily="34" charset="0"/>
                <a:cs typeface="Arial" panose="020B0604020202020204" pitchFamily="34" charset="0"/>
              </a:rPr>
              <a:t>Antonio, TX, USA</a:t>
            </a:r>
            <a:r>
              <a:rPr lang="en-US" sz="4000" i="1">
                <a:latin typeface="Arial" panose="020B0604020202020204" pitchFamily="34" charset="0"/>
                <a:cs typeface="Arial" panose="020B0604020202020204" pitchFamily="34" charset="0"/>
              </a:rPr>
              <a:t>; </a:t>
            </a:r>
            <a:r>
              <a:rPr lang="en-US" sz="4000" i="1" baseline="30000">
                <a:latin typeface="Arial" panose="020B0604020202020204" pitchFamily="34" charset="0"/>
                <a:cs typeface="Arial" panose="020B0604020202020204" pitchFamily="34" charset="0"/>
              </a:rPr>
              <a:t>4</a:t>
            </a:r>
            <a:r>
              <a:rPr lang="en-US" sz="4000" i="1">
                <a:latin typeface="Arial" panose="020B0604020202020204" pitchFamily="34" charset="0"/>
                <a:cs typeface="Arial" panose="020B0604020202020204" pitchFamily="34" charset="0"/>
              </a:rPr>
              <a:t>University </a:t>
            </a:r>
            <a:r>
              <a:rPr lang="en-US" sz="4000" i="1" dirty="0">
                <a:latin typeface="Arial" panose="020B0604020202020204" pitchFamily="34" charset="0"/>
                <a:cs typeface="Arial" panose="020B0604020202020204" pitchFamily="34" charset="0"/>
              </a:rPr>
              <a:t>of Utah, Salt Lake City, UT, USA; </a:t>
            </a:r>
            <a:r>
              <a:rPr lang="en-US" sz="4000" i="1" baseline="30000" dirty="0">
                <a:latin typeface="Arial" panose="020B0604020202020204" pitchFamily="34" charset="0"/>
                <a:cs typeface="Arial" panose="020B0604020202020204" pitchFamily="34" charset="0"/>
              </a:rPr>
              <a:t>5</a:t>
            </a:r>
            <a:r>
              <a:rPr lang="en-US" sz="4000" i="1" dirty="0">
                <a:latin typeface="Arial" panose="020B0604020202020204" pitchFamily="34" charset="0"/>
                <a:cs typeface="Arial" panose="020B0604020202020204" pitchFamily="34" charset="0"/>
              </a:rPr>
              <a:t>Veterans Affairs Portland Health Care System, Portland OR, USA</a:t>
            </a:r>
          </a:p>
        </p:txBody>
      </p:sp>
      <p:pic>
        <p:nvPicPr>
          <p:cNvPr id="23" name="Picture 22">
            <a:extLst>
              <a:ext uri="{FF2B5EF4-FFF2-40B4-BE49-F238E27FC236}">
                <a16:creationId xmlns:a16="http://schemas.microsoft.com/office/drawing/2014/main" id="{F5FDA1C1-DE79-E5ED-57CE-948D345BEE04}"/>
              </a:ext>
            </a:extLst>
          </p:cNvPr>
          <p:cNvPicPr>
            <a:picLocks noChangeAspect="1"/>
          </p:cNvPicPr>
          <p:nvPr/>
        </p:nvPicPr>
        <p:blipFill>
          <a:blip r:embed="rId6"/>
          <a:srcRect l="18901" r="17334"/>
          <a:stretch>
            <a:fillRect/>
          </a:stretch>
        </p:blipFill>
        <p:spPr>
          <a:xfrm>
            <a:off x="45564643" y="4004192"/>
            <a:ext cx="1729887" cy="2769836"/>
          </a:xfrm>
          <a:prstGeom prst="rect">
            <a:avLst/>
          </a:prstGeom>
        </p:spPr>
      </p:pic>
      <p:grpSp>
        <p:nvGrpSpPr>
          <p:cNvPr id="37" name="Group 36">
            <a:extLst>
              <a:ext uri="{FF2B5EF4-FFF2-40B4-BE49-F238E27FC236}">
                <a16:creationId xmlns:a16="http://schemas.microsoft.com/office/drawing/2014/main" id="{F5002568-7B8D-B5F2-0BCC-C87ECA7BCC09}"/>
              </a:ext>
            </a:extLst>
          </p:cNvPr>
          <p:cNvGrpSpPr/>
          <p:nvPr/>
        </p:nvGrpSpPr>
        <p:grpSpPr>
          <a:xfrm>
            <a:off x="1366964" y="7137893"/>
            <a:ext cx="15087601" cy="1322625"/>
            <a:chOff x="1366964" y="7730107"/>
            <a:chExt cx="15087601" cy="1322625"/>
          </a:xfrm>
        </p:grpSpPr>
        <p:sp>
          <p:nvSpPr>
            <p:cNvPr id="24" name="TextBox 23">
              <a:extLst>
                <a:ext uri="{FF2B5EF4-FFF2-40B4-BE49-F238E27FC236}">
                  <a16:creationId xmlns:a16="http://schemas.microsoft.com/office/drawing/2014/main" id="{3BA68385-0BC9-31C8-8F29-A6D57DDD8D4E}"/>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BACKGROUND</a:t>
              </a:r>
            </a:p>
          </p:txBody>
        </p:sp>
        <p:cxnSp>
          <p:nvCxnSpPr>
            <p:cNvPr id="25" name="Straight Connector 24">
              <a:extLst>
                <a:ext uri="{FF2B5EF4-FFF2-40B4-BE49-F238E27FC236}">
                  <a16:creationId xmlns:a16="http://schemas.microsoft.com/office/drawing/2014/main" id="{61507056-2399-EC6F-247F-E45A9B61B234}"/>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28" name="Line 15">
            <a:extLst>
              <a:ext uri="{FF2B5EF4-FFF2-40B4-BE49-F238E27FC236}">
                <a16:creationId xmlns:a16="http://schemas.microsoft.com/office/drawing/2014/main" id="{71DD538A-84FD-2D34-D882-D6ABDC4F4D74}"/>
              </a:ext>
            </a:extLst>
          </p:cNvPr>
          <p:cNvSpPr>
            <a:spLocks noChangeShapeType="1"/>
          </p:cNvSpPr>
          <p:nvPr/>
        </p:nvSpPr>
        <p:spPr bwMode="auto">
          <a:xfrm>
            <a:off x="1366965" y="7269400"/>
            <a:ext cx="48777552" cy="0"/>
          </a:xfrm>
          <a:prstGeom prst="line">
            <a:avLst/>
          </a:prstGeom>
          <a:noFill/>
          <a:ln w="101600">
            <a:solidFill>
              <a:srgbClr val="5D98CA"/>
            </a:solidFill>
            <a:round/>
            <a:headEnd/>
            <a:tailEnd/>
          </a:ln>
          <a:extLst>
            <a:ext uri="{909E8E84-426E-40dd-AFC4-6F175D3DCCD1}">
              <a14:hiddenFill xmlns:a14="http://schemas.microsoft.com/office/drawing/2010/main" xmlns="">
                <a:noFill/>
              </a14:hiddenFill>
            </a:ext>
          </a:extLst>
        </p:spPr>
        <p:txBody>
          <a:bodyPr wrap="none" anchor="ctr"/>
          <a:lstStyle/>
          <a:p>
            <a:endParaRPr lang="en-US" sz="1925" b="1">
              <a:latin typeface="Arial" panose="020B0604020202020204" pitchFamily="34" charset="0"/>
              <a:cs typeface="Arial" panose="020B0604020202020204" pitchFamily="34" charset="0"/>
            </a:endParaRPr>
          </a:p>
        </p:txBody>
      </p:sp>
      <p:sp>
        <p:nvSpPr>
          <p:cNvPr id="30" name="Line 34">
            <a:extLst>
              <a:ext uri="{FF2B5EF4-FFF2-40B4-BE49-F238E27FC236}">
                <a16:creationId xmlns:a16="http://schemas.microsoft.com/office/drawing/2014/main" id="{564AC10C-5378-077C-2B95-780C63724822}"/>
              </a:ext>
            </a:extLst>
          </p:cNvPr>
          <p:cNvSpPr>
            <a:spLocks noChangeShapeType="1"/>
          </p:cNvSpPr>
          <p:nvPr/>
        </p:nvSpPr>
        <p:spPr bwMode="auto">
          <a:xfrm flipV="1">
            <a:off x="1794540" y="7022825"/>
            <a:ext cx="47922402" cy="0"/>
          </a:xfrm>
          <a:prstGeom prst="line">
            <a:avLst/>
          </a:prstGeom>
          <a:noFill/>
          <a:ln w="101600">
            <a:solidFill>
              <a:srgbClr val="FFCA35"/>
            </a:solidFill>
            <a:round/>
            <a:headEnd/>
            <a:tailEnd/>
          </a:ln>
          <a:extLst>
            <a:ext uri="{909E8E84-426E-40dd-AFC4-6F175D3DCCD1}">
              <a14:hiddenFill xmlns:a14="http://schemas.microsoft.com/office/drawing/2010/main" xmlns="">
                <a:noFill/>
              </a14:hiddenFill>
            </a:ext>
          </a:extLst>
        </p:spPr>
        <p:txBody>
          <a:bodyPr wrap="none" anchor="ctr"/>
          <a:lstStyle/>
          <a:p>
            <a:endParaRPr lang="en-US" sz="1925" b="1">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8D94C2C-D894-BD8F-306B-938681612B3B}"/>
              </a:ext>
            </a:extLst>
          </p:cNvPr>
          <p:cNvGrpSpPr/>
          <p:nvPr/>
        </p:nvGrpSpPr>
        <p:grpSpPr>
          <a:xfrm>
            <a:off x="17718623" y="7111905"/>
            <a:ext cx="32380712" cy="1348613"/>
            <a:chOff x="-8824999" y="7189422"/>
            <a:chExt cx="49493866" cy="1348613"/>
          </a:xfrm>
        </p:grpSpPr>
        <p:sp>
          <p:nvSpPr>
            <p:cNvPr id="39" name="TextBox 38">
              <a:extLst>
                <a:ext uri="{FF2B5EF4-FFF2-40B4-BE49-F238E27FC236}">
                  <a16:creationId xmlns:a16="http://schemas.microsoft.com/office/drawing/2014/main" id="{5FD6A9A2-AAE6-24B1-1CE4-ACECD1F042CD}"/>
                </a:ext>
              </a:extLst>
            </p:cNvPr>
            <p:cNvSpPr txBox="1"/>
            <p:nvPr/>
          </p:nvSpPr>
          <p:spPr>
            <a:xfrm>
              <a:off x="6631683" y="7189422"/>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RESULTS</a:t>
              </a:r>
            </a:p>
          </p:txBody>
        </p:sp>
        <p:cxnSp>
          <p:nvCxnSpPr>
            <p:cNvPr id="40" name="Straight Connector 39">
              <a:extLst>
                <a:ext uri="{FF2B5EF4-FFF2-40B4-BE49-F238E27FC236}">
                  <a16:creationId xmlns:a16="http://schemas.microsoft.com/office/drawing/2014/main" id="{209950B2-233F-C455-0830-A16A38A3AB94}"/>
                </a:ext>
              </a:extLst>
            </p:cNvPr>
            <p:cNvCxnSpPr>
              <a:cxnSpLocks/>
            </p:cNvCxnSpPr>
            <p:nvPr/>
          </p:nvCxnSpPr>
          <p:spPr bwMode="auto">
            <a:xfrm flipV="1">
              <a:off x="-8824999" y="8495677"/>
              <a:ext cx="49493866" cy="42358"/>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grpSp>
        <p:nvGrpSpPr>
          <p:cNvPr id="45" name="Group 44">
            <a:extLst>
              <a:ext uri="{FF2B5EF4-FFF2-40B4-BE49-F238E27FC236}">
                <a16:creationId xmlns:a16="http://schemas.microsoft.com/office/drawing/2014/main" id="{F3801BCB-D50F-E4DE-5B1D-2F08787BC9DE}"/>
              </a:ext>
            </a:extLst>
          </p:cNvPr>
          <p:cNvGrpSpPr/>
          <p:nvPr/>
        </p:nvGrpSpPr>
        <p:grpSpPr>
          <a:xfrm>
            <a:off x="1207485" y="13375989"/>
            <a:ext cx="15169657" cy="1493436"/>
            <a:chOff x="1207485" y="6897253"/>
            <a:chExt cx="15169657" cy="1493436"/>
          </a:xfrm>
        </p:grpSpPr>
        <p:sp>
          <p:nvSpPr>
            <p:cNvPr id="46" name="TextBox 45">
              <a:extLst>
                <a:ext uri="{FF2B5EF4-FFF2-40B4-BE49-F238E27FC236}">
                  <a16:creationId xmlns:a16="http://schemas.microsoft.com/office/drawing/2014/main" id="{383078DF-138B-1B77-3DFA-C7C7932653B8}"/>
                </a:ext>
              </a:extLst>
            </p:cNvPr>
            <p:cNvSpPr txBox="1"/>
            <p:nvPr/>
          </p:nvSpPr>
          <p:spPr>
            <a:xfrm>
              <a:off x="1207485" y="6897253"/>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OBJECTIVE</a:t>
              </a:r>
            </a:p>
          </p:txBody>
        </p:sp>
        <p:cxnSp>
          <p:nvCxnSpPr>
            <p:cNvPr id="47" name="Straight Connector 46">
              <a:extLst>
                <a:ext uri="{FF2B5EF4-FFF2-40B4-BE49-F238E27FC236}">
                  <a16:creationId xmlns:a16="http://schemas.microsoft.com/office/drawing/2014/main" id="{22E99949-80E1-B6F9-3072-40DD6E37AC68}"/>
                </a:ext>
              </a:extLst>
            </p:cNvPr>
            <p:cNvCxnSpPr>
              <a:cxnSpLocks/>
            </p:cNvCxnSpPr>
            <p:nvPr/>
          </p:nvCxnSpPr>
          <p:spPr bwMode="auto">
            <a:xfrm>
              <a:off x="1289542" y="8374319"/>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49" name="TextBox 48">
            <a:extLst>
              <a:ext uri="{FF2B5EF4-FFF2-40B4-BE49-F238E27FC236}">
                <a16:creationId xmlns:a16="http://schemas.microsoft.com/office/drawing/2014/main" id="{9973B15F-C8F3-2D4F-86F7-A252C87EE0A8}"/>
              </a:ext>
            </a:extLst>
          </p:cNvPr>
          <p:cNvSpPr txBox="1"/>
          <p:nvPr/>
        </p:nvSpPr>
        <p:spPr>
          <a:xfrm>
            <a:off x="1366964" y="8719569"/>
            <a:ext cx="15087599" cy="4708981"/>
          </a:xfrm>
          <a:prstGeom prst="rect">
            <a:avLst/>
          </a:prstGeom>
          <a:noFill/>
        </p:spPr>
        <p:txBody>
          <a:bodyPr wrap="square">
            <a:spAutoFit/>
          </a:bodyPr>
          <a:lstStyle/>
          <a:p>
            <a:pPr marL="571500" indent="-571500">
              <a:buFont typeface="Arial" panose="020B0604020202020204" pitchFamily="34" charset="0"/>
              <a:buChar char="•"/>
            </a:pPr>
            <a:r>
              <a:rPr lang="en-US" sz="4000" dirty="0">
                <a:effectLst/>
                <a:latin typeface="Arial" panose="020B0604020202020204" pitchFamily="34" charset="0"/>
                <a:ea typeface="Malgun Gothic" panose="020B0503020000020004" pitchFamily="34" charset="-127"/>
                <a:cs typeface="Arial" panose="020B0604020202020204" pitchFamily="34" charset="0"/>
              </a:rPr>
              <a:t>Return-to-duty decisions for active-duty service members (SMs) following mild traumatic brain injury (</a:t>
            </a:r>
            <a:r>
              <a:rPr lang="en-US" sz="4000" dirty="0" err="1">
                <a:effectLst/>
                <a:latin typeface="Arial" panose="020B0604020202020204" pitchFamily="34" charset="0"/>
                <a:ea typeface="Malgun Gothic" panose="020B0503020000020004" pitchFamily="34" charset="-127"/>
                <a:cs typeface="Arial" panose="020B0604020202020204" pitchFamily="34" charset="0"/>
              </a:rPr>
              <a:t>mTBI</a:t>
            </a:r>
            <a:r>
              <a:rPr lang="en-US" sz="4000" dirty="0">
                <a:effectLst/>
                <a:latin typeface="Arial" panose="020B0604020202020204" pitchFamily="34" charset="0"/>
                <a:ea typeface="Malgun Gothic" panose="020B0503020000020004" pitchFamily="34" charset="-127"/>
                <a:cs typeface="Arial" panose="020B0604020202020204" pitchFamily="34" charset="0"/>
              </a:rPr>
              <a:t>) often rely on simple clinical mobility tests. </a:t>
            </a:r>
          </a:p>
          <a:p>
            <a:pPr marL="571500" indent="-571500">
              <a:buFont typeface="Arial" panose="020B0604020202020204" pitchFamily="34" charset="0"/>
              <a:buChar char="•"/>
            </a:pPr>
            <a:endParaRPr lang="en-US" sz="2000" dirty="0">
              <a:effectLst/>
              <a:latin typeface="Arial" panose="020B0604020202020204" pitchFamily="34" charset="0"/>
              <a:ea typeface="Malgun Gothic" panose="020B0503020000020004" pitchFamily="34" charset="-127"/>
              <a:cs typeface="Arial" panose="020B0604020202020204" pitchFamily="34" charset="0"/>
            </a:endParaRPr>
          </a:p>
          <a:p>
            <a:pPr marL="571500" indent="-571500">
              <a:buFont typeface="Arial" panose="020B0604020202020204" pitchFamily="34" charset="0"/>
              <a:buChar char="•"/>
            </a:pPr>
            <a:r>
              <a:rPr lang="en-US" sz="4000" dirty="0">
                <a:effectLst/>
                <a:latin typeface="Arial" panose="020B0604020202020204" pitchFamily="34" charset="0"/>
                <a:ea typeface="Malgun Gothic" panose="020B0503020000020004" pitchFamily="34" charset="-127"/>
                <a:cs typeface="Arial" panose="020B0604020202020204" pitchFamily="34" charset="0"/>
              </a:rPr>
              <a:t>Although the physical demands and tactical training associated with military service may impact how military service members perform prescribed tasks, the differences in daily mobility between healthy SMs and civilians are unclear.</a:t>
            </a:r>
            <a:endParaRPr lang="en-US" sz="40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4FBF1B28-8E16-52A1-C4B3-F02D6EAFA12E}"/>
              </a:ext>
            </a:extLst>
          </p:cNvPr>
          <p:cNvSpPr txBox="1"/>
          <p:nvPr/>
        </p:nvSpPr>
        <p:spPr>
          <a:xfrm>
            <a:off x="1289542" y="15087499"/>
            <a:ext cx="15367625" cy="2308324"/>
          </a:xfrm>
          <a:prstGeom prst="rect">
            <a:avLst/>
          </a:prstGeom>
          <a:noFill/>
        </p:spPr>
        <p:txBody>
          <a:bodyPr wrap="square">
            <a:spAutoFit/>
          </a:bodyPr>
          <a:lstStyle/>
          <a:p>
            <a:r>
              <a:rPr lang="en-US" sz="4800" dirty="0">
                <a:latin typeface="Arial" panose="020B0604020202020204" pitchFamily="34" charset="0"/>
                <a:cs typeface="Arial" panose="020B0604020202020204" pitchFamily="34" charset="0"/>
              </a:rPr>
              <a:t>Characterize and compare the daily-life gait and turning measures between healthy SMs, healthy civilians, and civilians with </a:t>
            </a:r>
            <a:r>
              <a:rPr lang="en-US" sz="4800" dirty="0" err="1">
                <a:latin typeface="Arial" panose="020B0604020202020204" pitchFamily="34" charset="0"/>
                <a:cs typeface="Arial" panose="020B0604020202020204" pitchFamily="34" charset="0"/>
              </a:rPr>
              <a:t>mTBI</a:t>
            </a:r>
            <a:endParaRPr lang="en-US" sz="4800" dirty="0">
              <a:latin typeface="Arial" panose="020B0604020202020204" pitchFamily="34" charset="0"/>
              <a:cs typeface="Arial" panose="020B0604020202020204" pitchFamily="34" charset="0"/>
            </a:endParaRPr>
          </a:p>
        </p:txBody>
      </p:sp>
      <p:grpSp>
        <p:nvGrpSpPr>
          <p:cNvPr id="51" name="Group 50">
            <a:extLst>
              <a:ext uri="{FF2B5EF4-FFF2-40B4-BE49-F238E27FC236}">
                <a16:creationId xmlns:a16="http://schemas.microsoft.com/office/drawing/2014/main" id="{1FD4676C-E9B9-9843-F0D4-27EDA09342B7}"/>
              </a:ext>
            </a:extLst>
          </p:cNvPr>
          <p:cNvGrpSpPr/>
          <p:nvPr/>
        </p:nvGrpSpPr>
        <p:grpSpPr>
          <a:xfrm>
            <a:off x="1289542" y="17143475"/>
            <a:ext cx="15367289" cy="1476377"/>
            <a:chOff x="1366964" y="7232637"/>
            <a:chExt cx="15367289" cy="1476377"/>
          </a:xfrm>
        </p:grpSpPr>
        <p:sp>
          <p:nvSpPr>
            <p:cNvPr id="52" name="TextBox 51">
              <a:extLst>
                <a:ext uri="{FF2B5EF4-FFF2-40B4-BE49-F238E27FC236}">
                  <a16:creationId xmlns:a16="http://schemas.microsoft.com/office/drawing/2014/main" id="{2A9B280B-F1FE-B70F-1225-FB9259FF5189}"/>
                </a:ext>
              </a:extLst>
            </p:cNvPr>
            <p:cNvSpPr txBox="1"/>
            <p:nvPr/>
          </p:nvSpPr>
          <p:spPr>
            <a:xfrm>
              <a:off x="1646653" y="723263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METHODS</a:t>
              </a:r>
            </a:p>
          </p:txBody>
        </p:sp>
        <p:cxnSp>
          <p:nvCxnSpPr>
            <p:cNvPr id="53" name="Straight Connector 52">
              <a:extLst>
                <a:ext uri="{FF2B5EF4-FFF2-40B4-BE49-F238E27FC236}">
                  <a16:creationId xmlns:a16="http://schemas.microsoft.com/office/drawing/2014/main" id="{A5783019-C8C2-0455-CC19-7AAFD758E390}"/>
                </a:ext>
              </a:extLst>
            </p:cNvPr>
            <p:cNvCxnSpPr>
              <a:cxnSpLocks/>
            </p:cNvCxnSpPr>
            <p:nvPr/>
          </p:nvCxnSpPr>
          <p:spPr bwMode="auto">
            <a:xfrm>
              <a:off x="1366964" y="8692644"/>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57" name="TextBox 56">
            <a:extLst>
              <a:ext uri="{FF2B5EF4-FFF2-40B4-BE49-F238E27FC236}">
                <a16:creationId xmlns:a16="http://schemas.microsoft.com/office/drawing/2014/main" id="{DFE08AD7-36E7-C99E-3AD1-44D9DA1326B8}"/>
              </a:ext>
            </a:extLst>
          </p:cNvPr>
          <p:cNvSpPr txBox="1"/>
          <p:nvPr/>
        </p:nvSpPr>
        <p:spPr>
          <a:xfrm>
            <a:off x="1371600" y="22160652"/>
            <a:ext cx="14923485" cy="1938992"/>
          </a:xfrm>
          <a:prstGeom prst="rect">
            <a:avLst/>
          </a:prstGeom>
          <a:noFill/>
        </p:spPr>
        <p:txBody>
          <a:bodyPr wrap="square">
            <a:spAutoFit/>
          </a:bodyPr>
          <a:lstStyle/>
          <a:p>
            <a:pPr algn="just"/>
            <a:r>
              <a:rPr lang="en-US" sz="4000" b="1" dirty="0">
                <a:latin typeface="Arial" panose="020B0604020202020204" pitchFamily="34" charset="0"/>
                <a:cs typeface="Arial" panose="020B0604020202020204" pitchFamily="34" charset="0"/>
              </a:rPr>
              <a:t>Experimental Procedures</a:t>
            </a:r>
          </a:p>
          <a:p>
            <a:r>
              <a:rPr lang="en-US" sz="4000" dirty="0">
                <a:latin typeface="Arial" panose="020B0604020202020204" pitchFamily="34" charset="0"/>
                <a:cs typeface="Arial" panose="020B0604020202020204" pitchFamily="34" charset="0"/>
              </a:rPr>
              <a:t>Participants wore Opal Instrumental Socks and a separate Opal sensor on the waist (~7 days, ~8-10 hours/day)</a:t>
            </a:r>
          </a:p>
        </p:txBody>
      </p:sp>
      <p:sp>
        <p:nvSpPr>
          <p:cNvPr id="58" name="TextBox 57">
            <a:extLst>
              <a:ext uri="{FF2B5EF4-FFF2-40B4-BE49-F238E27FC236}">
                <a16:creationId xmlns:a16="http://schemas.microsoft.com/office/drawing/2014/main" id="{87788BC5-82AA-2B31-CD6B-47EA96296D7C}"/>
              </a:ext>
            </a:extLst>
          </p:cNvPr>
          <p:cNvSpPr txBox="1"/>
          <p:nvPr/>
        </p:nvSpPr>
        <p:spPr>
          <a:xfrm>
            <a:off x="1222665" y="24099644"/>
            <a:ext cx="12633950" cy="8710077"/>
          </a:xfrm>
          <a:prstGeom prst="rect">
            <a:avLst/>
          </a:prstGeom>
          <a:noFill/>
        </p:spPr>
        <p:txBody>
          <a:bodyPr wrap="square">
            <a:spAutoFit/>
          </a:bodyPr>
          <a:lstStyle/>
          <a:p>
            <a:pPr algn="just"/>
            <a:r>
              <a:rPr lang="en-US" sz="4000" b="1" dirty="0">
                <a:latin typeface="Arial" panose="020B0604020202020204" pitchFamily="34" charset="0"/>
                <a:cs typeface="Arial" panose="020B0604020202020204" pitchFamily="34" charset="0"/>
              </a:rPr>
              <a:t>Data and Statistical Analysis</a:t>
            </a:r>
          </a:p>
          <a:p>
            <a:r>
              <a:rPr lang="en-US" sz="4000" dirty="0">
                <a:latin typeface="Arial" panose="020B0604020202020204" pitchFamily="34" charset="0"/>
                <a:cs typeface="Arial" panose="020B0604020202020204" pitchFamily="34" charset="0"/>
              </a:rPr>
              <a:t>Daily-life mobility metrics were analyzed using custom algorithms developed by Clario</a:t>
            </a:r>
            <a:endParaRPr lang="en-US" sz="4000" baseline="30000" dirty="0">
              <a:latin typeface="Arial" panose="020B0604020202020204" pitchFamily="34" charset="0"/>
              <a:cs typeface="Arial" panose="020B0604020202020204" pitchFamily="34" charset="0"/>
            </a:endParaRPr>
          </a:p>
          <a:p>
            <a:pPr marL="1200150" lvl="1" indent="-742950">
              <a:buFont typeface="+mj-lt"/>
              <a:buAutoNum type="arabicPeriod"/>
            </a:pPr>
            <a:r>
              <a:rPr lang="en-US" sz="4000" dirty="0">
                <a:latin typeface="Arial" panose="020B0604020202020204" pitchFamily="34" charset="0"/>
                <a:cs typeface="Arial" panose="020B0604020202020204" pitchFamily="34" charset="0"/>
              </a:rPr>
              <a:t>Gait quantity (e.g., strides/</a:t>
            </a:r>
            <a:r>
              <a:rPr lang="en-US" sz="4000" dirty="0" err="1">
                <a:latin typeface="Arial" panose="020B0604020202020204" pitchFamily="34" charset="0"/>
                <a:cs typeface="Arial" panose="020B0604020202020204" pitchFamily="34" charset="0"/>
              </a:rPr>
              <a:t>hr</a:t>
            </a:r>
            <a:r>
              <a:rPr lang="en-US" sz="4000" dirty="0">
                <a:latin typeface="Arial" panose="020B0604020202020204" pitchFamily="34" charset="0"/>
                <a:cs typeface="Arial" panose="020B0604020202020204" pitchFamily="34" charset="0"/>
              </a:rPr>
              <a:t>, walking turns/hr)</a:t>
            </a:r>
          </a:p>
          <a:p>
            <a:pPr marL="1200150" lvl="1" indent="-742950">
              <a:buFont typeface="+mj-lt"/>
              <a:buAutoNum type="arabicPeriod"/>
            </a:pPr>
            <a:r>
              <a:rPr lang="en-US" sz="4000" dirty="0">
                <a:latin typeface="Arial" panose="020B0604020202020204" pitchFamily="34" charset="0"/>
                <a:cs typeface="Arial" panose="020B0604020202020204" pitchFamily="34" charset="0"/>
              </a:rPr>
              <a:t>Gait quality (e.g., gait speed, stride length)</a:t>
            </a:r>
          </a:p>
          <a:p>
            <a:pPr marL="1200150" lvl="1" indent="-742950">
              <a:buFont typeface="+mj-lt"/>
              <a:buAutoNum type="arabicPeriod"/>
            </a:pPr>
            <a:r>
              <a:rPr lang="en-US" sz="4000" dirty="0">
                <a:latin typeface="Arial" panose="020B0604020202020204" pitchFamily="34" charset="0"/>
                <a:cs typeface="Arial" panose="020B0604020202020204" pitchFamily="34" charset="0"/>
              </a:rPr>
              <a:t>Turning (e.g., number of steps/turn, turn speed)</a:t>
            </a:r>
          </a:p>
          <a:p>
            <a:r>
              <a:rPr lang="en-US" sz="4000" b="1" dirty="0">
                <a:latin typeface="Arial" panose="020B0604020202020204" pitchFamily="34" charset="0"/>
                <a:cs typeface="Arial" panose="020B0604020202020204" pitchFamily="34" charset="0"/>
              </a:rPr>
              <a:t>Analysis 1</a:t>
            </a:r>
            <a:r>
              <a:rPr lang="en-US" sz="4000" dirty="0">
                <a:latin typeface="Arial" panose="020B0604020202020204" pitchFamily="34" charset="0"/>
                <a:cs typeface="Arial" panose="020B0604020202020204" pitchFamily="34" charset="0"/>
              </a:rPr>
              <a:t>: linear mixed models for daily-life gait and turning between healthy civilians (n= 36) and healthy active-duty SMs (n=40), correcting for age and sex</a:t>
            </a:r>
          </a:p>
          <a:p>
            <a:r>
              <a:rPr lang="en-US" sz="4000" b="1" dirty="0">
                <a:latin typeface="Arial" panose="020B0604020202020204" pitchFamily="34" charset="0"/>
                <a:cs typeface="Arial" panose="020B0604020202020204" pitchFamily="34" charset="0"/>
              </a:rPr>
              <a:t>Analysis 2</a:t>
            </a:r>
            <a:r>
              <a:rPr lang="en-US" sz="4000" dirty="0">
                <a:latin typeface="Arial" panose="020B0604020202020204" pitchFamily="34" charset="0"/>
                <a:cs typeface="Arial" panose="020B0604020202020204" pitchFamily="34" charset="0"/>
              </a:rPr>
              <a:t>: healthy civilians and healthy active-duty SMs were combined into one control group (n=76); linear mixed models adjusted for age and sex compared daily-life mobility between controls and civilians with mTBI (n=38)</a:t>
            </a:r>
          </a:p>
        </p:txBody>
      </p:sp>
      <p:sp>
        <p:nvSpPr>
          <p:cNvPr id="61" name="TextBox 60">
            <a:extLst>
              <a:ext uri="{FF2B5EF4-FFF2-40B4-BE49-F238E27FC236}">
                <a16:creationId xmlns:a16="http://schemas.microsoft.com/office/drawing/2014/main" id="{A4D0A818-EABA-D33D-B4C4-AAC83A5D5DE0}"/>
              </a:ext>
            </a:extLst>
          </p:cNvPr>
          <p:cNvSpPr txBox="1"/>
          <p:nvPr/>
        </p:nvSpPr>
        <p:spPr>
          <a:xfrm>
            <a:off x="13202408" y="30026972"/>
            <a:ext cx="4288424" cy="2246769"/>
          </a:xfrm>
          <a:prstGeom prst="rect">
            <a:avLst/>
          </a:prstGeom>
          <a:noFill/>
        </p:spPr>
        <p:txBody>
          <a:bodyPr wrap="square">
            <a:spAutoFit/>
          </a:bodyPr>
          <a:lstStyle/>
          <a:p>
            <a:pPr algn="ctr"/>
            <a:r>
              <a:rPr lang="en-US" sz="2800" i="1" dirty="0">
                <a:solidFill>
                  <a:schemeClr val="tx1">
                    <a:lumMod val="65000"/>
                    <a:lumOff val="35000"/>
                  </a:schemeClr>
                </a:solidFill>
                <a:latin typeface="Arial" panose="020B0604020202020204" pitchFamily="34" charset="0"/>
                <a:cs typeface="Arial" panose="020B0604020202020204" pitchFamily="34" charset="0"/>
              </a:rPr>
              <a:t>Opal Instrumented Socks</a:t>
            </a:r>
            <a:r>
              <a:rPr lang="en-US" sz="2800" dirty="0">
                <a:solidFill>
                  <a:schemeClr val="tx1">
                    <a:lumMod val="65000"/>
                    <a:lumOff val="35000"/>
                  </a:schemeClr>
                </a:solidFill>
                <a:latin typeface="Arial" panose="020B0604020202020204" pitchFamily="34" charset="0"/>
                <a:cs typeface="Arial" panose="020B0604020202020204" pitchFamily="34" charset="0"/>
              </a:rPr>
              <a:t> and a separate Opal on the lumbar </a:t>
            </a:r>
          </a:p>
          <a:p>
            <a:pPr algn="ctr"/>
            <a:r>
              <a:rPr lang="en-US" sz="2800" i="1" dirty="0">
                <a:solidFill>
                  <a:schemeClr val="tx1">
                    <a:lumMod val="65000"/>
                    <a:lumOff val="35000"/>
                  </a:schemeClr>
                </a:solidFill>
                <a:latin typeface="Arial" panose="020B0604020202020204" pitchFamily="34" charset="0"/>
                <a:cs typeface="Arial" panose="020B0604020202020204" pitchFamily="34" charset="0"/>
              </a:rPr>
              <a:t>(</a:t>
            </a:r>
            <a:r>
              <a:rPr lang="en-US" sz="2800" dirty="0">
                <a:solidFill>
                  <a:schemeClr val="tx1">
                    <a:lumMod val="65000"/>
                    <a:lumOff val="35000"/>
                  </a:schemeClr>
                </a:solidFill>
                <a:latin typeface="Arial" panose="020B0604020202020204" pitchFamily="34" charset="0"/>
                <a:cs typeface="Arial" panose="020B0604020202020204" pitchFamily="34" charset="0"/>
              </a:rPr>
              <a:t>Clario company, part of </a:t>
            </a:r>
            <a:r>
              <a:rPr lang="en-US" sz="2800" dirty="0" err="1">
                <a:solidFill>
                  <a:schemeClr val="tx1">
                    <a:lumMod val="65000"/>
                    <a:lumOff val="35000"/>
                  </a:schemeClr>
                </a:solidFill>
                <a:latin typeface="Arial" panose="020B0604020202020204" pitchFamily="34" charset="0"/>
                <a:cs typeface="Arial" panose="020B0604020202020204" pitchFamily="34" charset="0"/>
              </a:rPr>
              <a:t>Thermo</a:t>
            </a:r>
            <a:r>
              <a:rPr lang="en-US" sz="2800" dirty="0">
                <a:solidFill>
                  <a:schemeClr val="tx1">
                    <a:lumMod val="65000"/>
                    <a:lumOff val="35000"/>
                  </a:schemeClr>
                </a:solidFill>
                <a:latin typeface="Arial" panose="020B0604020202020204" pitchFamily="34" charset="0"/>
                <a:cs typeface="Arial" panose="020B0604020202020204" pitchFamily="34" charset="0"/>
              </a:rPr>
              <a:t> Fisher Scientific)</a:t>
            </a:r>
          </a:p>
        </p:txBody>
      </p:sp>
      <p:pic>
        <p:nvPicPr>
          <p:cNvPr id="65" name="Picture 64">
            <a:extLst>
              <a:ext uri="{FF2B5EF4-FFF2-40B4-BE49-F238E27FC236}">
                <a16:creationId xmlns:a16="http://schemas.microsoft.com/office/drawing/2014/main" id="{4F6A0E0B-2358-8DA7-E26B-012B53E59AFA}"/>
              </a:ext>
            </a:extLst>
          </p:cNvPr>
          <p:cNvPicPr>
            <a:picLocks noChangeAspect="1"/>
          </p:cNvPicPr>
          <p:nvPr/>
        </p:nvPicPr>
        <p:blipFill>
          <a:blip r:embed="rId7"/>
          <a:stretch>
            <a:fillRect/>
          </a:stretch>
        </p:blipFill>
        <p:spPr>
          <a:xfrm>
            <a:off x="13578542" y="26430026"/>
            <a:ext cx="3536156" cy="3361675"/>
          </a:xfrm>
          <a:prstGeom prst="rect">
            <a:avLst/>
          </a:prstGeom>
        </p:spPr>
      </p:pic>
      <p:sp>
        <p:nvSpPr>
          <p:cNvPr id="289" name="TextBox 288">
            <a:extLst>
              <a:ext uri="{FF2B5EF4-FFF2-40B4-BE49-F238E27FC236}">
                <a16:creationId xmlns:a16="http://schemas.microsoft.com/office/drawing/2014/main" id="{938B26B7-28A0-7681-7479-FB1F6830948F}"/>
              </a:ext>
            </a:extLst>
          </p:cNvPr>
          <p:cNvSpPr txBox="1"/>
          <p:nvPr/>
        </p:nvSpPr>
        <p:spPr>
          <a:xfrm>
            <a:off x="1028839" y="32723241"/>
            <a:ext cx="17039635"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This work was supported by the Assistant Secretary of Defense for Health Affairs under Award #HT9425-23-1-0845 (King; PI). Opinions, interpretations, conclusions and recommendations are those of the author and are not necessarily endorsed by the Department of Defense.</a:t>
            </a:r>
          </a:p>
        </p:txBody>
      </p:sp>
      <p:sp>
        <p:nvSpPr>
          <p:cNvPr id="319" name="Rectangle 65_new">
            <a:extLst>
              <a:ext uri="{FF2B5EF4-FFF2-40B4-BE49-F238E27FC236}">
                <a16:creationId xmlns:a16="http://schemas.microsoft.com/office/drawing/2014/main" id="{C3DA172D-81A2-64F1-D259-689F237883B5}"/>
              </a:ext>
            </a:extLst>
          </p:cNvPr>
          <p:cNvSpPr/>
          <p:nvPr/>
        </p:nvSpPr>
        <p:spPr>
          <a:xfrm>
            <a:off x="17694630" y="9504976"/>
            <a:ext cx="130625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1</a:t>
            </a:r>
          </a:p>
        </p:txBody>
      </p:sp>
      <p:sp>
        <p:nvSpPr>
          <p:cNvPr id="320" name="TextBox 66_new">
            <a:extLst>
              <a:ext uri="{FF2B5EF4-FFF2-40B4-BE49-F238E27FC236}">
                <a16:creationId xmlns:a16="http://schemas.microsoft.com/office/drawing/2014/main" id="{98526E43-95CA-5E2C-25D9-6A19EC786399}"/>
              </a:ext>
            </a:extLst>
          </p:cNvPr>
          <p:cNvSpPr txBox="1"/>
          <p:nvPr/>
        </p:nvSpPr>
        <p:spPr>
          <a:xfrm>
            <a:off x="19466400" y="8943666"/>
            <a:ext cx="11610520" cy="2169825"/>
          </a:xfrm>
          <a:prstGeom prst="rect">
            <a:avLst/>
          </a:prstGeom>
          <a:noFill/>
        </p:spPr>
        <p:txBody>
          <a:bodyPr wrap="square">
            <a:spAutoFit/>
          </a:bodyPr>
          <a:lstStyle/>
          <a:p>
            <a:r>
              <a:rPr lang="en-US" sz="4500" b="1" dirty="0">
                <a:latin typeface="Arial" panose="020B0604020202020204" pitchFamily="34" charset="0"/>
                <a:cs typeface="Arial" panose="020B0604020202020204" pitchFamily="34" charset="0"/>
              </a:rPr>
              <a:t>Healthy civilians and healthy active-duty service members did not significantly differ in daily-life gait or turning</a:t>
            </a:r>
          </a:p>
        </p:txBody>
      </p:sp>
      <p:sp>
        <p:nvSpPr>
          <p:cNvPr id="321" name="Rectangle 65_new">
            <a:extLst>
              <a:ext uri="{FF2B5EF4-FFF2-40B4-BE49-F238E27FC236}">
                <a16:creationId xmlns:a16="http://schemas.microsoft.com/office/drawing/2014/main" id="{C3DA172D-81A2-64F1-D259-689F237883B5}"/>
              </a:ext>
            </a:extLst>
          </p:cNvPr>
          <p:cNvSpPr/>
          <p:nvPr/>
        </p:nvSpPr>
        <p:spPr>
          <a:xfrm>
            <a:off x="31159365" y="9392132"/>
            <a:ext cx="130625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2</a:t>
            </a:r>
          </a:p>
        </p:txBody>
      </p:sp>
      <p:sp>
        <p:nvSpPr>
          <p:cNvPr id="322" name="TextBox 66_new">
            <a:extLst>
              <a:ext uri="{FF2B5EF4-FFF2-40B4-BE49-F238E27FC236}">
                <a16:creationId xmlns:a16="http://schemas.microsoft.com/office/drawing/2014/main" id="{98526E43-95CA-5E2C-25D9-6A19EC786399}"/>
              </a:ext>
            </a:extLst>
          </p:cNvPr>
          <p:cNvSpPr txBox="1"/>
          <p:nvPr/>
        </p:nvSpPr>
        <p:spPr>
          <a:xfrm>
            <a:off x="32959046" y="8865992"/>
            <a:ext cx="16741501" cy="2169825"/>
          </a:xfrm>
          <a:prstGeom prst="rect">
            <a:avLst/>
          </a:prstGeom>
          <a:noFill/>
        </p:spPr>
        <p:txBody>
          <a:bodyPr wrap="square">
            <a:spAutoFit/>
          </a:bodyPr>
          <a:lstStyle/>
          <a:p>
            <a:pPr algn="just"/>
            <a:r>
              <a:rPr lang="en-US" sz="4500" b="1" dirty="0">
                <a:latin typeface="Arial" panose="020B0604020202020204" pitchFamily="34" charset="0"/>
                <a:cs typeface="Arial" panose="020B0604020202020204" pitchFamily="34" charset="0"/>
              </a:rPr>
              <a:t>Compared with healthy controls, civilians with </a:t>
            </a:r>
            <a:r>
              <a:rPr lang="en-US" sz="4500" b="1" dirty="0" err="1">
                <a:latin typeface="Arial" panose="020B0604020202020204" pitchFamily="34" charset="0"/>
                <a:cs typeface="Arial" panose="020B0604020202020204" pitchFamily="34" charset="0"/>
              </a:rPr>
              <a:t>mTBI</a:t>
            </a:r>
            <a:r>
              <a:rPr lang="en-US" sz="4500" b="1" dirty="0">
                <a:latin typeface="Arial" panose="020B0604020202020204" pitchFamily="34" charset="0"/>
                <a:cs typeface="Arial" panose="020B0604020202020204" pitchFamily="34" charset="0"/>
              </a:rPr>
              <a:t> showed significant differences in gait quantity and gait quality, but not in turning</a:t>
            </a:r>
          </a:p>
        </p:txBody>
      </p:sp>
      <p:graphicFrame>
        <p:nvGraphicFramePr>
          <p:cNvPr id="323" name="Table 322"/>
          <p:cNvGraphicFramePr>
            <a:graphicFrameLocks noGrp="1"/>
          </p:cNvGraphicFramePr>
          <p:nvPr>
            <p:extLst>
              <p:ext uri="{D42A27DB-BD31-4B8C-83A1-F6EECF244321}">
                <p14:modId xmlns:p14="http://schemas.microsoft.com/office/powerpoint/2010/main" val="4105884596"/>
              </p:ext>
            </p:extLst>
          </p:nvPr>
        </p:nvGraphicFramePr>
        <p:xfrm>
          <a:off x="1429555" y="18842437"/>
          <a:ext cx="15087597" cy="3165309"/>
        </p:xfrm>
        <a:graphic>
          <a:graphicData uri="http://schemas.openxmlformats.org/drawingml/2006/table">
            <a:tbl>
              <a:tblPr firstRow="1" bandRow="1">
                <a:tableStyleId>{073A0DAA-6AF3-43AB-8588-CEC1D06C72B9}</a:tableStyleId>
              </a:tblPr>
              <a:tblGrid>
                <a:gridCol w="3164580">
                  <a:extLst>
                    <a:ext uri="{9D8B030D-6E8A-4147-A177-3AD203B41FA5}">
                      <a16:colId xmlns:a16="http://schemas.microsoft.com/office/drawing/2014/main" val="20000"/>
                    </a:ext>
                  </a:extLst>
                </a:gridCol>
                <a:gridCol w="3974339">
                  <a:extLst>
                    <a:ext uri="{9D8B030D-6E8A-4147-A177-3AD203B41FA5}">
                      <a16:colId xmlns:a16="http://schemas.microsoft.com/office/drawing/2014/main" val="20001"/>
                    </a:ext>
                  </a:extLst>
                </a:gridCol>
                <a:gridCol w="3974339">
                  <a:extLst>
                    <a:ext uri="{9D8B030D-6E8A-4147-A177-3AD203B41FA5}">
                      <a16:colId xmlns:a16="http://schemas.microsoft.com/office/drawing/2014/main" val="20002"/>
                    </a:ext>
                  </a:extLst>
                </a:gridCol>
                <a:gridCol w="3974339">
                  <a:extLst>
                    <a:ext uri="{9D8B030D-6E8A-4147-A177-3AD203B41FA5}">
                      <a16:colId xmlns:a16="http://schemas.microsoft.com/office/drawing/2014/main" val="20003"/>
                    </a:ext>
                  </a:extLst>
                </a:gridCol>
              </a:tblGrid>
              <a:tr h="1164684">
                <a:tc>
                  <a:txBody>
                    <a:bodyPr/>
                    <a:lstStyle/>
                    <a:p>
                      <a:pPr algn="l"/>
                      <a:r>
                        <a:rPr sz="2800" b="1" dirty="0">
                          <a:latin typeface="Arial" panose="020B0604020202020204" pitchFamily="34" charset="0"/>
                          <a:cs typeface="Arial" panose="020B0604020202020204" pitchFamily="34" charset="0"/>
                        </a:rPr>
                        <a:t>Characteristic</a:t>
                      </a:r>
                    </a:p>
                  </a:txBody>
                  <a:tcPr anchor="ctr"/>
                </a:tc>
                <a:tc>
                  <a:txBody>
                    <a:bodyPr/>
                    <a:lstStyle/>
                    <a:p>
                      <a:pPr algn="ctr"/>
                      <a:r>
                        <a:rPr sz="2800" b="1" dirty="0">
                          <a:latin typeface="Arial" panose="020B0604020202020204" pitchFamily="34" charset="0"/>
                          <a:cs typeface="Arial" panose="020B0604020202020204" pitchFamily="34" charset="0"/>
                        </a:rPr>
                        <a:t>Healthy civilians</a:t>
                      </a:r>
                      <a:endParaRPr lang="en-US" sz="2800" b="1" dirty="0">
                        <a:latin typeface="Arial" panose="020B0604020202020204" pitchFamily="34" charset="0"/>
                        <a:cs typeface="Arial" panose="020B0604020202020204" pitchFamily="34" charset="0"/>
                      </a:endParaRPr>
                    </a:p>
                    <a:p>
                      <a:pPr algn="ctr"/>
                      <a:r>
                        <a:rPr lang="en-US" sz="2800" b="1" dirty="0">
                          <a:latin typeface="Arial" panose="020B0604020202020204" pitchFamily="34" charset="0"/>
                          <a:cs typeface="Arial" panose="020B0604020202020204" pitchFamily="34" charset="0"/>
                        </a:rPr>
                        <a:t>(n=36)</a:t>
                      </a:r>
                      <a:endParaRPr sz="2800" b="1" dirty="0">
                        <a:latin typeface="Arial" panose="020B0604020202020204" pitchFamily="34" charset="0"/>
                        <a:cs typeface="Arial" panose="020B0604020202020204" pitchFamily="34" charset="0"/>
                      </a:endParaRPr>
                    </a:p>
                  </a:txBody>
                  <a:tcPr anchor="ctr"/>
                </a:tc>
                <a:tc>
                  <a:txBody>
                    <a:bodyPr/>
                    <a:lstStyle/>
                    <a:p>
                      <a:pPr algn="ctr"/>
                      <a:r>
                        <a:rPr sz="2800" b="1" dirty="0">
                          <a:latin typeface="Arial" panose="020B0604020202020204" pitchFamily="34" charset="0"/>
                          <a:cs typeface="Arial" panose="020B0604020202020204" pitchFamily="34" charset="0"/>
                        </a:rPr>
                        <a:t>Healthy active-duty SMs</a:t>
                      </a:r>
                      <a:r>
                        <a:rPr lang="en-US" sz="2800" b="1" dirty="0">
                          <a:latin typeface="Arial" panose="020B0604020202020204" pitchFamily="34" charset="0"/>
                          <a:cs typeface="Arial" panose="020B0604020202020204" pitchFamily="34" charset="0"/>
                        </a:rPr>
                        <a:t> (n=40)</a:t>
                      </a:r>
                      <a:endParaRPr sz="2800" b="1" dirty="0">
                        <a:latin typeface="Arial" panose="020B0604020202020204" pitchFamily="34" charset="0"/>
                        <a:cs typeface="Arial" panose="020B0604020202020204" pitchFamily="34" charset="0"/>
                      </a:endParaRPr>
                    </a:p>
                  </a:txBody>
                  <a:tcPr anchor="ctr"/>
                </a:tc>
                <a:tc>
                  <a:txBody>
                    <a:bodyPr/>
                    <a:lstStyle/>
                    <a:p>
                      <a:pPr algn="ctr"/>
                      <a:r>
                        <a:rPr sz="2800" b="1" dirty="0">
                          <a:latin typeface="Arial" panose="020B0604020202020204" pitchFamily="34" charset="0"/>
                          <a:cs typeface="Arial" panose="020B0604020202020204" pitchFamily="34" charset="0"/>
                        </a:rPr>
                        <a:t>Civilians with </a:t>
                      </a:r>
                      <a:r>
                        <a:rPr sz="2800" b="1" dirty="0" err="1">
                          <a:latin typeface="Arial" panose="020B0604020202020204" pitchFamily="34" charset="0"/>
                          <a:cs typeface="Arial" panose="020B0604020202020204" pitchFamily="34" charset="0"/>
                        </a:rPr>
                        <a:t>mTBI</a:t>
                      </a:r>
                      <a:endParaRPr lang="en-US" sz="2800" b="1" dirty="0">
                        <a:latin typeface="Arial" panose="020B0604020202020204" pitchFamily="34" charset="0"/>
                        <a:cs typeface="Arial" panose="020B0604020202020204" pitchFamily="34" charset="0"/>
                      </a:endParaRPr>
                    </a:p>
                    <a:p>
                      <a:pPr algn="ctr"/>
                      <a:r>
                        <a:rPr lang="en-US" sz="2800" b="1" dirty="0">
                          <a:latin typeface="Arial" panose="020B0604020202020204" pitchFamily="34" charset="0"/>
                          <a:cs typeface="Arial" panose="020B0604020202020204" pitchFamily="34" charset="0"/>
                        </a:rPr>
                        <a:t>(n=38)</a:t>
                      </a:r>
                      <a:endParaRPr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666875">
                <a:tc>
                  <a:txBody>
                    <a:bodyPr/>
                    <a:lstStyle/>
                    <a:p>
                      <a:pPr algn="l"/>
                      <a:r>
                        <a:rPr sz="2800" b="1">
                          <a:latin typeface="Arial" panose="020B0604020202020204" pitchFamily="34" charset="0"/>
                          <a:cs typeface="Arial" panose="020B0604020202020204" pitchFamily="34" charset="0"/>
                        </a:rPr>
                        <a:t>Age, years</a:t>
                      </a:r>
                    </a:p>
                  </a:txBody>
                  <a:tcPr anchor="ctr"/>
                </a:tc>
                <a:tc>
                  <a:txBody>
                    <a:bodyPr/>
                    <a:lstStyle/>
                    <a:p>
                      <a:pPr algn="ctr"/>
                      <a:r>
                        <a:rPr sz="2800" dirty="0">
                          <a:latin typeface="Arial" panose="020B0604020202020204" pitchFamily="34" charset="0"/>
                          <a:cs typeface="Arial" panose="020B0604020202020204" pitchFamily="34" charset="0"/>
                        </a:rPr>
                        <a:t>35.9 ± 10.3</a:t>
                      </a:r>
                    </a:p>
                  </a:txBody>
                  <a:tcPr anchor="ctr"/>
                </a:tc>
                <a:tc>
                  <a:txBody>
                    <a:bodyPr/>
                    <a:lstStyle/>
                    <a:p>
                      <a:pPr algn="ctr"/>
                      <a:r>
                        <a:rPr sz="2800" dirty="0">
                          <a:latin typeface="Arial" panose="020B0604020202020204" pitchFamily="34" charset="0"/>
                          <a:cs typeface="Arial" panose="020B0604020202020204" pitchFamily="34" charset="0"/>
                        </a:rPr>
                        <a:t>31.7 ± 7.6</a:t>
                      </a:r>
                    </a:p>
                  </a:txBody>
                  <a:tcPr anchor="ctr"/>
                </a:tc>
                <a:tc>
                  <a:txBody>
                    <a:bodyPr/>
                    <a:lstStyle/>
                    <a:p>
                      <a:pPr algn="ctr"/>
                      <a:r>
                        <a:rPr sz="2800" dirty="0">
                          <a:latin typeface="Arial" panose="020B0604020202020204" pitchFamily="34" charset="0"/>
                          <a:cs typeface="Arial" panose="020B0604020202020204" pitchFamily="34" charset="0"/>
                        </a:rPr>
                        <a:t>34.3 ± 9.1</a:t>
                      </a:r>
                    </a:p>
                  </a:txBody>
                  <a:tcPr anchor="ctr"/>
                </a:tc>
                <a:extLst>
                  <a:ext uri="{0D108BD9-81ED-4DB2-BD59-A6C34878D82A}">
                    <a16:rowId xmlns:a16="http://schemas.microsoft.com/office/drawing/2014/main" val="10002"/>
                  </a:ext>
                </a:extLst>
              </a:tr>
              <a:tr h="666875">
                <a:tc>
                  <a:txBody>
                    <a:bodyPr/>
                    <a:lstStyle/>
                    <a:p>
                      <a:pPr algn="l"/>
                      <a:r>
                        <a:rPr sz="2800" b="1">
                          <a:latin typeface="Arial" panose="020B0604020202020204" pitchFamily="34" charset="0"/>
                          <a:cs typeface="Arial" panose="020B0604020202020204" pitchFamily="34" charset="0"/>
                        </a:rPr>
                        <a:t>Female, n (%)</a:t>
                      </a:r>
                    </a:p>
                  </a:txBody>
                  <a:tcPr anchor="ctr"/>
                </a:tc>
                <a:tc>
                  <a:txBody>
                    <a:bodyPr/>
                    <a:lstStyle/>
                    <a:p>
                      <a:pPr algn="ctr"/>
                      <a:r>
                        <a:rPr sz="2800" dirty="0">
                          <a:latin typeface="Arial" panose="020B0604020202020204" pitchFamily="34" charset="0"/>
                          <a:cs typeface="Arial" panose="020B0604020202020204" pitchFamily="34" charset="0"/>
                        </a:rPr>
                        <a:t>23 (63.9%)</a:t>
                      </a:r>
                    </a:p>
                  </a:txBody>
                  <a:tcPr anchor="ctr"/>
                </a:tc>
                <a:tc>
                  <a:txBody>
                    <a:bodyPr/>
                    <a:lstStyle/>
                    <a:p>
                      <a:pPr algn="ctr"/>
                      <a:r>
                        <a:rPr sz="2800" dirty="0">
                          <a:latin typeface="Arial" panose="020B0604020202020204" pitchFamily="34" charset="0"/>
                          <a:cs typeface="Arial" panose="020B0604020202020204" pitchFamily="34" charset="0"/>
                        </a:rPr>
                        <a:t>22 (55.0%)</a:t>
                      </a:r>
                    </a:p>
                  </a:txBody>
                  <a:tcPr anchor="ctr"/>
                </a:tc>
                <a:tc>
                  <a:txBody>
                    <a:bodyPr/>
                    <a:lstStyle/>
                    <a:p>
                      <a:pPr algn="ctr"/>
                      <a:r>
                        <a:rPr sz="2800" dirty="0">
                          <a:latin typeface="Arial" panose="020B0604020202020204" pitchFamily="34" charset="0"/>
                          <a:cs typeface="Arial" panose="020B0604020202020204" pitchFamily="34" charset="0"/>
                        </a:rPr>
                        <a:t>29 (76.3%)</a:t>
                      </a:r>
                    </a:p>
                  </a:txBody>
                  <a:tcPr anchor="ctr"/>
                </a:tc>
                <a:extLst>
                  <a:ext uri="{0D108BD9-81ED-4DB2-BD59-A6C34878D82A}">
                    <a16:rowId xmlns:a16="http://schemas.microsoft.com/office/drawing/2014/main" val="10003"/>
                  </a:ext>
                </a:extLst>
              </a:tr>
              <a:tr h="666875">
                <a:tc>
                  <a:txBody>
                    <a:bodyPr/>
                    <a:lstStyle/>
                    <a:p>
                      <a:pPr algn="l"/>
                      <a:r>
                        <a:rPr sz="2800" b="1" dirty="0">
                          <a:latin typeface="Arial" panose="020B0604020202020204" pitchFamily="34" charset="0"/>
                          <a:cs typeface="Arial" panose="020B0604020202020204" pitchFamily="34" charset="0"/>
                        </a:rPr>
                        <a:t>Days since injury</a:t>
                      </a:r>
                    </a:p>
                  </a:txBody>
                  <a:tcPr anchor="ctr"/>
                </a:tc>
                <a:tc>
                  <a:txBody>
                    <a:bodyPr/>
                    <a:lstStyle/>
                    <a:p>
                      <a:pPr algn="ctr"/>
                      <a:r>
                        <a:rPr sz="2800" dirty="0">
                          <a:latin typeface="Arial" panose="020B0604020202020204" pitchFamily="34" charset="0"/>
                          <a:cs typeface="Arial" panose="020B0604020202020204" pitchFamily="34" charset="0"/>
                        </a:rPr>
                        <a:t>—</a:t>
                      </a:r>
                    </a:p>
                  </a:txBody>
                  <a:tcPr anchor="ctr"/>
                </a:tc>
                <a:tc>
                  <a:txBody>
                    <a:bodyPr/>
                    <a:lstStyle/>
                    <a:p>
                      <a:pPr algn="ctr"/>
                      <a:r>
                        <a:rPr sz="2800" dirty="0">
                          <a:latin typeface="Arial" panose="020B0604020202020204" pitchFamily="34" charset="0"/>
                          <a:cs typeface="Arial" panose="020B0604020202020204" pitchFamily="34" charset="0"/>
                        </a:rPr>
                        <a:t>—</a:t>
                      </a:r>
                    </a:p>
                  </a:txBody>
                  <a:tcPr anchor="ctr"/>
                </a:tc>
                <a:tc>
                  <a:txBody>
                    <a:bodyPr/>
                    <a:lstStyle/>
                    <a:p>
                      <a:pPr algn="ctr"/>
                      <a:r>
                        <a:rPr sz="2800" dirty="0">
                          <a:latin typeface="Arial" panose="020B0604020202020204" pitchFamily="34" charset="0"/>
                          <a:cs typeface="Arial" panose="020B0604020202020204" pitchFamily="34" charset="0"/>
                        </a:rPr>
                        <a:t>54.0 ± 35.1</a:t>
                      </a:r>
                    </a:p>
                  </a:txBody>
                  <a:tcPr anchor="ctr"/>
                </a:tc>
                <a:extLst>
                  <a:ext uri="{0D108BD9-81ED-4DB2-BD59-A6C34878D82A}">
                    <a16:rowId xmlns:a16="http://schemas.microsoft.com/office/drawing/2014/main" val="10004"/>
                  </a:ext>
                </a:extLst>
              </a:tr>
            </a:tbl>
          </a:graphicData>
        </a:graphic>
      </p:graphicFrame>
      <p:pic>
        <p:nvPicPr>
          <p:cNvPr id="18" name="Picture 17">
            <a:extLst>
              <a:ext uri="{FF2B5EF4-FFF2-40B4-BE49-F238E27FC236}">
                <a16:creationId xmlns:a16="http://schemas.microsoft.com/office/drawing/2014/main" id="{652C0909-1547-303D-7B32-0A7891FD84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17550" y="11107130"/>
            <a:ext cx="6440721" cy="7434039"/>
          </a:xfrm>
          <a:prstGeom prst="rect">
            <a:avLst/>
          </a:prstGeom>
        </p:spPr>
      </p:pic>
      <p:pic>
        <p:nvPicPr>
          <p:cNvPr id="29" name="Picture 28">
            <a:extLst>
              <a:ext uri="{FF2B5EF4-FFF2-40B4-BE49-F238E27FC236}">
                <a16:creationId xmlns:a16="http://schemas.microsoft.com/office/drawing/2014/main" id="{74F4A0DE-104E-2587-FDBA-93F83F8FD6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472565" y="19330884"/>
            <a:ext cx="6285706" cy="7249171"/>
          </a:xfrm>
          <a:prstGeom prst="rect">
            <a:avLst/>
          </a:prstGeom>
        </p:spPr>
      </p:pic>
      <p:sp>
        <p:nvSpPr>
          <p:cNvPr id="44" name="TextBox 43">
            <a:extLst>
              <a:ext uri="{FF2B5EF4-FFF2-40B4-BE49-F238E27FC236}">
                <a16:creationId xmlns:a16="http://schemas.microsoft.com/office/drawing/2014/main" id="{B7AC154B-51AB-6E71-193A-10F90193056E}"/>
              </a:ext>
            </a:extLst>
          </p:cNvPr>
          <p:cNvSpPr txBox="1"/>
          <p:nvPr/>
        </p:nvSpPr>
        <p:spPr>
          <a:xfrm>
            <a:off x="26668871" y="28039063"/>
            <a:ext cx="15087600" cy="902717"/>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DISCUSSION/CONCLUSION</a:t>
            </a:r>
          </a:p>
        </p:txBody>
      </p:sp>
      <p:cxnSp>
        <p:nvCxnSpPr>
          <p:cNvPr id="48" name="Straight Connector 47">
            <a:extLst>
              <a:ext uri="{FF2B5EF4-FFF2-40B4-BE49-F238E27FC236}">
                <a16:creationId xmlns:a16="http://schemas.microsoft.com/office/drawing/2014/main" id="{C70A28EF-4690-12D6-0494-48959B64FDAA}"/>
              </a:ext>
            </a:extLst>
          </p:cNvPr>
          <p:cNvCxnSpPr>
            <a:cxnSpLocks/>
          </p:cNvCxnSpPr>
          <p:nvPr/>
        </p:nvCxnSpPr>
        <p:spPr bwMode="auto">
          <a:xfrm>
            <a:off x="18708401" y="29388449"/>
            <a:ext cx="31008541" cy="0"/>
          </a:xfrm>
          <a:prstGeom prst="line">
            <a:avLst/>
          </a:prstGeom>
          <a:solidFill>
            <a:schemeClr val="accent1"/>
          </a:solidFill>
          <a:ln w="57150" cap="flat" cmpd="sng" algn="ctr">
            <a:solidFill>
              <a:srgbClr val="FFC000"/>
            </a:solidFill>
            <a:prstDash val="solid"/>
            <a:round/>
            <a:headEnd type="none" w="med" len="med"/>
            <a:tailEnd type="none" w="med" len="med"/>
          </a:ln>
          <a:effectLst/>
        </p:spPr>
      </p:cxnSp>
      <p:sp>
        <p:nvSpPr>
          <p:cNvPr id="64" name="TextBox 63">
            <a:extLst>
              <a:ext uri="{FF2B5EF4-FFF2-40B4-BE49-F238E27FC236}">
                <a16:creationId xmlns:a16="http://schemas.microsoft.com/office/drawing/2014/main" id="{2478DD8F-D375-2E6E-9D20-0D3A49469839}"/>
              </a:ext>
            </a:extLst>
          </p:cNvPr>
          <p:cNvSpPr txBox="1"/>
          <p:nvPr/>
        </p:nvSpPr>
        <p:spPr>
          <a:xfrm>
            <a:off x="19226669" y="29815608"/>
            <a:ext cx="30490274" cy="3785652"/>
          </a:xfrm>
          <a:prstGeom prst="rect">
            <a:avLst/>
          </a:prstGeom>
          <a:noFill/>
        </p:spPr>
        <p:txBody>
          <a:bodyPr wrap="square">
            <a:spAutoFit/>
          </a:bodyPr>
          <a:lstStyle/>
          <a:p>
            <a:pPr marL="571500" indent="-571500">
              <a:buFont typeface="Arial" panose="020B0604020202020204" pitchFamily="34" charset="0"/>
              <a:buChar char="•"/>
            </a:pPr>
            <a:r>
              <a:rPr lang="en-US" sz="4800" dirty="0">
                <a:latin typeface="Arial "/>
              </a:rPr>
              <a:t>Military service alone did not appear to influence gait or turning during daily-life mobility. </a:t>
            </a:r>
            <a:r>
              <a:rPr lang="en-US" sz="4800" dirty="0">
                <a:latin typeface="Arial "/>
                <a:ea typeface="Malgun Gothic" panose="020B0503020000020004" pitchFamily="34" charset="-127"/>
                <a:cs typeface="Arial" panose="020B0604020202020204" pitchFamily="34" charset="0"/>
              </a:rPr>
              <a:t>However, the presence of </a:t>
            </a:r>
            <a:r>
              <a:rPr lang="en-US" sz="4800" dirty="0" err="1">
                <a:latin typeface="Arial "/>
                <a:ea typeface="Malgun Gothic" panose="020B0503020000020004" pitchFamily="34" charset="-127"/>
                <a:cs typeface="Arial" panose="020B0604020202020204" pitchFamily="34" charset="0"/>
              </a:rPr>
              <a:t>mTBI</a:t>
            </a:r>
            <a:r>
              <a:rPr lang="en-US" sz="4800" dirty="0">
                <a:latin typeface="Arial "/>
                <a:ea typeface="Malgun Gothic" panose="020B0503020000020004" pitchFamily="34" charset="-127"/>
                <a:cs typeface="Arial" panose="020B0604020202020204" pitchFamily="34" charset="0"/>
              </a:rPr>
              <a:t> primarily affected one’s gait quality across multiple measures. </a:t>
            </a:r>
            <a:r>
              <a:rPr lang="en-US" sz="4800" dirty="0">
                <a:latin typeface="Arial" panose="020B0604020202020204" pitchFamily="34" charset="0"/>
                <a:ea typeface="Malgun Gothic" panose="020B0503020000020004" pitchFamily="34" charset="-127"/>
                <a:cs typeface="Arial" panose="020B0604020202020204" pitchFamily="34" charset="0"/>
              </a:rPr>
              <a:t>Future studies should include active-duty military service members with </a:t>
            </a:r>
            <a:r>
              <a:rPr lang="en-US" sz="4800" dirty="0" err="1">
                <a:latin typeface="Arial" panose="020B0604020202020204" pitchFamily="34" charset="0"/>
                <a:ea typeface="Malgun Gothic" panose="020B0503020000020004" pitchFamily="34" charset="-127"/>
                <a:cs typeface="Arial" panose="020B0604020202020204" pitchFamily="34" charset="0"/>
              </a:rPr>
              <a:t>mTBI</a:t>
            </a:r>
            <a:r>
              <a:rPr lang="en-US" sz="4800" dirty="0">
                <a:latin typeface="Arial" panose="020B0604020202020204" pitchFamily="34" charset="0"/>
                <a:ea typeface="Malgun Gothic" panose="020B0503020000020004" pitchFamily="34" charset="-127"/>
                <a:cs typeface="Arial" panose="020B0604020202020204" pitchFamily="34" charset="0"/>
              </a:rPr>
              <a:t>.</a:t>
            </a:r>
          </a:p>
          <a:p>
            <a:pPr marL="571500" indent="-571500">
              <a:buFont typeface="Arial" panose="020B0604020202020204" pitchFamily="34" charset="0"/>
              <a:buChar char="•"/>
            </a:pPr>
            <a:r>
              <a:rPr lang="en-US" sz="4800" dirty="0">
                <a:latin typeface="Arial "/>
                <a:ea typeface="Malgun Gothic" panose="020B0503020000020004" pitchFamily="34" charset="-127"/>
                <a:cs typeface="Arial" panose="020B0604020202020204" pitchFamily="34" charset="0"/>
              </a:rPr>
              <a:t>T</a:t>
            </a:r>
            <a:r>
              <a:rPr lang="en-US" sz="4800" dirty="0">
                <a:latin typeface="Arial" panose="020B0604020202020204" pitchFamily="34" charset="0"/>
                <a:cs typeface="Arial" panose="020B0604020202020204" pitchFamily="34" charset="0"/>
              </a:rPr>
              <a:t>hese findings support the development of normative daily-life mobility data to inform future return-to-duty assessment after </a:t>
            </a:r>
            <a:r>
              <a:rPr lang="en-US" sz="4800" dirty="0" err="1">
                <a:latin typeface="Arial" panose="020B0604020202020204" pitchFamily="34" charset="0"/>
                <a:cs typeface="Arial" panose="020B0604020202020204" pitchFamily="34" charset="0"/>
              </a:rPr>
              <a:t>mTBI</a:t>
            </a:r>
            <a:r>
              <a:rPr lang="en-US" sz="4800" dirty="0">
                <a:latin typeface="Arial" panose="020B0604020202020204" pitchFamily="34" charset="0"/>
                <a:cs typeface="Arial" panose="020B0604020202020204" pitchFamily="34" charset="0"/>
              </a:rPr>
              <a:t>.</a:t>
            </a:r>
            <a:endParaRPr lang="en-US" sz="4800" dirty="0">
              <a:highlight>
                <a:srgbClr val="FFFF00"/>
              </a:highlight>
              <a:latin typeface="Arial" panose="020B0604020202020204" pitchFamily="34" charset="0"/>
              <a:ea typeface="Malgun Gothic" panose="020B0503020000020004" pitchFamily="34" charset="-127"/>
              <a:cs typeface="Arial" panose="020B0604020202020204" pitchFamily="34" charset="0"/>
            </a:endParaRPr>
          </a:p>
        </p:txBody>
      </p:sp>
      <p:sp>
        <p:nvSpPr>
          <p:cNvPr id="69" name="TextBox 68">
            <a:extLst>
              <a:ext uri="{FF2B5EF4-FFF2-40B4-BE49-F238E27FC236}">
                <a16:creationId xmlns:a16="http://schemas.microsoft.com/office/drawing/2014/main" id="{9E6D8610-7EA4-A11C-3737-F481C4F453C8}"/>
              </a:ext>
            </a:extLst>
          </p:cNvPr>
          <p:cNvSpPr txBox="1"/>
          <p:nvPr/>
        </p:nvSpPr>
        <p:spPr>
          <a:xfrm>
            <a:off x="17842001" y="27071308"/>
            <a:ext cx="32302516" cy="738664"/>
          </a:xfrm>
          <a:prstGeom prst="rect">
            <a:avLst/>
          </a:prstGeom>
          <a:noFill/>
        </p:spPr>
        <p:txBody>
          <a:bodyPr wrap="square">
            <a:spAutoFit/>
          </a:bodyPr>
          <a:lstStyle/>
          <a:p>
            <a:pPr algn="ctr"/>
            <a:r>
              <a:rPr lang="en-US" sz="4200" i="1" dirty="0">
                <a:solidFill>
                  <a:schemeClr val="tx1">
                    <a:lumMod val="65000"/>
                    <a:lumOff val="35000"/>
                  </a:schemeClr>
                </a:solidFill>
                <a:latin typeface="Arial "/>
              </a:rPr>
              <a:t>Across study participants, age was associated with turning measures and sex was associated with stride length and gait variability</a:t>
            </a:r>
          </a:p>
        </p:txBody>
      </p:sp>
      <p:pic>
        <p:nvPicPr>
          <p:cNvPr id="3" name="Picture 2">
            <a:extLst>
              <a:ext uri="{FF2B5EF4-FFF2-40B4-BE49-F238E27FC236}">
                <a16:creationId xmlns:a16="http://schemas.microsoft.com/office/drawing/2014/main" id="{6B416FE6-3ECC-BB37-F15F-ABB8BF1EF4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976485" y="11107130"/>
            <a:ext cx="6440721" cy="7434039"/>
          </a:xfrm>
          <a:prstGeom prst="rect">
            <a:avLst/>
          </a:prstGeom>
        </p:spPr>
      </p:pic>
      <p:pic>
        <p:nvPicPr>
          <p:cNvPr id="11" name="Picture 10">
            <a:extLst>
              <a:ext uri="{FF2B5EF4-FFF2-40B4-BE49-F238E27FC236}">
                <a16:creationId xmlns:a16="http://schemas.microsoft.com/office/drawing/2014/main" id="{3339B17E-B39D-7CF7-861C-F5713FE0017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500371" y="11598104"/>
            <a:ext cx="6316636" cy="7239000"/>
          </a:xfrm>
          <a:prstGeom prst="rect">
            <a:avLst/>
          </a:prstGeom>
        </p:spPr>
      </p:pic>
      <p:pic>
        <p:nvPicPr>
          <p:cNvPr id="60" name="Picture 59">
            <a:extLst>
              <a:ext uri="{FF2B5EF4-FFF2-40B4-BE49-F238E27FC236}">
                <a16:creationId xmlns:a16="http://schemas.microsoft.com/office/drawing/2014/main" id="{C6DB0D4E-6997-B543-1D3B-EEBC423255CF}"/>
              </a:ext>
            </a:extLst>
          </p:cNvPr>
          <p:cNvPicPr>
            <a:picLocks noChangeAspect="1"/>
          </p:cNvPicPr>
          <p:nvPr/>
        </p:nvPicPr>
        <p:blipFill>
          <a:blip r:embed="rId12">
            <a:extLst>
              <a:ext uri="{28A0092B-C50C-407E-A947-70E740481C1C}">
                <a14:useLocalDpi xmlns:a14="http://schemas.microsoft.com/office/drawing/2010/main" val="0"/>
              </a:ext>
            </a:extLst>
          </a:blip>
          <a:srcRect t="42221" b="14260"/>
          <a:stretch>
            <a:fillRect/>
          </a:stretch>
        </p:blipFill>
        <p:spPr>
          <a:xfrm>
            <a:off x="13578542" y="23946738"/>
            <a:ext cx="3536157" cy="2308324"/>
          </a:xfrm>
          <a:prstGeom prst="rect">
            <a:avLst/>
          </a:prstGeom>
        </p:spPr>
      </p:pic>
      <p:pic>
        <p:nvPicPr>
          <p:cNvPr id="6" name="Picture 5">
            <a:extLst>
              <a:ext uri="{FF2B5EF4-FFF2-40B4-BE49-F238E27FC236}">
                <a16:creationId xmlns:a16="http://schemas.microsoft.com/office/drawing/2014/main" id="{5CC50A5D-181C-3FA3-F006-A1AFC73F5F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694630" y="11597442"/>
            <a:ext cx="6316636" cy="7239000"/>
          </a:xfrm>
          <a:prstGeom prst="rect">
            <a:avLst/>
          </a:prstGeom>
        </p:spPr>
      </p:pic>
      <p:pic>
        <p:nvPicPr>
          <p:cNvPr id="15" name="Picture 14">
            <a:extLst>
              <a:ext uri="{FF2B5EF4-FFF2-40B4-BE49-F238E27FC236}">
                <a16:creationId xmlns:a16="http://schemas.microsoft.com/office/drawing/2014/main" id="{BED56435-3825-6C3C-124F-5DA77DA9143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42002" y="19330884"/>
            <a:ext cx="6636927" cy="7599826"/>
          </a:xfrm>
          <a:prstGeom prst="rect">
            <a:avLst/>
          </a:prstGeom>
        </p:spPr>
      </p:pic>
      <p:pic>
        <p:nvPicPr>
          <p:cNvPr id="26" name="Picture 25">
            <a:extLst>
              <a:ext uri="{FF2B5EF4-FFF2-40B4-BE49-F238E27FC236}">
                <a16:creationId xmlns:a16="http://schemas.microsoft.com/office/drawing/2014/main" id="{621382A9-6659-AEE3-1829-A628D18D72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0976485" y="19330884"/>
            <a:ext cx="6280554" cy="7249171"/>
          </a:xfrm>
          <a:prstGeom prst="rect">
            <a:avLst/>
          </a:prstGeom>
        </p:spPr>
      </p:pic>
      <p:pic>
        <p:nvPicPr>
          <p:cNvPr id="19" name="Picture 18">
            <a:extLst>
              <a:ext uri="{FF2B5EF4-FFF2-40B4-BE49-F238E27FC236}">
                <a16:creationId xmlns:a16="http://schemas.microsoft.com/office/drawing/2014/main" id="{FA382FC7-A2F5-2C8A-CCE6-D83A3B5818D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4169537" y="19330884"/>
            <a:ext cx="6647470" cy="7611898"/>
          </a:xfrm>
          <a:prstGeom prst="rect">
            <a:avLst/>
          </a:prstGeom>
        </p:spPr>
      </p:pic>
      <p:pic>
        <p:nvPicPr>
          <p:cNvPr id="32" name="Picture 31">
            <a:extLst>
              <a:ext uri="{FF2B5EF4-FFF2-40B4-BE49-F238E27FC236}">
                <a16:creationId xmlns:a16="http://schemas.microsoft.com/office/drawing/2014/main" id="{606B152A-E2EA-FBBE-6655-BF554AEB03D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3540561" y="19330884"/>
            <a:ext cx="6558774" cy="7249171"/>
          </a:xfrm>
          <a:prstGeom prst="rect">
            <a:avLst/>
          </a:prstGeom>
        </p:spPr>
      </p:pic>
    </p:spTree>
    <p:extLst>
      <p:ext uri="{BB962C8B-B14F-4D97-AF65-F5344CB8AC3E}">
        <p14:creationId xmlns:p14="http://schemas.microsoft.com/office/powerpoint/2010/main" val="23192661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2253</TotalTime>
  <Words>624</Words>
  <Application>Microsoft Office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 </vt: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Jae Lee</dc:creator>
  <cp:lastModifiedBy>Jae Lee</cp:lastModifiedBy>
  <cp:revision>31</cp:revision>
  <dcterms:created xsi:type="dcterms:W3CDTF">2026-06-16T18:44:11Z</dcterms:created>
  <dcterms:modified xsi:type="dcterms:W3CDTF">2026-07-24T15:41:59Z</dcterms:modified>
</cp:coreProperties>
</file>