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C6EDCC-FE09-48CD-AE68-3613E1B661EC}" v="3" dt="2026-07-24T18:23:36.8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688" autoAdjust="0"/>
    <p:restoredTop sz="96182" autoAdjust="0"/>
  </p:normalViewPr>
  <p:slideViewPr>
    <p:cSldViewPr snapToGrid="0">
      <p:cViewPr varScale="1">
        <p:scale>
          <a:sx n="13" d="100"/>
          <a:sy n="13" d="100"/>
        </p:scale>
        <p:origin x="2106" y="12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a Weaver" userId="0c15cd43aa98a78f" providerId="LiveId" clId="{59E4C782-C3B5-4776-A19D-B9CF7D257221}"/>
    <pc:docChg chg="custSel modSld">
      <pc:chgData name="Alia Weaver" userId="0c15cd43aa98a78f" providerId="LiveId" clId="{59E4C782-C3B5-4776-A19D-B9CF7D257221}" dt="2026-07-24T18:32:25.947" v="1359" actId="20577"/>
      <pc:docMkLst>
        <pc:docMk/>
      </pc:docMkLst>
      <pc:sldChg chg="addSp delSp modSp mod">
        <pc:chgData name="Alia Weaver" userId="0c15cd43aa98a78f" providerId="LiveId" clId="{59E4C782-C3B5-4776-A19D-B9CF7D257221}" dt="2026-07-24T18:32:25.947" v="1359" actId="20577"/>
        <pc:sldMkLst>
          <pc:docMk/>
          <pc:sldMk cId="1288886014" sldId="256"/>
        </pc:sldMkLst>
        <pc:spChg chg="mod">
          <ac:chgData name="Alia Weaver" userId="0c15cd43aa98a78f" providerId="LiveId" clId="{59E4C782-C3B5-4776-A19D-B9CF7D257221}" dt="2026-07-24T17:51:52.244" v="679" actId="1035"/>
          <ac:spMkLst>
            <pc:docMk/>
            <pc:sldMk cId="1288886014" sldId="256"/>
            <ac:spMk id="2" creationId="{31F5B0B5-79F8-B88C-5AB2-B623A02C688D}"/>
          </ac:spMkLst>
        </pc:spChg>
        <pc:spChg chg="mod">
          <ac:chgData name="Alia Weaver" userId="0c15cd43aa98a78f" providerId="LiveId" clId="{59E4C782-C3B5-4776-A19D-B9CF7D257221}" dt="2026-07-24T17:59:41.499" v="829" actId="1036"/>
          <ac:spMkLst>
            <pc:docMk/>
            <pc:sldMk cId="1288886014" sldId="256"/>
            <ac:spMk id="3" creationId="{8702F15D-6D92-2F3D-1320-2F9ACA50D822}"/>
          </ac:spMkLst>
        </pc:spChg>
        <pc:spChg chg="mod">
          <ac:chgData name="Alia Weaver" userId="0c15cd43aa98a78f" providerId="LiveId" clId="{59E4C782-C3B5-4776-A19D-B9CF7D257221}" dt="2026-07-24T17:48:32.544" v="581" actId="1076"/>
          <ac:spMkLst>
            <pc:docMk/>
            <pc:sldMk cId="1288886014" sldId="256"/>
            <ac:spMk id="5" creationId="{E1C355BC-13C3-DDE0-E8D4-27DDD5A75DA2}"/>
          </ac:spMkLst>
        </pc:spChg>
        <pc:spChg chg="mod">
          <ac:chgData name="Alia Weaver" userId="0c15cd43aa98a78f" providerId="LiveId" clId="{59E4C782-C3B5-4776-A19D-B9CF7D257221}" dt="2026-07-24T18:00:05.489" v="832" actId="14100"/>
          <ac:spMkLst>
            <pc:docMk/>
            <pc:sldMk cId="1288886014" sldId="256"/>
            <ac:spMk id="6" creationId="{5FAC443B-9238-5FCB-0441-FEFB1A473260}"/>
          </ac:spMkLst>
        </pc:spChg>
        <pc:spChg chg="mod">
          <ac:chgData name="Alia Weaver" userId="0c15cd43aa98a78f" providerId="LiveId" clId="{59E4C782-C3B5-4776-A19D-B9CF7D257221}" dt="2026-07-24T17:40:40.639" v="396" actId="404"/>
          <ac:spMkLst>
            <pc:docMk/>
            <pc:sldMk cId="1288886014" sldId="256"/>
            <ac:spMk id="12" creationId="{E9D4C2FD-0248-2310-545B-4841133BA2DB}"/>
          </ac:spMkLst>
        </pc:spChg>
        <pc:spChg chg="mod">
          <ac:chgData name="Alia Weaver" userId="0c15cd43aa98a78f" providerId="LiveId" clId="{59E4C782-C3B5-4776-A19D-B9CF7D257221}" dt="2026-07-24T17:42:33.327" v="475" actId="1035"/>
          <ac:spMkLst>
            <pc:docMk/>
            <pc:sldMk cId="1288886014" sldId="256"/>
            <ac:spMk id="13" creationId="{EF6A625F-D35D-2499-70C9-CAAFB25A57CA}"/>
          </ac:spMkLst>
        </pc:spChg>
        <pc:spChg chg="mod">
          <ac:chgData name="Alia Weaver" userId="0c15cd43aa98a78f" providerId="LiveId" clId="{59E4C782-C3B5-4776-A19D-B9CF7D257221}" dt="2026-07-24T17:42:33.327" v="475" actId="1035"/>
          <ac:spMkLst>
            <pc:docMk/>
            <pc:sldMk cId="1288886014" sldId="256"/>
            <ac:spMk id="14" creationId="{0099E30B-2DB8-DA4A-8800-5CD358EA551B}"/>
          </ac:spMkLst>
        </pc:spChg>
        <pc:spChg chg="mod">
          <ac:chgData name="Alia Weaver" userId="0c15cd43aa98a78f" providerId="LiveId" clId="{59E4C782-C3B5-4776-A19D-B9CF7D257221}" dt="2026-07-24T17:46:20.748" v="557" actId="1076"/>
          <ac:spMkLst>
            <pc:docMk/>
            <pc:sldMk cId="1288886014" sldId="256"/>
            <ac:spMk id="17" creationId="{22C8E6B1-C719-9C41-754F-BE5ACD435244}"/>
          </ac:spMkLst>
        </pc:spChg>
        <pc:spChg chg="mod">
          <ac:chgData name="Alia Weaver" userId="0c15cd43aa98a78f" providerId="LiveId" clId="{59E4C782-C3B5-4776-A19D-B9CF7D257221}" dt="2026-07-24T17:49:30.447" v="601" actId="1076"/>
          <ac:spMkLst>
            <pc:docMk/>
            <pc:sldMk cId="1288886014" sldId="256"/>
            <ac:spMk id="18" creationId="{09E40782-B3D3-A1E5-C55E-BBBE41764212}"/>
          </ac:spMkLst>
        </pc:spChg>
        <pc:spChg chg="mod">
          <ac:chgData name="Alia Weaver" userId="0c15cd43aa98a78f" providerId="LiveId" clId="{59E4C782-C3B5-4776-A19D-B9CF7D257221}" dt="2026-07-24T17:59:41.499" v="829" actId="1036"/>
          <ac:spMkLst>
            <pc:docMk/>
            <pc:sldMk cId="1288886014" sldId="256"/>
            <ac:spMk id="20" creationId="{3639C6C7-FA3A-5E2D-9626-37F9A8D3A1BB}"/>
          </ac:spMkLst>
        </pc:spChg>
        <pc:spChg chg="mod">
          <ac:chgData name="Alia Weaver" userId="0c15cd43aa98a78f" providerId="LiveId" clId="{59E4C782-C3B5-4776-A19D-B9CF7D257221}" dt="2026-07-24T17:59:41.499" v="829" actId="1036"/>
          <ac:spMkLst>
            <pc:docMk/>
            <pc:sldMk cId="1288886014" sldId="256"/>
            <ac:spMk id="23" creationId="{415A5FB7-72B3-E9F7-F4D5-8C3DF0E06EC3}"/>
          </ac:spMkLst>
        </pc:spChg>
        <pc:spChg chg="mod">
          <ac:chgData name="Alia Weaver" userId="0c15cd43aa98a78f" providerId="LiveId" clId="{59E4C782-C3B5-4776-A19D-B9CF7D257221}" dt="2026-07-24T17:47:35.711" v="565" actId="14100"/>
          <ac:spMkLst>
            <pc:docMk/>
            <pc:sldMk cId="1288886014" sldId="256"/>
            <ac:spMk id="28" creationId="{6F49FFA3-044B-41BD-777A-166FC51D0EE3}"/>
          </ac:spMkLst>
        </pc:spChg>
        <pc:spChg chg="mod">
          <ac:chgData name="Alia Weaver" userId="0c15cd43aa98a78f" providerId="LiveId" clId="{59E4C782-C3B5-4776-A19D-B9CF7D257221}" dt="2026-07-24T17:59:41.499" v="829" actId="1036"/>
          <ac:spMkLst>
            <pc:docMk/>
            <pc:sldMk cId="1288886014" sldId="256"/>
            <ac:spMk id="29" creationId="{16DE03C4-11D2-B7B3-8868-E6A2A79355B1}"/>
          </ac:spMkLst>
        </pc:spChg>
        <pc:spChg chg="mod">
          <ac:chgData name="Alia Weaver" userId="0c15cd43aa98a78f" providerId="LiveId" clId="{59E4C782-C3B5-4776-A19D-B9CF7D257221}" dt="2026-07-24T17:47:09.986" v="558" actId="404"/>
          <ac:spMkLst>
            <pc:docMk/>
            <pc:sldMk cId="1288886014" sldId="256"/>
            <ac:spMk id="40" creationId="{B21546B5-7660-7526-2C9E-3491AD5FEA30}"/>
          </ac:spMkLst>
        </pc:spChg>
        <pc:spChg chg="mod">
          <ac:chgData name="Alia Weaver" userId="0c15cd43aa98a78f" providerId="LiveId" clId="{59E4C782-C3B5-4776-A19D-B9CF7D257221}" dt="2026-07-24T17:47:20.471" v="559" actId="404"/>
          <ac:spMkLst>
            <pc:docMk/>
            <pc:sldMk cId="1288886014" sldId="256"/>
            <ac:spMk id="41" creationId="{2BA1DA5A-ABF7-6872-6186-AD6CA3DD0612}"/>
          </ac:spMkLst>
        </pc:spChg>
        <pc:spChg chg="mod">
          <ac:chgData name="Alia Weaver" userId="0c15cd43aa98a78f" providerId="LiveId" clId="{59E4C782-C3B5-4776-A19D-B9CF7D257221}" dt="2026-07-24T17:47:46.784" v="566" actId="404"/>
          <ac:spMkLst>
            <pc:docMk/>
            <pc:sldMk cId="1288886014" sldId="256"/>
            <ac:spMk id="45" creationId="{19396B79-E8C8-F160-1502-80FC93CE30FA}"/>
          </ac:spMkLst>
        </pc:spChg>
        <pc:spChg chg="mod">
          <ac:chgData name="Alia Weaver" userId="0c15cd43aa98a78f" providerId="LiveId" clId="{59E4C782-C3B5-4776-A19D-B9CF7D257221}" dt="2026-07-24T17:41:59.495" v="470" actId="1036"/>
          <ac:spMkLst>
            <pc:docMk/>
            <pc:sldMk cId="1288886014" sldId="256"/>
            <ac:spMk id="46" creationId="{D1F4BCD6-962A-C85A-4A40-866CC7149845}"/>
          </ac:spMkLst>
        </pc:spChg>
        <pc:spChg chg="mod">
          <ac:chgData name="Alia Weaver" userId="0c15cd43aa98a78f" providerId="LiveId" clId="{59E4C782-C3B5-4776-A19D-B9CF7D257221}" dt="2026-07-24T17:49:50.345" v="602" actId="404"/>
          <ac:spMkLst>
            <pc:docMk/>
            <pc:sldMk cId="1288886014" sldId="256"/>
            <ac:spMk id="48" creationId="{D1B34854-1CC1-7F5A-30F7-0824057115F1}"/>
          </ac:spMkLst>
        </pc:spChg>
        <pc:spChg chg="add mod">
          <ac:chgData name="Alia Weaver" userId="0c15cd43aa98a78f" providerId="LiveId" clId="{59E4C782-C3B5-4776-A19D-B9CF7D257221}" dt="2026-07-24T18:32:25.947" v="1359" actId="20577"/>
          <ac:spMkLst>
            <pc:docMk/>
            <pc:sldMk cId="1288886014" sldId="256"/>
            <ac:spMk id="58" creationId="{7388D048-6C41-E740-2DB5-6621C544138D}"/>
          </ac:spMkLst>
        </pc:spChg>
        <pc:graphicFrameChg chg="add del mod">
          <ac:chgData name="Alia Weaver" userId="0c15cd43aa98a78f" providerId="LiveId" clId="{59E4C782-C3B5-4776-A19D-B9CF7D257221}" dt="2026-07-24T05:16:38.022" v="8" actId="478"/>
          <ac:graphicFrameMkLst>
            <pc:docMk/>
            <pc:sldMk cId="1288886014" sldId="256"/>
            <ac:graphicFrameMk id="9" creationId="{38496C47-8A2C-4067-8961-6D432A57F380}"/>
          </ac:graphicFrameMkLst>
        </pc:graphicFrameChg>
        <pc:picChg chg="del">
          <ac:chgData name="Alia Weaver" userId="0c15cd43aa98a78f" providerId="LiveId" clId="{59E4C782-C3B5-4776-A19D-B9CF7D257221}" dt="2026-07-24T17:29:41.821" v="377" actId="478"/>
          <ac:picMkLst>
            <pc:docMk/>
            <pc:sldMk cId="1288886014" sldId="256"/>
            <ac:picMk id="8" creationId="{D05CA570-AC4B-6772-075F-E7BB213FBE6F}"/>
          </ac:picMkLst>
        </pc:picChg>
        <pc:picChg chg="mod">
          <ac:chgData name="Alia Weaver" userId="0c15cd43aa98a78f" providerId="LiveId" clId="{59E4C782-C3B5-4776-A19D-B9CF7D257221}" dt="2026-07-24T17:59:41.499" v="829" actId="1036"/>
          <ac:picMkLst>
            <pc:docMk/>
            <pc:sldMk cId="1288886014" sldId="256"/>
            <ac:picMk id="22" creationId="{33B452BA-CED4-6A01-023A-88B4BEBEB082}"/>
          </ac:picMkLst>
        </pc:picChg>
        <pc:picChg chg="add mod">
          <ac:chgData name="Alia Weaver" userId="0c15cd43aa98a78f" providerId="LiveId" clId="{59E4C782-C3B5-4776-A19D-B9CF7D257221}" dt="2026-07-24T05:17:26.119" v="14" actId="692"/>
          <ac:picMkLst>
            <pc:docMk/>
            <pc:sldMk cId="1288886014" sldId="256"/>
            <ac:picMk id="24" creationId="{A12ADE88-4DDB-E044-5459-E3D6215DE00B}"/>
          </ac:picMkLst>
        </pc:picChg>
        <pc:picChg chg="del">
          <ac:chgData name="Alia Weaver" userId="0c15cd43aa98a78f" providerId="LiveId" clId="{59E4C782-C3B5-4776-A19D-B9CF7D257221}" dt="2026-07-24T05:15:29.868" v="0" actId="478"/>
          <ac:picMkLst>
            <pc:docMk/>
            <pc:sldMk cId="1288886014" sldId="256"/>
            <ac:picMk id="26" creationId="{B7320CC0-14BD-9A7B-44CA-DC741FA48FF7}"/>
          </ac:picMkLst>
        </pc:picChg>
        <pc:picChg chg="add del mod">
          <ac:chgData name="Alia Weaver" userId="0c15cd43aa98a78f" providerId="LiveId" clId="{59E4C782-C3B5-4776-A19D-B9CF7D257221}" dt="2026-07-24T17:57:53.979" v="726" actId="478"/>
          <ac:picMkLst>
            <pc:docMk/>
            <pc:sldMk cId="1288886014" sldId="256"/>
            <ac:picMk id="49" creationId="{6AB460F0-B31A-2FA7-BFE3-185F7A1ABF6C}"/>
          </ac:picMkLst>
        </pc:picChg>
        <pc:picChg chg="add mod">
          <ac:chgData name="Alia Weaver" userId="0c15cd43aa98a78f" providerId="LiveId" clId="{59E4C782-C3B5-4776-A19D-B9CF7D257221}" dt="2026-07-24T18:16:36.960" v="835" actId="962"/>
          <ac:picMkLst>
            <pc:docMk/>
            <pc:sldMk cId="1288886014" sldId="256"/>
            <ac:picMk id="51" creationId="{0445D152-AFD5-D794-40A6-92A2AA4F6A5F}"/>
          </ac:picMkLst>
        </pc:picChg>
        <pc:picChg chg="add mod">
          <ac:chgData name="Alia Weaver" userId="0c15cd43aa98a78f" providerId="LiveId" clId="{59E4C782-C3B5-4776-A19D-B9CF7D257221}" dt="2026-07-24T18:17:59.831" v="966" actId="1038"/>
          <ac:picMkLst>
            <pc:docMk/>
            <pc:sldMk cId="1288886014" sldId="256"/>
            <ac:picMk id="53" creationId="{618B0475-4EE2-C3B2-C118-7F98B952CEC2}"/>
          </ac:picMkLst>
        </pc:picChg>
        <pc:cxnChg chg="add mod">
          <ac:chgData name="Alia Weaver" userId="0c15cd43aa98a78f" providerId="LiveId" clId="{59E4C782-C3B5-4776-A19D-B9CF7D257221}" dt="2026-07-24T18:19:41.142" v="970" actId="692"/>
          <ac:cxnSpMkLst>
            <pc:docMk/>
            <pc:sldMk cId="1288886014" sldId="256"/>
            <ac:cxnSpMk id="55" creationId="{E07FE954-F86E-2386-A474-E833036D4101}"/>
          </ac:cxnSpMkLst>
        </pc:cxnChg>
        <pc:cxnChg chg="add mod">
          <ac:chgData name="Alia Weaver" userId="0c15cd43aa98a78f" providerId="LiveId" clId="{59E4C782-C3B5-4776-A19D-B9CF7D257221}" dt="2026-07-24T18:20:52.588" v="1054" actId="14100"/>
          <ac:cxnSpMkLst>
            <pc:docMk/>
            <pc:sldMk cId="1288886014" sldId="256"/>
            <ac:cxnSpMk id="56" creationId="{1D9C7298-E451-614D-F5F5-4CF81A2FCD3A}"/>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CBF4CC-5D7C-4D25-B348-9EDCD505D66D}" type="datetimeFigureOut">
              <a:rPr lang="en-US" smtClean="0"/>
              <a:t>7/28/2026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F9362C-6C31-497D-839C-363F86CD6BCC}" type="slidenum">
              <a:rPr lang="en-US" smtClean="0"/>
              <a:t>‹#›</a:t>
            </a:fld>
            <a:endParaRPr lang="en-US"/>
          </a:p>
        </p:txBody>
      </p:sp>
    </p:spTree>
    <p:extLst>
      <p:ext uri="{BB962C8B-B14F-4D97-AF65-F5344CB8AC3E}">
        <p14:creationId xmlns:p14="http://schemas.microsoft.com/office/powerpoint/2010/main" val="1368592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F9362C-6C31-497D-839C-363F86CD6BCC}" type="slidenum">
              <a:rPr lang="en-US" smtClean="0"/>
              <a:t>1</a:t>
            </a:fld>
            <a:endParaRPr lang="en-US"/>
          </a:p>
        </p:txBody>
      </p:sp>
    </p:spTree>
    <p:extLst>
      <p:ext uri="{BB962C8B-B14F-4D97-AF65-F5344CB8AC3E}">
        <p14:creationId xmlns:p14="http://schemas.microsoft.com/office/powerpoint/2010/main" val="880399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0B10D08-72D9-4635-ADE7-4D2D7562F8B3}"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360-2036-4666-977C-96AF27C8C0B3}" type="slidenum">
              <a:rPr lang="en-US" smtClean="0"/>
              <a:t>‹#›</a:t>
            </a:fld>
            <a:endParaRPr lang="en-US"/>
          </a:p>
        </p:txBody>
      </p:sp>
    </p:spTree>
    <p:extLst>
      <p:ext uri="{BB962C8B-B14F-4D97-AF65-F5344CB8AC3E}">
        <p14:creationId xmlns:p14="http://schemas.microsoft.com/office/powerpoint/2010/main" val="4235959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B10D08-72D9-4635-ADE7-4D2D7562F8B3}"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360-2036-4666-977C-96AF27C8C0B3}" type="slidenum">
              <a:rPr lang="en-US" smtClean="0"/>
              <a:t>‹#›</a:t>
            </a:fld>
            <a:endParaRPr lang="en-US"/>
          </a:p>
        </p:txBody>
      </p:sp>
    </p:spTree>
    <p:extLst>
      <p:ext uri="{BB962C8B-B14F-4D97-AF65-F5344CB8AC3E}">
        <p14:creationId xmlns:p14="http://schemas.microsoft.com/office/powerpoint/2010/main" val="1248999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B10D08-72D9-4635-ADE7-4D2D7562F8B3}"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360-2036-4666-977C-96AF27C8C0B3}" type="slidenum">
              <a:rPr lang="en-US" smtClean="0"/>
              <a:t>‹#›</a:t>
            </a:fld>
            <a:endParaRPr lang="en-US"/>
          </a:p>
        </p:txBody>
      </p:sp>
    </p:spTree>
    <p:extLst>
      <p:ext uri="{BB962C8B-B14F-4D97-AF65-F5344CB8AC3E}">
        <p14:creationId xmlns:p14="http://schemas.microsoft.com/office/powerpoint/2010/main" val="1577332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B10D08-72D9-4635-ADE7-4D2D7562F8B3}"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360-2036-4666-977C-96AF27C8C0B3}" type="slidenum">
              <a:rPr lang="en-US" smtClean="0"/>
              <a:t>‹#›</a:t>
            </a:fld>
            <a:endParaRPr lang="en-US"/>
          </a:p>
        </p:txBody>
      </p:sp>
    </p:spTree>
    <p:extLst>
      <p:ext uri="{BB962C8B-B14F-4D97-AF65-F5344CB8AC3E}">
        <p14:creationId xmlns:p14="http://schemas.microsoft.com/office/powerpoint/2010/main" val="2840593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B10D08-72D9-4635-ADE7-4D2D7562F8B3}"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360-2036-4666-977C-96AF27C8C0B3}" type="slidenum">
              <a:rPr lang="en-US" smtClean="0"/>
              <a:t>‹#›</a:t>
            </a:fld>
            <a:endParaRPr lang="en-US"/>
          </a:p>
        </p:txBody>
      </p:sp>
    </p:spTree>
    <p:extLst>
      <p:ext uri="{BB962C8B-B14F-4D97-AF65-F5344CB8AC3E}">
        <p14:creationId xmlns:p14="http://schemas.microsoft.com/office/powerpoint/2010/main" val="757963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0B10D08-72D9-4635-ADE7-4D2D7562F8B3}"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360-2036-4666-977C-96AF27C8C0B3}" type="slidenum">
              <a:rPr lang="en-US" smtClean="0"/>
              <a:t>‹#›</a:t>
            </a:fld>
            <a:endParaRPr lang="en-US"/>
          </a:p>
        </p:txBody>
      </p:sp>
    </p:spTree>
    <p:extLst>
      <p:ext uri="{BB962C8B-B14F-4D97-AF65-F5344CB8AC3E}">
        <p14:creationId xmlns:p14="http://schemas.microsoft.com/office/powerpoint/2010/main" val="1289417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0B10D08-72D9-4635-ADE7-4D2D7562F8B3}" type="datetimeFigureOut">
              <a:rPr lang="en-US" smtClean="0"/>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BDA360-2036-4666-977C-96AF27C8C0B3}" type="slidenum">
              <a:rPr lang="en-US" smtClean="0"/>
              <a:t>‹#›</a:t>
            </a:fld>
            <a:endParaRPr lang="en-US"/>
          </a:p>
        </p:txBody>
      </p:sp>
    </p:spTree>
    <p:extLst>
      <p:ext uri="{BB962C8B-B14F-4D97-AF65-F5344CB8AC3E}">
        <p14:creationId xmlns:p14="http://schemas.microsoft.com/office/powerpoint/2010/main" val="1637055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0B10D08-72D9-4635-ADE7-4D2D7562F8B3}" type="datetimeFigureOut">
              <a:rPr lang="en-US" smtClean="0"/>
              <a:t>7/28/2026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BDA360-2036-4666-977C-96AF27C8C0B3}" type="slidenum">
              <a:rPr lang="en-US" smtClean="0"/>
              <a:t>‹#›</a:t>
            </a:fld>
            <a:endParaRPr lang="en-US"/>
          </a:p>
        </p:txBody>
      </p:sp>
    </p:spTree>
    <p:extLst>
      <p:ext uri="{BB962C8B-B14F-4D97-AF65-F5344CB8AC3E}">
        <p14:creationId xmlns:p14="http://schemas.microsoft.com/office/powerpoint/2010/main" val="1510284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B10D08-72D9-4635-ADE7-4D2D7562F8B3}" type="datetimeFigureOut">
              <a:rPr lang="en-US" smtClean="0"/>
              <a:t>7/28/2026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BDA360-2036-4666-977C-96AF27C8C0B3}" type="slidenum">
              <a:rPr lang="en-US" smtClean="0"/>
              <a:t>‹#›</a:t>
            </a:fld>
            <a:endParaRPr lang="en-US"/>
          </a:p>
        </p:txBody>
      </p:sp>
    </p:spTree>
    <p:extLst>
      <p:ext uri="{BB962C8B-B14F-4D97-AF65-F5344CB8AC3E}">
        <p14:creationId xmlns:p14="http://schemas.microsoft.com/office/powerpoint/2010/main" val="1205986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B0B10D08-72D9-4635-ADE7-4D2D7562F8B3}"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360-2036-4666-977C-96AF27C8C0B3}" type="slidenum">
              <a:rPr lang="en-US" smtClean="0"/>
              <a:t>‹#›</a:t>
            </a:fld>
            <a:endParaRPr lang="en-US"/>
          </a:p>
        </p:txBody>
      </p:sp>
    </p:spTree>
    <p:extLst>
      <p:ext uri="{BB962C8B-B14F-4D97-AF65-F5344CB8AC3E}">
        <p14:creationId xmlns:p14="http://schemas.microsoft.com/office/powerpoint/2010/main" val="476170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B0B10D08-72D9-4635-ADE7-4D2D7562F8B3}"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360-2036-4666-977C-96AF27C8C0B3}" type="slidenum">
              <a:rPr lang="en-US" smtClean="0"/>
              <a:t>‹#›</a:t>
            </a:fld>
            <a:endParaRPr lang="en-US"/>
          </a:p>
        </p:txBody>
      </p:sp>
    </p:spTree>
    <p:extLst>
      <p:ext uri="{BB962C8B-B14F-4D97-AF65-F5344CB8AC3E}">
        <p14:creationId xmlns:p14="http://schemas.microsoft.com/office/powerpoint/2010/main" val="1778341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82000"/>
                  </a:schemeClr>
                </a:solidFill>
              </a:defRPr>
            </a:lvl1pPr>
          </a:lstStyle>
          <a:p>
            <a:fld id="{B0B10D08-72D9-4635-ADE7-4D2D7562F8B3}" type="datetimeFigureOut">
              <a:rPr lang="en-US" smtClean="0"/>
              <a:t>7/28/2026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82000"/>
                  </a:schemeClr>
                </a:solidFill>
              </a:defRPr>
            </a:lvl1pPr>
          </a:lstStyle>
          <a:p>
            <a:fld id="{46BDA360-2036-4666-977C-96AF27C8C0B3}" type="slidenum">
              <a:rPr lang="en-US" smtClean="0"/>
              <a:t>‹#›</a:t>
            </a:fld>
            <a:endParaRPr lang="en-US"/>
          </a:p>
        </p:txBody>
      </p:sp>
    </p:spTree>
    <p:extLst>
      <p:ext uri="{BB962C8B-B14F-4D97-AF65-F5344CB8AC3E}">
        <p14:creationId xmlns:p14="http://schemas.microsoft.com/office/powerpoint/2010/main" val="20841974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jpg"/><Relationship Id="rId3" Type="http://schemas.openxmlformats.org/officeDocument/2006/relationships/image" Target="../media/image1.jpg"/><Relationship Id="rId7" Type="http://schemas.openxmlformats.org/officeDocument/2006/relationships/image" Target="../media/image5.jpg"/><Relationship Id="rId12"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tif"/><Relationship Id="rId10" Type="http://schemas.openxmlformats.org/officeDocument/2006/relationships/image" Target="../media/image8.JP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t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4114AB1-ABEB-8027-108B-CC5EFC246161}"/>
              </a:ext>
            </a:extLst>
          </p:cNvPr>
          <p:cNvSpPr txBox="1"/>
          <p:nvPr/>
        </p:nvSpPr>
        <p:spPr>
          <a:xfrm>
            <a:off x="6995160" y="1005840"/>
            <a:ext cx="34152840" cy="3046988"/>
          </a:xfrm>
          <a:prstGeom prst="rect">
            <a:avLst/>
          </a:prstGeom>
          <a:solidFill>
            <a:schemeClr val="tx2">
              <a:lumMod val="25000"/>
              <a:lumOff val="75000"/>
            </a:schemeClr>
          </a:solidFill>
        </p:spPr>
        <p:txBody>
          <a:bodyPr wrap="square" rtlCol="0">
            <a:spAutoFit/>
          </a:bodyPr>
          <a:lstStyle/>
          <a:p>
            <a:pPr algn="ctr"/>
            <a:r>
              <a:rPr lang="en-US" sz="9600" b="1" dirty="0">
                <a:latin typeface="Times New Roman" panose="02020603050405020304" pitchFamily="18" charset="0"/>
                <a:cs typeface="Times New Roman" panose="02020603050405020304" pitchFamily="18" charset="0"/>
              </a:rPr>
              <a:t>Development of a Murine Irradiation Platform for Screening of Medical Countermeasures against Multi-organ Injuries</a:t>
            </a:r>
          </a:p>
        </p:txBody>
      </p:sp>
      <p:sp>
        <p:nvSpPr>
          <p:cNvPr id="11" name="TextBox 10">
            <a:extLst>
              <a:ext uri="{FF2B5EF4-FFF2-40B4-BE49-F238E27FC236}">
                <a16:creationId xmlns:a16="http://schemas.microsoft.com/office/drawing/2014/main" id="{F439C134-8F42-38D5-4FBA-DC9C63243E80}"/>
              </a:ext>
            </a:extLst>
          </p:cNvPr>
          <p:cNvSpPr txBox="1"/>
          <p:nvPr/>
        </p:nvSpPr>
        <p:spPr>
          <a:xfrm>
            <a:off x="1312248" y="6050280"/>
            <a:ext cx="10972800" cy="923330"/>
          </a:xfrm>
          <a:prstGeom prst="rect">
            <a:avLst/>
          </a:prstGeom>
          <a:solidFill>
            <a:schemeClr val="tx2">
              <a:lumMod val="75000"/>
              <a:lumOff val="25000"/>
            </a:schemeClr>
          </a:solidFill>
        </p:spPr>
        <p:txBody>
          <a:bodyPr wrap="square" rtlCol="0">
            <a:spAutoFit/>
          </a:bodyPr>
          <a:lstStyle/>
          <a:p>
            <a:r>
              <a:rPr lang="en-US" sz="5400" b="1" dirty="0">
                <a:solidFill>
                  <a:schemeClr val="bg1"/>
                </a:solidFill>
                <a:latin typeface="Times New Roman" panose="02020603050405020304" pitchFamily="18" charset="0"/>
                <a:cs typeface="Times New Roman" panose="02020603050405020304" pitchFamily="18" charset="0"/>
              </a:rPr>
              <a:t>Introduction</a:t>
            </a:r>
          </a:p>
        </p:txBody>
      </p:sp>
      <p:sp>
        <p:nvSpPr>
          <p:cNvPr id="12" name="TextBox 11">
            <a:extLst>
              <a:ext uri="{FF2B5EF4-FFF2-40B4-BE49-F238E27FC236}">
                <a16:creationId xmlns:a16="http://schemas.microsoft.com/office/drawing/2014/main" id="{E9D4C2FD-0248-2310-545B-4841133BA2DB}"/>
              </a:ext>
            </a:extLst>
          </p:cNvPr>
          <p:cNvSpPr txBox="1"/>
          <p:nvPr/>
        </p:nvSpPr>
        <p:spPr>
          <a:xfrm>
            <a:off x="1293198" y="6966866"/>
            <a:ext cx="10972800" cy="6124754"/>
          </a:xfrm>
          <a:prstGeom prst="rect">
            <a:avLst/>
          </a:prstGeom>
          <a:noFill/>
          <a:ln>
            <a:solidFill>
              <a:schemeClr val="accent1">
                <a:shade val="15000"/>
              </a:schemeClr>
            </a:solidFill>
          </a:ln>
        </p:spPr>
        <p:txBody>
          <a:bodyPr wrap="square" rtlCol="0">
            <a:spAutoFit/>
          </a:bodyPr>
          <a:lstStyle/>
          <a:p>
            <a:pPr algn="just"/>
            <a:r>
              <a:rPr lang="en-US" sz="2800" dirty="0">
                <a:latin typeface="Times New Roman" panose="02020603050405020304" pitchFamily="18" charset="0"/>
                <a:cs typeface="Times New Roman" panose="02020603050405020304" pitchFamily="18" charset="0"/>
              </a:rPr>
              <a:t>Acute radiation syndrome (ARS) is a medical condition that is caused by exposure to high doses of radiation in a short period of time (minutes) to a large region of the body. It manifests in the form of hematopoietic (H), gastrointestinal (GI), and cerebrovascular subsyndromes, each of which presents at increasing dose levels. Medical countermeasures (MCMs) for GI-ARS can be evaluated in a murine model by sparing radiation exposure to a portion of the animal’s bone marrow, thus avoiding H-ARS. This study presents the development of a murine screening platform for GI-ARS countermeasures which utilizes a photon radiation source generated by a clinical linear accelerator (LINAC). It demonstrates how the field-shaping capabilities of this system and precise dosimetry can be applied to reproducibly induce the biological endpoints required to evaluate countermeasures for GI-ARS and radiation-induced pulmonary fibrosis (RIPF).</a:t>
            </a:r>
          </a:p>
        </p:txBody>
      </p:sp>
      <p:sp>
        <p:nvSpPr>
          <p:cNvPr id="13" name="TextBox 12">
            <a:extLst>
              <a:ext uri="{FF2B5EF4-FFF2-40B4-BE49-F238E27FC236}">
                <a16:creationId xmlns:a16="http://schemas.microsoft.com/office/drawing/2014/main" id="{EF6A625F-D35D-2499-70C9-CAAFB25A57CA}"/>
              </a:ext>
            </a:extLst>
          </p:cNvPr>
          <p:cNvSpPr txBox="1"/>
          <p:nvPr/>
        </p:nvSpPr>
        <p:spPr>
          <a:xfrm>
            <a:off x="1281768" y="13404896"/>
            <a:ext cx="10972800" cy="923330"/>
          </a:xfrm>
          <a:prstGeom prst="rect">
            <a:avLst/>
          </a:prstGeom>
          <a:solidFill>
            <a:schemeClr val="tx2">
              <a:lumMod val="75000"/>
              <a:lumOff val="25000"/>
            </a:schemeClr>
          </a:solidFill>
        </p:spPr>
        <p:txBody>
          <a:bodyPr wrap="square" rtlCol="0">
            <a:spAutoFit/>
          </a:bodyPr>
          <a:lstStyle/>
          <a:p>
            <a:r>
              <a:rPr lang="en-US" sz="5400" b="1" dirty="0">
                <a:solidFill>
                  <a:schemeClr val="bg1"/>
                </a:solidFill>
                <a:latin typeface="Times New Roman" panose="02020603050405020304" pitchFamily="18" charset="0"/>
                <a:cs typeface="Times New Roman" panose="02020603050405020304" pitchFamily="18" charset="0"/>
              </a:rPr>
              <a:t>Method</a:t>
            </a:r>
          </a:p>
        </p:txBody>
      </p:sp>
      <p:sp>
        <p:nvSpPr>
          <p:cNvPr id="14" name="TextBox 13">
            <a:extLst>
              <a:ext uri="{FF2B5EF4-FFF2-40B4-BE49-F238E27FC236}">
                <a16:creationId xmlns:a16="http://schemas.microsoft.com/office/drawing/2014/main" id="{0099E30B-2DB8-DA4A-8800-5CD358EA551B}"/>
              </a:ext>
            </a:extLst>
          </p:cNvPr>
          <p:cNvSpPr txBox="1"/>
          <p:nvPr/>
        </p:nvSpPr>
        <p:spPr>
          <a:xfrm>
            <a:off x="1262718" y="14321482"/>
            <a:ext cx="10972800" cy="4832092"/>
          </a:xfrm>
          <a:prstGeom prst="rect">
            <a:avLst/>
          </a:prstGeom>
          <a:noFill/>
          <a:ln>
            <a:solidFill>
              <a:schemeClr val="accent1">
                <a:shade val="15000"/>
              </a:schemeClr>
            </a:solidFill>
          </a:ln>
        </p:spPr>
        <p:txBody>
          <a:bodyPr wrap="square" rtlCol="0">
            <a:spAutoFit/>
          </a:bodyPr>
          <a:lstStyle/>
          <a:p>
            <a:pPr algn="just"/>
            <a:r>
              <a:rPr lang="en-US" sz="2800" dirty="0">
                <a:latin typeface="Times New Roman" panose="02020603050405020304" pitchFamily="18" charset="0"/>
                <a:cs typeface="Times New Roman" panose="02020603050405020304" pitchFamily="18" charset="0"/>
              </a:rPr>
              <a:t>Irradiation was performed using a 4 MV photon beam from an Elekta Infinity clinical LINAC. H-ARS effects were attenuated by sparing approximately 2.5% of the animal’s bone marrow through the extension of one hind leg outside of the radiation field. This allowed for irradiation to the higher dose levels required to induce GI-ARS and RIPF. Dose mapping for this irradiation geometry was based on alanine electron paramagnetic resonance (EPR). Alanine pellet dosimeters were inserted into mouse phantoms at positions which correspond to the head, abdomen, and pelvis. Verification of dose accuracy and bone marrow sparing was performed through real-time ion chamber dosimetry measurements during mice irradiation, and a thermoluminescent dosimetry (TLD) intercomparison.</a:t>
            </a:r>
          </a:p>
        </p:txBody>
      </p:sp>
      <p:sp>
        <p:nvSpPr>
          <p:cNvPr id="2" name="TextBox 1">
            <a:extLst>
              <a:ext uri="{FF2B5EF4-FFF2-40B4-BE49-F238E27FC236}">
                <a16:creationId xmlns:a16="http://schemas.microsoft.com/office/drawing/2014/main" id="{31F5B0B5-79F8-B88C-5AB2-B623A02C688D}"/>
              </a:ext>
            </a:extLst>
          </p:cNvPr>
          <p:cNvSpPr txBox="1"/>
          <p:nvPr/>
        </p:nvSpPr>
        <p:spPr>
          <a:xfrm>
            <a:off x="1297008" y="19410942"/>
            <a:ext cx="10972800" cy="1754326"/>
          </a:xfrm>
          <a:prstGeom prst="rect">
            <a:avLst/>
          </a:prstGeom>
          <a:solidFill>
            <a:schemeClr val="tx2">
              <a:lumMod val="75000"/>
              <a:lumOff val="25000"/>
            </a:schemeClr>
          </a:solidFill>
        </p:spPr>
        <p:txBody>
          <a:bodyPr wrap="square" rtlCol="0">
            <a:spAutoFit/>
          </a:bodyPr>
          <a:lstStyle/>
          <a:p>
            <a:r>
              <a:rPr lang="en-US" sz="5400" b="1" dirty="0">
                <a:solidFill>
                  <a:schemeClr val="bg1"/>
                </a:solidFill>
                <a:latin typeface="Times New Roman" panose="02020603050405020304" pitchFamily="18" charset="0"/>
                <a:cs typeface="Times New Roman" panose="02020603050405020304" pitchFamily="18" charset="0"/>
              </a:rPr>
              <a:t>AFRRI Partial-Body Irradiation Murine Models</a:t>
            </a:r>
          </a:p>
        </p:txBody>
      </p:sp>
      <p:sp>
        <p:nvSpPr>
          <p:cNvPr id="6" name="Rectangle 5">
            <a:extLst>
              <a:ext uri="{FF2B5EF4-FFF2-40B4-BE49-F238E27FC236}">
                <a16:creationId xmlns:a16="http://schemas.microsoft.com/office/drawing/2014/main" id="{5FAC443B-9238-5FCB-0441-FEFB1A473260}"/>
              </a:ext>
            </a:extLst>
          </p:cNvPr>
          <p:cNvSpPr/>
          <p:nvPr/>
        </p:nvSpPr>
        <p:spPr>
          <a:xfrm>
            <a:off x="1277958" y="21165817"/>
            <a:ext cx="10972800" cy="10972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A197AE-7947-7A18-075A-CD60F12F7B8E}"/>
              </a:ext>
            </a:extLst>
          </p:cNvPr>
          <p:cNvSpPr txBox="1"/>
          <p:nvPr/>
        </p:nvSpPr>
        <p:spPr>
          <a:xfrm>
            <a:off x="13153728" y="6050280"/>
            <a:ext cx="16459200" cy="923330"/>
          </a:xfrm>
          <a:prstGeom prst="rect">
            <a:avLst/>
          </a:prstGeom>
          <a:solidFill>
            <a:schemeClr val="tx2">
              <a:lumMod val="75000"/>
              <a:lumOff val="25000"/>
            </a:schemeClr>
          </a:solidFill>
        </p:spPr>
        <p:txBody>
          <a:bodyPr wrap="square" rtlCol="0">
            <a:spAutoFit/>
          </a:bodyPr>
          <a:lstStyle/>
          <a:p>
            <a:r>
              <a:rPr lang="en-US" sz="5400" b="1" dirty="0">
                <a:solidFill>
                  <a:schemeClr val="bg1"/>
                </a:solidFill>
                <a:latin typeface="Times New Roman" panose="02020603050405020304" pitchFamily="18" charset="0"/>
                <a:cs typeface="Times New Roman" panose="02020603050405020304" pitchFamily="18" charset="0"/>
              </a:rPr>
              <a:t>AFRRI LINAC  Facility</a:t>
            </a:r>
          </a:p>
        </p:txBody>
      </p:sp>
      <p:sp>
        <p:nvSpPr>
          <p:cNvPr id="17" name="TextBox 16">
            <a:extLst>
              <a:ext uri="{FF2B5EF4-FFF2-40B4-BE49-F238E27FC236}">
                <a16:creationId xmlns:a16="http://schemas.microsoft.com/office/drawing/2014/main" id="{22C8E6B1-C719-9C41-754F-BE5ACD435244}"/>
              </a:ext>
            </a:extLst>
          </p:cNvPr>
          <p:cNvSpPr txBox="1"/>
          <p:nvPr/>
        </p:nvSpPr>
        <p:spPr>
          <a:xfrm>
            <a:off x="21777164" y="7168818"/>
            <a:ext cx="7315200" cy="6124754"/>
          </a:xfrm>
          <a:prstGeom prst="rect">
            <a:avLst/>
          </a:prstGeom>
          <a:noFill/>
        </p:spPr>
        <p:txBody>
          <a:bodyPr wrap="square" rtlCol="0">
            <a:spAutoFit/>
          </a:bodyPr>
          <a:lstStyle/>
          <a:p>
            <a:r>
              <a:rPr lang="en-US" sz="3600" b="1" dirty="0">
                <a:solidFill>
                  <a:srgbClr val="0070C0"/>
                </a:solidFill>
                <a:latin typeface="Times New Roman" panose="02020603050405020304" pitchFamily="18" charset="0"/>
                <a:cs typeface="Times New Roman" panose="02020603050405020304" pitchFamily="18" charset="0"/>
              </a:rPr>
              <a:t>Elekta Infinity: 4 MV photon beam</a:t>
            </a:r>
          </a:p>
          <a:p>
            <a:endParaRPr lang="en-US" sz="3200"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uniform absorbed dose to soft tissue vs bone</a:t>
            </a:r>
          </a:p>
          <a:p>
            <a:pPr marL="457200" indent="-457200">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high throughput: 8 mice per run (drug screening)</a:t>
            </a:r>
          </a:p>
          <a:p>
            <a:pPr marL="457200" indent="-457200">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monitor unit calculation based on alanine-EPR dosimetry</a:t>
            </a:r>
          </a:p>
          <a:p>
            <a:pPr marL="457200" indent="-457200">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real-time monitoring of in-field an out-of-field dose: ion chamber dosimetry</a:t>
            </a:r>
          </a:p>
        </p:txBody>
      </p:sp>
      <p:sp>
        <p:nvSpPr>
          <p:cNvPr id="19" name="Rectangle 18">
            <a:extLst>
              <a:ext uri="{FF2B5EF4-FFF2-40B4-BE49-F238E27FC236}">
                <a16:creationId xmlns:a16="http://schemas.microsoft.com/office/drawing/2014/main" id="{86E1E021-AF5F-EC5B-8786-4737D183DB17}"/>
              </a:ext>
            </a:extLst>
          </p:cNvPr>
          <p:cNvSpPr/>
          <p:nvPr/>
        </p:nvSpPr>
        <p:spPr>
          <a:xfrm>
            <a:off x="13138488" y="6967728"/>
            <a:ext cx="16459200" cy="603504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3639C6C7-FA3A-5E2D-9626-37F9A8D3A1BB}"/>
              </a:ext>
            </a:extLst>
          </p:cNvPr>
          <p:cNvSpPr txBox="1"/>
          <p:nvPr/>
        </p:nvSpPr>
        <p:spPr>
          <a:xfrm>
            <a:off x="13168968" y="13302223"/>
            <a:ext cx="16459200" cy="923330"/>
          </a:xfrm>
          <a:prstGeom prst="rect">
            <a:avLst/>
          </a:prstGeom>
          <a:solidFill>
            <a:schemeClr val="tx2">
              <a:lumMod val="75000"/>
              <a:lumOff val="25000"/>
            </a:schemeClr>
          </a:solidFill>
        </p:spPr>
        <p:txBody>
          <a:bodyPr wrap="square" rtlCol="0">
            <a:spAutoFit/>
          </a:bodyPr>
          <a:lstStyle/>
          <a:p>
            <a:r>
              <a:rPr lang="en-US" sz="5400" b="1" dirty="0">
                <a:solidFill>
                  <a:schemeClr val="bg1"/>
                </a:solidFill>
                <a:latin typeface="Times New Roman" panose="02020603050405020304" pitchFamily="18" charset="0"/>
                <a:cs typeface="Times New Roman" panose="02020603050405020304" pitchFamily="18" charset="0"/>
              </a:rPr>
              <a:t>Alanine-EPR Dose Mapping</a:t>
            </a:r>
          </a:p>
        </p:txBody>
      </p:sp>
      <p:pic>
        <p:nvPicPr>
          <p:cNvPr id="21" name="Picture 20">
            <a:extLst>
              <a:ext uri="{FF2B5EF4-FFF2-40B4-BE49-F238E27FC236}">
                <a16:creationId xmlns:a16="http://schemas.microsoft.com/office/drawing/2014/main" id="{1E2F0362-C05C-CB30-B27F-36274C70B9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58498" y="19101112"/>
            <a:ext cx="10607040" cy="5954473"/>
          </a:xfrm>
          <a:prstGeom prst="rect">
            <a:avLst/>
          </a:prstGeom>
        </p:spPr>
      </p:pic>
      <p:pic>
        <p:nvPicPr>
          <p:cNvPr id="22" name="Picture 21">
            <a:extLst>
              <a:ext uri="{FF2B5EF4-FFF2-40B4-BE49-F238E27FC236}">
                <a16:creationId xmlns:a16="http://schemas.microsoft.com/office/drawing/2014/main" id="{33B452BA-CED4-6A01-023A-88B4BEBEB0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71563" y="14398165"/>
            <a:ext cx="9275731" cy="5212080"/>
          </a:xfrm>
          <a:prstGeom prst="rect">
            <a:avLst/>
          </a:prstGeom>
        </p:spPr>
      </p:pic>
      <p:sp>
        <p:nvSpPr>
          <p:cNvPr id="23" name="TextBox 22">
            <a:extLst>
              <a:ext uri="{FF2B5EF4-FFF2-40B4-BE49-F238E27FC236}">
                <a16:creationId xmlns:a16="http://schemas.microsoft.com/office/drawing/2014/main" id="{415A5FB7-72B3-E9F7-F4D5-8C3DF0E06EC3}"/>
              </a:ext>
            </a:extLst>
          </p:cNvPr>
          <p:cNvSpPr txBox="1"/>
          <p:nvPr/>
        </p:nvSpPr>
        <p:spPr>
          <a:xfrm>
            <a:off x="22898652" y="14436770"/>
            <a:ext cx="6492240" cy="7171194"/>
          </a:xfrm>
          <a:prstGeom prst="rect">
            <a:avLst/>
          </a:prstGeom>
          <a:noFill/>
        </p:spPr>
        <p:txBody>
          <a:bodyPr wrap="square" rtlCol="0">
            <a:spAutoFit/>
          </a:bodyPr>
          <a:lstStyle/>
          <a:p>
            <a:r>
              <a:rPr lang="en-US" sz="3200" b="1" dirty="0">
                <a:solidFill>
                  <a:srgbClr val="00B050"/>
                </a:solidFill>
                <a:latin typeface="Times New Roman" panose="02020603050405020304" pitchFamily="18" charset="0"/>
                <a:cs typeface="Times New Roman" panose="02020603050405020304" pitchFamily="18" charset="0"/>
              </a:rPr>
              <a:t>Field size: 7 x 40 cm</a:t>
            </a:r>
            <a:r>
              <a:rPr lang="en-US" sz="3200" b="1" baseline="30000" dirty="0">
                <a:solidFill>
                  <a:srgbClr val="00B050"/>
                </a:solidFill>
                <a:latin typeface="Times New Roman" panose="02020603050405020304" pitchFamily="18" charset="0"/>
                <a:cs typeface="Times New Roman" panose="02020603050405020304" pitchFamily="18" charset="0"/>
              </a:rPr>
              <a:t>2</a:t>
            </a:r>
          </a:p>
          <a:p>
            <a:pPr marL="285750" indent="-285750">
              <a:buFont typeface="Wingdings" panose="05000000000000000000" pitchFamily="2" charset="2"/>
              <a:buChar char="§"/>
            </a:pPr>
            <a:r>
              <a:rPr lang="en-US" sz="3200" b="1" dirty="0">
                <a:solidFill>
                  <a:srgbClr val="00B050"/>
                </a:solidFill>
                <a:latin typeface="Times New Roman" panose="02020603050405020304" pitchFamily="18" charset="0"/>
                <a:cs typeface="Times New Roman" panose="02020603050405020304" pitchFamily="18" charset="0"/>
              </a:rPr>
              <a:t>green light field: indicates size &amp; shape of radiation field</a:t>
            </a:r>
          </a:p>
          <a:p>
            <a:pPr marL="285750" indent="-285750">
              <a:buFont typeface="Wingdings" panose="05000000000000000000" pitchFamily="2" charset="2"/>
              <a:buChar char="§"/>
            </a:pPr>
            <a:endParaRPr lang="en-US" sz="2800" b="1" dirty="0">
              <a:solidFill>
                <a:srgbClr val="00B050"/>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collimation: tungsten jaws &amp; multi-leaf collimator, penumbra sharpening block (3.8 cm PMMA + 1 mm Pb)</a:t>
            </a:r>
          </a:p>
          <a:p>
            <a:pPr marL="285750" indent="-285750">
              <a:buFont typeface="Wingdings" panose="05000000000000000000" pitchFamily="2" charset="2"/>
              <a:buChar char="§"/>
            </a:pPr>
            <a:endParaRPr lang="en-US" sz="28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throughput: 8 mice/run, side-by-side</a:t>
            </a:r>
          </a:p>
          <a:p>
            <a:pPr marL="285750" indent="-285750">
              <a:buFont typeface="Wingdings" panose="05000000000000000000" pitchFamily="2" charset="2"/>
              <a:buChar char="§"/>
            </a:pPr>
            <a:endParaRPr lang="en-US" sz="28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alanine pellets inserted into PMMA phantoms at locations that correspond to the head, abdomen, and pelvis</a:t>
            </a:r>
          </a:p>
          <a:p>
            <a:pPr marL="285750" indent="-285750">
              <a:buFont typeface="Wingdings" panose="05000000000000000000" pitchFamily="2" charset="2"/>
              <a:buChar char="§"/>
            </a:pPr>
            <a:endParaRPr lang="en-US" sz="28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alanine calibration (NPL): </a:t>
            </a:r>
          </a:p>
          <a:p>
            <a:r>
              <a:rPr lang="en-US" sz="2800" dirty="0">
                <a:latin typeface="Times New Roman" panose="02020603050405020304" pitchFamily="18" charset="0"/>
                <a:cs typeface="Times New Roman" panose="02020603050405020304" pitchFamily="18" charset="0"/>
              </a:rPr>
              <a:t>   dose-to-water (</a:t>
            </a:r>
            <a:r>
              <a:rPr lang="en-US" sz="2800" baseline="30000" dirty="0">
                <a:latin typeface="Times New Roman" panose="02020603050405020304" pitchFamily="18" charset="0"/>
                <a:cs typeface="Times New Roman" panose="02020603050405020304" pitchFamily="18" charset="0"/>
              </a:rPr>
              <a:t>60</a:t>
            </a:r>
            <a:r>
              <a:rPr lang="en-US" sz="2800" dirty="0">
                <a:latin typeface="Times New Roman" panose="02020603050405020304" pitchFamily="18" charset="0"/>
                <a:cs typeface="Times New Roman" panose="02020603050405020304" pitchFamily="18" charset="0"/>
              </a:rPr>
              <a:t>Co)</a:t>
            </a:r>
            <a:endParaRPr lang="en-US" sz="1600" dirty="0"/>
          </a:p>
        </p:txBody>
      </p:sp>
      <p:pic>
        <p:nvPicPr>
          <p:cNvPr id="27" name="Content Placeholder 10">
            <a:extLst>
              <a:ext uri="{FF2B5EF4-FFF2-40B4-BE49-F238E27FC236}">
                <a16:creationId xmlns:a16="http://schemas.microsoft.com/office/drawing/2014/main" id="{B7BD40F9-D7E6-095A-0718-29FAC83E594B}"/>
              </a:ext>
            </a:extLst>
          </p:cNvPr>
          <p:cNvPicPr>
            <a:picLocks noChangeAspect="1"/>
          </p:cNvPicPr>
          <p:nvPr/>
        </p:nvPicPr>
        <p:blipFill>
          <a:blip r:embed="rId5"/>
          <a:stretch>
            <a:fillRect/>
          </a:stretch>
        </p:blipFill>
        <p:spPr>
          <a:xfrm>
            <a:off x="30807170" y="7306616"/>
            <a:ext cx="5387325" cy="3657600"/>
          </a:xfrm>
          <a:prstGeom prst="rect">
            <a:avLst/>
          </a:prstGeom>
          <a:ln w="9525">
            <a:solidFill>
              <a:schemeClr val="tx1"/>
            </a:solidFill>
          </a:ln>
        </p:spPr>
      </p:pic>
      <p:sp>
        <p:nvSpPr>
          <p:cNvPr id="28" name="TextBox 27">
            <a:extLst>
              <a:ext uri="{FF2B5EF4-FFF2-40B4-BE49-F238E27FC236}">
                <a16:creationId xmlns:a16="http://schemas.microsoft.com/office/drawing/2014/main" id="{6F49FFA3-044B-41BD-777A-166FC51D0EE3}"/>
              </a:ext>
            </a:extLst>
          </p:cNvPr>
          <p:cNvSpPr txBox="1"/>
          <p:nvPr/>
        </p:nvSpPr>
        <p:spPr>
          <a:xfrm>
            <a:off x="30843749" y="16211121"/>
            <a:ext cx="5486400" cy="1371600"/>
          </a:xfrm>
          <a:prstGeom prst="rect">
            <a:avLst/>
          </a:prstGeom>
          <a:noFill/>
        </p:spPr>
        <p:txBody>
          <a:bodyPr wrap="square" rtlCol="0">
            <a:spAutoFit/>
          </a:bodyPr>
          <a:lstStyle/>
          <a:p>
            <a:r>
              <a:rPr lang="en-US" sz="2800" b="1" u="sng" dirty="0">
                <a:latin typeface="Times New Roman" panose="02020603050405020304" pitchFamily="18" charset="0"/>
                <a:cs typeface="Times New Roman" panose="02020603050405020304" pitchFamily="18" charset="0"/>
              </a:rPr>
              <a:t>Percent depth-dose (4 MV)</a:t>
            </a:r>
          </a:p>
          <a:p>
            <a:r>
              <a:rPr lang="en-US" sz="2800" dirty="0">
                <a:latin typeface="Times New Roman" panose="02020603050405020304" pitchFamily="18" charset="0"/>
                <a:cs typeface="Times New Roman" panose="02020603050405020304" pitchFamily="18" charset="0"/>
              </a:rPr>
              <a:t>Depth of dose maximum </a:t>
            </a:r>
          </a:p>
          <a:p>
            <a:r>
              <a:rPr lang="en-US" sz="2800" dirty="0">
                <a:latin typeface="Times New Roman" panose="02020603050405020304" pitchFamily="18" charset="0"/>
                <a:cs typeface="Times New Roman" panose="02020603050405020304" pitchFamily="18" charset="0"/>
              </a:rPr>
              <a:t>(in water): 1.4 cm</a:t>
            </a:r>
          </a:p>
          <a:p>
            <a:endParaRPr lang="en-US" sz="2800" dirty="0">
              <a:latin typeface="Times New Roman" panose="02020603050405020304" pitchFamily="18" charset="0"/>
              <a:cs typeface="Times New Roman" panose="02020603050405020304" pitchFamily="18" charset="0"/>
            </a:endParaRPr>
          </a:p>
        </p:txBody>
      </p:sp>
      <p:sp>
        <p:nvSpPr>
          <p:cNvPr id="29" name="Rectangle 28">
            <a:extLst>
              <a:ext uri="{FF2B5EF4-FFF2-40B4-BE49-F238E27FC236}">
                <a16:creationId xmlns:a16="http://schemas.microsoft.com/office/drawing/2014/main" id="{16DE03C4-11D2-B7B3-8868-E6A2A79355B1}"/>
              </a:ext>
            </a:extLst>
          </p:cNvPr>
          <p:cNvSpPr/>
          <p:nvPr/>
        </p:nvSpPr>
        <p:spPr>
          <a:xfrm>
            <a:off x="13168968" y="14235852"/>
            <a:ext cx="16428720" cy="740664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B7CE7865-9C66-CA51-C211-AA866283FBA1}"/>
              </a:ext>
            </a:extLst>
          </p:cNvPr>
          <p:cNvSpPr txBox="1"/>
          <p:nvPr/>
        </p:nvSpPr>
        <p:spPr>
          <a:xfrm>
            <a:off x="30588288" y="6053328"/>
            <a:ext cx="12435840" cy="923330"/>
          </a:xfrm>
          <a:prstGeom prst="rect">
            <a:avLst/>
          </a:prstGeom>
          <a:solidFill>
            <a:schemeClr val="tx2">
              <a:lumMod val="75000"/>
              <a:lumOff val="25000"/>
            </a:schemeClr>
          </a:solidFill>
        </p:spPr>
        <p:txBody>
          <a:bodyPr wrap="square" rtlCol="0">
            <a:spAutoFit/>
          </a:bodyPr>
          <a:lstStyle/>
          <a:p>
            <a:r>
              <a:rPr lang="en-US" sz="5400" b="1" dirty="0">
                <a:solidFill>
                  <a:schemeClr val="bg1"/>
                </a:solidFill>
                <a:latin typeface="Times New Roman" panose="02020603050405020304" pitchFamily="18" charset="0"/>
                <a:cs typeface="Times New Roman" panose="02020603050405020304" pitchFamily="18" charset="0"/>
              </a:rPr>
              <a:t>Field Uniformity</a:t>
            </a:r>
          </a:p>
        </p:txBody>
      </p:sp>
      <p:pic>
        <p:nvPicPr>
          <p:cNvPr id="31" name="Content Placeholder 5">
            <a:extLst>
              <a:ext uri="{FF2B5EF4-FFF2-40B4-BE49-F238E27FC236}">
                <a16:creationId xmlns:a16="http://schemas.microsoft.com/office/drawing/2014/main" id="{BBAB01B9-5861-821E-B72F-3DC521A5E958}"/>
              </a:ext>
            </a:extLst>
          </p:cNvPr>
          <p:cNvPicPr>
            <a:picLocks noChangeAspect="1"/>
          </p:cNvPicPr>
          <p:nvPr/>
        </p:nvPicPr>
        <p:blipFill>
          <a:blip r:embed="rId6"/>
          <a:stretch>
            <a:fillRect/>
          </a:stretch>
        </p:blipFill>
        <p:spPr>
          <a:xfrm>
            <a:off x="30912630" y="12490678"/>
            <a:ext cx="5330821" cy="3657600"/>
          </a:xfrm>
          <a:prstGeom prst="rect">
            <a:avLst/>
          </a:prstGeom>
          <a:ln>
            <a:solidFill>
              <a:schemeClr val="accent1">
                <a:shade val="15000"/>
              </a:schemeClr>
            </a:solidFill>
          </a:ln>
        </p:spPr>
      </p:pic>
      <p:sp>
        <p:nvSpPr>
          <p:cNvPr id="33" name="TextBox 32">
            <a:extLst>
              <a:ext uri="{FF2B5EF4-FFF2-40B4-BE49-F238E27FC236}">
                <a16:creationId xmlns:a16="http://schemas.microsoft.com/office/drawing/2014/main" id="{FA24D9FF-ACC7-1EDD-7726-B64F3F8B8AAF}"/>
              </a:ext>
            </a:extLst>
          </p:cNvPr>
          <p:cNvSpPr txBox="1"/>
          <p:nvPr/>
        </p:nvSpPr>
        <p:spPr>
          <a:xfrm>
            <a:off x="30603528" y="18009046"/>
            <a:ext cx="12435840" cy="923330"/>
          </a:xfrm>
          <a:prstGeom prst="rect">
            <a:avLst/>
          </a:prstGeom>
          <a:solidFill>
            <a:schemeClr val="tx2">
              <a:lumMod val="75000"/>
              <a:lumOff val="25000"/>
            </a:schemeClr>
          </a:solidFill>
        </p:spPr>
        <p:txBody>
          <a:bodyPr wrap="square" rtlCol="0">
            <a:spAutoFit/>
          </a:bodyPr>
          <a:lstStyle/>
          <a:p>
            <a:r>
              <a:rPr lang="en-US" sz="5400" b="1" dirty="0">
                <a:solidFill>
                  <a:schemeClr val="bg1"/>
                </a:solidFill>
                <a:latin typeface="Times New Roman" panose="02020603050405020304" pitchFamily="18" charset="0"/>
                <a:cs typeface="Times New Roman" panose="02020603050405020304" pitchFamily="18" charset="0"/>
              </a:rPr>
              <a:t>Real-Time Dosimetry</a:t>
            </a:r>
          </a:p>
        </p:txBody>
      </p:sp>
      <p:sp>
        <p:nvSpPr>
          <p:cNvPr id="34" name="Rectangle 33">
            <a:extLst>
              <a:ext uri="{FF2B5EF4-FFF2-40B4-BE49-F238E27FC236}">
                <a16:creationId xmlns:a16="http://schemas.microsoft.com/office/drawing/2014/main" id="{B9C320F7-1048-799E-F2D6-8D859009AB0E}"/>
              </a:ext>
            </a:extLst>
          </p:cNvPr>
          <p:cNvSpPr/>
          <p:nvPr/>
        </p:nvSpPr>
        <p:spPr>
          <a:xfrm>
            <a:off x="30588288" y="6967728"/>
            <a:ext cx="12435840" cy="107899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2B56790C-6EA8-7B3B-4C97-D5BD7A2FD555}"/>
              </a:ext>
            </a:extLst>
          </p:cNvPr>
          <p:cNvSpPr txBox="1"/>
          <p:nvPr/>
        </p:nvSpPr>
        <p:spPr>
          <a:xfrm>
            <a:off x="13199448" y="21926460"/>
            <a:ext cx="16459200" cy="923330"/>
          </a:xfrm>
          <a:prstGeom prst="rect">
            <a:avLst/>
          </a:prstGeom>
          <a:solidFill>
            <a:schemeClr val="tx2">
              <a:lumMod val="75000"/>
              <a:lumOff val="25000"/>
            </a:schemeClr>
          </a:solidFill>
        </p:spPr>
        <p:txBody>
          <a:bodyPr wrap="square" rtlCol="0">
            <a:spAutoFit/>
          </a:bodyPr>
          <a:lstStyle/>
          <a:p>
            <a:r>
              <a:rPr lang="en-US" sz="5400" b="1" dirty="0">
                <a:solidFill>
                  <a:schemeClr val="bg1"/>
                </a:solidFill>
                <a:latin typeface="Times New Roman" panose="02020603050405020304" pitchFamily="18" charset="0"/>
                <a:cs typeface="Times New Roman" panose="02020603050405020304" pitchFamily="18" charset="0"/>
              </a:rPr>
              <a:t>Dosimetry Intercomparison</a:t>
            </a:r>
          </a:p>
        </p:txBody>
      </p:sp>
      <p:pic>
        <p:nvPicPr>
          <p:cNvPr id="36" name="Picture 35">
            <a:extLst>
              <a:ext uri="{FF2B5EF4-FFF2-40B4-BE49-F238E27FC236}">
                <a16:creationId xmlns:a16="http://schemas.microsoft.com/office/drawing/2014/main" id="{C4D17119-8168-9AEE-86C2-D01A37430B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438649" y="23058976"/>
            <a:ext cx="9022080" cy="6766560"/>
          </a:xfrm>
          <a:prstGeom prst="rect">
            <a:avLst/>
          </a:prstGeom>
        </p:spPr>
      </p:pic>
      <p:pic>
        <p:nvPicPr>
          <p:cNvPr id="7" name="Picture 6">
            <a:extLst>
              <a:ext uri="{FF2B5EF4-FFF2-40B4-BE49-F238E27FC236}">
                <a16:creationId xmlns:a16="http://schemas.microsoft.com/office/drawing/2014/main" id="{0A1DA423-7148-325C-FE99-A7A4D25BE260}"/>
              </a:ext>
            </a:extLst>
          </p:cNvPr>
          <p:cNvPicPr>
            <a:picLocks noChangeAspect="1"/>
          </p:cNvPicPr>
          <p:nvPr/>
        </p:nvPicPr>
        <p:blipFill>
          <a:blip r:embed="rId8"/>
          <a:srcRect b="11110"/>
          <a:stretch>
            <a:fillRect/>
          </a:stretch>
        </p:blipFill>
        <p:spPr>
          <a:xfrm>
            <a:off x="22624110" y="23109068"/>
            <a:ext cx="6766560" cy="5230832"/>
          </a:xfrm>
          <a:prstGeom prst="rect">
            <a:avLst/>
          </a:prstGeom>
          <a:ln>
            <a:solidFill>
              <a:schemeClr val="tx1"/>
            </a:solidFill>
          </a:ln>
        </p:spPr>
      </p:pic>
      <p:sp>
        <p:nvSpPr>
          <p:cNvPr id="18" name="TextBox 17">
            <a:extLst>
              <a:ext uri="{FF2B5EF4-FFF2-40B4-BE49-F238E27FC236}">
                <a16:creationId xmlns:a16="http://schemas.microsoft.com/office/drawing/2014/main" id="{09E40782-B3D3-A1E5-C55E-BBBE41764212}"/>
              </a:ext>
            </a:extLst>
          </p:cNvPr>
          <p:cNvSpPr txBox="1"/>
          <p:nvPr/>
        </p:nvSpPr>
        <p:spPr>
          <a:xfrm>
            <a:off x="31272480" y="25311813"/>
            <a:ext cx="11612880" cy="1815882"/>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Real-time dosimetry measurements were taken during all experimental irradiations of mice:</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IN-field (adjacent to abdomen): Standard Imaging A14 chamber (0.015 cm</a:t>
            </a:r>
            <a:r>
              <a:rPr lang="en-US" sz="2800" baseline="30000" dirty="0">
                <a:latin typeface="Times New Roman" panose="02020603050405020304" pitchFamily="18" charset="0"/>
                <a:cs typeface="Times New Roman" panose="02020603050405020304" pitchFamily="18" charset="0"/>
              </a:rPr>
              <a:t>3</a:t>
            </a:r>
            <a:r>
              <a:rPr lang="en-US" sz="2800" dirty="0">
                <a:latin typeface="Times New Roman" panose="02020603050405020304" pitchFamily="18" charset="0"/>
                <a:cs typeface="Times New Roman" panose="02020603050405020304" pitchFamily="18" charset="0"/>
              </a:rPr>
              <a:t>)</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OUT-of-field (adjacent to pelvis): IBA CC01 chamber (0.011 cm</a:t>
            </a:r>
            <a:r>
              <a:rPr lang="en-US" sz="2800" baseline="30000" dirty="0">
                <a:latin typeface="Times New Roman" panose="02020603050405020304" pitchFamily="18" charset="0"/>
                <a:cs typeface="Times New Roman" panose="02020603050405020304" pitchFamily="18" charset="0"/>
              </a:rPr>
              <a:t>3</a:t>
            </a:r>
            <a:r>
              <a:rPr lang="en-US" sz="2800" dirty="0">
                <a:latin typeface="Times New Roman" panose="02020603050405020304" pitchFamily="18" charset="0"/>
                <a:cs typeface="Times New Roman" panose="02020603050405020304" pitchFamily="18" charset="0"/>
              </a:rPr>
              <a:t>)</a:t>
            </a:r>
          </a:p>
        </p:txBody>
      </p:sp>
      <p:sp>
        <p:nvSpPr>
          <p:cNvPr id="32" name="Rectangle 31">
            <a:extLst>
              <a:ext uri="{FF2B5EF4-FFF2-40B4-BE49-F238E27FC236}">
                <a16:creationId xmlns:a16="http://schemas.microsoft.com/office/drawing/2014/main" id="{CE6D00BE-9CB4-F7CF-EED0-E1FB1DF654F7}"/>
              </a:ext>
            </a:extLst>
          </p:cNvPr>
          <p:cNvSpPr/>
          <p:nvPr/>
        </p:nvSpPr>
        <p:spPr>
          <a:xfrm>
            <a:off x="13184208" y="22848479"/>
            <a:ext cx="16459200" cy="71323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5BC96C3C-EBEF-820B-A702-E39B654E7239}"/>
              </a:ext>
            </a:extLst>
          </p:cNvPr>
          <p:cNvSpPr/>
          <p:nvPr/>
        </p:nvSpPr>
        <p:spPr>
          <a:xfrm>
            <a:off x="30603528" y="18923625"/>
            <a:ext cx="12435840" cy="85039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78956648-8A0B-1EB1-2E08-CF7E33C67B3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30904" y="1139949"/>
            <a:ext cx="4497092" cy="2926080"/>
          </a:xfrm>
          <a:prstGeom prst="rect">
            <a:avLst/>
          </a:prstGeom>
        </p:spPr>
      </p:pic>
      <p:sp>
        <p:nvSpPr>
          <p:cNvPr id="3" name="TextBox 2">
            <a:extLst>
              <a:ext uri="{FF2B5EF4-FFF2-40B4-BE49-F238E27FC236}">
                <a16:creationId xmlns:a16="http://schemas.microsoft.com/office/drawing/2014/main" id="{8702F15D-6D92-2F3D-1320-2F9ACA50D822}"/>
              </a:ext>
            </a:extLst>
          </p:cNvPr>
          <p:cNvSpPr txBox="1"/>
          <p:nvPr/>
        </p:nvSpPr>
        <p:spPr>
          <a:xfrm>
            <a:off x="13468902" y="19719638"/>
            <a:ext cx="8229600" cy="1877437"/>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Mouse position for 2.5% BM-sparing</a:t>
            </a:r>
            <a:endParaRPr lang="en-US" sz="2800" b="1"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IN-field: head &amp; torso (Ḋ: 2.8 Gy/min)</a:t>
            </a:r>
          </a:p>
          <a:p>
            <a:pPr marL="285750" indent="-28575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Field edge (superior inline): pelvis</a:t>
            </a:r>
          </a:p>
          <a:p>
            <a:pPr marL="285750" indent="-28575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OUT-of-field: hind leg (Ḋ: 0.58 Gy/min)</a:t>
            </a:r>
          </a:p>
        </p:txBody>
      </p:sp>
      <p:sp>
        <p:nvSpPr>
          <p:cNvPr id="5" name="TextBox 4">
            <a:extLst>
              <a:ext uri="{FF2B5EF4-FFF2-40B4-BE49-F238E27FC236}">
                <a16:creationId xmlns:a16="http://schemas.microsoft.com/office/drawing/2014/main" id="{E1C355BC-13C3-DDE0-E8D4-27DDD5A75DA2}"/>
              </a:ext>
            </a:extLst>
          </p:cNvPr>
          <p:cNvSpPr txBox="1"/>
          <p:nvPr/>
        </p:nvSpPr>
        <p:spPr>
          <a:xfrm>
            <a:off x="22860000" y="28410247"/>
            <a:ext cx="6675120" cy="137160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Radiation Nuclear Countermeasures Program (RNCP) / National Institute of Allergy and Infectious Diseases (NIAID)</a:t>
            </a:r>
          </a:p>
          <a:p>
            <a:endParaRPr lang="en-US" sz="2800" dirty="0">
              <a:latin typeface="Times New Roman" panose="02020603050405020304" pitchFamily="18" charset="0"/>
              <a:cs typeface="Times New Roman" panose="02020603050405020304" pitchFamily="18" charset="0"/>
            </a:endParaRPr>
          </a:p>
          <a:p>
            <a:endParaRPr lang="en-US" sz="1600" dirty="0"/>
          </a:p>
        </p:txBody>
      </p:sp>
      <p:sp>
        <p:nvSpPr>
          <p:cNvPr id="38" name="TextBox 37">
            <a:extLst>
              <a:ext uri="{FF2B5EF4-FFF2-40B4-BE49-F238E27FC236}">
                <a16:creationId xmlns:a16="http://schemas.microsoft.com/office/drawing/2014/main" id="{2E503F86-2CF2-6154-6E24-C58A3D0EDCA1}"/>
              </a:ext>
            </a:extLst>
          </p:cNvPr>
          <p:cNvSpPr txBox="1"/>
          <p:nvPr/>
        </p:nvSpPr>
        <p:spPr>
          <a:xfrm>
            <a:off x="7408013" y="4122366"/>
            <a:ext cx="33303604" cy="1908215"/>
          </a:xfrm>
          <a:prstGeom prst="rect">
            <a:avLst/>
          </a:prstGeom>
          <a:noFill/>
        </p:spPr>
        <p:txBody>
          <a:bodyPr wrap="none" rtlCol="0">
            <a:spAutoFit/>
          </a:bodyPr>
          <a:lstStyle/>
          <a:p>
            <a:r>
              <a:rPr lang="en-US" sz="4800" dirty="0">
                <a:latin typeface="Times New Roman" panose="02020603050405020304" pitchFamily="18" charset="0"/>
                <a:cs typeface="Times New Roman" panose="02020603050405020304" pitchFamily="18" charset="0"/>
              </a:rPr>
              <a:t>Alia Weaver</a:t>
            </a:r>
            <a:r>
              <a:rPr lang="en-US" sz="4800" baseline="30000" dirty="0">
                <a:latin typeface="Times New Roman" panose="02020603050405020304" pitchFamily="18" charset="0"/>
                <a:cs typeface="Times New Roman" panose="02020603050405020304" pitchFamily="18" charset="0"/>
              </a:rPr>
              <a:t>1</a:t>
            </a:r>
            <a:r>
              <a:rPr lang="en-US" sz="4800" dirty="0">
                <a:latin typeface="Times New Roman" panose="02020603050405020304" pitchFamily="18" charset="0"/>
                <a:cs typeface="Times New Roman" panose="02020603050405020304" pitchFamily="18" charset="0"/>
              </a:rPr>
              <a:t>, Alena Tsioplaya</a:t>
            </a:r>
            <a:r>
              <a:rPr lang="en-US" sz="4800" baseline="30000" dirty="0">
                <a:latin typeface="Times New Roman" panose="02020603050405020304" pitchFamily="18" charset="0"/>
                <a:cs typeface="Times New Roman" panose="02020603050405020304" pitchFamily="18" charset="0"/>
              </a:rPr>
              <a:t>1</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Kefale</a:t>
            </a:r>
            <a:r>
              <a:rPr lang="en-US" sz="4800" dirty="0">
                <a:latin typeface="Times New Roman" panose="02020603050405020304" pitchFamily="18" charset="0"/>
                <a:cs typeface="Times New Roman" panose="02020603050405020304" pitchFamily="18" charset="0"/>
              </a:rPr>
              <a:t> Wuddie</a:t>
            </a:r>
            <a:r>
              <a:rPr lang="en-US" sz="4800" baseline="30000" dirty="0">
                <a:latin typeface="Times New Roman" panose="02020603050405020304" pitchFamily="18" charset="0"/>
                <a:cs typeface="Times New Roman" panose="02020603050405020304" pitchFamily="18" charset="0"/>
              </a:rPr>
              <a:t>1</a:t>
            </a:r>
            <a:r>
              <a:rPr lang="en-US" sz="4800" dirty="0">
                <a:latin typeface="Times New Roman" panose="02020603050405020304" pitchFamily="18" charset="0"/>
                <a:cs typeface="Times New Roman" panose="02020603050405020304" pitchFamily="18" charset="0"/>
              </a:rPr>
              <a:t>, Shalini Jaiswal</a:t>
            </a:r>
            <a:r>
              <a:rPr lang="en-US" sz="4800" baseline="30000" dirty="0">
                <a:latin typeface="Times New Roman" panose="02020603050405020304" pitchFamily="18" charset="0"/>
                <a:cs typeface="Times New Roman" panose="02020603050405020304" pitchFamily="18" charset="0"/>
              </a:rPr>
              <a:t>2</a:t>
            </a:r>
            <a:r>
              <a:rPr lang="en-US" sz="4800" dirty="0">
                <a:latin typeface="Times New Roman" panose="02020603050405020304" pitchFamily="18" charset="0"/>
                <a:cs typeface="Times New Roman" panose="02020603050405020304" pitchFamily="18" charset="0"/>
              </a:rPr>
              <a:t>, Gregory Holmes-Hampton</a:t>
            </a:r>
            <a:r>
              <a:rPr lang="en-US" sz="4800" baseline="30000" dirty="0">
                <a:latin typeface="Times New Roman" panose="02020603050405020304" pitchFamily="18" charset="0"/>
                <a:cs typeface="Times New Roman" panose="02020603050405020304" pitchFamily="18" charset="0"/>
              </a:rPr>
              <a:t>1</a:t>
            </a:r>
            <a:r>
              <a:rPr lang="en-US" sz="4800" dirty="0">
                <a:latin typeface="Times New Roman" panose="02020603050405020304" pitchFamily="18" charset="0"/>
                <a:cs typeface="Times New Roman" panose="02020603050405020304" pitchFamily="18" charset="0"/>
              </a:rPr>
              <a:t>, Sanchita Ghosh</a:t>
            </a:r>
            <a:r>
              <a:rPr lang="en-US" sz="4800" baseline="30000" dirty="0">
                <a:latin typeface="Times New Roman" panose="02020603050405020304" pitchFamily="18" charset="0"/>
                <a:cs typeface="Times New Roman" panose="02020603050405020304" pitchFamily="18" charset="0"/>
              </a:rPr>
              <a:t>1</a:t>
            </a:r>
            <a:r>
              <a:rPr lang="en-US" sz="4800" dirty="0">
                <a:latin typeface="Times New Roman" panose="02020603050405020304" pitchFamily="18" charset="0"/>
                <a:cs typeface="Times New Roman" panose="02020603050405020304" pitchFamily="18" charset="0"/>
              </a:rPr>
              <a:t> and Vidya P. Kumar</a:t>
            </a:r>
            <a:r>
              <a:rPr lang="en-US" sz="4800" baseline="30000" dirty="0">
                <a:latin typeface="Times New Roman" panose="02020603050405020304" pitchFamily="18" charset="0"/>
                <a:cs typeface="Times New Roman" panose="02020603050405020304" pitchFamily="18" charset="0"/>
              </a:rPr>
              <a:t>1</a:t>
            </a:r>
            <a:r>
              <a:rPr lang="en-US" sz="5400" i="1" baseline="30000" dirty="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a:p>
            <a:r>
              <a:rPr lang="en-US" sz="3200" i="1" baseline="30000" dirty="0">
                <a:latin typeface="Times New Roman" panose="02020603050405020304" pitchFamily="18" charset="0"/>
                <a:cs typeface="Times New Roman" panose="02020603050405020304" pitchFamily="18" charset="0"/>
              </a:rPr>
              <a:t>1</a:t>
            </a:r>
            <a:r>
              <a:rPr lang="en-US" sz="3200" i="1" dirty="0">
                <a:latin typeface="Times New Roman" panose="02020603050405020304" pitchFamily="18" charset="0"/>
                <a:cs typeface="Times New Roman" panose="02020603050405020304" pitchFamily="18" charset="0"/>
              </a:rPr>
              <a:t>Armed Forces Radiobiology Research Institute, Uniformed Services University of the Health Sciences, Bethesda, MD, 20889</a:t>
            </a:r>
            <a:endParaRPr lang="en-US" sz="3200" dirty="0">
              <a:latin typeface="Times New Roman" panose="02020603050405020304" pitchFamily="18" charset="0"/>
              <a:cs typeface="Times New Roman" panose="02020603050405020304" pitchFamily="18" charset="0"/>
            </a:endParaRPr>
          </a:p>
          <a:p>
            <a:r>
              <a:rPr lang="en-US" sz="3200" i="1" baseline="30000" dirty="0">
                <a:latin typeface="Times New Roman" panose="02020603050405020304" pitchFamily="18" charset="0"/>
                <a:cs typeface="Times New Roman" panose="02020603050405020304" pitchFamily="18" charset="0"/>
              </a:rPr>
              <a:t>2</a:t>
            </a:r>
            <a:r>
              <a:rPr lang="en-US" sz="3200" i="1" dirty="0">
                <a:latin typeface="Times New Roman" panose="02020603050405020304" pitchFamily="18" charset="0"/>
                <a:cs typeface="Times New Roman" panose="02020603050405020304" pitchFamily="18" charset="0"/>
              </a:rPr>
              <a:t>Biomedical Research Imaging Core, Uniformed Services University of the Health Sciences, Bethesda, MD, 20889</a:t>
            </a:r>
            <a:endParaRPr lang="en-US" sz="3200" dirty="0">
              <a:latin typeface="Times New Roman" panose="02020603050405020304" pitchFamily="18" charset="0"/>
              <a:cs typeface="Times New Roman" panose="02020603050405020304" pitchFamily="18" charset="0"/>
            </a:endParaRPr>
          </a:p>
        </p:txBody>
      </p:sp>
      <p:sp>
        <p:nvSpPr>
          <p:cNvPr id="40" name="TextBox 39">
            <a:extLst>
              <a:ext uri="{FF2B5EF4-FFF2-40B4-BE49-F238E27FC236}">
                <a16:creationId xmlns:a16="http://schemas.microsoft.com/office/drawing/2014/main" id="{B21546B5-7660-7526-2C9E-3491AD5FEA30}"/>
              </a:ext>
            </a:extLst>
          </p:cNvPr>
          <p:cNvSpPr txBox="1"/>
          <p:nvPr/>
        </p:nvSpPr>
        <p:spPr>
          <a:xfrm>
            <a:off x="30803656" y="11100703"/>
            <a:ext cx="5486400" cy="954107"/>
          </a:xfrm>
          <a:prstGeom prst="rect">
            <a:avLst/>
          </a:prstGeom>
          <a:noFill/>
        </p:spPr>
        <p:txBody>
          <a:bodyPr wrap="square" rtlCol="0">
            <a:spAutoFit/>
          </a:bodyPr>
          <a:lstStyle/>
          <a:p>
            <a:r>
              <a:rPr lang="en-US" sz="2800" b="1" u="sng" dirty="0">
                <a:latin typeface="Times New Roman" panose="02020603050405020304" pitchFamily="18" charset="0"/>
                <a:cs typeface="Times New Roman" panose="02020603050405020304" pitchFamily="18" charset="0"/>
              </a:rPr>
              <a:t>Inline (80%-20%) penumbra</a:t>
            </a:r>
          </a:p>
          <a:p>
            <a:r>
              <a:rPr lang="en-US" sz="2800" dirty="0">
                <a:latin typeface="Times New Roman" panose="02020603050405020304" pitchFamily="18" charset="0"/>
                <a:cs typeface="Times New Roman" panose="02020603050405020304" pitchFamily="18" charset="0"/>
              </a:rPr>
              <a:t>6 mm</a:t>
            </a:r>
          </a:p>
        </p:txBody>
      </p:sp>
      <p:sp>
        <p:nvSpPr>
          <p:cNvPr id="41" name="TextBox 40">
            <a:extLst>
              <a:ext uri="{FF2B5EF4-FFF2-40B4-BE49-F238E27FC236}">
                <a16:creationId xmlns:a16="http://schemas.microsoft.com/office/drawing/2014/main" id="{2BA1DA5A-ABF7-6872-6186-AD6CA3DD0612}"/>
              </a:ext>
            </a:extLst>
          </p:cNvPr>
          <p:cNvSpPr txBox="1"/>
          <p:nvPr/>
        </p:nvSpPr>
        <p:spPr>
          <a:xfrm>
            <a:off x="37116220" y="11156864"/>
            <a:ext cx="5486400" cy="954107"/>
          </a:xfrm>
          <a:prstGeom prst="rect">
            <a:avLst/>
          </a:prstGeom>
          <a:noFill/>
        </p:spPr>
        <p:txBody>
          <a:bodyPr wrap="square" rtlCol="0">
            <a:spAutoFit/>
          </a:bodyPr>
          <a:lstStyle/>
          <a:p>
            <a:r>
              <a:rPr lang="en-US" sz="2800" b="1" u="sng" dirty="0">
                <a:latin typeface="Times New Roman" panose="02020603050405020304" pitchFamily="18" charset="0"/>
                <a:cs typeface="Times New Roman" panose="02020603050405020304" pitchFamily="18" charset="0"/>
              </a:rPr>
              <a:t>Crossline uniformity</a:t>
            </a:r>
            <a:r>
              <a:rPr lang="en-US" sz="2800" dirty="0">
                <a:latin typeface="Times New Roman" panose="02020603050405020304" pitchFamily="18" charset="0"/>
                <a:cs typeface="Times New Roman" panose="02020603050405020304" pitchFamily="18" charset="0"/>
              </a:rPr>
              <a:t> </a:t>
            </a:r>
          </a:p>
          <a:p>
            <a:r>
              <a:rPr lang="en-US" sz="2800" dirty="0">
                <a:latin typeface="Times New Roman" panose="02020603050405020304" pitchFamily="18" charset="0"/>
                <a:cs typeface="Times New Roman" panose="02020603050405020304" pitchFamily="18" charset="0"/>
              </a:rPr>
              <a:t>within 3% of field center</a:t>
            </a:r>
          </a:p>
        </p:txBody>
      </p:sp>
      <p:pic>
        <p:nvPicPr>
          <p:cNvPr id="42" name="Content Placeholder 8">
            <a:extLst>
              <a:ext uri="{FF2B5EF4-FFF2-40B4-BE49-F238E27FC236}">
                <a16:creationId xmlns:a16="http://schemas.microsoft.com/office/drawing/2014/main" id="{15D2A7FC-F1D8-7C6F-B5D2-6954D64525E0}"/>
              </a:ext>
            </a:extLst>
          </p:cNvPr>
          <p:cNvPicPr>
            <a:picLocks noChangeAspect="1"/>
          </p:cNvPicPr>
          <p:nvPr/>
        </p:nvPicPr>
        <p:blipFill>
          <a:blip r:embed="rId10">
            <a:extLst>
              <a:ext uri="{28A0092B-C50C-407E-A947-70E740481C1C}">
                <a14:useLocalDpi xmlns:a14="http://schemas.microsoft.com/office/drawing/2010/main" val="0"/>
              </a:ext>
            </a:extLst>
          </a:blip>
          <a:srcRect r="16199"/>
          <a:stretch>
            <a:fillRect/>
          </a:stretch>
        </p:blipFill>
        <p:spPr>
          <a:xfrm rot="5400000">
            <a:off x="36586754" y="13149683"/>
            <a:ext cx="4094815" cy="2743200"/>
          </a:xfrm>
          <a:prstGeom prst="rect">
            <a:avLst/>
          </a:prstGeom>
        </p:spPr>
      </p:pic>
      <p:sp>
        <p:nvSpPr>
          <p:cNvPr id="43" name="TextBox 42">
            <a:extLst>
              <a:ext uri="{FF2B5EF4-FFF2-40B4-BE49-F238E27FC236}">
                <a16:creationId xmlns:a16="http://schemas.microsoft.com/office/drawing/2014/main" id="{582F90F9-ED72-0B81-A176-EC3814E8969B}"/>
              </a:ext>
            </a:extLst>
          </p:cNvPr>
          <p:cNvSpPr txBox="1"/>
          <p:nvPr/>
        </p:nvSpPr>
        <p:spPr>
          <a:xfrm>
            <a:off x="40313964" y="14418572"/>
            <a:ext cx="2194560" cy="1463040"/>
          </a:xfrm>
          <a:prstGeom prst="rect">
            <a:avLst/>
          </a:prstGeom>
          <a:noFill/>
        </p:spPr>
        <p:txBody>
          <a:bodyPr wrap="square" rtlCol="0">
            <a:spAutoFit/>
          </a:bodyPr>
          <a:lstStyle/>
          <a:p>
            <a:r>
              <a:rPr lang="en-US" sz="2800" b="1" dirty="0">
                <a:solidFill>
                  <a:srgbClr val="0070C0"/>
                </a:solidFill>
                <a:latin typeface="Times New Roman" panose="02020603050405020304" pitchFamily="18" charset="0"/>
                <a:cs typeface="Times New Roman" panose="02020603050405020304" pitchFamily="18" charset="0"/>
              </a:rPr>
              <a:t>PMMA buildup layer: 1.4 cm</a:t>
            </a:r>
          </a:p>
        </p:txBody>
      </p:sp>
      <p:cxnSp>
        <p:nvCxnSpPr>
          <p:cNvPr id="44" name="Straight Arrow Connector 43">
            <a:extLst>
              <a:ext uri="{FF2B5EF4-FFF2-40B4-BE49-F238E27FC236}">
                <a16:creationId xmlns:a16="http://schemas.microsoft.com/office/drawing/2014/main" id="{C8E1BB0A-6176-F9E0-4D41-D575762453D1}"/>
              </a:ext>
            </a:extLst>
          </p:cNvPr>
          <p:cNvCxnSpPr/>
          <p:nvPr/>
        </p:nvCxnSpPr>
        <p:spPr>
          <a:xfrm flipH="1">
            <a:off x="39560090" y="15593791"/>
            <a:ext cx="731520" cy="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19396B79-E8C8-F160-1502-80FC93CE30FA}"/>
              </a:ext>
            </a:extLst>
          </p:cNvPr>
          <p:cNvSpPr txBox="1"/>
          <p:nvPr/>
        </p:nvSpPr>
        <p:spPr>
          <a:xfrm>
            <a:off x="37262560" y="16628984"/>
            <a:ext cx="5486400"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Position mice at the depth of maximum energy absorption</a:t>
            </a:r>
          </a:p>
        </p:txBody>
      </p:sp>
      <p:sp>
        <p:nvSpPr>
          <p:cNvPr id="46" name="TextBox 45">
            <a:extLst>
              <a:ext uri="{FF2B5EF4-FFF2-40B4-BE49-F238E27FC236}">
                <a16:creationId xmlns:a16="http://schemas.microsoft.com/office/drawing/2014/main" id="{D1F4BCD6-962A-C85A-4A40-866CC7149845}"/>
              </a:ext>
            </a:extLst>
          </p:cNvPr>
          <p:cNvSpPr txBox="1"/>
          <p:nvPr/>
        </p:nvSpPr>
        <p:spPr>
          <a:xfrm>
            <a:off x="13212449" y="30230382"/>
            <a:ext cx="16446199" cy="2246769"/>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Disclaimer: The opinions and assertions expressed herein are those of the author(s) and do not reflect the official policy or position of the Uniformed Services University of the Health Sciences or the Department of War. Neither I nor my family members have a financial interest in any commercial product, service, or organization providing financial support for this research. Funding for this work was from NIAID-IAA and AFRRI Intramural funds to Dr. Vidya P. Kumar.</a:t>
            </a:r>
          </a:p>
        </p:txBody>
      </p:sp>
      <p:sp>
        <p:nvSpPr>
          <p:cNvPr id="47" name="TextBox 46">
            <a:extLst>
              <a:ext uri="{FF2B5EF4-FFF2-40B4-BE49-F238E27FC236}">
                <a16:creationId xmlns:a16="http://schemas.microsoft.com/office/drawing/2014/main" id="{5B7B9205-034B-6943-EE6E-59F4E39B2D7D}"/>
              </a:ext>
            </a:extLst>
          </p:cNvPr>
          <p:cNvSpPr txBox="1"/>
          <p:nvPr/>
        </p:nvSpPr>
        <p:spPr>
          <a:xfrm>
            <a:off x="30659676" y="27685722"/>
            <a:ext cx="12435840" cy="923330"/>
          </a:xfrm>
          <a:prstGeom prst="rect">
            <a:avLst/>
          </a:prstGeom>
          <a:solidFill>
            <a:schemeClr val="tx2">
              <a:lumMod val="75000"/>
              <a:lumOff val="25000"/>
            </a:schemeClr>
          </a:solidFill>
        </p:spPr>
        <p:txBody>
          <a:bodyPr wrap="square" rtlCol="0">
            <a:spAutoFit/>
          </a:bodyPr>
          <a:lstStyle/>
          <a:p>
            <a:r>
              <a:rPr lang="en-US" sz="5400" b="1" dirty="0">
                <a:solidFill>
                  <a:schemeClr val="bg1"/>
                </a:solidFill>
                <a:latin typeface="Times New Roman" panose="02020603050405020304" pitchFamily="18" charset="0"/>
                <a:cs typeface="Times New Roman" panose="02020603050405020304" pitchFamily="18" charset="0"/>
              </a:rPr>
              <a:t>Conclusion</a:t>
            </a:r>
          </a:p>
        </p:txBody>
      </p:sp>
      <p:sp>
        <p:nvSpPr>
          <p:cNvPr id="48" name="TextBox 47">
            <a:extLst>
              <a:ext uri="{FF2B5EF4-FFF2-40B4-BE49-F238E27FC236}">
                <a16:creationId xmlns:a16="http://schemas.microsoft.com/office/drawing/2014/main" id="{D1B34854-1CC1-7F5A-30F7-0824057115F1}"/>
              </a:ext>
            </a:extLst>
          </p:cNvPr>
          <p:cNvSpPr txBox="1"/>
          <p:nvPr/>
        </p:nvSpPr>
        <p:spPr>
          <a:xfrm>
            <a:off x="30632400" y="28612717"/>
            <a:ext cx="12435840" cy="2677656"/>
          </a:xfrm>
          <a:prstGeom prst="rect">
            <a:avLst/>
          </a:prstGeom>
          <a:noFill/>
          <a:ln>
            <a:solidFill>
              <a:schemeClr val="accent1">
                <a:shade val="15000"/>
              </a:schemeClr>
            </a:solidFill>
          </a:ln>
        </p:spPr>
        <p:txBody>
          <a:bodyPr wrap="square" rtlCol="0">
            <a:spAutoFit/>
          </a:bodyPr>
          <a:lstStyle/>
          <a:p>
            <a:pPr algn="just"/>
            <a:r>
              <a:rPr lang="en-US" sz="2800" dirty="0">
                <a:latin typeface="Times New Roman" panose="02020603050405020304" pitchFamily="18" charset="0"/>
                <a:cs typeface="Times New Roman" panose="02020603050405020304" pitchFamily="18" charset="0"/>
              </a:rPr>
              <a:t>This study demonstrates how the precise delivery of dose from a LINAC can be applied to the partial-body irradiation of mice for countermeasure screening. Hematopoietic damage in this animal model was reduced to a level that enables investigation of GI and late stages of radiation-induced damage to other vital organs such as kidneys, lungs, heart, and brain. Currently, potential MCMs are being tested for their prophylactic  and/or mitigating efficacies.</a:t>
            </a:r>
          </a:p>
        </p:txBody>
      </p:sp>
      <p:pic>
        <p:nvPicPr>
          <p:cNvPr id="24" name="Picture 23" descr="The image displays a graph with a signal norm plotted against a crossline distance, indicating a relationship between the two variables, with a range of percentages from -30% to 30%.&#10;&#10;AI-generated content may be incorrect.">
            <a:extLst>
              <a:ext uri="{FF2B5EF4-FFF2-40B4-BE49-F238E27FC236}">
                <a16:creationId xmlns:a16="http://schemas.microsoft.com/office/drawing/2014/main" id="{A12ADE88-4DDB-E044-5459-E3D6215DE00B}"/>
              </a:ext>
            </a:extLst>
          </p:cNvPr>
          <p:cNvPicPr>
            <a:picLocks noChangeAspect="1"/>
          </p:cNvPicPr>
          <p:nvPr/>
        </p:nvPicPr>
        <p:blipFill>
          <a:blip r:embed="rId11"/>
          <a:stretch>
            <a:fillRect/>
          </a:stretch>
        </p:blipFill>
        <p:spPr>
          <a:xfrm>
            <a:off x="36850320" y="7338416"/>
            <a:ext cx="5499069" cy="3670110"/>
          </a:xfrm>
          <a:prstGeom prst="rect">
            <a:avLst/>
          </a:prstGeom>
          <a:ln>
            <a:solidFill>
              <a:schemeClr val="tx1"/>
            </a:solidFill>
          </a:ln>
        </p:spPr>
      </p:pic>
      <p:pic>
        <p:nvPicPr>
          <p:cNvPr id="51" name="Picture 50" descr="The diagram illustrates the comparison of different sparing scenarios in anatomical structures, specifically focusing on the percentage of bone marrow spared in thoracic and abdominal regions.&#10;&#10;AI-generated content may be incorrect.">
            <a:extLst>
              <a:ext uri="{FF2B5EF4-FFF2-40B4-BE49-F238E27FC236}">
                <a16:creationId xmlns:a16="http://schemas.microsoft.com/office/drawing/2014/main" id="{0445D152-AFD5-D794-40A6-92A2AA4F6A5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37363" y="21305520"/>
            <a:ext cx="10107130" cy="5760720"/>
          </a:xfrm>
          <a:prstGeom prst="rect">
            <a:avLst/>
          </a:prstGeom>
        </p:spPr>
      </p:pic>
      <p:cxnSp>
        <p:nvCxnSpPr>
          <p:cNvPr id="55" name="Straight Connector 54">
            <a:extLst>
              <a:ext uri="{FF2B5EF4-FFF2-40B4-BE49-F238E27FC236}">
                <a16:creationId xmlns:a16="http://schemas.microsoft.com/office/drawing/2014/main" id="{E07FE954-F86E-2386-A474-E833036D4101}"/>
              </a:ext>
            </a:extLst>
          </p:cNvPr>
          <p:cNvCxnSpPr>
            <a:cxnSpLocks/>
          </p:cNvCxnSpPr>
          <p:nvPr/>
        </p:nvCxnSpPr>
        <p:spPr>
          <a:xfrm flipV="1">
            <a:off x="9553074" y="25036818"/>
            <a:ext cx="1058060" cy="2347056"/>
          </a:xfrm>
          <a:prstGeom prst="line">
            <a:avLst/>
          </a:prstGeom>
          <a:ln>
            <a:solidFill>
              <a:srgbClr val="C00000"/>
            </a:solidFill>
            <a:prstDash val="dash"/>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1D9C7298-E451-614D-F5F5-4CF81A2FCD3A}"/>
              </a:ext>
            </a:extLst>
          </p:cNvPr>
          <p:cNvCxnSpPr>
            <a:cxnSpLocks/>
          </p:cNvCxnSpPr>
          <p:nvPr/>
        </p:nvCxnSpPr>
        <p:spPr>
          <a:xfrm flipH="1" flipV="1">
            <a:off x="10674832" y="25114154"/>
            <a:ext cx="1169661" cy="2269720"/>
          </a:xfrm>
          <a:prstGeom prst="line">
            <a:avLst/>
          </a:prstGeom>
          <a:ln>
            <a:solidFill>
              <a:srgbClr val="C00000"/>
            </a:solidFill>
            <a:prstDash val="dash"/>
          </a:ln>
        </p:spPr>
        <p:style>
          <a:lnRef idx="2">
            <a:schemeClr val="accent1"/>
          </a:lnRef>
          <a:fillRef idx="0">
            <a:schemeClr val="accent1"/>
          </a:fillRef>
          <a:effectRef idx="1">
            <a:schemeClr val="accent1"/>
          </a:effectRef>
          <a:fontRef idx="minor">
            <a:schemeClr val="tx1"/>
          </a:fontRef>
        </p:style>
      </p:cxnSp>
      <p:sp>
        <p:nvSpPr>
          <p:cNvPr id="58" name="TextBox 57">
            <a:extLst>
              <a:ext uri="{FF2B5EF4-FFF2-40B4-BE49-F238E27FC236}">
                <a16:creationId xmlns:a16="http://schemas.microsoft.com/office/drawing/2014/main" id="{7388D048-6C41-E740-2DB5-6621C544138D}"/>
              </a:ext>
            </a:extLst>
          </p:cNvPr>
          <p:cNvSpPr txBox="1"/>
          <p:nvPr/>
        </p:nvSpPr>
        <p:spPr>
          <a:xfrm>
            <a:off x="7595444" y="29634639"/>
            <a:ext cx="4620176" cy="2246769"/>
          </a:xfrm>
          <a:prstGeom prst="rect">
            <a:avLst/>
          </a:prstGeom>
          <a:noFill/>
        </p:spPr>
        <p:txBody>
          <a:bodyPr wrap="none" rtlCol="0">
            <a:spAutoFit/>
          </a:bodyPr>
          <a:lstStyle/>
          <a:p>
            <a:r>
              <a:rPr lang="en-US" sz="2800" b="1" dirty="0">
                <a:solidFill>
                  <a:srgbClr val="C00000"/>
                </a:solidFill>
                <a:latin typeface="Times New Roman" panose="02020603050405020304" pitchFamily="18" charset="0"/>
                <a:cs typeface="Times New Roman" panose="02020603050405020304" pitchFamily="18" charset="0"/>
              </a:rPr>
              <a:t>Gastrointestinal ARS</a:t>
            </a:r>
            <a:r>
              <a:rPr lang="en-US" sz="2800" b="1" baseline="30000" dirty="0">
                <a:solidFill>
                  <a:srgbClr val="C00000"/>
                </a:solidFill>
                <a:latin typeface="Times New Roman" panose="02020603050405020304" pitchFamily="18" charset="0"/>
                <a:cs typeface="Times New Roman" panose="02020603050405020304" pitchFamily="18" charset="0"/>
              </a:rPr>
              <a:t>1</a:t>
            </a:r>
            <a:r>
              <a:rPr lang="en-US" sz="2800" b="1" dirty="0">
                <a:solidFill>
                  <a:srgbClr val="C00000"/>
                </a:solidFill>
                <a:latin typeface="Times New Roman" panose="02020603050405020304" pitchFamily="18" charset="0"/>
                <a:cs typeface="Times New Roman" panose="02020603050405020304" pitchFamily="18" charset="0"/>
              </a:rPr>
              <a:t>:</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crypt depletion &amp; apoptosis</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loss of epithelial integrity</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vascular leakage </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bacterial translocation</a:t>
            </a:r>
          </a:p>
        </p:txBody>
      </p:sp>
      <p:pic>
        <p:nvPicPr>
          <p:cNvPr id="25" name="Picture 24">
            <a:extLst>
              <a:ext uri="{FF2B5EF4-FFF2-40B4-BE49-F238E27FC236}">
                <a16:creationId xmlns:a16="http://schemas.microsoft.com/office/drawing/2014/main" id="{854A351F-909B-5EF9-2632-15FD3D0D765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716000" y="7214616"/>
            <a:ext cx="7449881" cy="55504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9" name="Picture 48">
            <a:extLst>
              <a:ext uri="{FF2B5EF4-FFF2-40B4-BE49-F238E27FC236}">
                <a16:creationId xmlns:a16="http://schemas.microsoft.com/office/drawing/2014/main" id="{5BBDCDEF-883A-D00F-9A1E-AF775709F8E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201751" y="27167307"/>
            <a:ext cx="2985713" cy="2286000"/>
          </a:xfrm>
          <a:prstGeom prst="rect">
            <a:avLst/>
          </a:prstGeom>
        </p:spPr>
      </p:pic>
      <p:pic>
        <p:nvPicPr>
          <p:cNvPr id="8" name="Picture 7">
            <a:extLst>
              <a:ext uri="{FF2B5EF4-FFF2-40B4-BE49-F238E27FC236}">
                <a16:creationId xmlns:a16="http://schemas.microsoft.com/office/drawing/2014/main" id="{F532B70C-381D-20CC-8B5B-1B874622001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953764" y="27137473"/>
            <a:ext cx="4970394" cy="2926080"/>
          </a:xfrm>
          <a:prstGeom prst="rect">
            <a:avLst/>
          </a:prstGeom>
        </p:spPr>
      </p:pic>
      <p:sp>
        <p:nvSpPr>
          <p:cNvPr id="9" name="TextBox 8">
            <a:extLst>
              <a:ext uri="{FF2B5EF4-FFF2-40B4-BE49-F238E27FC236}">
                <a16:creationId xmlns:a16="http://schemas.microsoft.com/office/drawing/2014/main" id="{4FEB7B4D-6D52-86EF-FF86-D18178C9E63D}"/>
              </a:ext>
            </a:extLst>
          </p:cNvPr>
          <p:cNvSpPr txBox="1"/>
          <p:nvPr/>
        </p:nvSpPr>
        <p:spPr>
          <a:xfrm>
            <a:off x="1996753" y="30091836"/>
            <a:ext cx="5443081" cy="1828800"/>
          </a:xfrm>
          <a:prstGeom prst="rect">
            <a:avLst/>
          </a:prstGeom>
          <a:noFill/>
        </p:spPr>
        <p:txBody>
          <a:bodyPr wrap="square" rtlCol="0">
            <a:spAutoFit/>
          </a:bodyPr>
          <a:lstStyle/>
          <a:p>
            <a:r>
              <a:rPr lang="en-US" sz="2800" b="1" dirty="0">
                <a:solidFill>
                  <a:srgbClr val="C00000"/>
                </a:solidFill>
                <a:latin typeface="Times New Roman" panose="02020603050405020304" pitchFamily="18" charset="0"/>
                <a:cs typeface="Times New Roman" panose="02020603050405020304" pitchFamily="18" charset="0"/>
              </a:rPr>
              <a:t>Radiation-induced pulmonary fibrosis</a:t>
            </a:r>
            <a:r>
              <a:rPr lang="en-US" sz="2800" b="1" baseline="30000" dirty="0">
                <a:solidFill>
                  <a:srgbClr val="C00000"/>
                </a:solidFill>
                <a:latin typeface="Times New Roman" panose="02020603050405020304" pitchFamily="18" charset="0"/>
                <a:cs typeface="Times New Roman" panose="02020603050405020304" pitchFamily="18" charset="0"/>
              </a:rPr>
              <a:t>2</a:t>
            </a:r>
            <a:r>
              <a:rPr lang="en-US" sz="2800" b="1" dirty="0">
                <a:solidFill>
                  <a:srgbClr val="C00000"/>
                </a:solidFill>
                <a:latin typeface="Times New Roman" panose="02020603050405020304" pitchFamily="18" charset="0"/>
                <a:cs typeface="Times New Roman" panose="02020603050405020304" pitchFamily="18" charset="0"/>
              </a:rPr>
              <a:t>:</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destruction of alveolar walls</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formation of fibrotic septa</a:t>
            </a:r>
          </a:p>
        </p:txBody>
      </p:sp>
      <p:cxnSp>
        <p:nvCxnSpPr>
          <p:cNvPr id="10" name="Straight Connector 9">
            <a:extLst>
              <a:ext uri="{FF2B5EF4-FFF2-40B4-BE49-F238E27FC236}">
                <a16:creationId xmlns:a16="http://schemas.microsoft.com/office/drawing/2014/main" id="{8DAE3439-2A13-8CE5-D856-44B7740281D6}"/>
              </a:ext>
            </a:extLst>
          </p:cNvPr>
          <p:cNvCxnSpPr>
            <a:cxnSpLocks/>
          </p:cNvCxnSpPr>
          <p:nvPr/>
        </p:nvCxnSpPr>
        <p:spPr>
          <a:xfrm flipV="1">
            <a:off x="6924158" y="23726274"/>
            <a:ext cx="3495189" cy="5714802"/>
          </a:xfrm>
          <a:prstGeom prst="line">
            <a:avLst/>
          </a:prstGeom>
          <a:ln>
            <a:solidFill>
              <a:srgbClr val="C00000"/>
            </a:solidFill>
            <a:prstDash val="dash"/>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7C9BC720-BAEA-2F3E-1606-6F432544AD9B}"/>
              </a:ext>
            </a:extLst>
          </p:cNvPr>
          <p:cNvSpPr txBox="1"/>
          <p:nvPr/>
        </p:nvSpPr>
        <p:spPr>
          <a:xfrm>
            <a:off x="30596497" y="31439622"/>
            <a:ext cx="12471743" cy="954107"/>
          </a:xfrm>
          <a:prstGeom prst="rect">
            <a:avLst/>
          </a:prstGeom>
          <a:noFill/>
        </p:spPr>
        <p:txBody>
          <a:bodyPr wrap="square" rtlCol="0">
            <a:spAutoFit/>
          </a:bodyPr>
          <a:lstStyle/>
          <a:p>
            <a:r>
              <a:rPr lang="en-US" sz="2800" baseline="30000" dirty="0">
                <a:latin typeface="Times New Roman" panose="02020603050405020304" pitchFamily="18" charset="0"/>
                <a:cs typeface="Times New Roman" panose="02020603050405020304" pitchFamily="18" charset="0"/>
              </a:rPr>
              <a:t>1</a:t>
            </a:r>
            <a:r>
              <a:rPr lang="en-US" sz="2800" dirty="0">
                <a:latin typeface="Times New Roman" panose="02020603050405020304" pitchFamily="18" charset="0"/>
                <a:cs typeface="Times New Roman" panose="02020603050405020304" pitchFamily="18" charset="0"/>
              </a:rPr>
              <a:t>Kumar V. et al., </a:t>
            </a:r>
            <a:r>
              <a:rPr lang="en-US" sz="2800" i="1" dirty="0">
                <a:latin typeface="Times New Roman" panose="02020603050405020304" pitchFamily="18" charset="0"/>
                <a:cs typeface="Times New Roman" panose="02020603050405020304" pitchFamily="18" charset="0"/>
              </a:rPr>
              <a:t>Radiat Res</a:t>
            </a:r>
            <a:r>
              <a:rPr lang="en-US" sz="2800"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201</a:t>
            </a:r>
            <a:r>
              <a:rPr lang="en-US" sz="2800" dirty="0">
                <a:latin typeface="Times New Roman" panose="02020603050405020304" pitchFamily="18" charset="0"/>
                <a:cs typeface="Times New Roman" panose="02020603050405020304" pitchFamily="18" charset="0"/>
              </a:rPr>
              <a:t>, 19 – 34, (2024).</a:t>
            </a:r>
          </a:p>
          <a:p>
            <a:r>
              <a:rPr lang="en-US" sz="2800" baseline="30000" dirty="0">
                <a:latin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cs typeface="Times New Roman" panose="02020603050405020304" pitchFamily="18" charset="0"/>
              </a:rPr>
              <a:t>Kumar V. et al., </a:t>
            </a:r>
            <a:r>
              <a:rPr lang="en-US" sz="2800" i="1" dirty="0">
                <a:latin typeface="Times New Roman" panose="02020603050405020304" pitchFamily="18" charset="0"/>
                <a:cs typeface="Times New Roman" panose="02020603050405020304" pitchFamily="18" charset="0"/>
              </a:rPr>
              <a:t>Radiat Res</a:t>
            </a:r>
            <a:r>
              <a:rPr lang="en-US" sz="2800"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201</a:t>
            </a:r>
            <a:r>
              <a:rPr lang="en-US" sz="2800" dirty="0">
                <a:latin typeface="Times New Roman" panose="02020603050405020304" pitchFamily="18" charset="0"/>
                <a:cs typeface="Times New Roman" panose="02020603050405020304" pitchFamily="18" charset="0"/>
              </a:rPr>
              <a:t>, 460 – 470, (2024).</a:t>
            </a:r>
          </a:p>
        </p:txBody>
      </p:sp>
    </p:spTree>
    <p:extLst>
      <p:ext uri="{BB962C8B-B14F-4D97-AF65-F5344CB8AC3E}">
        <p14:creationId xmlns:p14="http://schemas.microsoft.com/office/powerpoint/2010/main" val="12888860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2292</TotalTime>
  <Words>863</Words>
  <Application>Microsoft Office PowerPoint</Application>
  <PresentationFormat>Custom</PresentationFormat>
  <Paragraphs>62</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Aptos Display</vt:lpstr>
      <vt:lpstr>Arial</vt:lpstr>
      <vt:lpstr>Times New Roman</vt:lpstr>
      <vt:lpstr>Wingdings</vt:lpstr>
      <vt:lpstr>Office Theme</vt:lpstr>
      <vt:lpstr>PowerPoint Presentation</vt:lpstr>
    </vt:vector>
  </TitlesOfParts>
  <Company>Uniformed Services of the Health Sciences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ALIA WEAVER</dc:creator>
  <cp:lastModifiedBy>ALIA WEAVER</cp:lastModifiedBy>
  <cp:revision>84</cp:revision>
  <dcterms:created xsi:type="dcterms:W3CDTF">2026-03-22T17:44:54Z</dcterms:created>
  <dcterms:modified xsi:type="dcterms:W3CDTF">2026-07-28T13:03:16Z</dcterms:modified>
</cp:coreProperties>
</file>