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43891200" cy="32918400"/>
  <p:notesSz cx="20104100" cy="15087600"/>
  <p:defaultTextStyle>
    <a:defPPr>
      <a:defRPr lang="en-US"/>
    </a:defPPr>
    <a:lvl1pPr marL="0" algn="l" defTabSz="99788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97885" algn="l" defTabSz="99788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95769" algn="l" defTabSz="99788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93654" algn="l" defTabSz="99788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991539" algn="l" defTabSz="99788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989424" algn="l" defTabSz="99788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987308" algn="l" defTabSz="99788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985193" algn="l" defTabSz="99788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983078" algn="l" defTabSz="99788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734">
          <p15:clr>
            <a:srgbClr val="A4A3A4"/>
          </p15:clr>
        </p15:guide>
        <p15:guide id="2" pos="27646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9423442-E99B-3206-F0CF-05FE22148D7F}" name="Schumacher, Balea" initials="SB" userId="S::schumacher.261@buckeyemail.osu.edu::2366cfb3-9684-481c-bc2e-514a0a492426" providerId="AD"/>
  <p188:author id="{EAA039AF-9707-F838-080E-230D98B41E96}" name="Fishpaw, Brady" initials="FB" userId="S::fishpaw.13@buckeyemail.osu.edu::e2db76ae-d9dc-4ed5-b56c-c9ef3e7b4ca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7877"/>
    <a:srgbClr val="E7E7E7"/>
    <a:srgbClr val="B80112"/>
    <a:srgbClr val="414042"/>
    <a:srgbClr val="EA453C"/>
    <a:srgbClr val="BB0000"/>
    <a:srgbClr val="B80012"/>
    <a:srgbClr val="9B002D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40"/>
    <p:restoredTop sz="94263"/>
  </p:normalViewPr>
  <p:slideViewPr>
    <p:cSldViewPr snapToGrid="0">
      <p:cViewPr>
        <p:scale>
          <a:sx n="22" d="100"/>
          <a:sy n="22" d="100"/>
        </p:scale>
        <p:origin x="2488" y="400"/>
      </p:cViewPr>
      <p:guideLst>
        <p:guide orient="horz" pos="20734"/>
        <p:guide pos="2764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92D5B-7DA4-674E-A6E2-C5E84642E6F2}" type="datetimeFigureOut">
              <a:rPr lang="en-US" smtClean="0"/>
              <a:t>8/2/26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6388" y="1885950"/>
            <a:ext cx="6791325" cy="5092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7261225"/>
            <a:ext cx="16084550" cy="5940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433195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433195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31EFBA-9193-C44E-8CB7-31269FFA1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814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31EFBA-9193-C44E-8CB7-31269FFA17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773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91839" y="10204704"/>
            <a:ext cx="37307522" cy="10233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583680" y="18434304"/>
            <a:ext cx="307238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72471" y="2467087"/>
            <a:ext cx="40746253" cy="2231380"/>
          </a:xfrm>
        </p:spPr>
        <p:txBody>
          <a:bodyPr lIns="0" tIns="0" rIns="0" bIns="0"/>
          <a:lstStyle>
            <a:lvl1pPr>
              <a:defRPr sz="14500" b="1">
                <a:solidFill>
                  <a:srgbClr val="41404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72471" y="2467087"/>
            <a:ext cx="40746253" cy="2231380"/>
          </a:xfrm>
        </p:spPr>
        <p:txBody>
          <a:bodyPr lIns="0" tIns="0" rIns="0" bIns="0"/>
          <a:lstStyle>
            <a:lvl1pPr>
              <a:defRPr sz="14500" b="1">
                <a:solidFill>
                  <a:srgbClr val="41404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94560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2603967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72471" y="2467087"/>
            <a:ext cx="40746253" cy="2231380"/>
          </a:xfrm>
        </p:spPr>
        <p:txBody>
          <a:bodyPr lIns="0" tIns="0" rIns="0" bIns="0"/>
          <a:lstStyle>
            <a:lvl1pPr>
              <a:defRPr sz="14500" b="1">
                <a:solidFill>
                  <a:srgbClr val="41404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72471" y="2467087"/>
            <a:ext cx="40746253" cy="10233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50" b="1">
                <a:solidFill>
                  <a:srgbClr val="41404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7571232"/>
            <a:ext cx="39502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923008" y="30614112"/>
            <a:ext cx="14045184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194561" y="30614112"/>
            <a:ext cx="10094976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1601667" y="30614112"/>
            <a:ext cx="10094976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97885">
        <a:defRPr>
          <a:latin typeface="+mn-lt"/>
          <a:ea typeface="+mn-ea"/>
          <a:cs typeface="+mn-cs"/>
        </a:defRPr>
      </a:lvl2pPr>
      <a:lvl3pPr marL="1995769">
        <a:defRPr>
          <a:latin typeface="+mn-lt"/>
          <a:ea typeface="+mn-ea"/>
          <a:cs typeface="+mn-cs"/>
        </a:defRPr>
      </a:lvl3pPr>
      <a:lvl4pPr marL="2993654">
        <a:defRPr>
          <a:latin typeface="+mn-lt"/>
          <a:ea typeface="+mn-ea"/>
          <a:cs typeface="+mn-cs"/>
        </a:defRPr>
      </a:lvl4pPr>
      <a:lvl5pPr marL="3991539">
        <a:defRPr>
          <a:latin typeface="+mn-lt"/>
          <a:ea typeface="+mn-ea"/>
          <a:cs typeface="+mn-cs"/>
        </a:defRPr>
      </a:lvl5pPr>
      <a:lvl6pPr marL="4989424">
        <a:defRPr>
          <a:latin typeface="+mn-lt"/>
          <a:ea typeface="+mn-ea"/>
          <a:cs typeface="+mn-cs"/>
        </a:defRPr>
      </a:lvl6pPr>
      <a:lvl7pPr marL="5987308">
        <a:defRPr>
          <a:latin typeface="+mn-lt"/>
          <a:ea typeface="+mn-ea"/>
          <a:cs typeface="+mn-cs"/>
        </a:defRPr>
      </a:lvl7pPr>
      <a:lvl8pPr marL="6985193">
        <a:defRPr>
          <a:latin typeface="+mn-lt"/>
          <a:ea typeface="+mn-ea"/>
          <a:cs typeface="+mn-cs"/>
        </a:defRPr>
      </a:lvl8pPr>
      <a:lvl9pPr marL="798307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97885">
        <a:defRPr>
          <a:latin typeface="+mn-lt"/>
          <a:ea typeface="+mn-ea"/>
          <a:cs typeface="+mn-cs"/>
        </a:defRPr>
      </a:lvl2pPr>
      <a:lvl3pPr marL="1995769">
        <a:defRPr>
          <a:latin typeface="+mn-lt"/>
          <a:ea typeface="+mn-ea"/>
          <a:cs typeface="+mn-cs"/>
        </a:defRPr>
      </a:lvl3pPr>
      <a:lvl4pPr marL="2993654">
        <a:defRPr>
          <a:latin typeface="+mn-lt"/>
          <a:ea typeface="+mn-ea"/>
          <a:cs typeface="+mn-cs"/>
        </a:defRPr>
      </a:lvl4pPr>
      <a:lvl5pPr marL="3991539">
        <a:defRPr>
          <a:latin typeface="+mn-lt"/>
          <a:ea typeface="+mn-ea"/>
          <a:cs typeface="+mn-cs"/>
        </a:defRPr>
      </a:lvl5pPr>
      <a:lvl6pPr marL="4989424">
        <a:defRPr>
          <a:latin typeface="+mn-lt"/>
          <a:ea typeface="+mn-ea"/>
          <a:cs typeface="+mn-cs"/>
        </a:defRPr>
      </a:lvl6pPr>
      <a:lvl7pPr marL="5987308">
        <a:defRPr>
          <a:latin typeface="+mn-lt"/>
          <a:ea typeface="+mn-ea"/>
          <a:cs typeface="+mn-cs"/>
        </a:defRPr>
      </a:lvl7pPr>
      <a:lvl8pPr marL="6985193">
        <a:defRPr>
          <a:latin typeface="+mn-lt"/>
          <a:ea typeface="+mn-ea"/>
          <a:cs typeface="+mn-cs"/>
        </a:defRPr>
      </a:lvl8pPr>
      <a:lvl9pPr marL="798307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45CB361-129D-18B7-E0AC-8DC9D5200E09}"/>
              </a:ext>
            </a:extLst>
          </p:cNvPr>
          <p:cNvGrpSpPr>
            <a:grpSpLocks/>
          </p:cNvGrpSpPr>
          <p:nvPr/>
        </p:nvGrpSpPr>
        <p:grpSpPr>
          <a:xfrm>
            <a:off x="-553026" y="-734416"/>
            <a:ext cx="44904825" cy="34102612"/>
            <a:chOff x="-2693426" y="-2569305"/>
            <a:chExt cx="44441482" cy="33398795"/>
          </a:xfrm>
        </p:grpSpPr>
        <p:sp>
          <p:nvSpPr>
            <p:cNvPr id="35" name="Rectangle 34"/>
            <p:cNvSpPr>
              <a:spLocks/>
            </p:cNvSpPr>
            <p:nvPr/>
          </p:nvSpPr>
          <p:spPr>
            <a:xfrm>
              <a:off x="-2693426" y="-2569305"/>
              <a:ext cx="44441482" cy="33398795"/>
            </a:xfrm>
            <a:prstGeom prst="rect">
              <a:avLst/>
            </a:prstGeom>
            <a:solidFill>
              <a:srgbClr val="B80012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99577" tIns="99788" rIns="199577" bIns="99788"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>
              <a:spLocks/>
            </p:cNvSpPr>
            <p:nvPr/>
          </p:nvSpPr>
          <p:spPr>
            <a:xfrm>
              <a:off x="-1649050" y="-1456437"/>
              <a:ext cx="42255331" cy="3125585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BB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99577" tIns="99788" rIns="199577" bIns="99788" rtlCol="0" anchor="ctr"/>
            <a:lstStyle/>
            <a:p>
              <a:pPr algn="ctr"/>
              <a:r>
                <a:rPr lang="en-US" dirty="0"/>
                <a:t>–</a:t>
              </a:r>
            </a:p>
          </p:txBody>
        </p:sp>
      </p:grp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6184" y="757454"/>
            <a:ext cx="42597466" cy="2462213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algn="ctr"/>
            <a:r>
              <a:rPr lang="en-US" sz="8000" dirty="0">
                <a:solidFill>
                  <a:schemeClr val="tx1"/>
                </a:solidFill>
                <a:latin typeface="Buckeye Serif"/>
                <a:ea typeface="Buckeye Serif" pitchFamily="2" charset="0"/>
                <a:cs typeface="Times New Roman"/>
              </a:rPr>
              <a:t>Wearable-derived Biomarkers of Cardiovascular Health, Sleep, and Readiness in Female First Responders </a:t>
            </a:r>
            <a:endParaRPr lang="en-US" sz="8000" dirty="0">
              <a:solidFill>
                <a:schemeClr val="tx1"/>
              </a:solidFill>
              <a:effectLst/>
              <a:latin typeface="Buckeye Serif"/>
              <a:ea typeface="Buckeye Serif" pitchFamily="2" charset="0"/>
              <a:cs typeface="Times New Roman" panose="02020603050405020304" pitchFamily="18" charset="0"/>
            </a:endParaRPr>
          </a:p>
        </p:txBody>
      </p:sp>
      <p:sp>
        <p:nvSpPr>
          <p:cNvPr id="17" name="object 17"/>
          <p:cNvSpPr/>
          <p:nvPr/>
        </p:nvSpPr>
        <p:spPr>
          <a:xfrm flipH="1">
            <a:off x="11337235" y="4847905"/>
            <a:ext cx="45719" cy="27837169"/>
          </a:xfrm>
          <a:custGeom>
            <a:avLst/>
            <a:gdLst/>
            <a:ahLst/>
            <a:cxnLst/>
            <a:rect l="l" t="t" r="r" b="b"/>
            <a:pathLst>
              <a:path h="9561227">
                <a:moveTo>
                  <a:pt x="0" y="0"/>
                </a:moveTo>
                <a:lnTo>
                  <a:pt x="0" y="9561227"/>
                </a:lnTo>
              </a:path>
            </a:pathLst>
          </a:custGeom>
          <a:ln w="19050" cmpd="sng">
            <a:solidFill>
              <a:srgbClr val="7F7F7F"/>
            </a:solidFill>
            <a:prstDash val="solid"/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 flipH="1">
            <a:off x="21853668" y="4984156"/>
            <a:ext cx="45719" cy="27655860"/>
          </a:xfrm>
          <a:custGeom>
            <a:avLst/>
            <a:gdLst/>
            <a:ahLst/>
            <a:cxnLst/>
            <a:rect l="l" t="t" r="r" b="b"/>
            <a:pathLst>
              <a:path h="9561227">
                <a:moveTo>
                  <a:pt x="0" y="0"/>
                </a:moveTo>
                <a:lnTo>
                  <a:pt x="0" y="9561227"/>
                </a:lnTo>
              </a:path>
            </a:pathLst>
          </a:custGeom>
          <a:ln w="19050" cmpd="sng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376516" y="4847907"/>
            <a:ext cx="69727" cy="27792109"/>
          </a:xfrm>
          <a:custGeom>
            <a:avLst/>
            <a:gdLst/>
            <a:ahLst/>
            <a:cxnLst/>
            <a:rect l="l" t="t" r="r" b="b"/>
            <a:pathLst>
              <a:path h="9561227">
                <a:moveTo>
                  <a:pt x="0" y="0"/>
                </a:moveTo>
                <a:lnTo>
                  <a:pt x="0" y="9561227"/>
                </a:lnTo>
              </a:path>
            </a:pathLst>
          </a:custGeom>
          <a:ln w="19050" cmpd="sng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4" name="object 17"/>
          <p:cNvSpPr/>
          <p:nvPr/>
        </p:nvSpPr>
        <p:spPr>
          <a:xfrm>
            <a:off x="1304980" y="4565989"/>
            <a:ext cx="40625007" cy="600164"/>
          </a:xfrm>
          <a:custGeom>
            <a:avLst/>
            <a:gdLst/>
            <a:ahLst/>
            <a:cxnLst/>
            <a:rect l="l" t="t" r="r" b="b"/>
            <a:pathLst>
              <a:path w="18149533">
                <a:moveTo>
                  <a:pt x="0" y="0"/>
                </a:moveTo>
                <a:lnTo>
                  <a:pt x="18149533" y="0"/>
                </a:lnTo>
              </a:path>
            </a:pathLst>
          </a:custGeom>
          <a:ln w="9602">
            <a:solidFill>
              <a:srgbClr val="717272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BE01E0A-09F0-9D8D-ADDD-38E7CB30423C}"/>
              </a:ext>
            </a:extLst>
          </p:cNvPr>
          <p:cNvSpPr txBox="1"/>
          <p:nvPr/>
        </p:nvSpPr>
        <p:spPr>
          <a:xfrm>
            <a:off x="1303672" y="3125584"/>
            <a:ext cx="40626315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dirty="0">
                <a:latin typeface="Buckeye Serif 2" pitchFamily="2" charset="77"/>
                <a:ea typeface="Buckeye Serif 2" pitchFamily="2" charset="77"/>
              </a:rPr>
              <a:t>John Paul V. Anders</a:t>
            </a:r>
            <a:r>
              <a:rPr lang="en-US" sz="2800" baseline="30000" dirty="0">
                <a:latin typeface="Buckeye Serif 2" pitchFamily="2" charset="77"/>
                <a:ea typeface="Buckeye Serif 2" pitchFamily="2" charset="77"/>
              </a:rPr>
              <a:t>1</a:t>
            </a:r>
            <a:r>
              <a:rPr lang="en-US" sz="2800" dirty="0">
                <a:latin typeface="Buckeye Serif 2" pitchFamily="2" charset="77"/>
                <a:ea typeface="Buckeye Serif 2" pitchFamily="2" charset="77"/>
              </a:rPr>
              <a:t>, Nathan A. Edwards</a:t>
            </a:r>
            <a:r>
              <a:rPr lang="en-US" sz="2800" baseline="30000" dirty="0">
                <a:latin typeface="Buckeye Serif 2" pitchFamily="2" charset="77"/>
                <a:ea typeface="Buckeye Serif 2" pitchFamily="2" charset="77"/>
              </a:rPr>
              <a:t>1,4</a:t>
            </a:r>
            <a:r>
              <a:rPr lang="en-US" sz="2800" dirty="0">
                <a:latin typeface="Buckeye Serif 2" pitchFamily="2" charset="77"/>
                <a:ea typeface="Buckeye Serif 2" pitchFamily="2" charset="77"/>
              </a:rPr>
              <a:t>,</a:t>
            </a:r>
            <a:r>
              <a:rPr lang="en-US" sz="2800" baseline="30000" dirty="0">
                <a:latin typeface="Buckeye Serif 2" pitchFamily="2" charset="77"/>
                <a:ea typeface="Buckeye Serif 2" pitchFamily="2" charset="77"/>
              </a:rPr>
              <a:t> </a:t>
            </a:r>
            <a:r>
              <a:rPr lang="en-US" sz="2800" dirty="0">
                <a:latin typeface="Buckeye Serif 2" pitchFamily="2" charset="77"/>
                <a:ea typeface="Buckeye Serif 2" pitchFamily="2" charset="77"/>
              </a:rPr>
              <a:t>Angela M. Emerson</a:t>
            </a:r>
            <a:r>
              <a:rPr lang="en-US" sz="2800" baseline="30000" dirty="0">
                <a:latin typeface="Buckeye Serif 2" pitchFamily="2" charset="77"/>
                <a:ea typeface="Buckeye Serif 2" pitchFamily="2" charset="77"/>
              </a:rPr>
              <a:t>1</a:t>
            </a:r>
            <a:r>
              <a:rPr lang="en-US" sz="2800" dirty="0">
                <a:latin typeface="Buckeye Serif 2" pitchFamily="2" charset="77"/>
                <a:ea typeface="Buckeye Serif 2" pitchFamily="2" charset="77"/>
              </a:rPr>
              <a:t>, Alexa Plokin</a:t>
            </a:r>
            <a:r>
              <a:rPr lang="en-US" sz="2800" baseline="30000" dirty="0">
                <a:latin typeface="Buckeye Serif 2" pitchFamily="2" charset="77"/>
                <a:ea typeface="Buckeye Serif 2" pitchFamily="2" charset="77"/>
              </a:rPr>
              <a:t>2</a:t>
            </a:r>
            <a:r>
              <a:rPr lang="en-US" sz="2800" dirty="0">
                <a:latin typeface="Buckeye Serif 2" pitchFamily="2" charset="77"/>
                <a:ea typeface="Buckeye Serif 2" pitchFamily="2" charset="77"/>
              </a:rPr>
              <a:t>, Samantha J. Brooks</a:t>
            </a:r>
            <a:r>
              <a:rPr lang="en-US" sz="2800" baseline="30000" dirty="0">
                <a:latin typeface="Buckeye Serif 2" pitchFamily="2" charset="77"/>
                <a:ea typeface="Buckeye Serif 2" pitchFamily="2" charset="77"/>
              </a:rPr>
              <a:t>5</a:t>
            </a:r>
            <a:r>
              <a:rPr lang="en-US" sz="2800" dirty="0">
                <a:latin typeface="Buckeye Serif 2" pitchFamily="2" charset="77"/>
                <a:ea typeface="Buckeye Serif 2" pitchFamily="2" charset="77"/>
              </a:rPr>
              <a:t>, Fode Tounkara</a:t>
            </a:r>
            <a:r>
              <a:rPr lang="en-US" sz="2800" baseline="30000" dirty="0">
                <a:latin typeface="Buckeye Serif 2" pitchFamily="2" charset="77"/>
                <a:ea typeface="Buckeye Serif 2" pitchFamily="2" charset="77"/>
              </a:rPr>
              <a:t>3</a:t>
            </a:r>
            <a:r>
              <a:rPr lang="en-US" sz="2800" dirty="0">
                <a:latin typeface="Buckeye Serif 2" pitchFamily="2" charset="77"/>
                <a:ea typeface="Buckeye Serif 2" pitchFamily="2" charset="77"/>
              </a:rPr>
              <a:t>, Morgan Orr</a:t>
            </a:r>
            <a:r>
              <a:rPr lang="en-US" sz="2800" baseline="30000" dirty="0">
                <a:latin typeface="Buckeye Serif 2" pitchFamily="2" charset="77"/>
                <a:ea typeface="Buckeye Serif 2" pitchFamily="2" charset="77"/>
              </a:rPr>
              <a:t>1</a:t>
            </a:r>
            <a:r>
              <a:rPr lang="en-US" sz="2800" dirty="0">
                <a:latin typeface="Buckeye Serif 2" pitchFamily="2" charset="77"/>
                <a:ea typeface="Buckeye Serif 2" pitchFamily="2" charset="77"/>
              </a:rPr>
              <a:t>, Katherine S. Brubaker</a:t>
            </a:r>
            <a:r>
              <a:rPr lang="en-US" sz="2800" baseline="30000" dirty="0">
                <a:latin typeface="Buckeye Serif 2" pitchFamily="2" charset="77"/>
                <a:ea typeface="Buckeye Serif 2" pitchFamily="2" charset="77"/>
              </a:rPr>
              <a:t>1</a:t>
            </a:r>
            <a:r>
              <a:rPr lang="en-US" sz="2800" dirty="0">
                <a:latin typeface="Buckeye Serif 2" pitchFamily="2" charset="77"/>
                <a:ea typeface="Buckeye Serif 2" pitchFamily="2" charset="77"/>
              </a:rPr>
              <a:t>, Stephanie L. Di Stasi</a:t>
            </a:r>
            <a:r>
              <a:rPr lang="en-US" sz="2800" baseline="30000" dirty="0">
                <a:latin typeface="Buckeye Serif 2" pitchFamily="2" charset="77"/>
                <a:ea typeface="Buckeye Serif 2" pitchFamily="2" charset="77"/>
              </a:rPr>
              <a:t>2</a:t>
            </a:r>
            <a:r>
              <a:rPr lang="en-US" sz="2800" dirty="0">
                <a:latin typeface="Buckeye Serif 2" pitchFamily="2" charset="77"/>
                <a:ea typeface="Buckeye Serif 2" pitchFamily="2" charset="77"/>
              </a:rPr>
              <a:t>, Catherine Saenz</a:t>
            </a:r>
            <a:r>
              <a:rPr lang="en-US" sz="2800" baseline="30000" dirty="0">
                <a:latin typeface="Buckeye Serif 2" pitchFamily="2" charset="77"/>
                <a:ea typeface="Buckeye Serif 2" pitchFamily="2" charset="77"/>
              </a:rPr>
              <a:t>1,5</a:t>
            </a:r>
            <a:r>
              <a:rPr lang="en-US" sz="2800" dirty="0">
                <a:latin typeface="Buckeye Serif 2" pitchFamily="2" charset="77"/>
                <a:ea typeface="Buckeye Serif 2" pitchFamily="2" charset="77"/>
              </a:rPr>
              <a:t>, Joshua A. Hagen</a:t>
            </a:r>
            <a:r>
              <a:rPr lang="en-US" sz="2800" baseline="30000" dirty="0">
                <a:latin typeface="Buckeye Serif 2" pitchFamily="2" charset="77"/>
                <a:ea typeface="Buckeye Serif 2" pitchFamily="2" charset="77"/>
              </a:rPr>
              <a:t>1</a:t>
            </a:r>
            <a:r>
              <a:rPr lang="en-US" sz="2800" dirty="0">
                <a:latin typeface="Buckeye Serif 2" pitchFamily="2" charset="77"/>
                <a:ea typeface="Buckeye Serif 2" pitchFamily="2" charset="77"/>
              </a:rPr>
              <a:t>, Carmen E. Quatman</a:t>
            </a:r>
            <a:r>
              <a:rPr lang="en-US" sz="2800" baseline="30000" dirty="0">
                <a:latin typeface="Buckeye Serif 2" pitchFamily="2" charset="77"/>
                <a:ea typeface="Buckeye Serif 2" pitchFamily="2" charset="77"/>
              </a:rPr>
              <a:t>1,4</a:t>
            </a:r>
            <a:r>
              <a:rPr lang="en-US" sz="2800" dirty="0">
                <a:latin typeface="Buckeye Serif 2" pitchFamily="2" charset="77"/>
                <a:ea typeface="Buckeye Serif 2" pitchFamily="2" charset="77"/>
              </a:rPr>
              <a:t> </a:t>
            </a:r>
          </a:p>
          <a:p>
            <a:pPr algn="ctr"/>
            <a:r>
              <a:rPr lang="en-US" sz="2800" baseline="30000" dirty="0">
                <a:latin typeface="Buckeye Serif 2" pitchFamily="2" charset="77"/>
                <a:ea typeface="Buckeye Serif 2" pitchFamily="2" charset="77"/>
              </a:rPr>
              <a:t>1</a:t>
            </a:r>
            <a:r>
              <a:rPr lang="en-US" sz="2800" dirty="0">
                <a:latin typeface="Buckeye Serif 2" pitchFamily="2" charset="77"/>
                <a:ea typeface="Buckeye Serif 2" pitchFamily="2" charset="77"/>
              </a:rPr>
              <a:t>Human Performance Collaborative, Ohio State University; </a:t>
            </a:r>
            <a:r>
              <a:rPr lang="en-US" sz="2800" baseline="30000" dirty="0">
                <a:latin typeface="Buckeye Serif 2" pitchFamily="2" charset="77"/>
                <a:ea typeface="Buckeye Serif 2" pitchFamily="2" charset="77"/>
              </a:rPr>
              <a:t>2</a:t>
            </a:r>
            <a:r>
              <a:rPr lang="en-US" sz="2800" dirty="0">
                <a:latin typeface="Buckeye Serif 2" pitchFamily="2" charset="77"/>
                <a:ea typeface="Buckeye Serif 2" pitchFamily="2" charset="77"/>
              </a:rPr>
              <a:t>Department of Health and Rehabilitation Sciences, College of Medicine, </a:t>
            </a:r>
            <a:r>
              <a:rPr lang="en-US" sz="2800" baseline="30000" dirty="0">
                <a:latin typeface="Buckeye Serif 2" pitchFamily="2" charset="77"/>
                <a:ea typeface="Buckeye Serif 2" pitchFamily="2" charset="77"/>
              </a:rPr>
              <a:t>3</a:t>
            </a:r>
            <a:r>
              <a:rPr lang="en-US" sz="2800" dirty="0">
                <a:latin typeface="Buckeye Serif 2" pitchFamily="2" charset="77"/>
                <a:ea typeface="Buckeye Serif 2" pitchFamily="2" charset="77"/>
              </a:rPr>
              <a:t>Biomedical Informatics, College of Medicine; </a:t>
            </a:r>
            <a:r>
              <a:rPr lang="en-US" sz="2800" baseline="30000" dirty="0">
                <a:latin typeface="Buckeye Serif 2" pitchFamily="2" charset="77"/>
                <a:ea typeface="Buckeye Serif 2" pitchFamily="2" charset="77"/>
              </a:rPr>
              <a:t>4</a:t>
            </a:r>
            <a:r>
              <a:rPr lang="en-US" sz="2800" dirty="0">
                <a:latin typeface="Buckeye Serif 2" pitchFamily="2" charset="77"/>
                <a:ea typeface="Buckeye Serif 2" pitchFamily="2" charset="77"/>
              </a:rPr>
              <a:t>Department of Emergency Medicine, College of Medicine; </a:t>
            </a:r>
            <a:r>
              <a:rPr lang="en-US" sz="2800" baseline="30000" dirty="0">
                <a:latin typeface="Buckeye Serif 2" pitchFamily="2" charset="77"/>
                <a:ea typeface="Buckeye Serif 2" pitchFamily="2" charset="77"/>
              </a:rPr>
              <a:t>5</a:t>
            </a:r>
            <a:r>
              <a:rPr lang="en-US" sz="2800" dirty="0">
                <a:latin typeface="Buckeye Serif 2" pitchFamily="2" charset="77"/>
                <a:ea typeface="Buckeye Serif 2" pitchFamily="2" charset="77"/>
              </a:rPr>
              <a:t>Department of Human Sciences, College of Education and Human Ecology</a:t>
            </a:r>
          </a:p>
          <a:p>
            <a:pPr algn="ctr"/>
            <a:endParaRPr lang="en-US" sz="3200" spc="-11" dirty="0">
              <a:latin typeface="Buckeye Serif 2" pitchFamily="2" charset="77"/>
              <a:ea typeface="Buckeye Serif 2" pitchFamily="2" charset="77"/>
              <a:cs typeface="Arial"/>
            </a:endParaRPr>
          </a:p>
          <a:p>
            <a:pPr algn="ctr"/>
            <a:endParaRPr lang="en-US" sz="2800" spc="-11" dirty="0">
              <a:ea typeface="Buckeye Serif" pitchFamily="2" charset="0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570ACF-A128-2F4A-8776-B91A3AA77968}"/>
              </a:ext>
            </a:extLst>
          </p:cNvPr>
          <p:cNvSpPr txBox="1"/>
          <p:nvPr/>
        </p:nvSpPr>
        <p:spPr>
          <a:xfrm>
            <a:off x="1209899" y="5466158"/>
            <a:ext cx="9769298" cy="6924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dirty="0">
              <a:latin typeface="Buckeye Serif" pitchFamily="2" charset="0"/>
              <a:ea typeface="Buckeye Serif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1BC34A-FC1C-45D2-1123-1ADB507184A3}"/>
              </a:ext>
            </a:extLst>
          </p:cNvPr>
          <p:cNvSpPr txBox="1"/>
          <p:nvPr/>
        </p:nvSpPr>
        <p:spPr>
          <a:xfrm>
            <a:off x="1258288" y="16499770"/>
            <a:ext cx="10148638" cy="30931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latin typeface="Buckeye Serif 2" pitchFamily="2" charset="77"/>
                <a:ea typeface="Buckeye Serif 2" pitchFamily="2" charset="77"/>
              </a:rPr>
              <a:t>Examine the relationship between cardiovascular health and wearable-derived biomarkers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latin typeface="Buckeye Serif 2" pitchFamily="2" charset="77"/>
                <a:ea typeface="Buckeye Serif 2" pitchFamily="2" charset="77"/>
              </a:rPr>
              <a:t>Characterize readiness in female first responders</a:t>
            </a:r>
            <a:endParaRPr lang="en-US" kern="0" dirty="0">
              <a:latin typeface="Buckeye Serif 2" pitchFamily="2" charset="77"/>
              <a:ea typeface="Buckeye Serif 2" pitchFamily="2" charset="77"/>
              <a:cs typeface="Times New Roman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B26056-4B00-0422-2300-4A17AE59E3F5}"/>
              </a:ext>
            </a:extLst>
          </p:cNvPr>
          <p:cNvSpPr txBox="1"/>
          <p:nvPr/>
        </p:nvSpPr>
        <p:spPr>
          <a:xfrm>
            <a:off x="11790524" y="5022972"/>
            <a:ext cx="951917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uckeye Serif" pitchFamily="2" charset="0"/>
                <a:ea typeface="Buckeye Serif" pitchFamily="2" charset="0"/>
              </a:rPr>
              <a:t>Table 1. </a:t>
            </a:r>
            <a:r>
              <a:rPr lang="en-US" dirty="0">
                <a:latin typeface="Buckeye Serif" pitchFamily="2" charset="0"/>
                <a:ea typeface="Buckeye Serif" pitchFamily="2" charset="0"/>
              </a:rPr>
              <a:t>Participant Demographics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26C45F0-E73D-D858-8D9C-E2A92BFE6FCF}"/>
              </a:ext>
            </a:extLst>
          </p:cNvPr>
          <p:cNvSpPr txBox="1"/>
          <p:nvPr/>
        </p:nvSpPr>
        <p:spPr>
          <a:xfrm>
            <a:off x="32576609" y="22146392"/>
            <a:ext cx="10301044" cy="102951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latin typeface="Buckeye Serif 2" pitchFamily="2" charset="77"/>
                <a:ea typeface="Buckeye Serif 2" pitchFamily="2" charset="77"/>
              </a:rPr>
              <a:t>HR was inversely associated with sleep efficiency and HRV, underscoring the links between sleep, cardiovascular health, and readiness.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latin typeface="Buckeye Serif 2" pitchFamily="2" charset="77"/>
                <a:ea typeface="Buckeye Serif 2" pitchFamily="2" charset="77"/>
              </a:rPr>
              <a:t>The inverse relationship between age and HR may reflect greater aerobic fitness in older participants, but this did not offset the age-related decline in HRV.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latin typeface="Buckeye Serif 2" pitchFamily="2" charset="77"/>
                <a:ea typeface="Buckeye Serif 2" pitchFamily="2" charset="77"/>
              </a:rPr>
              <a:t>Cardiovascular and sleep health play interconnected roles in shaping readiness for tactical athletes.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latin typeface="Buckeye Serif 2" pitchFamily="2" charset="77"/>
                <a:ea typeface="Buckeye Serif 2" pitchFamily="2" charset="77"/>
              </a:rPr>
              <a:t>Wearable technology offers a practical tool for monitoring these relationships and informing targeted interventions to optimize performance and mitigate cardiometabolic risk in women in high-stress occupations.</a:t>
            </a:r>
          </a:p>
        </p:txBody>
      </p:sp>
      <p:sp>
        <p:nvSpPr>
          <p:cNvPr id="1031" name="Rectangle 1030">
            <a:extLst>
              <a:ext uri="{FF2B5EF4-FFF2-40B4-BE49-F238E27FC236}">
                <a16:creationId xmlns:a16="http://schemas.microsoft.com/office/drawing/2014/main" id="{1FC26A93-5DFF-DF52-91C6-DCBE3B691015}"/>
              </a:ext>
            </a:extLst>
          </p:cNvPr>
          <p:cNvSpPr/>
          <p:nvPr/>
        </p:nvSpPr>
        <p:spPr>
          <a:xfrm>
            <a:off x="1258288" y="4753032"/>
            <a:ext cx="9829978" cy="86629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2" name="object 3">
            <a:extLst>
              <a:ext uri="{FF2B5EF4-FFF2-40B4-BE49-F238E27FC236}">
                <a16:creationId xmlns:a16="http://schemas.microsoft.com/office/drawing/2014/main" id="{0016CFD2-C859-70CE-759E-E41FF82732C9}"/>
              </a:ext>
            </a:extLst>
          </p:cNvPr>
          <p:cNvSpPr txBox="1"/>
          <p:nvPr/>
        </p:nvSpPr>
        <p:spPr>
          <a:xfrm>
            <a:off x="1106185" y="4831196"/>
            <a:ext cx="10165860" cy="76944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27305" algn="ctr">
              <a:spcAft>
                <a:spcPts val="1310"/>
              </a:spcAft>
            </a:pPr>
            <a:r>
              <a:rPr lang="en-US" sz="5000" b="1" spc="-11" dirty="0">
                <a:latin typeface="Buckeye Serif" pitchFamily="2" charset="0"/>
                <a:ea typeface="Buckeye Serif" pitchFamily="2" charset="0"/>
                <a:cs typeface="Arial" panose="020B0604020202020204" pitchFamily="34" charset="0"/>
              </a:rPr>
              <a:t>INTRODUCTION</a:t>
            </a:r>
            <a:endParaRPr lang="en-US" sz="5000" b="1" dirty="0">
              <a:latin typeface="Buckeye Serif" pitchFamily="2" charset="0"/>
              <a:ea typeface="Buckeye Serif" pitchFamily="2" charset="0"/>
              <a:cs typeface="Arial" panose="020B0604020202020204" pitchFamily="34" charset="0"/>
            </a:endParaRPr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5A57FECF-1205-FB02-EB71-6A7BC8BCC5A2}"/>
              </a:ext>
            </a:extLst>
          </p:cNvPr>
          <p:cNvSpPr/>
          <p:nvPr/>
        </p:nvSpPr>
        <p:spPr>
          <a:xfrm>
            <a:off x="1303673" y="15013349"/>
            <a:ext cx="9848902" cy="9525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4" name="TextBox 1033">
            <a:extLst>
              <a:ext uri="{FF2B5EF4-FFF2-40B4-BE49-F238E27FC236}">
                <a16:creationId xmlns:a16="http://schemas.microsoft.com/office/drawing/2014/main" id="{241C22ED-D10C-2363-E1E8-2533E6889475}"/>
              </a:ext>
            </a:extLst>
          </p:cNvPr>
          <p:cNvSpPr txBox="1"/>
          <p:nvPr/>
        </p:nvSpPr>
        <p:spPr>
          <a:xfrm>
            <a:off x="1303674" y="15098686"/>
            <a:ext cx="9980180" cy="10464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000" b="1" dirty="0">
                <a:latin typeface="Buckeye Serif" pitchFamily="2" charset="0"/>
                <a:ea typeface="Buckeye Serif" pitchFamily="2" charset="0"/>
                <a:cs typeface="Arial" panose="020B0604020202020204" pitchFamily="34" charset="0"/>
              </a:rPr>
              <a:t>PURPOSE</a:t>
            </a:r>
          </a:p>
          <a:p>
            <a:pPr algn="ctr"/>
            <a:endParaRPr lang="en-US" sz="1200" b="1" dirty="0">
              <a:solidFill>
                <a:srgbClr val="4140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EA9F215D-87BD-6D7A-34D7-1C7A701353F3}"/>
              </a:ext>
            </a:extLst>
          </p:cNvPr>
          <p:cNvSpPr/>
          <p:nvPr/>
        </p:nvSpPr>
        <p:spPr>
          <a:xfrm>
            <a:off x="1304980" y="26874943"/>
            <a:ext cx="9829979" cy="9525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7" name="TextBox 1036">
            <a:extLst>
              <a:ext uri="{FF2B5EF4-FFF2-40B4-BE49-F238E27FC236}">
                <a16:creationId xmlns:a16="http://schemas.microsoft.com/office/drawing/2014/main" id="{9EA6FF69-CE0E-DECD-7604-4887AAA3EA79}"/>
              </a:ext>
            </a:extLst>
          </p:cNvPr>
          <p:cNvSpPr txBox="1"/>
          <p:nvPr/>
        </p:nvSpPr>
        <p:spPr>
          <a:xfrm>
            <a:off x="1153680" y="26968759"/>
            <a:ext cx="10252648" cy="102412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19685" algn="ctr">
              <a:lnSpc>
                <a:spcPct val="110000"/>
              </a:lnSpc>
            </a:pPr>
            <a:r>
              <a:rPr lang="en-US" sz="5000" b="1" spc="-11" dirty="0">
                <a:latin typeface="Buckeye Serif" pitchFamily="2" charset="0"/>
                <a:ea typeface="Buckeye Serif" pitchFamily="2" charset="0"/>
                <a:cs typeface="Arial"/>
              </a:rPr>
              <a:t>METHODS</a:t>
            </a:r>
            <a:endParaRPr lang="en-US" sz="5000" dirty="0">
              <a:latin typeface="Buckeye Serif" pitchFamily="2" charset="0"/>
              <a:ea typeface="Buckeye Serif" pitchFamily="2" charset="0"/>
            </a:endParaRPr>
          </a:p>
          <a:p>
            <a:pPr algn="ctr">
              <a:lnSpc>
                <a:spcPct val="103000"/>
              </a:lnSpc>
            </a:pPr>
            <a:endParaRPr lang="en-US" sz="1200" dirty="0">
              <a:solidFill>
                <a:srgbClr val="414042"/>
              </a:solidFill>
              <a:latin typeface="Arial"/>
              <a:ea typeface="+mn-lt"/>
              <a:cs typeface="+mn-lt"/>
            </a:endParaRPr>
          </a:p>
        </p:txBody>
      </p:sp>
      <p:sp>
        <p:nvSpPr>
          <p:cNvPr id="1040" name="Rectangle 1039">
            <a:extLst>
              <a:ext uri="{FF2B5EF4-FFF2-40B4-BE49-F238E27FC236}">
                <a16:creationId xmlns:a16="http://schemas.microsoft.com/office/drawing/2014/main" id="{3EF332D9-ECD5-846A-4485-29D74C69FC2D}"/>
              </a:ext>
            </a:extLst>
          </p:cNvPr>
          <p:cNvSpPr/>
          <p:nvPr/>
        </p:nvSpPr>
        <p:spPr>
          <a:xfrm>
            <a:off x="11606131" y="18867510"/>
            <a:ext cx="10139983" cy="9525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1" name="TextBox 1040">
            <a:extLst>
              <a:ext uri="{FF2B5EF4-FFF2-40B4-BE49-F238E27FC236}">
                <a16:creationId xmlns:a16="http://schemas.microsoft.com/office/drawing/2014/main" id="{E0C9D5B6-95C7-7693-C398-66B17B2AC41E}"/>
              </a:ext>
            </a:extLst>
          </p:cNvPr>
          <p:cNvSpPr txBox="1"/>
          <p:nvPr/>
        </p:nvSpPr>
        <p:spPr>
          <a:xfrm>
            <a:off x="11560071" y="18960781"/>
            <a:ext cx="10190964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000" b="1" dirty="0">
                <a:latin typeface="Buckeye Serif" pitchFamily="2" charset="0"/>
                <a:ea typeface="Buckeye Serif" pitchFamily="2" charset="0"/>
              </a:rPr>
              <a:t>RESULTS</a:t>
            </a:r>
            <a:endParaRPr lang="en-US" sz="5000" dirty="0">
              <a:latin typeface="Buckeye Serif" pitchFamily="2" charset="0"/>
              <a:ea typeface="Buckeye Serif" pitchFamily="2" charset="0"/>
            </a:endParaRPr>
          </a:p>
        </p:txBody>
      </p:sp>
      <p:sp>
        <p:nvSpPr>
          <p:cNvPr id="1042" name="Rectangle 1041">
            <a:extLst>
              <a:ext uri="{FF2B5EF4-FFF2-40B4-BE49-F238E27FC236}">
                <a16:creationId xmlns:a16="http://schemas.microsoft.com/office/drawing/2014/main" id="{FF8181A9-3C13-BC14-6FF6-B897502DF397}"/>
              </a:ext>
            </a:extLst>
          </p:cNvPr>
          <p:cNvSpPr/>
          <p:nvPr/>
        </p:nvSpPr>
        <p:spPr>
          <a:xfrm>
            <a:off x="32597538" y="20879584"/>
            <a:ext cx="10139983" cy="9525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4" name="object 26">
            <a:extLst>
              <a:ext uri="{FF2B5EF4-FFF2-40B4-BE49-F238E27FC236}">
                <a16:creationId xmlns:a16="http://schemas.microsoft.com/office/drawing/2014/main" id="{98547E57-4A44-5C93-991B-E59E082BFE97}"/>
              </a:ext>
            </a:extLst>
          </p:cNvPr>
          <p:cNvSpPr txBox="1"/>
          <p:nvPr/>
        </p:nvSpPr>
        <p:spPr>
          <a:xfrm>
            <a:off x="32376515" y="20942296"/>
            <a:ext cx="10093812" cy="82715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9685" algn="ctr">
              <a:lnSpc>
                <a:spcPct val="110000"/>
              </a:lnSpc>
              <a:spcAft>
                <a:spcPts val="1310"/>
              </a:spcAft>
            </a:pPr>
            <a:r>
              <a:rPr lang="en-US" sz="5000" b="1" spc="-11" dirty="0">
                <a:latin typeface="Buckeye Serif" pitchFamily="2" charset="0"/>
                <a:ea typeface="Buckeye Serif" pitchFamily="2" charset="0"/>
                <a:cs typeface="Arial" panose="020B0604020202020204" pitchFamily="34" charset="0"/>
              </a:rPr>
              <a:t>CONCLUSION</a:t>
            </a:r>
            <a:endParaRPr lang="en-US" sz="5000" b="1" spc="11" dirty="0">
              <a:solidFill>
                <a:srgbClr val="231F20"/>
              </a:solidFill>
              <a:latin typeface="Buckeye Serif" pitchFamily="2" charset="0"/>
              <a:ea typeface="Buckeye Serif" pitchFamily="2" charset="0"/>
              <a:cs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7AD3AD1-3055-A820-E653-2D4B7035FF37}"/>
              </a:ext>
            </a:extLst>
          </p:cNvPr>
          <p:cNvSpPr txBox="1"/>
          <p:nvPr/>
        </p:nvSpPr>
        <p:spPr>
          <a:xfrm>
            <a:off x="-168879" y="28703889"/>
            <a:ext cx="119594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F554E1-B246-8846-42DF-2B7709673703}"/>
              </a:ext>
            </a:extLst>
          </p:cNvPr>
          <p:cNvSpPr txBox="1"/>
          <p:nvPr/>
        </p:nvSpPr>
        <p:spPr>
          <a:xfrm>
            <a:off x="11677871" y="12898809"/>
            <a:ext cx="10400198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latin typeface="Buckeye Serif 2" pitchFamily="2" charset="77"/>
                <a:ea typeface="Buckeye Serif 2" pitchFamily="2" charset="77"/>
              </a:rPr>
              <a:t>A longitudinal, exploratory mixed-effects model examined relationships between performance metrics and wearable biomarkers.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latin typeface="Buckeye Serif 2" pitchFamily="2" charset="77"/>
                <a:ea typeface="Buckeye Serif 2" pitchFamily="2" charset="77"/>
              </a:rPr>
              <a:t>Log-transformed HR and HRV improved model fit. Repeated measures were modeled using an autoregressive [AR(1)] structure and with restricted maximum likelihood estimation.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50668D-EDC4-AB89-EE55-5AA8533D782B}"/>
              </a:ext>
            </a:extLst>
          </p:cNvPr>
          <p:cNvSpPr txBox="1"/>
          <p:nvPr/>
        </p:nvSpPr>
        <p:spPr>
          <a:xfrm>
            <a:off x="32610120" y="14645920"/>
            <a:ext cx="9893718" cy="609397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latin typeface="Buckeye Serif 2" pitchFamily="2" charset="77"/>
                <a:ea typeface="Buckeye Serif 2" pitchFamily="2" charset="77"/>
              </a:rPr>
              <a:t>Two mixed-effects models were identified for log[HR] and log[HRV].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latin typeface="Buckeye Serif 2" pitchFamily="2" charset="77"/>
                <a:ea typeface="Buckeye Serif 2" pitchFamily="2" charset="77"/>
              </a:rPr>
              <a:t>In the log[HR] model, HRV (β=-0.004), SE (β=-0.001), and age (β=-0.039) were significantly (</a:t>
            </a:r>
            <a:r>
              <a:rPr lang="en-US" i="1" dirty="0">
                <a:latin typeface="Buckeye Serif 2" pitchFamily="2" charset="77"/>
                <a:ea typeface="Buckeye Serif 2" pitchFamily="2" charset="77"/>
              </a:rPr>
              <a:t>p</a:t>
            </a:r>
            <a:r>
              <a:rPr lang="en-US" dirty="0">
                <a:latin typeface="Buckeye Serif 2" pitchFamily="2" charset="77"/>
                <a:ea typeface="Buckeye Serif 2" pitchFamily="2" charset="77"/>
              </a:rPr>
              <a:t>&lt;0.05) and inversely associated with HR.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latin typeface="Buckeye Serif 2" pitchFamily="2" charset="77"/>
                <a:ea typeface="Buckeye Serif 2" pitchFamily="2" charset="77"/>
              </a:rPr>
              <a:t>In the log[HRV] model, HR (β=-0.050) and age (β=-0.021) were significantly (</a:t>
            </a:r>
            <a:r>
              <a:rPr lang="en-US" i="1" dirty="0">
                <a:latin typeface="Buckeye Serif 2" pitchFamily="2" charset="77"/>
                <a:ea typeface="Buckeye Serif 2" pitchFamily="2" charset="77"/>
              </a:rPr>
              <a:t>p</a:t>
            </a:r>
            <a:r>
              <a:rPr lang="en-US" dirty="0">
                <a:latin typeface="Buckeye Serif 2" pitchFamily="2" charset="77"/>
                <a:ea typeface="Buckeye Serif 2" pitchFamily="2" charset="77"/>
              </a:rPr>
              <a:t>&lt;0.05) and inversely associated with HRV. </a:t>
            </a:r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B3BF6FAC-392C-B241-EFC9-8DFDEB4EB1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982575"/>
              </p:ext>
            </p:extLst>
          </p:nvPr>
        </p:nvGraphicFramePr>
        <p:xfrm>
          <a:off x="11916532" y="5973627"/>
          <a:ext cx="9519180" cy="642997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759590">
                  <a:extLst>
                    <a:ext uri="{9D8B030D-6E8A-4147-A177-3AD203B41FA5}">
                      <a16:colId xmlns:a16="http://schemas.microsoft.com/office/drawing/2014/main" val="3290242554"/>
                    </a:ext>
                  </a:extLst>
                </a:gridCol>
                <a:gridCol w="4759590">
                  <a:extLst>
                    <a:ext uri="{9D8B030D-6E8A-4147-A177-3AD203B41FA5}">
                      <a16:colId xmlns:a16="http://schemas.microsoft.com/office/drawing/2014/main" val="3488520390"/>
                    </a:ext>
                  </a:extLst>
                </a:gridCol>
              </a:tblGrid>
              <a:tr h="12493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400" dirty="0">
                          <a:latin typeface="Buckeye Serif 2" pitchFamily="2" charset="77"/>
                          <a:ea typeface="Buckeye Serif 2" pitchFamily="2" charset="77"/>
                        </a:rPr>
                        <a:t>Variable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400" dirty="0" err="1">
                          <a:latin typeface="Buckeye Serif 2" pitchFamily="2" charset="77"/>
                          <a:ea typeface="Buckeye Serif 2" pitchFamily="2" charset="77"/>
                        </a:rPr>
                        <a:t>Mean±SD</a:t>
                      </a:r>
                      <a:endParaRPr lang="en-US" sz="4400" dirty="0">
                        <a:latin typeface="Buckeye Serif 2" pitchFamily="2" charset="77"/>
                        <a:ea typeface="Buckeye Serif 2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6981251"/>
                  </a:ext>
                </a:extLst>
              </a:tr>
              <a:tr h="12493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400" dirty="0">
                          <a:latin typeface="Buckeye Serif 2" pitchFamily="2" charset="77"/>
                          <a:ea typeface="Buckeye Serif 2" pitchFamily="2" charset="77"/>
                        </a:rPr>
                        <a:t>Age (years)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400" dirty="0">
                          <a:latin typeface="Buckeye Serif 2" pitchFamily="2" charset="77"/>
                          <a:ea typeface="Buckeye Serif 2" pitchFamily="2" charset="77"/>
                        </a:rPr>
                        <a:t>38.6±10.9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2278737"/>
                  </a:ext>
                </a:extLst>
              </a:tr>
              <a:tr h="12493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400">
                          <a:latin typeface="Buckeye Serif 2" pitchFamily="2" charset="77"/>
                          <a:ea typeface="Buckeye Serif 2" pitchFamily="2" charset="77"/>
                        </a:rPr>
                        <a:t>Weight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400" dirty="0">
                          <a:latin typeface="Buckeye Serif 2" pitchFamily="2" charset="77"/>
                          <a:ea typeface="Buckeye Serif 2" pitchFamily="2" charset="77"/>
                        </a:rPr>
                        <a:t>169.5±32.7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2247666"/>
                  </a:ext>
                </a:extLst>
              </a:tr>
              <a:tr h="12493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400" dirty="0">
                          <a:latin typeface="Buckeye Serif 2" pitchFamily="2" charset="77"/>
                          <a:ea typeface="Buckeye Serif 2" pitchFamily="2" charset="77"/>
                        </a:rPr>
                        <a:t>VO2max (mL/kg/min)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400" dirty="0">
                          <a:latin typeface="Buckeye Serif 2" pitchFamily="2" charset="77"/>
                          <a:ea typeface="Buckeye Serif 2" pitchFamily="2" charset="77"/>
                        </a:rPr>
                        <a:t>33.2±9.5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2721471"/>
                  </a:ext>
                </a:extLst>
              </a:tr>
              <a:tr h="12493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400" dirty="0">
                          <a:latin typeface="Buckeye Serif 2" pitchFamily="2" charset="77"/>
                          <a:ea typeface="Buckeye Serif 2" pitchFamily="2" charset="77"/>
                        </a:rPr>
                        <a:t>Body Fat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400" dirty="0">
                          <a:latin typeface="Buckeye Serif 2" pitchFamily="2" charset="77"/>
                          <a:ea typeface="Buckeye Serif 2" pitchFamily="2" charset="77"/>
                        </a:rPr>
                        <a:t>31.8±7.9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3504902"/>
                  </a:ext>
                </a:extLst>
              </a:tr>
            </a:tbl>
          </a:graphicData>
        </a:graphic>
      </p:graphicFrame>
      <p:graphicFrame>
        <p:nvGraphicFramePr>
          <p:cNvPr id="38" name="Table 37">
            <a:extLst>
              <a:ext uri="{FF2B5EF4-FFF2-40B4-BE49-F238E27FC236}">
                <a16:creationId xmlns:a16="http://schemas.microsoft.com/office/drawing/2014/main" id="{9CEA9806-D68B-014A-A045-1BBFB8D779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7235925"/>
              </p:ext>
            </p:extLst>
          </p:nvPr>
        </p:nvGraphicFramePr>
        <p:xfrm>
          <a:off x="11897749" y="22307216"/>
          <a:ext cx="9519180" cy="913545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759590">
                  <a:extLst>
                    <a:ext uri="{9D8B030D-6E8A-4147-A177-3AD203B41FA5}">
                      <a16:colId xmlns:a16="http://schemas.microsoft.com/office/drawing/2014/main" val="3290242554"/>
                    </a:ext>
                  </a:extLst>
                </a:gridCol>
                <a:gridCol w="4759590">
                  <a:extLst>
                    <a:ext uri="{9D8B030D-6E8A-4147-A177-3AD203B41FA5}">
                      <a16:colId xmlns:a16="http://schemas.microsoft.com/office/drawing/2014/main" val="34885203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400" dirty="0">
                          <a:latin typeface="Buckeye Serif 2" pitchFamily="2" charset="77"/>
                          <a:ea typeface="Buckeye Serif 2" pitchFamily="2" charset="77"/>
                        </a:rPr>
                        <a:t>Oura Measure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400" dirty="0" err="1">
                          <a:latin typeface="Buckeye Serif 2" pitchFamily="2" charset="77"/>
                          <a:ea typeface="Buckeye Serif 2" pitchFamily="2" charset="77"/>
                        </a:rPr>
                        <a:t>Mean±SD</a:t>
                      </a:r>
                      <a:endParaRPr lang="en-US" sz="4400" dirty="0">
                        <a:latin typeface="Buckeye Serif 2" pitchFamily="2" charset="77"/>
                        <a:ea typeface="Buckeye Serif 2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6981251"/>
                  </a:ext>
                </a:extLst>
              </a:tr>
              <a:tr h="12493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400" dirty="0">
                          <a:latin typeface="Buckeye Serif 2" pitchFamily="2" charset="77"/>
                          <a:ea typeface="Buckeye Serif 2" pitchFamily="2" charset="77"/>
                        </a:rPr>
                        <a:t>HR (bpm)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400" dirty="0">
                          <a:latin typeface="Buckeye Serif 2" pitchFamily="2" charset="77"/>
                          <a:ea typeface="Buckeye Serif 2" pitchFamily="2" charset="77"/>
                        </a:rPr>
                        <a:t>68.3±9.5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2684650"/>
                  </a:ext>
                </a:extLst>
              </a:tr>
              <a:tr h="12493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400" dirty="0">
                          <a:latin typeface="Buckeye Serif 2" pitchFamily="2" charset="77"/>
                          <a:ea typeface="Buckeye Serif 2" pitchFamily="2" charset="77"/>
                        </a:rPr>
                        <a:t>HRV (</a:t>
                      </a:r>
                      <a:r>
                        <a:rPr lang="en-US" sz="4400" dirty="0" err="1">
                          <a:latin typeface="Buckeye Serif 2" pitchFamily="2" charset="77"/>
                          <a:ea typeface="Buckeye Serif 2" pitchFamily="2" charset="77"/>
                        </a:rPr>
                        <a:t>ms</a:t>
                      </a:r>
                      <a:r>
                        <a:rPr lang="en-US" sz="4400" dirty="0">
                          <a:latin typeface="Buckeye Serif 2" pitchFamily="2" charset="77"/>
                          <a:ea typeface="Buckeye Serif 2" pitchFamily="2" charset="77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400" dirty="0">
                          <a:latin typeface="Buckeye Serif 2" pitchFamily="2" charset="77"/>
                          <a:ea typeface="Buckeye Serif 2" pitchFamily="2" charset="77"/>
                        </a:rPr>
                        <a:t>37.7±19.5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2278737"/>
                  </a:ext>
                </a:extLst>
              </a:tr>
              <a:tr h="157706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400" dirty="0">
                          <a:latin typeface="Buckeye Serif 2" pitchFamily="2" charset="77"/>
                          <a:ea typeface="Buckeye Serif 2" pitchFamily="2" charset="77"/>
                        </a:rPr>
                        <a:t>Total  Sleep Time (hours)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400" dirty="0">
                          <a:latin typeface="Buckeye Serif 2" pitchFamily="2" charset="77"/>
                          <a:ea typeface="Buckeye Serif 2" pitchFamily="2" charset="77"/>
                        </a:rPr>
                        <a:t>6.8 ± 1.5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2247666"/>
                  </a:ext>
                </a:extLst>
              </a:tr>
              <a:tr h="12493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400" dirty="0">
                          <a:latin typeface="Buckeye Serif 2" pitchFamily="2" charset="77"/>
                          <a:ea typeface="Buckeye Serif 2" pitchFamily="2" charset="77"/>
                        </a:rPr>
                        <a:t>Time in Bed (hours)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400" dirty="0">
                          <a:latin typeface="Buckeye Serif 2" pitchFamily="2" charset="77"/>
                          <a:ea typeface="Buckeye Serif 2" pitchFamily="2" charset="77"/>
                        </a:rPr>
                        <a:t>7.9 ± 1.8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2721471"/>
                  </a:ext>
                </a:extLst>
              </a:tr>
              <a:tr h="124935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400" dirty="0">
                          <a:latin typeface="Buckeye Serif 2" pitchFamily="2" charset="77"/>
                          <a:ea typeface="Buckeye Serif 2" pitchFamily="2" charset="77"/>
                        </a:rPr>
                        <a:t>Sleep efficiency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4400" dirty="0">
                          <a:latin typeface="Buckeye Serif 2" pitchFamily="2" charset="77"/>
                          <a:ea typeface="Buckeye Serif 2" pitchFamily="2" charset="77"/>
                        </a:rPr>
                        <a:t>86.1±7.4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23504902"/>
                  </a:ext>
                </a:extLst>
              </a:tr>
              <a:tr h="1249353">
                <a:tc grid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4400" dirty="0">
                          <a:latin typeface="Buckeye Serif 2" pitchFamily="2" charset="77"/>
                          <a:ea typeface="Buckeye Serif 2" pitchFamily="2" charset="77"/>
                        </a:rPr>
                        <a:t>HR= resting heart rate; HRV= heart rate variability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>
                        <a:buNone/>
                      </a:pPr>
                      <a:endParaRPr lang="en-US" sz="4400" dirty="0">
                        <a:latin typeface="Buckeye Serif 2" pitchFamily="2" charset="77"/>
                        <a:ea typeface="Buckeye Serif 2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9764650"/>
                  </a:ext>
                </a:extLst>
              </a:tr>
            </a:tbl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F82D2BD9-B006-86CE-44A6-07D2F08BA28B}"/>
              </a:ext>
            </a:extLst>
          </p:cNvPr>
          <p:cNvSpPr txBox="1"/>
          <p:nvPr/>
        </p:nvSpPr>
        <p:spPr>
          <a:xfrm>
            <a:off x="1240318" y="28374196"/>
            <a:ext cx="1040019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latin typeface="Buckeye Serif 2" pitchFamily="2" charset="77"/>
                <a:ea typeface="Buckeye Serif 2" pitchFamily="2" charset="77"/>
              </a:rPr>
              <a:t>Female first responders (n=24) completed laboratory testing of maximal oxygen uptake (</a:t>
            </a:r>
            <a:r>
              <a:rPr lang="en-US" dirty="0" err="1">
                <a:latin typeface="Buckeye Serif 2" pitchFamily="2" charset="77"/>
                <a:ea typeface="Buckeye Serif 2" pitchFamily="2" charset="77"/>
              </a:rPr>
              <a:t>VO₂max</a:t>
            </a:r>
            <a:r>
              <a:rPr lang="en-US" dirty="0">
                <a:latin typeface="Buckeye Serif 2" pitchFamily="2" charset="77"/>
                <a:ea typeface="Buckeye Serif 2" pitchFamily="2" charset="77"/>
              </a:rPr>
              <a:t>) and and dual x-ray absorptiometry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latin typeface="Buckeye Serif 2" pitchFamily="2" charset="77"/>
                <a:ea typeface="Buckeye Serif 2" pitchFamily="2" charset="77"/>
              </a:rPr>
              <a:t>Participants were provided an Oura Ring (Gen4) and instructed to wear for 30 days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31A0D77-5266-3B55-5931-535378DB5F4B}"/>
              </a:ext>
            </a:extLst>
          </p:cNvPr>
          <p:cNvSpPr txBox="1"/>
          <p:nvPr/>
        </p:nvSpPr>
        <p:spPr>
          <a:xfrm>
            <a:off x="11937147" y="20690916"/>
            <a:ext cx="951917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uckeye Serif" pitchFamily="2" charset="0"/>
                <a:ea typeface="Buckeye Serif" pitchFamily="2" charset="0"/>
              </a:rPr>
              <a:t>Table 2. </a:t>
            </a:r>
            <a:r>
              <a:rPr lang="en-US" dirty="0">
                <a:latin typeface="Buckeye Serif" pitchFamily="2" charset="0"/>
                <a:ea typeface="Buckeye Serif" pitchFamily="2" charset="0"/>
              </a:rPr>
              <a:t>Oura-derived measures over a 30-day observation period.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A0FB159-E60D-2A20-A6E8-5E76403A3559}"/>
              </a:ext>
            </a:extLst>
          </p:cNvPr>
          <p:cNvSpPr txBox="1"/>
          <p:nvPr/>
        </p:nvSpPr>
        <p:spPr>
          <a:xfrm>
            <a:off x="1255617" y="5854208"/>
            <a:ext cx="9888821" cy="90947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latin typeface="Buckeye Serif 2" pitchFamily="2" charset="77"/>
                <a:ea typeface="Buckeye Serif 2" pitchFamily="2" charset="77"/>
              </a:rPr>
              <a:t>Cardiovascular disease is the leading cause of death among women, and those in high-stress occupations (e.g., first responders) face elevated cardiometabolic risk.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latin typeface="Buckeye Serif 2" pitchFamily="2" charset="77"/>
                <a:ea typeface="Buckeye Serif 2" pitchFamily="2" charset="77"/>
              </a:rPr>
              <a:t> This risk is driven in part by occupational stress and circadian misalignment, which impair sleep quality and cardiovascular health.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latin typeface="Buckeye Serif 2" pitchFamily="2" charset="77"/>
                <a:ea typeface="Buckeye Serif 2" pitchFamily="2" charset="77"/>
              </a:rPr>
              <a:t>Wearable technology allows continuous, real-world monitoring of health metrics — supporting short-term readiness assessment (indexed by HRV) as well as long-term tracking of cardiometabolic risk.</a:t>
            </a:r>
            <a:endParaRPr lang="en-US" kern="0" dirty="0">
              <a:latin typeface="Buckeye Serif 2" pitchFamily="2" charset="77"/>
              <a:ea typeface="Buckeye Serif 2" pitchFamily="2" charset="77"/>
              <a:cs typeface="Times New Roman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BBE418C4-502A-865B-8631-A05A26272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21903" y="4609515"/>
            <a:ext cx="9940303" cy="914340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5E25B0F9-34C4-5AA0-21D1-3EC1570242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29753" y="13722136"/>
            <a:ext cx="10183588" cy="9367182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939CCAB0-585F-DB31-F811-78D21EA33B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87708" y="4814012"/>
            <a:ext cx="9940304" cy="9143402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5681BAE8-2CCF-E7E2-2138-F83F0C968003}"/>
              </a:ext>
            </a:extLst>
          </p:cNvPr>
          <p:cNvSpPr/>
          <p:nvPr/>
        </p:nvSpPr>
        <p:spPr>
          <a:xfrm>
            <a:off x="1322597" y="19880707"/>
            <a:ext cx="9829978" cy="86629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C9199A1-7F83-3F00-2C9D-F23DEE93FCE7}"/>
              </a:ext>
            </a:extLst>
          </p:cNvPr>
          <p:cNvSpPr txBox="1"/>
          <p:nvPr/>
        </p:nvSpPr>
        <p:spPr>
          <a:xfrm>
            <a:off x="1161202" y="19901806"/>
            <a:ext cx="9842264" cy="10464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000" b="1" dirty="0">
                <a:latin typeface="Buckeye Serif" pitchFamily="2" charset="0"/>
                <a:ea typeface="Buckeye Serif" pitchFamily="2" charset="0"/>
                <a:cs typeface="Arial" panose="020B0604020202020204" pitchFamily="34" charset="0"/>
              </a:rPr>
              <a:t>LEARNING OBJECTIVES</a:t>
            </a:r>
          </a:p>
          <a:p>
            <a:pPr algn="ctr"/>
            <a:endParaRPr lang="en-US" sz="1200" b="1" dirty="0">
              <a:solidFill>
                <a:srgbClr val="4140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D516B11-4672-9D61-1392-57D730D191B2}"/>
              </a:ext>
            </a:extLst>
          </p:cNvPr>
          <p:cNvSpPr txBox="1"/>
          <p:nvPr/>
        </p:nvSpPr>
        <p:spPr>
          <a:xfrm>
            <a:off x="1420873" y="20948829"/>
            <a:ext cx="9558324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latin typeface="Buckeye Serif 2" pitchFamily="2" charset="77"/>
                <a:ea typeface="Buckeye Serif 2" pitchFamily="2" charset="77"/>
              </a:rPr>
              <a:t>Evaluate how high-stress occupations affect cardiometabolic risk, sleep health, and readiness in women.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latin typeface="Buckeye Serif 2" pitchFamily="2" charset="77"/>
                <a:ea typeface="Buckeye Serif 2" pitchFamily="2" charset="77"/>
              </a:rPr>
              <a:t>Analyze relationships among cardiovascular fitness, sleep health, and HRV in shaping readiness profiles.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latin typeface="Buckeye Serif 2" pitchFamily="2" charset="77"/>
                <a:ea typeface="Buckeye Serif 2" pitchFamily="2" charset="77"/>
              </a:rPr>
              <a:t>Explain how wearable data (HR, HRV, sleep efficiency) can inform readiness assessment and individualized interventions.</a:t>
            </a: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235341B8-65E3-2ABC-32EA-13EC41C748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36387" y="23219947"/>
            <a:ext cx="9957764" cy="915946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eb095636-1052-4895-952b-1ff9df1d1121}" enabled="0" method="" siteId="{eb095636-1052-4895-952b-1ff9df1d112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4371</TotalTime>
  <Words>620</Words>
  <Application>Microsoft Macintosh PowerPoint</Application>
  <PresentationFormat>Custom</PresentationFormat>
  <Paragraphs>55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Buckeye Serif</vt:lpstr>
      <vt:lpstr>Buckeye Serif 2</vt:lpstr>
      <vt:lpstr>Calibri</vt:lpstr>
      <vt:lpstr>Office Theme</vt:lpstr>
      <vt:lpstr>Wearable-derived Biomarkers of Cardiovascular Health, Sleep, and Readiness in Female First Responders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Research Study Presenter name, Associates and Collaborators</dc:title>
  <cp:lastModifiedBy>Anders, John Paul</cp:lastModifiedBy>
  <cp:revision>38</cp:revision>
  <cp:lastPrinted>2026-08-02T19:41:33Z</cp:lastPrinted>
  <dcterms:created xsi:type="dcterms:W3CDTF">2013-07-30T11:46:00Z</dcterms:created>
  <dcterms:modified xsi:type="dcterms:W3CDTF">2026-08-02T19:41:36Z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2013-07-30T00:00:00Z</vt:filetime>
  </property>
  <property fmtid="{D5CDD505-2E9C-101B-9397-08002B2CF9AE}" pid="3" name="LastSaved">
    <vt:filetime>2013-07-30T00:00:00Z</vt:filetime>
  </property>
</Properties>
</file>