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43891200" cy="32918400"/>
  <p:notesSz cx="32918400" cy="43891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66"/>
    <a:srgbClr val="115FAC"/>
    <a:srgbClr val="CB017C"/>
    <a:srgbClr val="F2F4F6"/>
    <a:srgbClr val="005A53"/>
    <a:srgbClr val="F2F3F5"/>
    <a:srgbClr val="E40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141"/>
    <p:restoredTop sz="94610"/>
  </p:normalViewPr>
  <p:slideViewPr>
    <p:cSldViewPr snapToGrid="0" snapToObjects="1">
      <p:cViewPr>
        <p:scale>
          <a:sx n="53" d="100"/>
          <a:sy n="53" d="100"/>
        </p:scale>
        <p:origin x="168" y="-5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8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5C968-B220-7BF5-F43F-23179662A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88B85E-7EC9-3360-E926-9D0970F8F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1D99F0-CE5C-6E82-0F64-C0F451D5F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062AC-0E75-387A-2A43-53A27E1D4E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26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26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20" Type="http://schemas.openxmlformats.org/officeDocument/2006/relationships/image" Target="../media/image18.png"/><Relationship Id="rId29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12.png"/><Relationship Id="rId5" Type="http://schemas.openxmlformats.org/officeDocument/2006/relationships/image" Target="../media/image3.png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22" Type="http://schemas.openxmlformats.org/officeDocument/2006/relationships/image" Target="../media/image20.png"/><Relationship Id="rId27" Type="http://schemas.openxmlformats.org/officeDocument/2006/relationships/image" Target="../media/image15.jpeg"/><Relationship Id="rId30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CC27CF-AB23-1052-93F1-10CBF692D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>
            <a:extLst>
              <a:ext uri="{FF2B5EF4-FFF2-40B4-BE49-F238E27FC236}">
                <a16:creationId xmlns:a16="http://schemas.microsoft.com/office/drawing/2014/main" id="{8B4940FC-93F5-B3A4-567B-8089383A41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655760" y="457200"/>
            <a:ext cx="8778240" cy="3036247"/>
          </a:xfrm>
          <a:prstGeom prst="rect">
            <a:avLst/>
          </a:prstGeom>
          <a:solidFill>
            <a:srgbClr val="003266"/>
          </a:solidFill>
          <a:ln w="12700">
            <a:solidFill>
              <a:srgbClr val="00326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4FDC53D-B212-4697-AA35-23C6C0995E4E}"/>
              </a:ext>
            </a:extLst>
          </p:cNvPr>
          <p:cNvSpPr/>
          <p:nvPr/>
        </p:nvSpPr>
        <p:spPr>
          <a:xfrm>
            <a:off x="34765488" y="530352"/>
            <a:ext cx="8558784" cy="3282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13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C5086AB-2135-2429-60ED-D03DAF190194}"/>
              </a:ext>
            </a:extLst>
          </p:cNvPr>
          <p:cNvSpPr/>
          <p:nvPr/>
        </p:nvSpPr>
        <p:spPr>
          <a:xfrm>
            <a:off x="457200" y="4023360"/>
            <a:ext cx="8229600" cy="7315200"/>
          </a:xfrm>
          <a:prstGeom prst="rect">
            <a:avLst/>
          </a:prstGeom>
          <a:solidFill>
            <a:srgbClr val="FBEFF5"/>
          </a:solidFill>
          <a:ln w="12700">
            <a:solidFill>
              <a:srgbClr val="CB00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019E414-D909-6322-582E-7437C29BECF5}"/>
              </a:ext>
            </a:extLst>
          </p:cNvPr>
          <p:cNvSpPr/>
          <p:nvPr/>
        </p:nvSpPr>
        <p:spPr>
          <a:xfrm>
            <a:off x="566928" y="4096512"/>
            <a:ext cx="8010144" cy="716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B00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</a:t>
            </a:r>
            <a:endParaRPr lang="en-US" sz="13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E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callout</a:t>
            </a:r>
            <a:endParaRPr lang="en-US" sz="13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B3F2B821-09AF-3614-48E0-C3D592515E14}"/>
              </a:ext>
            </a:extLst>
          </p:cNvPr>
          <p:cNvSpPr/>
          <p:nvPr/>
        </p:nvSpPr>
        <p:spPr>
          <a:xfrm>
            <a:off x="9144000" y="4023360"/>
            <a:ext cx="25146000" cy="7315200"/>
          </a:xfrm>
          <a:prstGeom prst="rect">
            <a:avLst/>
          </a:prstGeom>
          <a:solidFill>
            <a:srgbClr val="E4EAF3"/>
          </a:solidFill>
          <a:ln w="15875">
            <a:solidFill>
              <a:srgbClr val="0E5DA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CEC7570-194E-CEFB-142F-784C26CDD839}"/>
              </a:ext>
            </a:extLst>
          </p:cNvPr>
          <p:cNvSpPr/>
          <p:nvPr/>
        </p:nvSpPr>
        <p:spPr>
          <a:xfrm>
            <a:off x="9253728" y="4096512"/>
            <a:ext cx="24926544" cy="716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MECHANISM SCHEMATIC</a:t>
            </a:r>
            <a:endParaRPr lang="en-US" sz="16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E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4-step BioRender flow + “Therapeutic Window” inset (Band 2 hero graphic — the whole pitch in one image)</a:t>
            </a:r>
            <a:endParaRPr lang="en-US" sz="16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8C8658D0-2077-5A97-A4CB-03D7691F1709}"/>
              </a:ext>
            </a:extLst>
          </p:cNvPr>
          <p:cNvSpPr/>
          <p:nvPr/>
        </p:nvSpPr>
        <p:spPr>
          <a:xfrm>
            <a:off x="34747200" y="4023360"/>
            <a:ext cx="8686800" cy="7315200"/>
          </a:xfrm>
          <a:prstGeom prst="rect">
            <a:avLst/>
          </a:prstGeom>
          <a:solidFill>
            <a:srgbClr val="FBEFF5"/>
          </a:solidFill>
          <a:ln w="12700">
            <a:solidFill>
              <a:srgbClr val="CB00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C2A7800-4AC2-F025-D27D-EE36BC7E6E4D}"/>
              </a:ext>
            </a:extLst>
          </p:cNvPr>
          <p:cNvSpPr/>
          <p:nvPr/>
        </p:nvSpPr>
        <p:spPr>
          <a:xfrm>
            <a:off x="34856928" y="4096512"/>
            <a:ext cx="8467344" cy="716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B00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</a:t>
            </a:r>
            <a:endParaRPr lang="en-US" sz="13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E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callout</a:t>
            </a:r>
            <a:endParaRPr lang="en-US" sz="130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CAFB3C5-CE2A-9974-4ABD-3693326BEA9F}"/>
              </a:ext>
            </a:extLst>
          </p:cNvPr>
          <p:cNvSpPr/>
          <p:nvPr/>
        </p:nvSpPr>
        <p:spPr>
          <a:xfrm>
            <a:off x="457200" y="11475720"/>
            <a:ext cx="42976800" cy="365760"/>
          </a:xfrm>
          <a:prstGeom prst="rect">
            <a:avLst/>
          </a:prstGeom>
          <a:solidFill>
            <a:srgbClr val="003366"/>
          </a:solidFill>
          <a:ln w="12700">
            <a:solidFill>
              <a:srgbClr val="B9BEC7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BA9B8BE-D23D-96A1-CF34-0865CC23601F}"/>
              </a:ext>
            </a:extLst>
          </p:cNvPr>
          <p:cNvSpPr/>
          <p:nvPr/>
        </p:nvSpPr>
        <p:spPr>
          <a:xfrm>
            <a:off x="566928" y="11548872"/>
            <a:ext cx="427573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67765132-C889-3B02-4E78-F903DA5609D1}"/>
              </a:ext>
            </a:extLst>
          </p:cNvPr>
          <p:cNvSpPr/>
          <p:nvPr/>
        </p:nvSpPr>
        <p:spPr>
          <a:xfrm>
            <a:off x="16002000" y="11896344"/>
            <a:ext cx="0" cy="16230599"/>
          </a:xfrm>
          <a:prstGeom prst="line">
            <a:avLst/>
          </a:prstGeom>
          <a:noFill/>
          <a:ln w="76200">
            <a:solidFill>
              <a:srgbClr val="003266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D41B5D2A-2E17-50BC-94F0-1F325BDB7D70}"/>
              </a:ext>
            </a:extLst>
          </p:cNvPr>
          <p:cNvSpPr/>
          <p:nvPr/>
        </p:nvSpPr>
        <p:spPr>
          <a:xfrm>
            <a:off x="16240562" y="23317200"/>
            <a:ext cx="27193438" cy="4793623"/>
          </a:xfrm>
          <a:prstGeom prst="rect">
            <a:avLst/>
          </a:prstGeom>
          <a:solidFill>
            <a:srgbClr val="E8F1EF"/>
          </a:solidFill>
          <a:ln w="12700">
            <a:solidFill>
              <a:srgbClr val="005A53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8E906793-2B1E-D28E-8110-0A050DFD4D63}"/>
              </a:ext>
            </a:extLst>
          </p:cNvPr>
          <p:cNvSpPr/>
          <p:nvPr/>
        </p:nvSpPr>
        <p:spPr>
          <a:xfrm>
            <a:off x="457200" y="28399098"/>
            <a:ext cx="11887200" cy="4253543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Post-Injury Therapeutic Efficiency: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siFibrinogen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successfully blunts the acute rise of fibrinogen in a traumatic brain injury model recapitulating published murine model of polytrauma injury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Translational Efficacy: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Prophylactic LNP-siFibrinogen successfully blunts the acute phase response and significantly mitigates acute venous thrombus burden in clinically relevant swine models.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Preserved Hemostasis: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Unlike standard therapies, targeted suppression of fibrinogen preserves global clot dynamics and avoids excessive surgical bleeding.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40">
            <a:extLst>
              <a:ext uri="{FF2B5EF4-FFF2-40B4-BE49-F238E27FC236}">
                <a16:creationId xmlns:a16="http://schemas.microsoft.com/office/drawing/2014/main" id="{6D20FECC-5B1E-5DE3-FB24-D0A427965F98}"/>
              </a:ext>
            </a:extLst>
          </p:cNvPr>
          <p:cNvSpPr/>
          <p:nvPr/>
        </p:nvSpPr>
        <p:spPr>
          <a:xfrm>
            <a:off x="12801600" y="28399096"/>
            <a:ext cx="18288000" cy="4253543"/>
          </a:xfrm>
          <a:prstGeom prst="rect">
            <a:avLst/>
          </a:prstGeom>
          <a:solidFill>
            <a:srgbClr val="F2F3F5"/>
          </a:solidFill>
          <a:ln w="12700">
            <a:solidFill>
              <a:srgbClr val="115FAC"/>
            </a:solidFill>
            <a:prstDash val="solid"/>
          </a:ln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FUTURE DIRECTIONS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Neuroinflammation: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Determine effects of fibrinogen reduction on neuroglial inflammation post-TBI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Vein Wall Remodeling: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Evaluate the long-term downstream effects of blunted fibrinogen on chronic post-thrombotic syndrome, specifically understanding how fibrinogen attenuation impacts thrombus architecture, dynamics, vein wall fibrosis, and valve preservation.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Therapeutic Window Optimization: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Conduct advanced pharmacokinetic and pharmacodynamic (PK/PD) profiling to establish the ideal dosing interval for translating this prophylactic strategy to therapeutic dosing to expand towards high-risk human surgical and trauma populations.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Expanded Pathobiology: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Investigate the efficacy of </a:t>
            </a:r>
            <a:r>
              <a:rPr lang="en-US" sz="2400" dirty="0">
                <a:solidFill>
                  <a:srgbClr val="CB01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siFibrinogen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other inflammatory, high-shear, or arterial models of thrombosis and disease states that have secondary complications of thrombosis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37FC30AD-014B-9CE5-3308-35848AE5351A}"/>
              </a:ext>
            </a:extLst>
          </p:cNvPr>
          <p:cNvSpPr/>
          <p:nvPr/>
        </p:nvSpPr>
        <p:spPr>
          <a:xfrm>
            <a:off x="31491934" y="28399096"/>
            <a:ext cx="9996307" cy="4253543"/>
          </a:xfrm>
          <a:prstGeom prst="rect">
            <a:avLst/>
          </a:prstGeom>
          <a:noFill/>
          <a:ln w="12700">
            <a:solidFill>
              <a:srgbClr val="0E5DAB"/>
            </a:solidFill>
            <a:prstDash val="dash"/>
          </a:ln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research was supported by the Medical Scientist Training Program (MSTP) at the Medical College of Wisconsin (NIH Grant T32GM080202),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Versiti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Blood Research Institute, and the laboratories of Dr. Christian Kastrup and Dr. Mitchell Dyer (DoD Grant DM230092; NIH Grant K08HL177422).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CITATIONS</a:t>
            </a:r>
          </a:p>
          <a:p>
            <a:pPr marL="342900" indent="-342900"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Seadler MS,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Ferraresso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F, Bansal M, et al. Suppressing upregulation of fibrinogen after polytrauma mitigates thrombosis in mice. 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 Trauma Acute Care Surg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2024;97(6):948-953. doi:10.1097/TA.0000000000004442</a:t>
            </a:r>
          </a:p>
          <a:p>
            <a:pPr marL="342900" indent="-342900"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Stemper, Brian &amp; Shah, Alok &amp; Budde, Matthew &amp; Olsen, Christopher &amp;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Glavaski-Joksimovic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Aleksandra &amp;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Kurpad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Shekar &amp;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Mccrea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Michael &amp; Pintar, Frank. (2016). Behavioral Outcomes Differ between Rotational Acceleration and Blast Mechanisms of Mild Traumatic Brain Injury. Frontiers in Neurology. 7. 10.3389/fneur.2016.00031. </a:t>
            </a:r>
          </a:p>
          <a:p>
            <a:pPr marL="342900" indent="-342900"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Seadler MS,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Ferraresso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F, Turner HM, et al. Preclinical safety and bleeding evaluation in swine for a small interfering RNA-lipid nanoparticle that prevents excess fibrinogen synthesis. 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Thromb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Haemost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2026;24(2):508-519. doi:10.1016/j.jtha.2025.09.012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44">
            <a:extLst>
              <a:ext uri="{FF2B5EF4-FFF2-40B4-BE49-F238E27FC236}">
                <a16:creationId xmlns:a16="http://schemas.microsoft.com/office/drawing/2014/main" id="{2A38F321-F8FC-411E-E8E7-6BFA70549C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7200" y="3977640"/>
            <a:ext cx="42976800" cy="0"/>
          </a:xfrm>
          <a:prstGeom prst="line">
            <a:avLst/>
          </a:prstGeom>
          <a:noFill/>
          <a:ln w="9525">
            <a:solidFill>
              <a:srgbClr val="DADF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8A952DCF-44FF-DD76-BEC5-39CE4FA84C40}"/>
              </a:ext>
            </a:extLst>
          </p:cNvPr>
          <p:cNvSpPr/>
          <p:nvPr/>
        </p:nvSpPr>
        <p:spPr>
          <a:xfrm>
            <a:off x="457200" y="11430000"/>
            <a:ext cx="42976800" cy="0"/>
          </a:xfrm>
          <a:prstGeom prst="line">
            <a:avLst/>
          </a:prstGeom>
          <a:noFill/>
          <a:ln w="9525">
            <a:solidFill>
              <a:srgbClr val="DADF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CE50944B-20F8-51A4-69E0-A0B0F7FB300E}"/>
              </a:ext>
            </a:extLst>
          </p:cNvPr>
          <p:cNvSpPr/>
          <p:nvPr/>
        </p:nvSpPr>
        <p:spPr>
          <a:xfrm>
            <a:off x="457200" y="28254960"/>
            <a:ext cx="42976800" cy="0"/>
          </a:xfrm>
          <a:prstGeom prst="line">
            <a:avLst/>
          </a:prstGeom>
          <a:noFill/>
          <a:ln w="9525">
            <a:solidFill>
              <a:srgbClr val="DADFE5"/>
            </a:solidFill>
            <a:prstDash val="solid"/>
          </a:ln>
        </p:spPr>
        <p:txBody>
          <a:bodyPr/>
          <a:lstStyle/>
          <a:p>
            <a:r>
              <a:rPr lang="en-US" dirty="0"/>
              <a:t>t</a:t>
            </a: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7D2FE82-BEF4-2977-0427-E4BB2E74F7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3776" y="457199"/>
            <a:ext cx="36468213" cy="2587754"/>
          </a:xfrm>
          <a:prstGeom prst="rect">
            <a:avLst/>
          </a:prstGeom>
          <a:solidFill>
            <a:srgbClr val="003266"/>
          </a:solidFill>
          <a:ln w="12700">
            <a:solidFill>
              <a:srgbClr val="003266"/>
            </a:solidFill>
            <a:prstDash val="dash"/>
          </a:ln>
        </p:spPr>
        <p:txBody>
          <a:bodyPr/>
          <a:lstStyle/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Reversible siRNA-Mediated Fibrinogen Reduction Prevents Post-Traumatic Venous Thromboembolism and Traumatic Brain Injury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95CEE014-993B-972F-CCD2-97ECEE14EE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9904" y="457200"/>
            <a:ext cx="3017520" cy="3017520"/>
          </a:xfrm>
          <a:prstGeom prst="rect">
            <a:avLst/>
          </a:prstGeom>
        </p:spPr>
      </p:pic>
      <p:sp>
        <p:nvSpPr>
          <p:cNvPr id="55" name="Shape 1">
            <a:extLst>
              <a:ext uri="{FF2B5EF4-FFF2-40B4-BE49-F238E27FC236}">
                <a16:creationId xmlns:a16="http://schemas.microsoft.com/office/drawing/2014/main" id="{C8479151-0CF2-CE09-56D5-06B3AF54A3FE}"/>
              </a:ext>
            </a:extLst>
          </p:cNvPr>
          <p:cNvSpPr>
            <a:spLocks/>
          </p:cNvSpPr>
          <p:nvPr/>
        </p:nvSpPr>
        <p:spPr>
          <a:xfrm>
            <a:off x="453776" y="2933634"/>
            <a:ext cx="34750623" cy="811698"/>
          </a:xfrm>
          <a:prstGeom prst="rect">
            <a:avLst/>
          </a:prstGeom>
          <a:solidFill>
            <a:srgbClr val="003266"/>
          </a:solidFill>
          <a:ln w="12700">
            <a:solidFill>
              <a:srgbClr val="003266"/>
            </a:solidFill>
            <a:prstDash val="dash"/>
          </a:ln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Muskan Bansal 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Laura Ketelboeter 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Michelle Bordas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Christopher J. Roberts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Mitchell R. Dyer 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Christian J. Kastrup 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</a:t>
            </a:r>
            <a:endParaRPr 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28611A-AABF-08A8-E0DE-1D152173D75E}"/>
              </a:ext>
            </a:extLst>
          </p:cNvPr>
          <p:cNvSpPr>
            <a:spLocks/>
          </p:cNvSpPr>
          <p:nvPr/>
        </p:nvSpPr>
        <p:spPr>
          <a:xfrm>
            <a:off x="453776" y="3493447"/>
            <a:ext cx="42980224" cy="327361"/>
          </a:xfrm>
          <a:prstGeom prst="rect">
            <a:avLst/>
          </a:prstGeom>
          <a:solidFill>
            <a:srgbClr val="115FAC"/>
          </a:solidFill>
          <a:ln>
            <a:solidFill>
              <a:srgbClr val="115F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Versiti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Blood Research Institute, Milwaukee, WI, United States,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Medical College of Wisconsin, Milwaukee, WI, United States</a:t>
            </a:r>
            <a:endParaRPr lang="en-US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B79800B-F29F-C3D8-70E1-15D8C59A7EC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57200" y="3886200"/>
            <a:ext cx="42976800" cy="0"/>
          </a:xfrm>
          <a:prstGeom prst="line">
            <a:avLst/>
          </a:prstGeom>
          <a:ln w="19050">
            <a:solidFill>
              <a:srgbClr val="0032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60">
            <a:extLst>
              <a:ext uri="{FF2B5EF4-FFF2-40B4-BE49-F238E27FC236}">
                <a16:creationId xmlns:a16="http://schemas.microsoft.com/office/drawing/2014/main" id="{8BF2AD07-40DE-9F0A-8657-74E667D553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3099" y="1043267"/>
            <a:ext cx="3487077" cy="1937265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0817F775-3009-F304-FAE8-3B8772BD07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7200" y="4002256"/>
            <a:ext cx="42976800" cy="7315200"/>
          </a:xfrm>
          <a:prstGeom prst="rect">
            <a:avLst/>
          </a:prstGeom>
          <a:solidFill>
            <a:srgbClr val="F2F3F5"/>
          </a:solidFill>
          <a:ln>
            <a:solidFill>
              <a:srgbClr val="F2F3F5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FC911818-7BA7-F7BF-D37B-E20850B169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" y="4572000"/>
            <a:ext cx="8686800" cy="5943600"/>
          </a:xfrm>
          <a:prstGeom prst="roundRect">
            <a:avLst/>
          </a:prstGeom>
          <a:ln>
            <a:solidFill>
              <a:srgbClr val="F2F3F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THE CLINICAL CHALLENGE</a:t>
            </a:r>
          </a:p>
          <a:p>
            <a:pPr algn="ctr"/>
            <a:endParaRPr lang="en-US" sz="2800" b="1" dirty="0"/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2800" dirty="0"/>
              <a:t>Post-trauma morbidity is heavily driven by </a:t>
            </a:r>
            <a:r>
              <a:rPr lang="en-US" sz="2800" b="1" dirty="0"/>
              <a:t>Systemic Thrombosis (VTE)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2800" dirty="0"/>
              <a:t>Standard anticoagulants sharply increase </a:t>
            </a:r>
            <a:r>
              <a:rPr lang="en-US" sz="2800" b="1" dirty="0"/>
              <a:t>Bleeding Risks</a:t>
            </a:r>
            <a:r>
              <a:rPr lang="en-US" sz="2800" dirty="0"/>
              <a:t> in </a:t>
            </a:r>
            <a:r>
              <a:rPr lang="en-US" sz="2800" dirty="0">
                <a:solidFill>
                  <a:srgbClr val="E4012B"/>
                </a:solidFill>
              </a:rPr>
              <a:t>emergency or mass-casualty trauma settings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1A88EA95-7F42-7D04-104A-88A5C42EA8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290000" y="4572000"/>
            <a:ext cx="8686800" cy="5943600"/>
          </a:xfrm>
          <a:prstGeom prst="roundRect">
            <a:avLst/>
          </a:prstGeom>
          <a:ln>
            <a:solidFill>
              <a:srgbClr val="F2F3F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THE siRNA APPROACH</a:t>
            </a:r>
          </a:p>
          <a:p>
            <a:pPr algn="ctr"/>
            <a:endParaRPr lang="en-US" sz="2800" b="1" dirty="0"/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2800" dirty="0"/>
              <a:t>Fibrinogen acutely spikes post-injury to drive both thrombosis and inflammatory signaling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B017C"/>
                </a:solidFill>
              </a:rPr>
              <a:t>siFibrinogen LNPs</a:t>
            </a:r>
            <a:r>
              <a:rPr lang="en-US" sz="2800" dirty="0">
                <a:solidFill>
                  <a:srgbClr val="CB017C"/>
                </a:solidFill>
              </a:rPr>
              <a:t> </a:t>
            </a:r>
            <a:r>
              <a:rPr lang="en-US" sz="2800" dirty="0"/>
              <a:t>safely </a:t>
            </a:r>
            <a:r>
              <a:rPr lang="en-US" sz="2800" b="1" dirty="0"/>
              <a:t>blunt this surge</a:t>
            </a:r>
            <a:r>
              <a:rPr lang="en-US" sz="2800" dirty="0"/>
              <a:t> without causing dangerous complete consumptive depletion.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BC3CBDA-313D-BF50-A327-BB6AF026AABC}"/>
              </a:ext>
            </a:extLst>
          </p:cNvPr>
          <p:cNvGrpSpPr/>
          <p:nvPr/>
        </p:nvGrpSpPr>
        <p:grpSpPr>
          <a:xfrm>
            <a:off x="9930624" y="5135346"/>
            <a:ext cx="17153904" cy="5738724"/>
            <a:chOff x="10356473" y="5114445"/>
            <a:chExt cx="17153904" cy="5738724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376165A-9DA9-067B-9D5D-8D997B38DC95}"/>
                </a:ext>
              </a:extLst>
            </p:cNvPr>
            <p:cNvGrpSpPr/>
            <p:nvPr/>
          </p:nvGrpSpPr>
          <p:grpSpPr>
            <a:xfrm>
              <a:off x="10356473" y="5114445"/>
              <a:ext cx="17153904" cy="5738724"/>
              <a:chOff x="10356473" y="5114445"/>
              <a:chExt cx="17153904" cy="5738724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D44AC9EB-5B92-486E-45AB-367E8342B19C}"/>
                  </a:ext>
                </a:extLst>
              </p:cNvPr>
              <p:cNvGrpSpPr/>
              <p:nvPr/>
            </p:nvGrpSpPr>
            <p:grpSpPr>
              <a:xfrm>
                <a:off x="10356473" y="5114445"/>
                <a:ext cx="17153904" cy="5738724"/>
                <a:chOff x="10722233" y="4850029"/>
                <a:chExt cx="17153904" cy="5738724"/>
              </a:xfrm>
            </p:grpSpPr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35C97D2A-5B77-61DF-6E86-6F48E169B2F5}"/>
                    </a:ext>
                  </a:extLst>
                </p:cNvPr>
                <p:cNvSpPr/>
                <p:nvPr/>
              </p:nvSpPr>
              <p:spPr>
                <a:xfrm>
                  <a:off x="10722233" y="6315232"/>
                  <a:ext cx="17153904" cy="4273521"/>
                </a:xfrm>
                <a:prstGeom prst="roundRect">
                  <a:avLst/>
                </a:prstGeom>
                <a:ln>
                  <a:solidFill>
                    <a:srgbClr val="F2F3F5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rgbClr val="E4012B"/>
                    </a:solidFill>
                  </a:endParaRPr>
                </a:p>
              </p:txBody>
            </p: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C0E3594A-3955-7A75-974A-B339CC67F404}"/>
                    </a:ext>
                  </a:extLst>
                </p:cNvPr>
                <p:cNvGrpSpPr/>
                <p:nvPr/>
              </p:nvGrpSpPr>
              <p:grpSpPr>
                <a:xfrm>
                  <a:off x="10973758" y="4850029"/>
                  <a:ext cx="16650853" cy="5345531"/>
                  <a:chOff x="10464624" y="3991696"/>
                  <a:chExt cx="21353082" cy="6843943"/>
                </a:xfrm>
              </p:grpSpPr>
              <p:pic>
                <p:nvPicPr>
                  <p:cNvPr id="72" name="Picture 71">
                    <a:extLst>
                      <a:ext uri="{FF2B5EF4-FFF2-40B4-BE49-F238E27FC236}">
                        <a16:creationId xmlns:a16="http://schemas.microsoft.com/office/drawing/2014/main" id="{681C8393-BA6C-B09E-2B31-7A34DEAAC91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10464624" y="4085630"/>
                    <a:ext cx="16151808" cy="6750009"/>
                  </a:xfrm>
                  <a:prstGeom prst="rect">
                    <a:avLst/>
                  </a:prstGeom>
                </p:spPr>
              </p:pic>
              <p:pic>
                <p:nvPicPr>
                  <p:cNvPr id="74" name="Picture 73">
                    <a:extLst>
                      <a:ext uri="{FF2B5EF4-FFF2-40B4-BE49-F238E27FC236}">
                        <a16:creationId xmlns:a16="http://schemas.microsoft.com/office/drawing/2014/main" id="{44ABC435-F9BB-3F44-60C2-2935A0A47E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rcRect l="48649" r="1"/>
                  <a:stretch>
                    <a:fillRect/>
                  </a:stretch>
                </p:blipFill>
                <p:spPr>
                  <a:xfrm>
                    <a:off x="23523756" y="3991696"/>
                    <a:ext cx="8293950" cy="6750009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7A5B541-2056-2E62-840F-E83BBE296DD2}"/>
                  </a:ext>
                </a:extLst>
              </p:cNvPr>
              <p:cNvSpPr/>
              <p:nvPr/>
            </p:nvSpPr>
            <p:spPr>
              <a:xfrm>
                <a:off x="20832061" y="6676696"/>
                <a:ext cx="6282224" cy="1072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E09FFF6-4874-9D3A-39A9-A564D960EE51}"/>
                </a:ext>
              </a:extLst>
            </p:cNvPr>
            <p:cNvSpPr/>
            <p:nvPr/>
          </p:nvSpPr>
          <p:spPr>
            <a:xfrm>
              <a:off x="20883982" y="10344886"/>
              <a:ext cx="6282224" cy="1072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031A41E-8714-5D5E-5D08-2304D6D83550}"/>
                </a:ext>
              </a:extLst>
            </p:cNvPr>
            <p:cNvSpPr/>
            <p:nvPr/>
          </p:nvSpPr>
          <p:spPr>
            <a:xfrm rot="16200000">
              <a:off x="19038836" y="8467400"/>
              <a:ext cx="3675858" cy="3088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4" name="Picture 83">
            <a:extLst>
              <a:ext uri="{FF2B5EF4-FFF2-40B4-BE49-F238E27FC236}">
                <a16:creationId xmlns:a16="http://schemas.microsoft.com/office/drawing/2014/main" id="{C5A8622B-CA29-E93E-DA0C-9ADA1F7798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56801" y="5089626"/>
            <a:ext cx="6858000" cy="640080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5BB952C6-3ED2-7DE2-BFB0-C5261AB6D60F}"/>
              </a:ext>
            </a:extLst>
          </p:cNvPr>
          <p:cNvSpPr txBox="1"/>
          <p:nvPr/>
        </p:nvSpPr>
        <p:spPr>
          <a:xfrm>
            <a:off x="12953806" y="4418500"/>
            <a:ext cx="17526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MECHANISM OF ACTION: BLUNTING THE FIBRINOGEN SURGE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D415F37-6602-D7A7-B17D-966782D878CB}"/>
              </a:ext>
            </a:extLst>
          </p:cNvPr>
          <p:cNvSpPr/>
          <p:nvPr/>
        </p:nvSpPr>
        <p:spPr>
          <a:xfrm>
            <a:off x="10448354" y="14222645"/>
            <a:ext cx="4057759" cy="3641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Schematic 1A: Rotational Acceleration Framework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Rats are placed in a helmet with mandible support and subjected to 6-8 simultaneously injuries of1250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krad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/s/s/injury.</a:t>
            </a:r>
            <a:endPara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3A686B2-0532-B1C0-0EC7-C6D9ADEB5207}"/>
              </a:ext>
            </a:extLst>
          </p:cNvPr>
          <p:cNvSpPr txBox="1"/>
          <p:nvPr/>
        </p:nvSpPr>
        <p:spPr>
          <a:xfrm>
            <a:off x="457200" y="12032159"/>
            <a:ext cx="501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TBI STUDIES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F05B035-4625-AFC2-7FA2-C1DF5DEDA180}"/>
              </a:ext>
            </a:extLst>
          </p:cNvPr>
          <p:cNvSpPr/>
          <p:nvPr/>
        </p:nvSpPr>
        <p:spPr>
          <a:xfrm>
            <a:off x="457199" y="12728448"/>
            <a:ext cx="14977865" cy="17309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previously demonstrated that therapeutic treatment with LNP-siRNA successfully blunts the acute post-trauma fibrinogen surge without complete consumptive depletion (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Journal of Acute Trauma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2024). To advance these findings to other injury models, I designed a rat specific siFibrinogen, to investigate if LNP-siRNA can successfully blunt the acute fibrinogen surge in a traumatic brain injury model.</a:t>
            </a:r>
            <a:endPara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E4D80BA-4DCB-8476-4793-F79E7AA5598F}"/>
              </a:ext>
            </a:extLst>
          </p:cNvPr>
          <p:cNvSpPr txBox="1"/>
          <p:nvPr/>
        </p:nvSpPr>
        <p:spPr>
          <a:xfrm>
            <a:off x="11331878" y="18148108"/>
            <a:ext cx="4292593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Figure 1: </a:t>
            </a:r>
            <a:r>
              <a:rPr lang="en-US" sz="22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siFibrinogen sustains reduction of circulating fibrinogen for 1 week. </a:t>
            </a:r>
            <a:r>
              <a:rPr lang="en-US" sz="2400" dirty="0"/>
              <a:t>Time course of fibrinogen levels after a single dose of siFga in rats at 0.5 mg/kg, n=3. </a:t>
            </a:r>
            <a:endParaRPr lang="en-US" sz="2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2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2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2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Figure 2: 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Plasma Fibrinogen Kinetics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Plasma fibrinogen levels (mg/mL) evaluated over 7 days following TBI. Rats therapeutically  treated with 0.5-1mg/kg siFibrinogen exhibited a sustained, safe reduction in circulating fibrinogen compared to siLuc LNP controls post ligation, successfully blunting the post-injury acute phase response.</a:t>
            </a:r>
          </a:p>
          <a:p>
            <a:pPr>
              <a:buNone/>
            </a:pPr>
            <a:endParaRPr lang="en-US" sz="22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BCDEE1F-BBCB-E769-5077-AE20E846781C}"/>
              </a:ext>
            </a:extLst>
          </p:cNvPr>
          <p:cNvSpPr/>
          <p:nvPr/>
        </p:nvSpPr>
        <p:spPr>
          <a:xfrm>
            <a:off x="20822317" y="11954451"/>
            <a:ext cx="22611680" cy="1293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recently established an optimized LNP-siRNA swine specific sequence demonstrating safe, dose-dependent, and effective fibrinogen reduction (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JTH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2026). To rigorously translate these findings, we advanced this therapeutic to evaluate its impact on thrombus burden utilizing a novel, clinically relevant model of Deep Vein Thrombosis (DVT).</a:t>
            </a:r>
            <a:endPara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73A6BC3-4382-FB2E-C462-C5208F3D63B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467"/>
          <a:stretch>
            <a:fillRect/>
          </a:stretch>
        </p:blipFill>
        <p:spPr>
          <a:xfrm>
            <a:off x="32563135" y="23508439"/>
            <a:ext cx="6514195" cy="441114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53600E7-DA6F-8D9E-BFC3-ED4D67C5D3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39968" y="23420033"/>
            <a:ext cx="5017394" cy="45680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660EDE-73D0-1ED6-9A92-19F11C2356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57362" y="23415461"/>
            <a:ext cx="4729304" cy="456807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B02FCB9-6977-E81D-9123-889B0B77F42E}"/>
              </a:ext>
            </a:extLst>
          </p:cNvPr>
          <p:cNvSpPr/>
          <p:nvPr/>
        </p:nvSpPr>
        <p:spPr>
          <a:xfrm>
            <a:off x="5907047" y="17722875"/>
            <a:ext cx="9880048" cy="10335236"/>
          </a:xfrm>
          <a:prstGeom prst="rect">
            <a:avLst/>
          </a:prstGeom>
          <a:noFill/>
          <a:ln w="38100">
            <a:solidFill>
              <a:srgbClr val="115F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43D83A2-DD05-1477-AB92-D355C725F823}"/>
              </a:ext>
            </a:extLst>
          </p:cNvPr>
          <p:cNvGrpSpPr/>
          <p:nvPr/>
        </p:nvGrpSpPr>
        <p:grpSpPr>
          <a:xfrm>
            <a:off x="28054853" y="12801600"/>
            <a:ext cx="15065490" cy="8926954"/>
            <a:chOff x="16459200" y="14277094"/>
            <a:chExt cx="15065490" cy="89269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895A82-87A4-664D-99B1-0EB2F559F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5764452" y="14610125"/>
              <a:ext cx="5760238" cy="479362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4AFBD4F-B996-79B8-4D71-A653ECE6C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6459200" y="14277094"/>
              <a:ext cx="9062948" cy="6742331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379B983-DDFE-8640-723D-145691D95A2B}"/>
                </a:ext>
              </a:extLst>
            </p:cNvPr>
            <p:cNvSpPr/>
            <p:nvPr/>
          </p:nvSpPr>
          <p:spPr>
            <a:xfrm>
              <a:off x="16677892" y="14435053"/>
              <a:ext cx="9107129" cy="8768995"/>
            </a:xfrm>
            <a:prstGeom prst="rect">
              <a:avLst/>
            </a:prstGeom>
            <a:noFill/>
            <a:ln w="38100">
              <a:solidFill>
                <a:srgbClr val="115FA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42E80FD-F97E-71E9-A3BE-6F293896AEE7}"/>
                </a:ext>
              </a:extLst>
            </p:cNvPr>
            <p:cNvSpPr txBox="1"/>
            <p:nvPr/>
          </p:nvSpPr>
          <p:spPr>
            <a:xfrm>
              <a:off x="26058380" y="19516900"/>
              <a:ext cx="5466310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200" b="1" dirty="0"/>
                <a:t>Figure 5: </a:t>
              </a:r>
              <a:r>
                <a:rPr lang="en-US" sz="2200" b="1" i="1" dirty="0"/>
                <a:t>Dose-Dependent Fibrinogen Kinetics </a:t>
              </a:r>
              <a:r>
                <a:rPr lang="en-US" sz="2200" i="1" dirty="0"/>
                <a:t>Plasma fibrinogen kinetics tracked across pre-injection, pre-ligation (Day 7), and endpoint (Day 9). siFibrinogen administration produced a robust, dose-dependent attenuation of the acute phase fibrinogen response following surgical challenge. The boxed section is the normal level of circulating fibrinogen in swine.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F3BF0D6-D7C8-9DEA-5C40-47611EB1828F}"/>
                    </a:ext>
                  </a:extLst>
                </p:cNvPr>
                <p:cNvSpPr txBox="1"/>
                <p:nvPr/>
              </p:nvSpPr>
              <p:spPr>
                <a:xfrm>
                  <a:off x="16939062" y="20805679"/>
                  <a:ext cx="8583086" cy="230832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buNone/>
                  </a:pPr>
                  <a:r>
                    <a:rPr lang="en-US" sz="2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Figure 4: </a:t>
                  </a:r>
                  <a:r>
                    <a:rPr lang="en-US" sz="24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Attenuation of Thrombus Incidence &amp; Burden </a:t>
                  </a:r>
                  <a:r>
                    <a:rPr lang="en-US" sz="24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Iliac vein thrombus weight assessed at 48 hours post ligation. Prophylactic siFibrinogen successfully mitigated clot burden in size and occurrence compared to baseline controls, demonstrating potent therapeutic efficacy. </a:t>
                  </a:r>
                  <a:r>
                    <a:rPr lang="en-US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Analyzed via ANOVA; Data presented as Mean </a:t>
                  </a:r>
                  <a14:m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±</m:t>
                      </m:r>
                    </m:oMath>
                  </a14:m>
                  <a:r>
                    <a:rPr lang="en-US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SEM</a:t>
                  </a:r>
                  <a:endParaRPr lang="en-US" sz="2400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F3BF0D6-D7C8-9DEA-5C40-47611EB182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39062" y="20805679"/>
                  <a:ext cx="8583086" cy="2308324"/>
                </a:xfrm>
                <a:prstGeom prst="rect">
                  <a:avLst/>
                </a:prstGeom>
                <a:blipFill>
                  <a:blip r:embed="rId20"/>
                  <a:stretch>
                    <a:fillRect l="-1034" t="-2186" r="-1920" b="-5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82CDBD7-85F9-DE52-05AA-8990CF72BC2D}"/>
                  </a:ext>
                </a:extLst>
              </p:cNvPr>
              <p:cNvSpPr txBox="1"/>
              <p:nvPr/>
            </p:nvSpPr>
            <p:spPr>
              <a:xfrm>
                <a:off x="39188480" y="23497855"/>
                <a:ext cx="4183947" cy="4801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Figure 7: </a:t>
                </a:r>
                <a:r>
                  <a:rPr lang="en-US" sz="2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Laparotomy Blood Loss Evaluation </a:t>
                </a:r>
                <a:r>
                  <a:rPr lang="en-US" sz="2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Quantified surgical blood loss during the laparotomy procedure.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modest but statistically significant increase was observed at 0.02 mg/kg, remaining well below the 10% TBV threshold for clinical concern verifying the safety profile of blunting, rather than completely depleting, systemic fibrinogen.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Analyzed via ANOVA; Data presented as Mean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SEM.</a:t>
                </a:r>
                <a:endParaRPr lang="en-US" sz="2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82CDBD7-85F9-DE52-05AA-8990CF72B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480" y="23497855"/>
                <a:ext cx="4183947" cy="4801314"/>
              </a:xfrm>
              <a:prstGeom prst="rect">
                <a:avLst/>
              </a:prstGeom>
              <a:blipFill>
                <a:blip r:embed="rId21"/>
                <a:stretch>
                  <a:fillRect l="-1813" t="-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1542B77-FCB4-79C7-9277-8DEA38C49FC8}"/>
                  </a:ext>
                </a:extLst>
              </p:cNvPr>
              <p:cNvSpPr txBox="1"/>
              <p:nvPr/>
            </p:nvSpPr>
            <p:spPr>
              <a:xfrm>
                <a:off x="26188608" y="23656906"/>
                <a:ext cx="6272585" cy="4401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Figure 6: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Preservation of Baseline Clot Dynamics </a:t>
                </a:r>
                <a:r>
                  <a:rPr lang="en-US" sz="2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Rotational thromboelastometry (ROTEM) assessment of Maximum Clot Firmness (MCF) via EXTEM (global coagulation) and FIBTEM (fibrin-specific coagulation) assays. Shaded boxes show established normal swine MCF reference ranges, while dotted lines indicate the average pre-injection baseline of this study cohort. All functional hemostatic parameters in siFibrinogen-treated swine remained safely within normal limits, confirming systemic hemostatic preservation.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Analyzed via repeated measures ANOVA; Data presented as Mean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SEM.</a:t>
                </a:r>
                <a:endParaRPr lang="en-US" sz="2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1542B77-FCB4-79C7-9277-8DEA38C49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8608" y="23656906"/>
                <a:ext cx="6272585" cy="4401205"/>
              </a:xfrm>
              <a:prstGeom prst="rect">
                <a:avLst/>
              </a:prstGeom>
              <a:blipFill>
                <a:blip r:embed="rId22"/>
                <a:stretch>
                  <a:fillRect l="-1417" t="-862" r="-2227" b="-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TextBox 110">
            <a:extLst>
              <a:ext uri="{FF2B5EF4-FFF2-40B4-BE49-F238E27FC236}">
                <a16:creationId xmlns:a16="http://schemas.microsoft.com/office/drawing/2014/main" id="{8716329B-F35D-130B-7938-9549BE620624}"/>
              </a:ext>
            </a:extLst>
          </p:cNvPr>
          <p:cNvSpPr txBox="1"/>
          <p:nvPr/>
        </p:nvSpPr>
        <p:spPr>
          <a:xfrm>
            <a:off x="16231727" y="12138340"/>
            <a:ext cx="501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VTE STUDIES</a:t>
            </a:r>
          </a:p>
        </p:txBody>
      </p:sp>
      <p:sp>
        <p:nvSpPr>
          <p:cNvPr id="35" name="Right Arrow 34">
            <a:extLst>
              <a:ext uri="{FF2B5EF4-FFF2-40B4-BE49-F238E27FC236}">
                <a16:creationId xmlns:a16="http://schemas.microsoft.com/office/drawing/2014/main" id="{67DDA8E6-C0C1-ECE4-82C1-3F93420F0BDE}"/>
              </a:ext>
            </a:extLst>
          </p:cNvPr>
          <p:cNvSpPr/>
          <p:nvPr/>
        </p:nvSpPr>
        <p:spPr>
          <a:xfrm>
            <a:off x="25910862" y="6219062"/>
            <a:ext cx="1472422" cy="306095"/>
          </a:xfrm>
          <a:prstGeom prst="rightArrow">
            <a:avLst/>
          </a:prstGeom>
          <a:solidFill>
            <a:srgbClr val="115FAC"/>
          </a:solidFill>
          <a:ln>
            <a:solidFill>
              <a:srgbClr val="115F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C57A5A57-69F7-0487-F34C-12DC10287AD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741721" y="28336960"/>
            <a:ext cx="1859248" cy="18592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7DF09AC-8AA8-B4BE-B8DF-187E29B7653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721657" y="30721242"/>
            <a:ext cx="1879312" cy="1879312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C8576BB-21CC-3713-4DCB-96A296F78875}"/>
              </a:ext>
            </a:extLst>
          </p:cNvPr>
          <p:cNvSpPr txBox="1"/>
          <p:nvPr/>
        </p:nvSpPr>
        <p:spPr>
          <a:xfrm>
            <a:off x="41841929" y="30099179"/>
            <a:ext cx="1692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Kastrup 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dirty="0"/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B91FA54A-7564-445C-3D35-2A18B0F30DB6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b="25539"/>
          <a:stretch>
            <a:fillRect/>
          </a:stretch>
        </p:blipFill>
        <p:spPr>
          <a:xfrm>
            <a:off x="16652041" y="20299681"/>
            <a:ext cx="10264369" cy="3153730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EE8A82A4-2074-367B-691E-4F34535C400C}"/>
              </a:ext>
            </a:extLst>
          </p:cNvPr>
          <p:cNvSpPr txBox="1"/>
          <p:nvPr/>
        </p:nvSpPr>
        <p:spPr>
          <a:xfrm>
            <a:off x="26086666" y="21958954"/>
            <a:ext cx="112240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Schematic 3: Thrombosis Model </a:t>
            </a:r>
            <a:r>
              <a:rPr lang="en-US" sz="2400" dirty="0"/>
              <a:t>Swine received prophylactic siFibrinogen or control on Day 0. Ligation challenge was performed on Day 7, with thrombus burden assessed 48 hours post-operation.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2BAC974-85A2-D50C-88BA-F94F6E9FBA5C}"/>
              </a:ext>
            </a:extLst>
          </p:cNvPr>
          <p:cNvGrpSpPr/>
          <p:nvPr/>
        </p:nvGrpSpPr>
        <p:grpSpPr>
          <a:xfrm>
            <a:off x="16294609" y="12934540"/>
            <a:ext cx="11278876" cy="7928026"/>
            <a:chOff x="16196327" y="11539798"/>
            <a:chExt cx="11278876" cy="7928026"/>
          </a:xfrm>
        </p:grpSpPr>
        <p:sp>
          <p:nvSpPr>
            <p:cNvPr id="118" name="Rounded Rectangle 117">
              <a:extLst>
                <a:ext uri="{FF2B5EF4-FFF2-40B4-BE49-F238E27FC236}">
                  <a16:creationId xmlns:a16="http://schemas.microsoft.com/office/drawing/2014/main" id="{85E11152-2C90-FEDF-54E8-766192C26374}"/>
                </a:ext>
              </a:extLst>
            </p:cNvPr>
            <p:cNvSpPr/>
            <p:nvPr/>
          </p:nvSpPr>
          <p:spPr>
            <a:xfrm>
              <a:off x="16196327" y="11863630"/>
              <a:ext cx="11224012" cy="7134269"/>
            </a:xfrm>
            <a:prstGeom prst="roundRect">
              <a:avLst/>
            </a:prstGeom>
            <a:solidFill>
              <a:srgbClr val="F2F4F6"/>
            </a:solidFill>
            <a:ln>
              <a:solidFill>
                <a:srgbClr val="F2F3F5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76F72C33-C6DB-3EA0-AC76-565DD442C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rcRect r="40391"/>
            <a:stretch>
              <a:fillRect/>
            </a:stretch>
          </p:blipFill>
          <p:spPr>
            <a:xfrm>
              <a:off x="20724034" y="11539798"/>
              <a:ext cx="6751169" cy="7928026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B0A6BDA6-222B-851F-C26C-0A89898EFE6C}"/>
                </a:ext>
              </a:extLst>
            </p:cNvPr>
            <p:cNvSpPr txBox="1"/>
            <p:nvPr/>
          </p:nvSpPr>
          <p:spPr>
            <a:xfrm>
              <a:off x="16732559" y="12295300"/>
              <a:ext cx="5809809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Schematic 2: Partial Iliac Vein Ligation Model: </a:t>
              </a:r>
              <a:r>
                <a:rPr lang="en-US" sz="2200" i="1" dirty="0">
                  <a:latin typeface="Arial" panose="020B0604020202020204" pitchFamily="34" charset="0"/>
                  <a:cs typeface="Arial" panose="020B0604020202020204" pitchFamily="34" charset="0"/>
                </a:rPr>
                <a:t>Schematic of the novel large-animal DVT model. Unlike complete stasis, partial ligation of the iliac vein preserves reduced downstream flow. This highly mimics the clinical hemodynamics of human DVT, providing a rigorous translational challenge for thromboprophylaxis.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170F138E-D4D9-DD53-61F1-008113E00AB5}"/>
                </a:ext>
              </a:extLst>
            </p:cNvPr>
            <p:cNvSpPr/>
            <p:nvPr/>
          </p:nvSpPr>
          <p:spPr>
            <a:xfrm>
              <a:off x="25287744" y="11944942"/>
              <a:ext cx="1808788" cy="350167"/>
            </a:xfrm>
            <a:prstGeom prst="rect">
              <a:avLst/>
            </a:prstGeom>
            <a:solidFill>
              <a:srgbClr val="005A53">
                <a:alpha val="50196"/>
              </a:srgbClr>
            </a:solidFill>
            <a:ln>
              <a:solidFill>
                <a:srgbClr val="005A53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5A53"/>
                  </a:solidFill>
                </a:rPr>
                <a:t>Novel</a:t>
              </a:r>
            </a:p>
          </p:txBody>
        </p:sp>
      </p:grpSp>
      <p:sp>
        <p:nvSpPr>
          <p:cNvPr id="88" name="5-Point Star 87">
            <a:extLst>
              <a:ext uri="{FF2B5EF4-FFF2-40B4-BE49-F238E27FC236}">
                <a16:creationId xmlns:a16="http://schemas.microsoft.com/office/drawing/2014/main" id="{4B2947BE-2633-9650-DA5E-6A3FCFB483A7}"/>
              </a:ext>
            </a:extLst>
          </p:cNvPr>
          <p:cNvSpPr/>
          <p:nvPr/>
        </p:nvSpPr>
        <p:spPr>
          <a:xfrm>
            <a:off x="26939462" y="13133603"/>
            <a:ext cx="466874" cy="350167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hape 23">
            <a:extLst>
              <a:ext uri="{FF2B5EF4-FFF2-40B4-BE49-F238E27FC236}">
                <a16:creationId xmlns:a16="http://schemas.microsoft.com/office/drawing/2014/main" id="{8F2444DF-9EFA-42AA-DF07-F0141F2315B3}"/>
              </a:ext>
            </a:extLst>
          </p:cNvPr>
          <p:cNvSpPr/>
          <p:nvPr/>
        </p:nvSpPr>
        <p:spPr>
          <a:xfrm>
            <a:off x="5775577" y="18131112"/>
            <a:ext cx="0" cy="9440942"/>
          </a:xfrm>
          <a:prstGeom prst="line">
            <a:avLst/>
          </a:prstGeom>
          <a:ln w="12700" cap="flat" cmpd="sng" algn="ctr">
            <a:solidFill>
              <a:srgbClr val="00326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5" name="Picture 14" descr="MCW rotational injury device that induces mild traumatic brain injury... |  Download Scientific Diagram">
            <a:extLst>
              <a:ext uri="{FF2B5EF4-FFF2-40B4-BE49-F238E27FC236}">
                <a16:creationId xmlns:a16="http://schemas.microsoft.com/office/drawing/2014/main" id="{D17275A6-50A8-B90D-B368-EF04C607A02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53775" y="14338522"/>
            <a:ext cx="9232027" cy="33434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4F7CCD-99BC-C91C-574E-905EADDCAE4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18773" y="18794189"/>
            <a:ext cx="4838700" cy="56642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BCB10E5-8A6E-B8F0-CCE5-AC901DC6928B}"/>
              </a:ext>
            </a:extLst>
          </p:cNvPr>
          <p:cNvSpPr/>
          <p:nvPr/>
        </p:nvSpPr>
        <p:spPr>
          <a:xfrm>
            <a:off x="577288" y="24886305"/>
            <a:ext cx="5010904" cy="2180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Schematic 1B: Experimental Model</a:t>
            </a:r>
          </a:p>
          <a:p>
            <a:r>
              <a:rPr lang="en-US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 are treated 15-30 minutes post-traumatic brain injury and survival and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39FBAEC-E4C8-2662-E6B1-5FB3B3A90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l="6026"/>
          <a:stretch>
            <a:fillRect/>
          </a:stretch>
        </p:blipFill>
        <p:spPr>
          <a:xfrm>
            <a:off x="6050307" y="17838657"/>
            <a:ext cx="5337236" cy="43637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033623A-914C-1B83-C008-429AFC8DA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 l="4014" r="5865"/>
          <a:stretch>
            <a:fillRect/>
          </a:stretch>
        </p:blipFill>
        <p:spPr>
          <a:xfrm>
            <a:off x="6050307" y="23028296"/>
            <a:ext cx="5219998" cy="425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3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1162</Words>
  <Application>Microsoft Macintosh PowerPoint</Application>
  <PresentationFormat>Custom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Cambria Math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Bansal, Muskan</cp:lastModifiedBy>
  <cp:revision>15</cp:revision>
  <dcterms:created xsi:type="dcterms:W3CDTF">2026-07-09T01:58:54Z</dcterms:created>
  <dcterms:modified xsi:type="dcterms:W3CDTF">2026-07-30T16:45:28Z</dcterms:modified>
</cp:coreProperties>
</file>