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6"/>
  </p:notesMasterIdLst>
  <p:sldIdLst>
    <p:sldId id="262" r:id="rId5"/>
  </p:sldIdLst>
  <p:sldSz cx="43891200" cy="329184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raft for Review" id="{F2E33272-1273-BB40-8810-051ED3B2CF2B}">
          <p14:sldIdLst>
            <p14:sldId id="262"/>
          </p14:sldIdLst>
        </p14:section>
      </p14:sectionLst>
    </p:ex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259B3B-AB79-5332-2046-E98BE1B70CA3}" name="Wayne Dickey" initials="WD" userId="S::wdickey@vysnova.com::769edcf9-83fc-48e1-a61b-c41615c8bd0f" providerId="AD"/>
  <p188:author id="{2E199D8D-B976-92AC-1BDF-BDAF19AEC831}" name="INBAL ESHEL" initials="IE" userId="S::inbal.eshel_cognosante.com#ext#@vysnovapartner.onmicrosoft.com::733a68c2-d18e-4152-8d5d-14aa5fa53d40" providerId="AD"/>
  <p188:author id="{4BCABF92-DE1B-2FE8-2187-9B0CA07D2D97}" name="INBAL ESHEL" initials="IE" userId="S::INBAL.ESHEL@cognosante.com::65eb075b-8d65-4a02-bc69-d00f916075be" providerId="AD"/>
  <p188:author id="{A1A868CB-162E-3BCA-0C0F-4F5ED57D1F23}" name="Fay Curran" initials="FC" userId="S::Fay.Curran@cognosante.com::8d48a87c-bcd0-4b3c-8028-0c6ce5253006" providerId="AD"/>
  <p188:author id="{317F5FD1-4B64-C158-B87D-145AFB275797}" name="ryan.quish" initials="ry" userId="S::ryan.quish_wardcirclestrategies.com#ext#@vysnovapartner.onmicrosoft.com::09cfa0e0-d329-4717-b2cf-d2215ba6cd5f" providerId="AD"/>
  <p188:author id="{BF7B6CD6-4B98-0DE5-7CC6-E83A8E6AA72F}" name="DHA Medical Affairs-Women's Health" initials="KP" userId="DHA Medical Affairs-Women's Health" providerId="None"/>
  <p188:author id="{4B88D9E4-3E59-B5D8-B863-E61CC5A5FA7E}" name="Karissa Miller" initials="KM" userId="S::karissa.miller@wardcirclestrategies.com::04ce1a61-e990-4ab2-b741-5ec4addab07f" providerId="AD"/>
  <p188:author id="{FE18C4F7-41E7-41AD-EB6B-380D50A02D3B}" name="Didrickson, Susanna E CIV DHA MEDICAL AFFAIRS (USA)" initials="DSECDMA(" userId="S::susanna.e.didrickson.civ@health.mil::29ac0e21-9384-414e-82e6-64bb56facf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BF5"/>
    <a:srgbClr val="E8EEF8"/>
    <a:srgbClr val="696168"/>
    <a:srgbClr val="0070C0"/>
    <a:srgbClr val="8B141C"/>
    <a:srgbClr val="9F1920"/>
    <a:srgbClr val="6A1A1A"/>
    <a:srgbClr val="4472C4"/>
    <a:srgbClr val="CC0000"/>
    <a:srgbClr val="2644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5A6BB9-9F90-4546-8475-3D33A3C62CC0}" v="4" dt="2026-07-29T14:55:34.9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35" autoAdjust="0"/>
    <p:restoredTop sz="95532" autoAdjust="0"/>
  </p:normalViewPr>
  <p:slideViewPr>
    <p:cSldViewPr snapToGrid="0">
      <p:cViewPr>
        <p:scale>
          <a:sx n="50" d="100"/>
          <a:sy n="50" d="100"/>
        </p:scale>
        <p:origin x="36" y="-116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drickson, Susanna E CIV DHA MEDICAL AFFAIRS (USA)" userId="29ac0e21-9384-414e-82e6-64bb56facf12" providerId="ADAL" clId="{12A5DFD8-267E-48E1-AAC1-79512887BE3A}"/>
    <pc:docChg chg="modSld">
      <pc:chgData name="Didrickson, Susanna E CIV DHA MEDICAL AFFAIRS (USA)" userId="29ac0e21-9384-414e-82e6-64bb56facf12" providerId="ADAL" clId="{12A5DFD8-267E-48E1-AAC1-79512887BE3A}" dt="2026-07-29T15:01:26.157" v="264" actId="20577"/>
      <pc:docMkLst>
        <pc:docMk/>
      </pc:docMkLst>
      <pc:sldChg chg="modSp mod">
        <pc:chgData name="Didrickson, Susanna E CIV DHA MEDICAL AFFAIRS (USA)" userId="29ac0e21-9384-414e-82e6-64bb56facf12" providerId="ADAL" clId="{12A5DFD8-267E-48E1-AAC1-79512887BE3A}" dt="2026-07-29T15:01:26.157" v="264" actId="20577"/>
        <pc:sldMkLst>
          <pc:docMk/>
          <pc:sldMk cId="670335836" sldId="262"/>
        </pc:sldMkLst>
        <pc:spChg chg="mod">
          <ac:chgData name="Didrickson, Susanna E CIV DHA MEDICAL AFFAIRS (USA)" userId="29ac0e21-9384-414e-82e6-64bb56facf12" providerId="ADAL" clId="{12A5DFD8-267E-48E1-AAC1-79512887BE3A}" dt="2026-07-29T14:57:44.564" v="61" actId="1076"/>
          <ac:spMkLst>
            <pc:docMk/>
            <pc:sldMk cId="670335836" sldId="262"/>
            <ac:spMk id="2" creationId="{3F3BAE3A-3ECF-B15C-DB16-CC78F89AB8BB}"/>
          </ac:spMkLst>
        </pc:spChg>
        <pc:spChg chg="mod">
          <ac:chgData name="Didrickson, Susanna E CIV DHA MEDICAL AFFAIRS (USA)" userId="29ac0e21-9384-414e-82e6-64bb56facf12" providerId="ADAL" clId="{12A5DFD8-267E-48E1-AAC1-79512887BE3A}" dt="2026-07-29T14:57:56.517" v="62" actId="1076"/>
          <ac:spMkLst>
            <pc:docMk/>
            <pc:sldMk cId="670335836" sldId="262"/>
            <ac:spMk id="5" creationId="{EAA418D3-B27B-2E0B-228F-A42D1B18D2EF}"/>
          </ac:spMkLst>
        </pc:spChg>
        <pc:spChg chg="mod">
          <ac:chgData name="Didrickson, Susanna E CIV DHA MEDICAL AFFAIRS (USA)" userId="29ac0e21-9384-414e-82e6-64bb56facf12" providerId="ADAL" clId="{12A5DFD8-267E-48E1-AAC1-79512887BE3A}" dt="2026-07-29T14:57:03.534" v="44" actId="1037"/>
          <ac:spMkLst>
            <pc:docMk/>
            <pc:sldMk cId="670335836" sldId="262"/>
            <ac:spMk id="22" creationId="{BC10D45E-C005-6CCA-A660-648B3D925CD7}"/>
          </ac:spMkLst>
        </pc:spChg>
        <pc:spChg chg="mod">
          <ac:chgData name="Didrickson, Susanna E CIV DHA MEDICAL AFFAIRS (USA)" userId="29ac0e21-9384-414e-82e6-64bb56facf12" providerId="ADAL" clId="{12A5DFD8-267E-48E1-AAC1-79512887BE3A}" dt="2026-07-29T14:57:37.166" v="60" actId="1037"/>
          <ac:spMkLst>
            <pc:docMk/>
            <pc:sldMk cId="670335836" sldId="262"/>
            <ac:spMk id="29" creationId="{148C0C1E-B631-F429-5A49-AC6699024AEB}"/>
          </ac:spMkLst>
        </pc:spChg>
        <pc:spChg chg="mod">
          <ac:chgData name="Didrickson, Susanna E CIV DHA MEDICAL AFFAIRS (USA)" userId="29ac0e21-9384-414e-82e6-64bb56facf12" providerId="ADAL" clId="{12A5DFD8-267E-48E1-AAC1-79512887BE3A}" dt="2026-07-29T15:01:26.157" v="264" actId="20577"/>
          <ac:spMkLst>
            <pc:docMk/>
            <pc:sldMk cId="670335836" sldId="262"/>
            <ac:spMk id="48" creationId="{C17B7E3C-485E-0F6F-4147-91810D09E149}"/>
          </ac:spMkLst>
        </pc:spChg>
        <pc:spChg chg="mod">
          <ac:chgData name="Didrickson, Susanna E CIV DHA MEDICAL AFFAIRS (USA)" userId="29ac0e21-9384-414e-82e6-64bb56facf12" providerId="ADAL" clId="{12A5DFD8-267E-48E1-AAC1-79512887BE3A}" dt="2026-07-29T15:00:44.189" v="190" actId="1076"/>
          <ac:spMkLst>
            <pc:docMk/>
            <pc:sldMk cId="670335836" sldId="262"/>
            <ac:spMk id="50" creationId="{6B1BB31D-D0A2-3025-AB9B-555DBAA2C26D}"/>
          </ac:spMkLst>
        </pc:spChg>
        <pc:spChg chg="mod">
          <ac:chgData name="Didrickson, Susanna E CIV DHA MEDICAL AFFAIRS (USA)" userId="29ac0e21-9384-414e-82e6-64bb56facf12" providerId="ADAL" clId="{12A5DFD8-267E-48E1-AAC1-79512887BE3A}" dt="2026-07-29T14:57:15.096" v="53" actId="1038"/>
          <ac:spMkLst>
            <pc:docMk/>
            <pc:sldMk cId="670335836" sldId="262"/>
            <ac:spMk id="1046" creationId="{488A6877-3FB9-B400-24AE-70C1B79A1FD0}"/>
          </ac:spMkLst>
        </pc:spChg>
        <pc:spChg chg="mod">
          <ac:chgData name="Didrickson, Susanna E CIV DHA MEDICAL AFFAIRS (USA)" userId="29ac0e21-9384-414e-82e6-64bb56facf12" providerId="ADAL" clId="{12A5DFD8-267E-48E1-AAC1-79512887BE3A}" dt="2026-07-29T14:56:52.963" v="27" actId="1037"/>
          <ac:spMkLst>
            <pc:docMk/>
            <pc:sldMk cId="670335836" sldId="262"/>
            <ac:spMk id="1048" creationId="{EED0791B-B111-1700-6A0E-2662AA468F3C}"/>
          </ac:spMkLst>
        </pc:spChg>
        <pc:graphicFrameChg chg="mod">
          <ac:chgData name="Didrickson, Susanna E CIV DHA MEDICAL AFFAIRS (USA)" userId="29ac0e21-9384-414e-82e6-64bb56facf12" providerId="ADAL" clId="{12A5DFD8-267E-48E1-AAC1-79512887BE3A}" dt="2026-07-29T14:55:34.968" v="4"/>
          <ac:graphicFrameMkLst>
            <pc:docMk/>
            <pc:sldMk cId="670335836" sldId="262"/>
            <ac:graphicFrameMk id="3" creationId="{5597E4B3-571B-2D2D-318A-D3A9E53A21A9}"/>
          </ac:graphicFrameMkLst>
        </pc:graphicFrameChg>
        <pc:graphicFrameChg chg="modGraphic">
          <ac:chgData name="Didrickson, Susanna E CIV DHA MEDICAL AFFAIRS (USA)" userId="29ac0e21-9384-414e-82e6-64bb56facf12" providerId="ADAL" clId="{12A5DFD8-267E-48E1-AAC1-79512887BE3A}" dt="2026-07-29T14:56:19.304" v="7" actId="20577"/>
          <ac:graphicFrameMkLst>
            <pc:docMk/>
            <pc:sldMk cId="670335836" sldId="262"/>
            <ac:graphicFrameMk id="7" creationId="{6C39C347-B554-4EB4-8EC4-77CA44180A59}"/>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militaryhealth-my.sharepoint-mil.us/personal/susanna_e_didrickson_civ_health_mil/Documents/Copy%20of%20Deliveries%20by%20MTF_1.5.26.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https://militaryhealth-my.sharepoint-mil.us/personal/susanna_e_didrickson_civ_health_mil/Documents/Copy%20of%20Deliveries%20by%20MTF_1.5.26.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39289717171459"/>
          <c:y val="9.7596033596264106E-2"/>
          <c:w val="0.84305563207911016"/>
          <c:h val="0.75607655056807599"/>
        </c:manualLayout>
      </c:layout>
      <c:lineChart>
        <c:grouping val="standard"/>
        <c:varyColors val="0"/>
        <c:ser>
          <c:idx val="0"/>
          <c:order val="0"/>
          <c:tx>
            <c:strRef>
              <c:f>'Sheet1 (2)'!$A$21</c:f>
              <c:strCache>
                <c:ptCount val="1"/>
                <c:pt idx="0">
                  <c:v>Campaign MTFs</c:v>
                </c:pt>
              </c:strCache>
            </c:strRef>
          </c:tx>
          <c:spPr>
            <a:ln w="76200" cap="rnd">
              <a:solidFill>
                <a:schemeClr val="accent1"/>
              </a:solidFill>
              <a:round/>
            </a:ln>
            <a:effectLst/>
          </c:spPr>
          <c:marker>
            <c:symbol val="none"/>
          </c:marker>
          <c:dPt>
            <c:idx val="4"/>
            <c:marker>
              <c:symbol val="none"/>
            </c:marker>
            <c:bubble3D val="0"/>
            <c:spPr>
              <a:ln w="76200" cap="rnd">
                <a:noFill/>
                <a:round/>
              </a:ln>
              <a:effectLst/>
            </c:spPr>
            <c:extLst>
              <c:ext xmlns:c16="http://schemas.microsoft.com/office/drawing/2014/chart" uri="{C3380CC4-5D6E-409C-BE32-E72D297353CC}">
                <c16:uniqueId val="{00000001-64C3-4983-9CD3-6EB57174AB52}"/>
              </c:ext>
            </c:extLst>
          </c:dPt>
          <c:dLbls>
            <c:dLbl>
              <c:idx val="0"/>
              <c:layout>
                <c:manualLayout>
                  <c:x val="-4.9001676230986065E-2"/>
                  <c:y val="-2.277841190265150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4C3-4983-9CD3-6EB57174AB52}"/>
                </c:ext>
              </c:extLst>
            </c:dLbl>
            <c:dLbl>
              <c:idx val="1"/>
              <c:layout>
                <c:manualLayout>
                  <c:x val="-5.3078523733581295E-2"/>
                  <c:y val="-2.69466087094897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4C3-4983-9CD3-6EB57174AB52}"/>
                </c:ext>
              </c:extLst>
            </c:dLbl>
            <c:dLbl>
              <c:idx val="2"/>
              <c:layout>
                <c:manualLayout>
                  <c:x val="-4.279924253002218E-2"/>
                  <c:y val="-3.1114795629303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4C3-4983-9CD3-6EB57174AB52}"/>
                </c:ext>
              </c:extLst>
            </c:dLbl>
            <c:dLbl>
              <c:idx val="5"/>
              <c:layout>
                <c:manualLayout>
                  <c:x val="-2.1048943266431797E-2"/>
                  <c:y val="-2.59490825875526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4C3-4983-9CD3-6EB57174AB52}"/>
                </c:ext>
              </c:extLst>
            </c:dLbl>
            <c:dLbl>
              <c:idx val="6"/>
              <c:layout>
                <c:manualLayout>
                  <c:x val="-3.3518046518438378E-2"/>
                  <c:y val="-5.979744581895663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4C3-4983-9CD3-6EB57174AB52}"/>
                </c:ext>
              </c:extLst>
            </c:dLbl>
            <c:dLbl>
              <c:idx val="7"/>
              <c:layout>
                <c:manualLayout>
                  <c:x val="-2.5166923606371339E-3"/>
                  <c:y val="1.6184534706290168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4C3-4983-9CD3-6EB57174AB52}"/>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(2)'!$B$8:$I$8</c:f>
              <c:strCache>
                <c:ptCount val="8"/>
                <c:pt idx="0">
                  <c:v>Baseline</c:v>
                </c:pt>
                <c:pt idx="1">
                  <c:v>Q2 FY21</c:v>
                </c:pt>
                <c:pt idx="2">
                  <c:v>Q3 FY21</c:v>
                </c:pt>
                <c:pt idx="3">
                  <c:v>Q4 FY21</c:v>
                </c:pt>
                <c:pt idx="4">
                  <c:v>Q1 FY22</c:v>
                </c:pt>
                <c:pt idx="5">
                  <c:v>Q2 FY22</c:v>
                </c:pt>
                <c:pt idx="6">
                  <c:v>Q3 FY22</c:v>
                </c:pt>
                <c:pt idx="7">
                  <c:v>Q4 FY22</c:v>
                </c:pt>
              </c:strCache>
            </c:strRef>
          </c:cat>
          <c:val>
            <c:numRef>
              <c:f>'Sheet1 (2)'!$B$21:$I$21</c:f>
              <c:numCache>
                <c:formatCode>0%</c:formatCode>
                <c:ptCount val="8"/>
                <c:pt idx="0">
                  <c:v>0.63</c:v>
                </c:pt>
                <c:pt idx="1">
                  <c:v>0.81</c:v>
                </c:pt>
                <c:pt idx="2">
                  <c:v>0.9</c:v>
                </c:pt>
                <c:pt idx="3">
                  <c:v>0.97</c:v>
                </c:pt>
                <c:pt idx="4">
                  <c:v>0.9</c:v>
                </c:pt>
                <c:pt idx="5">
                  <c:v>0.83</c:v>
                </c:pt>
                <c:pt idx="6">
                  <c:v>0.8</c:v>
                </c:pt>
                <c:pt idx="7">
                  <c:v>0.89</c:v>
                </c:pt>
              </c:numCache>
            </c:numRef>
          </c:val>
          <c:smooth val="0"/>
          <c:extLst>
            <c:ext xmlns:c16="http://schemas.microsoft.com/office/drawing/2014/chart" uri="{C3380CC4-5D6E-409C-BE32-E72D297353CC}">
              <c16:uniqueId val="{00000008-64C3-4983-9CD3-6EB57174AB52}"/>
            </c:ext>
          </c:extLst>
        </c:ser>
        <c:ser>
          <c:idx val="1"/>
          <c:order val="1"/>
          <c:tx>
            <c:strRef>
              <c:f>'Sheet1 (2)'!$A$22</c:f>
              <c:strCache>
                <c:ptCount val="1"/>
                <c:pt idx="0">
                  <c:v>All MTFs</c:v>
                </c:pt>
              </c:strCache>
            </c:strRef>
          </c:tx>
          <c:spPr>
            <a:ln w="76200" cap="rnd">
              <a:solidFill>
                <a:schemeClr val="accent3"/>
              </a:solidFill>
              <a:round/>
            </a:ln>
            <a:effectLst/>
          </c:spPr>
          <c:marker>
            <c:symbol val="none"/>
          </c:marker>
          <c:dLbls>
            <c:dLbl>
              <c:idx val="5"/>
              <c:layout>
                <c:manualLayout>
                  <c:x val="-1.9128609462200304E-2"/>
                  <c:y val="-2.713499500502317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4C3-4983-9CD3-6EB57174AB52}"/>
                </c:ext>
              </c:extLst>
            </c:dLbl>
            <c:dLbl>
              <c:idx val="6"/>
              <c:delete val="1"/>
              <c:extLst>
                <c:ext xmlns:c15="http://schemas.microsoft.com/office/drawing/2012/chart" uri="{CE6537A1-D6FC-4f65-9D91-7224C49458BB}"/>
                <c:ext xmlns:c16="http://schemas.microsoft.com/office/drawing/2014/chart" uri="{C3380CC4-5D6E-409C-BE32-E72D297353CC}">
                  <c16:uniqueId val="{0000000A-64C3-4983-9CD3-6EB57174AB52}"/>
                </c:ext>
              </c:extLst>
            </c:dLbl>
            <c:dLbl>
              <c:idx val="7"/>
              <c:layout>
                <c:manualLayout>
                  <c:x val="-4.6627625725690468E-3"/>
                  <c:y val="1.07248098763121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4C3-4983-9CD3-6EB57174AB52}"/>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(2)'!$B$8:$I$8</c:f>
              <c:strCache>
                <c:ptCount val="8"/>
                <c:pt idx="0">
                  <c:v>Baseline</c:v>
                </c:pt>
                <c:pt idx="1">
                  <c:v>Q2 FY21</c:v>
                </c:pt>
                <c:pt idx="2">
                  <c:v>Q3 FY21</c:v>
                </c:pt>
                <c:pt idx="3">
                  <c:v>Q4 FY21</c:v>
                </c:pt>
                <c:pt idx="4">
                  <c:v>Q1 FY22</c:v>
                </c:pt>
                <c:pt idx="5">
                  <c:v>Q2 FY22</c:v>
                </c:pt>
                <c:pt idx="6">
                  <c:v>Q3 FY22</c:v>
                </c:pt>
                <c:pt idx="7">
                  <c:v>Q4 FY22</c:v>
                </c:pt>
              </c:strCache>
            </c:strRef>
          </c:cat>
          <c:val>
            <c:numRef>
              <c:f>'Sheet1 (2)'!$B$22:$I$22</c:f>
              <c:numCache>
                <c:formatCode>General</c:formatCode>
                <c:ptCount val="8"/>
                <c:pt idx="4" formatCode="0%">
                  <c:v>0.75</c:v>
                </c:pt>
                <c:pt idx="5" formatCode="0%">
                  <c:v>0.76</c:v>
                </c:pt>
                <c:pt idx="6" formatCode="0%">
                  <c:v>0.8</c:v>
                </c:pt>
                <c:pt idx="7" formatCode="0%">
                  <c:v>0.92</c:v>
                </c:pt>
              </c:numCache>
            </c:numRef>
          </c:val>
          <c:smooth val="0"/>
          <c:extLst>
            <c:ext xmlns:c16="http://schemas.microsoft.com/office/drawing/2014/chart" uri="{C3380CC4-5D6E-409C-BE32-E72D297353CC}">
              <c16:uniqueId val="{0000000C-64C3-4983-9CD3-6EB57174AB52}"/>
            </c:ext>
          </c:extLst>
        </c:ser>
        <c:ser>
          <c:idx val="2"/>
          <c:order val="2"/>
          <c:tx>
            <c:strRef>
              <c:f>'Sheet1 (2)'!$A$23</c:f>
              <c:strCache>
                <c:ptCount val="1"/>
                <c:pt idx="0">
                  <c:v>Scale-Up MTFs</c:v>
                </c:pt>
              </c:strCache>
            </c:strRef>
          </c:tx>
          <c:spPr>
            <a:ln w="76200" cap="rnd">
              <a:solidFill>
                <a:schemeClr val="accent5"/>
              </a:solidFill>
              <a:round/>
            </a:ln>
            <a:effectLst/>
          </c:spPr>
          <c:marker>
            <c:symbol val="none"/>
          </c:marker>
          <c:dLbls>
            <c:dLbl>
              <c:idx val="4"/>
              <c:layout>
                <c:manualLayout>
                  <c:x val="-2.1048943266431797E-2"/>
                  <c:y val="3.156786743506293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4C3-4983-9CD3-6EB57174AB52}"/>
                </c:ext>
              </c:extLst>
            </c:dLbl>
            <c:dLbl>
              <c:idx val="5"/>
              <c:layout>
                <c:manualLayout>
                  <c:x val="-2.1048943266431797E-2"/>
                  <c:y val="3.26026935074378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4C3-4983-9CD3-6EB57174AB52}"/>
                </c:ext>
              </c:extLst>
            </c:dLbl>
            <c:dLbl>
              <c:idx val="6"/>
              <c:delete val="1"/>
              <c:extLst>
                <c:ext xmlns:c15="http://schemas.microsoft.com/office/drawing/2012/chart" uri="{CE6537A1-D6FC-4f65-9D91-7224C49458BB}"/>
                <c:ext xmlns:c16="http://schemas.microsoft.com/office/drawing/2014/chart" uri="{C3380CC4-5D6E-409C-BE32-E72D297353CC}">
                  <c16:uniqueId val="{0000000F-64C3-4983-9CD3-6EB57174AB52}"/>
                </c:ext>
              </c:extLst>
            </c:dLbl>
            <c:dLbl>
              <c:idx val="7"/>
              <c:layout>
                <c:manualLayout>
                  <c:x val="-2.9726227758016428E-2"/>
                  <c:y val="-2.09750609287014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64C3-4983-9CD3-6EB57174AB52}"/>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 (2)'!$B$8:$I$8</c:f>
              <c:strCache>
                <c:ptCount val="8"/>
                <c:pt idx="0">
                  <c:v>Baseline</c:v>
                </c:pt>
                <c:pt idx="1">
                  <c:v>Q2 FY21</c:v>
                </c:pt>
                <c:pt idx="2">
                  <c:v>Q3 FY21</c:v>
                </c:pt>
                <c:pt idx="3">
                  <c:v>Q4 FY21</c:v>
                </c:pt>
                <c:pt idx="4">
                  <c:v>Q1 FY22</c:v>
                </c:pt>
                <c:pt idx="5">
                  <c:v>Q2 FY22</c:v>
                </c:pt>
                <c:pt idx="6">
                  <c:v>Q3 FY22</c:v>
                </c:pt>
                <c:pt idx="7">
                  <c:v>Q4 FY22</c:v>
                </c:pt>
              </c:strCache>
            </c:strRef>
          </c:cat>
          <c:val>
            <c:numRef>
              <c:f>'Sheet1 (2)'!$B$23:$I$23</c:f>
              <c:numCache>
                <c:formatCode>General</c:formatCode>
                <c:ptCount val="8"/>
                <c:pt idx="4" formatCode="0%">
                  <c:v>0.69</c:v>
                </c:pt>
                <c:pt idx="5" formatCode="0%">
                  <c:v>0.73</c:v>
                </c:pt>
                <c:pt idx="6" formatCode="0%">
                  <c:v>0.8</c:v>
                </c:pt>
                <c:pt idx="7" formatCode="0%">
                  <c:v>0.93</c:v>
                </c:pt>
              </c:numCache>
            </c:numRef>
          </c:val>
          <c:smooth val="0"/>
          <c:extLst>
            <c:ext xmlns:c16="http://schemas.microsoft.com/office/drawing/2014/chart" uri="{C3380CC4-5D6E-409C-BE32-E72D297353CC}">
              <c16:uniqueId val="{00000011-64C3-4983-9CD3-6EB57174AB52}"/>
            </c:ext>
          </c:extLst>
        </c:ser>
        <c:dLbls>
          <c:dLblPos val="t"/>
          <c:showLegendKey val="0"/>
          <c:showVal val="1"/>
          <c:showCatName val="0"/>
          <c:showSerName val="0"/>
          <c:showPercent val="0"/>
          <c:showBubbleSize val="0"/>
        </c:dLbls>
        <c:smooth val="0"/>
        <c:axId val="248783280"/>
        <c:axId val="298767264"/>
      </c:lineChart>
      <c:catAx>
        <c:axId val="248783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298767264"/>
        <c:crosses val="autoZero"/>
        <c:auto val="1"/>
        <c:lblAlgn val="ctr"/>
        <c:lblOffset val="100"/>
        <c:noMultiLvlLbl val="0"/>
      </c:catAx>
      <c:valAx>
        <c:axId val="298767264"/>
        <c:scaling>
          <c:orientation val="minMax"/>
          <c:max val="1"/>
          <c:min val="0.60000000000000009"/>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1" i="0" u="none" strike="noStrike" kern="1200" baseline="0">
                    <a:solidFill>
                      <a:srgbClr val="182F3C"/>
                    </a:solidFill>
                    <a:latin typeface="+mn-lt"/>
                    <a:ea typeface="+mn-ea"/>
                    <a:cs typeface="+mn-cs"/>
                  </a:defRPr>
                </a:pPr>
                <a:r>
                  <a:rPr lang="en-US" sz="2400" b="0" spc="140" baseline="0" dirty="0">
                    <a:solidFill>
                      <a:srgbClr val="182F3C"/>
                    </a:solidFill>
                    <a:latin typeface="+mn-lt"/>
                  </a:rPr>
                  <a:t>Average Level of Compliance</a:t>
                </a:r>
              </a:p>
            </c:rich>
          </c:tx>
          <c:layout>
            <c:manualLayout>
              <c:xMode val="edge"/>
              <c:yMode val="edge"/>
              <c:x val="1.9114116369306614E-2"/>
              <c:y val="0.17452051832292811"/>
            </c:manualLayout>
          </c:layout>
          <c:overlay val="0"/>
          <c:spPr>
            <a:noFill/>
            <a:ln>
              <a:noFill/>
            </a:ln>
            <a:effectLst/>
          </c:spPr>
          <c:txPr>
            <a:bodyPr rot="-5400000" spcFirstLastPara="1" vertOverflow="ellipsis" vert="horz" wrap="square" anchor="ctr" anchorCtr="1"/>
            <a:lstStyle/>
            <a:p>
              <a:pPr>
                <a:defRPr sz="2400" b="1" i="0" u="none" strike="noStrike" kern="1200" baseline="0">
                  <a:solidFill>
                    <a:srgbClr val="182F3C"/>
                  </a:solidFill>
                  <a:latin typeface="+mn-lt"/>
                  <a:ea typeface="+mn-ea"/>
                  <a:cs typeface="+mn-cs"/>
                </a:defRPr>
              </a:pPr>
              <a:endParaRPr lang="en-US"/>
            </a:p>
          </c:txPr>
        </c:title>
        <c:numFmt formatCode="0%" sourceLinked="1"/>
        <c:majorTickMark val="out"/>
        <c:minorTickMark val="none"/>
        <c:tickLblPos val="nextTo"/>
        <c:spPr>
          <a:noFill/>
          <a:ln>
            <a:solidFill>
              <a:srgbClr val="333333">
                <a:lumMod val="20000"/>
                <a:lumOff val="80000"/>
              </a:srgbClr>
            </a:solid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248783280"/>
        <c:crosses val="autoZero"/>
        <c:crossBetween val="between"/>
        <c:majorUnit val="0.2"/>
      </c:valAx>
      <c:spPr>
        <a:noFill/>
        <a:ln>
          <a:noFill/>
        </a:ln>
        <a:effectLst/>
      </c:spPr>
    </c:plotArea>
    <c:legend>
      <c:legendPos val="b"/>
      <c:layout>
        <c:manualLayout>
          <c:xMode val="edge"/>
          <c:yMode val="edge"/>
          <c:x val="0.26781162752951077"/>
          <c:y val="0.9346636714414589"/>
          <c:w val="0.51484560669622192"/>
          <c:h val="4.935929355006585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12700">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none" spc="20" baseline="0">
                <a:solidFill>
                  <a:schemeClr val="accent4">
                    <a:lumMod val="50000"/>
                  </a:schemeClr>
                </a:solidFill>
                <a:latin typeface="+mn-lt"/>
                <a:ea typeface="+mn-ea"/>
                <a:cs typeface="+mn-cs"/>
              </a:defRPr>
            </a:pPr>
            <a:r>
              <a:rPr lang="en-US" sz="2000" baseline="0" dirty="0"/>
              <a:t>Increase in Percentage of Blood Transfusion with a Decrease in Percentage of DIC 2019-2023</a:t>
            </a:r>
          </a:p>
        </c:rich>
      </c:tx>
      <c:overlay val="0"/>
      <c:spPr>
        <a:noFill/>
        <a:ln>
          <a:noFill/>
        </a:ln>
        <a:effectLst/>
      </c:spPr>
      <c:txPr>
        <a:bodyPr rot="0" spcFirstLastPara="1" vertOverflow="ellipsis" vert="horz" wrap="square" anchor="ctr" anchorCtr="1"/>
        <a:lstStyle/>
        <a:p>
          <a:pPr>
            <a:defRPr sz="2000" b="0" i="0" u="none" strike="noStrike" kern="1200" cap="none" spc="20" baseline="0">
              <a:solidFill>
                <a:schemeClr val="accent4">
                  <a:lumMod val="50000"/>
                </a:schemeClr>
              </a:solidFill>
              <a:latin typeface="+mn-lt"/>
              <a:ea typeface="+mn-ea"/>
              <a:cs typeface="+mn-cs"/>
            </a:defRPr>
          </a:pPr>
          <a:endParaRPr lang="en-US"/>
        </a:p>
      </c:txPr>
    </c:title>
    <c:autoTitleDeleted val="0"/>
    <c:plotArea>
      <c:layout>
        <c:manualLayout>
          <c:layoutTarget val="inner"/>
          <c:xMode val="edge"/>
          <c:yMode val="edge"/>
          <c:x val="7.0874076026819943E-2"/>
          <c:y val="0.13634759750023032"/>
          <c:w val="0.90039609461328518"/>
          <c:h val="0.6482702055324443"/>
        </c:manualLayout>
      </c:layout>
      <c:lineChart>
        <c:grouping val="standard"/>
        <c:varyColors val="0"/>
        <c:ser>
          <c:idx val="0"/>
          <c:order val="0"/>
          <c:tx>
            <c:strRef>
              <c:f>'Deliveries by MTF'!$AC$92</c:f>
              <c:strCache>
                <c:ptCount val="1"/>
                <c:pt idx="0">
                  <c:v>% DIC</c:v>
                </c:pt>
              </c:strCache>
            </c:strRef>
          </c:tx>
          <c:spPr>
            <a:ln w="22225" cap="rnd" cmpd="sng" algn="ctr">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2000" b="0" i="0" u="none" strike="noStrike" kern="1200" baseline="0">
                    <a:solidFill>
                      <a:schemeClr val="accent4">
                        <a:lumMod val="50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'Deliveries by MTF'!$AD$91:$AH$91</c:f>
              <c:numCache>
                <c:formatCode>General</c:formatCode>
                <c:ptCount val="5"/>
                <c:pt idx="0">
                  <c:v>2019</c:v>
                </c:pt>
                <c:pt idx="1">
                  <c:v>2020</c:v>
                </c:pt>
                <c:pt idx="2">
                  <c:v>2021</c:v>
                </c:pt>
                <c:pt idx="3">
                  <c:v>2022</c:v>
                </c:pt>
                <c:pt idx="4">
                  <c:v>2023</c:v>
                </c:pt>
              </c:numCache>
            </c:numRef>
          </c:cat>
          <c:val>
            <c:numRef>
              <c:f>'Deliveries by MTF'!$AD$92:$AH$92</c:f>
              <c:numCache>
                <c:formatCode>General</c:formatCode>
                <c:ptCount val="5"/>
                <c:pt idx="0">
                  <c:v>0.42</c:v>
                </c:pt>
                <c:pt idx="1">
                  <c:v>0.53</c:v>
                </c:pt>
                <c:pt idx="2">
                  <c:v>0.5</c:v>
                </c:pt>
                <c:pt idx="3">
                  <c:v>0.4</c:v>
                </c:pt>
                <c:pt idx="4">
                  <c:v>0.37</c:v>
                </c:pt>
              </c:numCache>
            </c:numRef>
          </c:val>
          <c:smooth val="0"/>
          <c:extLst>
            <c:ext xmlns:c16="http://schemas.microsoft.com/office/drawing/2014/chart" uri="{C3380CC4-5D6E-409C-BE32-E72D297353CC}">
              <c16:uniqueId val="{00000000-739F-4365-855E-115EC8915FA4}"/>
            </c:ext>
          </c:extLst>
        </c:ser>
        <c:ser>
          <c:idx val="1"/>
          <c:order val="1"/>
          <c:tx>
            <c:strRef>
              <c:f>'Deliveries by MTF'!$AC$93</c:f>
              <c:strCache>
                <c:ptCount val="1"/>
                <c:pt idx="0">
                  <c:v>% Blood Transfusion</c:v>
                </c:pt>
              </c:strCache>
            </c:strRef>
          </c:tx>
          <c:spPr>
            <a:ln w="22225" cap="rnd" cmpd="sng" algn="ctr">
              <a:solidFill>
                <a:schemeClr val="accent2"/>
              </a:solidFill>
              <a:round/>
            </a:ln>
            <a:effectLst/>
          </c:spPr>
          <c:marker>
            <c:symbol val="none"/>
          </c:marker>
          <c:dLbls>
            <c:spPr>
              <a:noFill/>
              <a:ln>
                <a:noFill/>
              </a:ln>
              <a:effectLst/>
            </c:spPr>
            <c:txPr>
              <a:bodyPr rot="0" spcFirstLastPara="1" vertOverflow="ellipsis" vert="horz" wrap="square" anchor="ctr" anchorCtr="1"/>
              <a:lstStyle/>
              <a:p>
                <a:pPr>
                  <a:defRPr sz="2000" b="0" i="0" u="none" strike="noStrike" kern="1200" baseline="0">
                    <a:solidFill>
                      <a:schemeClr val="accent4">
                        <a:lumMod val="50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'Deliveries by MTF'!$AD$91:$AH$91</c:f>
              <c:numCache>
                <c:formatCode>General</c:formatCode>
                <c:ptCount val="5"/>
                <c:pt idx="0">
                  <c:v>2019</c:v>
                </c:pt>
                <c:pt idx="1">
                  <c:v>2020</c:v>
                </c:pt>
                <c:pt idx="2">
                  <c:v>2021</c:v>
                </c:pt>
                <c:pt idx="3">
                  <c:v>2022</c:v>
                </c:pt>
                <c:pt idx="4">
                  <c:v>2023</c:v>
                </c:pt>
              </c:numCache>
            </c:numRef>
          </c:cat>
          <c:val>
            <c:numRef>
              <c:f>'Deliveries by MTF'!$AD$93:$AH$93</c:f>
              <c:numCache>
                <c:formatCode>General</c:formatCode>
                <c:ptCount val="5"/>
                <c:pt idx="0">
                  <c:v>2.2000000000000002</c:v>
                </c:pt>
                <c:pt idx="1">
                  <c:v>2.2999999999999998</c:v>
                </c:pt>
                <c:pt idx="2">
                  <c:v>2.5</c:v>
                </c:pt>
                <c:pt idx="3">
                  <c:v>2.8</c:v>
                </c:pt>
                <c:pt idx="4">
                  <c:v>2.9</c:v>
                </c:pt>
              </c:numCache>
            </c:numRef>
          </c:val>
          <c:smooth val="0"/>
          <c:extLst>
            <c:ext xmlns:c16="http://schemas.microsoft.com/office/drawing/2014/chart" uri="{C3380CC4-5D6E-409C-BE32-E72D297353CC}">
              <c16:uniqueId val="{00000001-739F-4365-855E-115EC8915FA4}"/>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1988294095"/>
        <c:axId val="1988289775"/>
      </c:lineChart>
      <c:catAx>
        <c:axId val="1988294095"/>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2000" b="0" i="0" u="none" strike="noStrike" kern="1200" spc="20" baseline="0">
                <a:solidFill>
                  <a:schemeClr val="accent4">
                    <a:lumMod val="50000"/>
                  </a:schemeClr>
                </a:solidFill>
                <a:latin typeface="+mn-lt"/>
                <a:ea typeface="+mn-ea"/>
                <a:cs typeface="+mn-cs"/>
              </a:defRPr>
            </a:pPr>
            <a:endParaRPr lang="en-US"/>
          </a:p>
        </c:txPr>
        <c:crossAx val="1988289775"/>
        <c:crosses val="autoZero"/>
        <c:auto val="1"/>
        <c:lblAlgn val="ctr"/>
        <c:lblOffset val="100"/>
        <c:noMultiLvlLbl val="0"/>
      </c:catAx>
      <c:valAx>
        <c:axId val="1988289775"/>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spc="20" baseline="0">
                <a:solidFill>
                  <a:schemeClr val="accent4">
                    <a:lumMod val="50000"/>
                  </a:schemeClr>
                </a:solidFill>
                <a:latin typeface="+mn-lt"/>
                <a:ea typeface="+mn-ea"/>
                <a:cs typeface="+mn-cs"/>
              </a:defRPr>
            </a:pPr>
            <a:endParaRPr lang="en-US"/>
          </a:p>
        </c:txPr>
        <c:crossAx val="1988294095"/>
        <c:crosses val="autoZero"/>
        <c:crossBetween val="between"/>
      </c:valAx>
      <c:spPr>
        <a:gradFill>
          <a:gsLst>
            <a:gs pos="100000">
              <a:schemeClr val="lt1">
                <a:lumMod val="95000"/>
              </a:schemeClr>
            </a:gs>
            <a:gs pos="0">
              <a:schemeClr val="lt1"/>
            </a:gs>
          </a:gsLst>
          <a:lin ang="5400000" scaled="0"/>
        </a:grad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accent4">
                  <a:lumMod val="50000"/>
                </a:schemeClr>
              </a:solidFill>
              <a:latin typeface="+mn-lt"/>
              <a:ea typeface="+mn-ea"/>
              <a:cs typeface="+mn-cs"/>
            </a:defRPr>
          </a:pPr>
          <a:endParaRPr lang="en-US"/>
        </a:p>
      </c:txPr>
    </c:legend>
    <c:plotVisOnly val="1"/>
    <c:dispBlanksAs val="gap"/>
    <c:showDLblsOverMax val="0"/>
  </c:chart>
  <c:spPr>
    <a:solidFill>
      <a:schemeClr val="lt1"/>
    </a:solidFill>
    <a:ln w="12700">
      <a:solidFill>
        <a:schemeClr val="tx1"/>
      </a:solidFill>
    </a:ln>
    <a:effectLst/>
  </c:spPr>
  <c:txPr>
    <a:bodyPr/>
    <a:lstStyle/>
    <a:p>
      <a:pPr>
        <a:defRPr baseline="0">
          <a:solidFill>
            <a:schemeClr val="accent4">
              <a:lumMod val="50000"/>
            </a:schemeClr>
          </a:solidFill>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accent4">
                    <a:lumMod val="50000"/>
                  </a:schemeClr>
                </a:solidFill>
                <a:latin typeface="+mn-lt"/>
                <a:ea typeface="+mn-ea"/>
                <a:cs typeface="+mn-cs"/>
              </a:defRPr>
            </a:pPr>
            <a:r>
              <a:rPr lang="en-US" sz="2000" baseline="0" dirty="0">
                <a:solidFill>
                  <a:schemeClr val="accent4">
                    <a:lumMod val="50000"/>
                  </a:schemeClr>
                </a:solidFill>
              </a:rPr>
              <a:t>Percent SMM without Transfusion 2019-2023</a:t>
            </a:r>
          </a:p>
        </c:rich>
      </c:tx>
      <c:overlay val="0"/>
      <c:spPr>
        <a:noFill/>
        <a:ln>
          <a:noFill/>
        </a:ln>
        <a:effectLst/>
      </c:spPr>
      <c:txPr>
        <a:bodyPr rot="0" spcFirstLastPara="1" vertOverflow="ellipsis" vert="horz" wrap="square" anchor="ctr" anchorCtr="1"/>
        <a:lstStyle/>
        <a:p>
          <a:pPr>
            <a:defRPr sz="1862" b="0" i="0" u="none" strike="noStrike" kern="1200" cap="none" spc="20" baseline="0">
              <a:solidFill>
                <a:schemeClr val="accent4">
                  <a:lumMod val="50000"/>
                </a:schemeClr>
              </a:solidFill>
              <a:latin typeface="+mn-lt"/>
              <a:ea typeface="+mn-ea"/>
              <a:cs typeface="+mn-cs"/>
            </a:defRPr>
          </a:pPr>
          <a:endParaRPr lang="en-US"/>
        </a:p>
      </c:txPr>
    </c:title>
    <c:autoTitleDeleted val="0"/>
    <c:plotArea>
      <c:layout>
        <c:manualLayout>
          <c:layoutTarget val="inner"/>
          <c:xMode val="edge"/>
          <c:yMode val="edge"/>
          <c:x val="5.5211756616693072E-2"/>
          <c:y val="0.23351966384031561"/>
          <c:w val="0.91536164642315421"/>
          <c:h val="0.57663395615025215"/>
        </c:manualLayout>
      </c:layout>
      <c:lineChart>
        <c:grouping val="standard"/>
        <c:varyColors val="0"/>
        <c:ser>
          <c:idx val="0"/>
          <c:order val="0"/>
          <c:spPr>
            <a:ln w="22225" cap="rnd" cmpd="sng" algn="ctr">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'Deliveries by MTF'!$AK$54:$AO$54</c:f>
              <c:numCache>
                <c:formatCode>General</c:formatCode>
                <c:ptCount val="5"/>
                <c:pt idx="0">
                  <c:v>2019</c:v>
                </c:pt>
                <c:pt idx="1">
                  <c:v>2020</c:v>
                </c:pt>
                <c:pt idx="2">
                  <c:v>2021</c:v>
                </c:pt>
                <c:pt idx="3">
                  <c:v>2022</c:v>
                </c:pt>
                <c:pt idx="4">
                  <c:v>2023</c:v>
                </c:pt>
              </c:numCache>
            </c:numRef>
          </c:cat>
          <c:val>
            <c:numRef>
              <c:f>'Deliveries by MTF'!$AK$55:$AO$55</c:f>
              <c:numCache>
                <c:formatCode>General</c:formatCode>
                <c:ptCount val="5"/>
                <c:pt idx="0">
                  <c:v>1.3</c:v>
                </c:pt>
                <c:pt idx="1">
                  <c:v>1.7</c:v>
                </c:pt>
                <c:pt idx="2">
                  <c:v>1.7</c:v>
                </c:pt>
                <c:pt idx="3">
                  <c:v>1.4</c:v>
                </c:pt>
                <c:pt idx="4">
                  <c:v>1.4</c:v>
                </c:pt>
              </c:numCache>
            </c:numRef>
          </c:val>
          <c:smooth val="0"/>
          <c:extLst>
            <c:ext xmlns:c16="http://schemas.microsoft.com/office/drawing/2014/chart" uri="{C3380CC4-5D6E-409C-BE32-E72D297353CC}">
              <c16:uniqueId val="{00000000-F578-4E0A-B3AA-D71EE92749E2}"/>
            </c:ext>
          </c:extLst>
        </c:ser>
        <c:dLbls>
          <c:dLblPos val="ctr"/>
          <c:showLegendKey val="0"/>
          <c:showVal val="1"/>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1989162255"/>
        <c:axId val="1989161775"/>
      </c:lineChart>
      <c:catAx>
        <c:axId val="1989162255"/>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2000" b="0" i="0" u="none" strike="noStrike" kern="1200" spc="20" baseline="0">
                <a:solidFill>
                  <a:schemeClr val="accent4">
                    <a:lumMod val="50000"/>
                  </a:schemeClr>
                </a:solidFill>
                <a:latin typeface="+mn-lt"/>
                <a:ea typeface="+mn-ea"/>
                <a:cs typeface="+mn-cs"/>
              </a:defRPr>
            </a:pPr>
            <a:endParaRPr lang="en-US"/>
          </a:p>
        </c:txPr>
        <c:crossAx val="1989161775"/>
        <c:crosses val="autoZero"/>
        <c:auto val="1"/>
        <c:lblAlgn val="ctr"/>
        <c:lblOffset val="100"/>
        <c:noMultiLvlLbl val="0"/>
      </c:catAx>
      <c:valAx>
        <c:axId val="1989161775"/>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spc="20" baseline="0">
                <a:solidFill>
                  <a:schemeClr val="accent4">
                    <a:lumMod val="50000"/>
                  </a:schemeClr>
                </a:solidFill>
                <a:latin typeface="+mn-lt"/>
                <a:ea typeface="+mn-ea"/>
                <a:cs typeface="+mn-cs"/>
              </a:defRPr>
            </a:pPr>
            <a:endParaRPr lang="en-US"/>
          </a:p>
        </c:txPr>
        <c:crossAx val="1989162255"/>
        <c:crosses val="autoZero"/>
        <c:crossBetween val="between"/>
      </c:valAx>
      <c:spPr>
        <a:gradFill>
          <a:gsLst>
            <a:gs pos="100000">
              <a:schemeClr val="lt1">
                <a:lumMod val="95000"/>
              </a:schemeClr>
            </a:gs>
            <a:gs pos="0">
              <a:schemeClr val="lt1"/>
            </a:gs>
          </a:gsLst>
          <a:lin ang="5400000" scaled="0"/>
        </a:gradFill>
        <a:ln>
          <a:noFill/>
        </a:ln>
        <a:effectLst/>
      </c:spPr>
    </c:plotArea>
    <c:plotVisOnly val="1"/>
    <c:dispBlanksAs val="gap"/>
    <c:showDLblsOverMax val="0"/>
  </c:chart>
  <c:spPr>
    <a:solidFill>
      <a:schemeClr val="lt1"/>
    </a:solidFill>
    <a:ln w="12700">
      <a:solidFill>
        <a:schemeClr val="tx1"/>
      </a:solid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900"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400"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900" kern="1200" spc="20" baseline="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86CE8B-D2CE-464A-AEB7-2245DA097902}" type="doc">
      <dgm:prSet loTypeId="urn:microsoft.com/office/officeart/2005/8/layout/cycle8" loCatId="cycle" qsTypeId="urn:microsoft.com/office/officeart/2005/8/quickstyle/simple1" qsCatId="simple" csTypeId="urn:microsoft.com/office/officeart/2005/8/colors/accent1_2" csCatId="accent1" phldr="1"/>
      <dgm:spPr/>
      <dgm:t>
        <a:bodyPr/>
        <a:lstStyle/>
        <a:p>
          <a:endParaRPr lang="en-US"/>
        </a:p>
      </dgm:t>
    </dgm:pt>
    <dgm:pt modelId="{9D5E5AC0-F943-4532-9FF9-1D6A383736CE}">
      <dgm:prSet phldrT="[Text]"/>
      <dgm:spPr>
        <a:solidFill>
          <a:srgbClr val="43BB8D"/>
        </a:solidFill>
      </dgm:spPr>
      <dgm:t>
        <a:bodyPr/>
        <a:lstStyle/>
        <a:p>
          <a:r>
            <a:rPr lang="en-US" b="1" dirty="0">
              <a:effectLst>
                <a:outerShdw blurRad="38100" dist="38100" dir="2700000" algn="tl">
                  <a:srgbClr val="000000">
                    <a:alpha val="43137"/>
                  </a:srgbClr>
                </a:outerShdw>
              </a:effectLst>
            </a:rPr>
            <a:t>Plan</a:t>
          </a:r>
          <a:r>
            <a:rPr lang="en-US" b="0" dirty="0"/>
            <a:t> education for EHR documentation</a:t>
          </a:r>
          <a:endParaRPr lang="en-US" b="1" dirty="0"/>
        </a:p>
      </dgm:t>
    </dgm:pt>
    <dgm:pt modelId="{68CD5E85-1E08-45B5-8AD3-84895E7BFD58}" type="parTrans" cxnId="{B842D413-A3EF-43E9-991C-39484E14AD0C}">
      <dgm:prSet/>
      <dgm:spPr/>
      <dgm:t>
        <a:bodyPr/>
        <a:lstStyle/>
        <a:p>
          <a:endParaRPr lang="en-US"/>
        </a:p>
      </dgm:t>
    </dgm:pt>
    <dgm:pt modelId="{15E6E32D-6223-4772-A575-334346D198BA}" type="sibTrans" cxnId="{B842D413-A3EF-43E9-991C-39484E14AD0C}">
      <dgm:prSet/>
      <dgm:spPr/>
      <dgm:t>
        <a:bodyPr/>
        <a:lstStyle/>
        <a:p>
          <a:endParaRPr lang="en-US"/>
        </a:p>
      </dgm:t>
    </dgm:pt>
    <dgm:pt modelId="{29135EF2-27B0-4731-B0D0-81FC5D36357F}">
      <dgm:prSet phldrT="[Text]"/>
      <dgm:spPr/>
      <dgm:t>
        <a:bodyPr/>
        <a:lstStyle/>
        <a:p>
          <a:r>
            <a:rPr lang="en-US" b="1" dirty="0">
              <a:effectLst>
                <a:outerShdw blurRad="38100" dist="38100" dir="2700000" algn="tl">
                  <a:srgbClr val="000000">
                    <a:alpha val="43137"/>
                  </a:srgbClr>
                </a:outerShdw>
              </a:effectLst>
            </a:rPr>
            <a:t>Do</a:t>
          </a:r>
          <a:r>
            <a:rPr lang="en-US" b="1" dirty="0"/>
            <a:t> </a:t>
          </a:r>
          <a:r>
            <a:rPr lang="en-US" b="0" dirty="0"/>
            <a:t>integrate PPHB component workflows into EHR</a:t>
          </a:r>
          <a:r>
            <a:rPr lang="en-US" dirty="0"/>
            <a:t> </a:t>
          </a:r>
        </a:p>
      </dgm:t>
    </dgm:pt>
    <dgm:pt modelId="{59525D67-6110-4268-ADE5-A29A430E3FF9}" type="parTrans" cxnId="{5ECFB551-ABCF-4499-95AA-5AE4436C61B0}">
      <dgm:prSet/>
      <dgm:spPr/>
      <dgm:t>
        <a:bodyPr/>
        <a:lstStyle/>
        <a:p>
          <a:endParaRPr lang="en-US"/>
        </a:p>
      </dgm:t>
    </dgm:pt>
    <dgm:pt modelId="{44F2CA9C-2F46-42B5-9E51-62141590DDFE}" type="sibTrans" cxnId="{5ECFB551-ABCF-4499-95AA-5AE4436C61B0}">
      <dgm:prSet/>
      <dgm:spPr/>
      <dgm:t>
        <a:bodyPr/>
        <a:lstStyle/>
        <a:p>
          <a:endParaRPr lang="en-US"/>
        </a:p>
      </dgm:t>
    </dgm:pt>
    <dgm:pt modelId="{7EC2ED9B-479C-4EF7-A825-ADB96302DBF6}">
      <dgm:prSet phldrT="[Text]"/>
      <dgm:spPr>
        <a:solidFill>
          <a:srgbClr val="4472C4"/>
        </a:solidFill>
      </dgm:spPr>
      <dgm:t>
        <a:bodyPr/>
        <a:lstStyle/>
        <a:p>
          <a:r>
            <a:rPr lang="en-US" b="1" dirty="0">
              <a:effectLst>
                <a:outerShdw blurRad="38100" dist="38100" dir="2700000" algn="tl">
                  <a:srgbClr val="000000">
                    <a:alpha val="43137"/>
                  </a:srgbClr>
                </a:outerShdw>
              </a:effectLst>
            </a:rPr>
            <a:t>Study</a:t>
          </a:r>
          <a:r>
            <a:rPr lang="en-US" b="1" dirty="0"/>
            <a:t> </a:t>
          </a:r>
          <a:r>
            <a:rPr lang="en-US" b="0" dirty="0"/>
            <a:t>assess impact of workflows through EHR data pulls</a:t>
          </a:r>
          <a:endParaRPr lang="en-US" b="1" dirty="0"/>
        </a:p>
      </dgm:t>
    </dgm:pt>
    <dgm:pt modelId="{DA676CB2-9342-4D99-96E2-229F6C707197}" type="parTrans" cxnId="{137EBFB3-41A9-4CC2-9481-C98E7C80DB08}">
      <dgm:prSet/>
      <dgm:spPr/>
      <dgm:t>
        <a:bodyPr/>
        <a:lstStyle/>
        <a:p>
          <a:endParaRPr lang="en-US"/>
        </a:p>
      </dgm:t>
    </dgm:pt>
    <dgm:pt modelId="{43A43AE2-6E31-494B-B29F-9C983ED2C203}" type="sibTrans" cxnId="{137EBFB3-41A9-4CC2-9481-C98E7C80DB08}">
      <dgm:prSet/>
      <dgm:spPr/>
      <dgm:t>
        <a:bodyPr/>
        <a:lstStyle/>
        <a:p>
          <a:endParaRPr lang="en-US"/>
        </a:p>
      </dgm:t>
    </dgm:pt>
    <dgm:pt modelId="{4E9451D5-C2E0-4B19-BBB7-5C3FD48D3AE7}">
      <dgm:prSet/>
      <dgm:spPr>
        <a:solidFill>
          <a:srgbClr val="368E40"/>
        </a:solidFill>
      </dgm:spPr>
      <dgm:t>
        <a:bodyPr/>
        <a:lstStyle/>
        <a:p>
          <a:r>
            <a:rPr lang="en-US" b="1" dirty="0">
              <a:effectLst>
                <a:outerShdw blurRad="38100" dist="38100" dir="2700000" algn="tl">
                  <a:srgbClr val="000000">
                    <a:alpha val="43137"/>
                  </a:srgbClr>
                </a:outerShdw>
              </a:effectLst>
            </a:rPr>
            <a:t>Act</a:t>
          </a:r>
          <a:r>
            <a:rPr lang="en-US" dirty="0"/>
            <a:t> to identify issues and revise EHR workflows</a:t>
          </a:r>
        </a:p>
      </dgm:t>
    </dgm:pt>
    <dgm:pt modelId="{A5345024-E949-4628-8A08-BAAE568B56D3}" type="parTrans" cxnId="{35F2C599-3A9C-437C-A20F-2C91CD143796}">
      <dgm:prSet/>
      <dgm:spPr/>
      <dgm:t>
        <a:bodyPr/>
        <a:lstStyle/>
        <a:p>
          <a:endParaRPr lang="en-US"/>
        </a:p>
      </dgm:t>
    </dgm:pt>
    <dgm:pt modelId="{29684B96-E8C5-445D-9D82-24F3B888D53C}" type="sibTrans" cxnId="{35F2C599-3A9C-437C-A20F-2C91CD143796}">
      <dgm:prSet/>
      <dgm:spPr/>
      <dgm:t>
        <a:bodyPr/>
        <a:lstStyle/>
        <a:p>
          <a:endParaRPr lang="en-US"/>
        </a:p>
      </dgm:t>
    </dgm:pt>
    <dgm:pt modelId="{012F253F-500B-4897-A691-2BF73BEB45C4}" type="pres">
      <dgm:prSet presAssocID="{7386CE8B-D2CE-464A-AEB7-2245DA097902}" presName="compositeShape" presStyleCnt="0">
        <dgm:presLayoutVars>
          <dgm:chMax val="7"/>
          <dgm:dir/>
          <dgm:resizeHandles val="exact"/>
        </dgm:presLayoutVars>
      </dgm:prSet>
      <dgm:spPr/>
    </dgm:pt>
    <dgm:pt modelId="{961E0F89-2572-4503-B86A-87CCD5778485}" type="pres">
      <dgm:prSet presAssocID="{7386CE8B-D2CE-464A-AEB7-2245DA097902}" presName="wedge1" presStyleLbl="node1" presStyleIdx="0" presStyleCnt="4"/>
      <dgm:spPr/>
    </dgm:pt>
    <dgm:pt modelId="{00D1628B-217F-4D9B-BE19-C391703F8617}" type="pres">
      <dgm:prSet presAssocID="{7386CE8B-D2CE-464A-AEB7-2245DA097902}" presName="dummy1a" presStyleCnt="0"/>
      <dgm:spPr/>
    </dgm:pt>
    <dgm:pt modelId="{C1E542DE-81DA-4F52-9A2B-1A2303AB7E50}" type="pres">
      <dgm:prSet presAssocID="{7386CE8B-D2CE-464A-AEB7-2245DA097902}" presName="dummy1b" presStyleCnt="0"/>
      <dgm:spPr/>
    </dgm:pt>
    <dgm:pt modelId="{8A05991E-4AA9-4AE2-BA85-29C747A1064B}" type="pres">
      <dgm:prSet presAssocID="{7386CE8B-D2CE-464A-AEB7-2245DA097902}" presName="wedge1Tx" presStyleLbl="node1" presStyleIdx="0" presStyleCnt="4">
        <dgm:presLayoutVars>
          <dgm:chMax val="0"/>
          <dgm:chPref val="0"/>
          <dgm:bulletEnabled val="1"/>
        </dgm:presLayoutVars>
      </dgm:prSet>
      <dgm:spPr/>
    </dgm:pt>
    <dgm:pt modelId="{EB8C6DED-603C-467B-AED9-1B438A433512}" type="pres">
      <dgm:prSet presAssocID="{7386CE8B-D2CE-464A-AEB7-2245DA097902}" presName="wedge2" presStyleLbl="node1" presStyleIdx="1" presStyleCnt="4" custLinFactNeighborX="6" custLinFactNeighborY="292"/>
      <dgm:spPr/>
    </dgm:pt>
    <dgm:pt modelId="{6D13F512-5122-4377-A18B-B33DD6DD0A56}" type="pres">
      <dgm:prSet presAssocID="{7386CE8B-D2CE-464A-AEB7-2245DA097902}" presName="dummy2a" presStyleCnt="0"/>
      <dgm:spPr/>
    </dgm:pt>
    <dgm:pt modelId="{52D0E379-F577-4EB2-9A0E-E6289E6EA71B}" type="pres">
      <dgm:prSet presAssocID="{7386CE8B-D2CE-464A-AEB7-2245DA097902}" presName="dummy2b" presStyleCnt="0"/>
      <dgm:spPr/>
    </dgm:pt>
    <dgm:pt modelId="{78268B33-0F0E-4D7E-B45A-FE891B73B8CA}" type="pres">
      <dgm:prSet presAssocID="{7386CE8B-D2CE-464A-AEB7-2245DA097902}" presName="wedge2Tx" presStyleLbl="node1" presStyleIdx="1" presStyleCnt="4">
        <dgm:presLayoutVars>
          <dgm:chMax val="0"/>
          <dgm:chPref val="0"/>
          <dgm:bulletEnabled val="1"/>
        </dgm:presLayoutVars>
      </dgm:prSet>
      <dgm:spPr/>
    </dgm:pt>
    <dgm:pt modelId="{EEF52339-1649-48CE-BBF4-689458D3A976}" type="pres">
      <dgm:prSet presAssocID="{7386CE8B-D2CE-464A-AEB7-2245DA097902}" presName="wedge3" presStyleLbl="node1" presStyleIdx="2" presStyleCnt="4"/>
      <dgm:spPr/>
    </dgm:pt>
    <dgm:pt modelId="{595BFF04-E99C-4F06-A161-F66A9C09241D}" type="pres">
      <dgm:prSet presAssocID="{7386CE8B-D2CE-464A-AEB7-2245DA097902}" presName="dummy3a" presStyleCnt="0"/>
      <dgm:spPr/>
    </dgm:pt>
    <dgm:pt modelId="{AE4F1C06-3B28-4A44-BA42-32AE112FDE67}" type="pres">
      <dgm:prSet presAssocID="{7386CE8B-D2CE-464A-AEB7-2245DA097902}" presName="dummy3b" presStyleCnt="0"/>
      <dgm:spPr/>
    </dgm:pt>
    <dgm:pt modelId="{460A454F-C13E-4B1C-AF81-5447AD5D895C}" type="pres">
      <dgm:prSet presAssocID="{7386CE8B-D2CE-464A-AEB7-2245DA097902}" presName="wedge3Tx" presStyleLbl="node1" presStyleIdx="2" presStyleCnt="4">
        <dgm:presLayoutVars>
          <dgm:chMax val="0"/>
          <dgm:chPref val="0"/>
          <dgm:bulletEnabled val="1"/>
        </dgm:presLayoutVars>
      </dgm:prSet>
      <dgm:spPr/>
    </dgm:pt>
    <dgm:pt modelId="{40EFA916-07AC-48D5-B95C-F6232A4D199C}" type="pres">
      <dgm:prSet presAssocID="{7386CE8B-D2CE-464A-AEB7-2245DA097902}" presName="wedge4" presStyleLbl="node1" presStyleIdx="3" presStyleCnt="4"/>
      <dgm:spPr/>
    </dgm:pt>
    <dgm:pt modelId="{0B01396F-DA7E-4F8D-8644-809C0F4DFBC3}" type="pres">
      <dgm:prSet presAssocID="{7386CE8B-D2CE-464A-AEB7-2245DA097902}" presName="dummy4a" presStyleCnt="0"/>
      <dgm:spPr/>
    </dgm:pt>
    <dgm:pt modelId="{06B8E9C8-9C7D-4F41-A552-D73ACF489064}" type="pres">
      <dgm:prSet presAssocID="{7386CE8B-D2CE-464A-AEB7-2245DA097902}" presName="dummy4b" presStyleCnt="0"/>
      <dgm:spPr/>
    </dgm:pt>
    <dgm:pt modelId="{66E8197B-160C-4D6A-BCE9-B202B781F2D5}" type="pres">
      <dgm:prSet presAssocID="{7386CE8B-D2CE-464A-AEB7-2245DA097902}" presName="wedge4Tx" presStyleLbl="node1" presStyleIdx="3" presStyleCnt="4">
        <dgm:presLayoutVars>
          <dgm:chMax val="0"/>
          <dgm:chPref val="0"/>
          <dgm:bulletEnabled val="1"/>
        </dgm:presLayoutVars>
      </dgm:prSet>
      <dgm:spPr/>
    </dgm:pt>
    <dgm:pt modelId="{63B9ABAF-622F-494D-AD32-79EB8A2AC633}" type="pres">
      <dgm:prSet presAssocID="{15E6E32D-6223-4772-A575-334346D198BA}" presName="arrowWedge1" presStyleLbl="fgSibTrans2D1" presStyleIdx="0" presStyleCnt="4"/>
      <dgm:spPr>
        <a:solidFill>
          <a:srgbClr val="9FDDC5"/>
        </a:solidFill>
      </dgm:spPr>
    </dgm:pt>
    <dgm:pt modelId="{160F292F-BD38-4C92-A689-C043775134CE}" type="pres">
      <dgm:prSet presAssocID="{44F2CA9C-2F46-42B5-9E51-62141590DDFE}" presName="arrowWedge2" presStyleLbl="fgSibTrans2D1" presStyleIdx="1" presStyleCnt="4"/>
      <dgm:spPr/>
    </dgm:pt>
    <dgm:pt modelId="{B366863A-607F-48EA-B7D5-30C8829B12B9}" type="pres">
      <dgm:prSet presAssocID="{43A43AE2-6E31-494B-B29F-9C983ED2C203}" presName="arrowWedge3" presStyleLbl="fgSibTrans2D1" presStyleIdx="2" presStyleCnt="4"/>
      <dgm:spPr>
        <a:solidFill>
          <a:srgbClr val="1E345C"/>
        </a:solidFill>
      </dgm:spPr>
    </dgm:pt>
    <dgm:pt modelId="{87328B5E-856E-42B8-B6E1-BCAB78E73FD6}" type="pres">
      <dgm:prSet presAssocID="{29684B96-E8C5-445D-9D82-24F3B888D53C}" presName="arrowWedge4" presStyleLbl="fgSibTrans2D1" presStyleIdx="3" presStyleCnt="4"/>
      <dgm:spPr>
        <a:solidFill>
          <a:srgbClr val="70AD47"/>
        </a:solidFill>
      </dgm:spPr>
    </dgm:pt>
  </dgm:ptLst>
  <dgm:cxnLst>
    <dgm:cxn modelId="{B842D413-A3EF-43E9-991C-39484E14AD0C}" srcId="{7386CE8B-D2CE-464A-AEB7-2245DA097902}" destId="{9D5E5AC0-F943-4532-9FF9-1D6A383736CE}" srcOrd="0" destOrd="0" parTransId="{68CD5E85-1E08-45B5-8AD3-84895E7BFD58}" sibTransId="{15E6E32D-6223-4772-A575-334346D198BA}"/>
    <dgm:cxn modelId="{3C93C83B-1073-4B39-8F61-A07E2E11457F}" type="presOf" srcId="{29135EF2-27B0-4731-B0D0-81FC5D36357F}" destId="{78268B33-0F0E-4D7E-B45A-FE891B73B8CA}" srcOrd="1" destOrd="0" presId="urn:microsoft.com/office/officeart/2005/8/layout/cycle8"/>
    <dgm:cxn modelId="{5ECFB551-ABCF-4499-95AA-5AE4436C61B0}" srcId="{7386CE8B-D2CE-464A-AEB7-2245DA097902}" destId="{29135EF2-27B0-4731-B0D0-81FC5D36357F}" srcOrd="1" destOrd="0" parTransId="{59525D67-6110-4268-ADE5-A29A430E3FF9}" sibTransId="{44F2CA9C-2F46-42B5-9E51-62141590DDFE}"/>
    <dgm:cxn modelId="{4013CC7F-486A-4B39-8D6A-94312243730A}" type="presOf" srcId="{4E9451D5-C2E0-4B19-BBB7-5C3FD48D3AE7}" destId="{66E8197B-160C-4D6A-BCE9-B202B781F2D5}" srcOrd="1" destOrd="0" presId="urn:microsoft.com/office/officeart/2005/8/layout/cycle8"/>
    <dgm:cxn modelId="{44579788-EBFC-4401-80D0-F466C8348E2C}" type="presOf" srcId="{9D5E5AC0-F943-4532-9FF9-1D6A383736CE}" destId="{961E0F89-2572-4503-B86A-87CCD5778485}" srcOrd="0" destOrd="0" presId="urn:microsoft.com/office/officeart/2005/8/layout/cycle8"/>
    <dgm:cxn modelId="{7AE8C893-946C-4C3B-B992-7287769874F1}" type="presOf" srcId="{7EC2ED9B-479C-4EF7-A825-ADB96302DBF6}" destId="{EEF52339-1649-48CE-BBF4-689458D3A976}" srcOrd="0" destOrd="0" presId="urn:microsoft.com/office/officeart/2005/8/layout/cycle8"/>
    <dgm:cxn modelId="{35F2C599-3A9C-437C-A20F-2C91CD143796}" srcId="{7386CE8B-D2CE-464A-AEB7-2245DA097902}" destId="{4E9451D5-C2E0-4B19-BBB7-5C3FD48D3AE7}" srcOrd="3" destOrd="0" parTransId="{A5345024-E949-4628-8A08-BAAE568B56D3}" sibTransId="{29684B96-E8C5-445D-9D82-24F3B888D53C}"/>
    <dgm:cxn modelId="{DC9F719B-0546-487D-BCEA-7CD6AE25E8F0}" type="presOf" srcId="{7EC2ED9B-479C-4EF7-A825-ADB96302DBF6}" destId="{460A454F-C13E-4B1C-AF81-5447AD5D895C}" srcOrd="1" destOrd="0" presId="urn:microsoft.com/office/officeart/2005/8/layout/cycle8"/>
    <dgm:cxn modelId="{137EBFB3-41A9-4CC2-9481-C98E7C80DB08}" srcId="{7386CE8B-D2CE-464A-AEB7-2245DA097902}" destId="{7EC2ED9B-479C-4EF7-A825-ADB96302DBF6}" srcOrd="2" destOrd="0" parTransId="{DA676CB2-9342-4D99-96E2-229F6C707197}" sibTransId="{43A43AE2-6E31-494B-B29F-9C983ED2C203}"/>
    <dgm:cxn modelId="{457362B8-0A68-476E-888A-93F42FE5DB7D}" type="presOf" srcId="{29135EF2-27B0-4731-B0D0-81FC5D36357F}" destId="{EB8C6DED-603C-467B-AED9-1B438A433512}" srcOrd="0" destOrd="0" presId="urn:microsoft.com/office/officeart/2005/8/layout/cycle8"/>
    <dgm:cxn modelId="{574867C7-3A67-4B59-A9AD-B5CCF18C8C40}" type="presOf" srcId="{9D5E5AC0-F943-4532-9FF9-1D6A383736CE}" destId="{8A05991E-4AA9-4AE2-BA85-29C747A1064B}" srcOrd="1" destOrd="0" presId="urn:microsoft.com/office/officeart/2005/8/layout/cycle8"/>
    <dgm:cxn modelId="{FE393BD8-B9DD-40EB-9468-FC5A67E8C443}" type="presOf" srcId="{4E9451D5-C2E0-4B19-BBB7-5C3FD48D3AE7}" destId="{40EFA916-07AC-48D5-B95C-F6232A4D199C}" srcOrd="0" destOrd="0" presId="urn:microsoft.com/office/officeart/2005/8/layout/cycle8"/>
    <dgm:cxn modelId="{055CCFF2-7701-4636-9ECB-C7F3DEEB4553}" type="presOf" srcId="{7386CE8B-D2CE-464A-AEB7-2245DA097902}" destId="{012F253F-500B-4897-A691-2BF73BEB45C4}" srcOrd="0" destOrd="0" presId="urn:microsoft.com/office/officeart/2005/8/layout/cycle8"/>
    <dgm:cxn modelId="{E49F7A46-A256-4A06-95C1-3D3DD87D5C70}" type="presParOf" srcId="{012F253F-500B-4897-A691-2BF73BEB45C4}" destId="{961E0F89-2572-4503-B86A-87CCD5778485}" srcOrd="0" destOrd="0" presId="urn:microsoft.com/office/officeart/2005/8/layout/cycle8"/>
    <dgm:cxn modelId="{5E8807D7-2184-4E7C-9914-972AE75DD5BF}" type="presParOf" srcId="{012F253F-500B-4897-A691-2BF73BEB45C4}" destId="{00D1628B-217F-4D9B-BE19-C391703F8617}" srcOrd="1" destOrd="0" presId="urn:microsoft.com/office/officeart/2005/8/layout/cycle8"/>
    <dgm:cxn modelId="{E377AEAC-85C4-4AC5-9C05-39D04EAE32C9}" type="presParOf" srcId="{012F253F-500B-4897-A691-2BF73BEB45C4}" destId="{C1E542DE-81DA-4F52-9A2B-1A2303AB7E50}" srcOrd="2" destOrd="0" presId="urn:microsoft.com/office/officeart/2005/8/layout/cycle8"/>
    <dgm:cxn modelId="{B3FAC091-AFA9-443B-96C1-649958F69B18}" type="presParOf" srcId="{012F253F-500B-4897-A691-2BF73BEB45C4}" destId="{8A05991E-4AA9-4AE2-BA85-29C747A1064B}" srcOrd="3" destOrd="0" presId="urn:microsoft.com/office/officeart/2005/8/layout/cycle8"/>
    <dgm:cxn modelId="{30323319-BCD1-4F1E-B07B-8E35E09C26AE}" type="presParOf" srcId="{012F253F-500B-4897-A691-2BF73BEB45C4}" destId="{EB8C6DED-603C-467B-AED9-1B438A433512}" srcOrd="4" destOrd="0" presId="urn:microsoft.com/office/officeart/2005/8/layout/cycle8"/>
    <dgm:cxn modelId="{031466B5-5F39-4DD1-A02B-415D6E1FF540}" type="presParOf" srcId="{012F253F-500B-4897-A691-2BF73BEB45C4}" destId="{6D13F512-5122-4377-A18B-B33DD6DD0A56}" srcOrd="5" destOrd="0" presId="urn:microsoft.com/office/officeart/2005/8/layout/cycle8"/>
    <dgm:cxn modelId="{52BB8647-A57D-4F22-8B76-61DE8F35E332}" type="presParOf" srcId="{012F253F-500B-4897-A691-2BF73BEB45C4}" destId="{52D0E379-F577-4EB2-9A0E-E6289E6EA71B}" srcOrd="6" destOrd="0" presId="urn:microsoft.com/office/officeart/2005/8/layout/cycle8"/>
    <dgm:cxn modelId="{4F408A22-8178-4511-AA84-B48DBA674F3C}" type="presParOf" srcId="{012F253F-500B-4897-A691-2BF73BEB45C4}" destId="{78268B33-0F0E-4D7E-B45A-FE891B73B8CA}" srcOrd="7" destOrd="0" presId="urn:microsoft.com/office/officeart/2005/8/layout/cycle8"/>
    <dgm:cxn modelId="{58A07481-56B4-41E0-8163-2EC5803CB42D}" type="presParOf" srcId="{012F253F-500B-4897-A691-2BF73BEB45C4}" destId="{EEF52339-1649-48CE-BBF4-689458D3A976}" srcOrd="8" destOrd="0" presId="urn:microsoft.com/office/officeart/2005/8/layout/cycle8"/>
    <dgm:cxn modelId="{220DE17A-AF08-4070-851A-01C54257BA03}" type="presParOf" srcId="{012F253F-500B-4897-A691-2BF73BEB45C4}" destId="{595BFF04-E99C-4F06-A161-F66A9C09241D}" srcOrd="9" destOrd="0" presId="urn:microsoft.com/office/officeart/2005/8/layout/cycle8"/>
    <dgm:cxn modelId="{95820027-5353-4792-A679-6467C0C0CEAE}" type="presParOf" srcId="{012F253F-500B-4897-A691-2BF73BEB45C4}" destId="{AE4F1C06-3B28-4A44-BA42-32AE112FDE67}" srcOrd="10" destOrd="0" presId="urn:microsoft.com/office/officeart/2005/8/layout/cycle8"/>
    <dgm:cxn modelId="{31515D17-E413-4E84-B382-F1C6A81875F2}" type="presParOf" srcId="{012F253F-500B-4897-A691-2BF73BEB45C4}" destId="{460A454F-C13E-4B1C-AF81-5447AD5D895C}" srcOrd="11" destOrd="0" presId="urn:microsoft.com/office/officeart/2005/8/layout/cycle8"/>
    <dgm:cxn modelId="{6DDF37C2-71C5-49AC-AD8E-57C4FC7CFB09}" type="presParOf" srcId="{012F253F-500B-4897-A691-2BF73BEB45C4}" destId="{40EFA916-07AC-48D5-B95C-F6232A4D199C}" srcOrd="12" destOrd="0" presId="urn:microsoft.com/office/officeart/2005/8/layout/cycle8"/>
    <dgm:cxn modelId="{6A0C538B-BF81-426C-AE1E-7FBAABCB6A91}" type="presParOf" srcId="{012F253F-500B-4897-A691-2BF73BEB45C4}" destId="{0B01396F-DA7E-4F8D-8644-809C0F4DFBC3}" srcOrd="13" destOrd="0" presId="urn:microsoft.com/office/officeart/2005/8/layout/cycle8"/>
    <dgm:cxn modelId="{8F8FA5B3-17A8-4692-A999-685E77A523AC}" type="presParOf" srcId="{012F253F-500B-4897-A691-2BF73BEB45C4}" destId="{06B8E9C8-9C7D-4F41-A552-D73ACF489064}" srcOrd="14" destOrd="0" presId="urn:microsoft.com/office/officeart/2005/8/layout/cycle8"/>
    <dgm:cxn modelId="{63BFE097-51DD-4249-A362-2F2A4FD327C6}" type="presParOf" srcId="{012F253F-500B-4897-A691-2BF73BEB45C4}" destId="{66E8197B-160C-4D6A-BCE9-B202B781F2D5}" srcOrd="15" destOrd="0" presId="urn:microsoft.com/office/officeart/2005/8/layout/cycle8"/>
    <dgm:cxn modelId="{4A9D4C33-CD2B-4CE9-B96E-BE561E022D5B}" type="presParOf" srcId="{012F253F-500B-4897-A691-2BF73BEB45C4}" destId="{63B9ABAF-622F-494D-AD32-79EB8A2AC633}" srcOrd="16" destOrd="0" presId="urn:microsoft.com/office/officeart/2005/8/layout/cycle8"/>
    <dgm:cxn modelId="{15C5C08B-786F-4D96-8B2E-AFB103ED8338}" type="presParOf" srcId="{012F253F-500B-4897-A691-2BF73BEB45C4}" destId="{160F292F-BD38-4C92-A689-C043775134CE}" srcOrd="17" destOrd="0" presId="urn:microsoft.com/office/officeart/2005/8/layout/cycle8"/>
    <dgm:cxn modelId="{23DFC1FB-713C-42B3-B94D-4B0D7B793DAC}" type="presParOf" srcId="{012F253F-500B-4897-A691-2BF73BEB45C4}" destId="{B366863A-607F-48EA-B7D5-30C8829B12B9}" srcOrd="18" destOrd="0" presId="urn:microsoft.com/office/officeart/2005/8/layout/cycle8"/>
    <dgm:cxn modelId="{9BF6998E-242A-41F6-9F14-498823FF2C59}" type="presParOf" srcId="{012F253F-500B-4897-A691-2BF73BEB45C4}" destId="{87328B5E-856E-42B8-B6E1-BCAB78E73FD6}" srcOrd="19" destOrd="0" presId="urn:microsoft.com/office/officeart/2005/8/layout/cycle8"/>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1E0F89-2572-4503-B86A-87CCD5778485}">
      <dsp:nvSpPr>
        <dsp:cNvPr id="0" name=""/>
        <dsp:cNvSpPr/>
      </dsp:nvSpPr>
      <dsp:spPr>
        <a:xfrm>
          <a:off x="2679566" y="832635"/>
          <a:ext cx="10842698" cy="10842698"/>
        </a:xfrm>
        <a:prstGeom prst="pie">
          <a:avLst>
            <a:gd name="adj1" fmla="val 16200000"/>
            <a:gd name="adj2" fmla="val 0"/>
          </a:avLst>
        </a:prstGeom>
        <a:solidFill>
          <a:srgbClr val="43BB8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effectLst>
                <a:outerShdw blurRad="38100" dist="38100" dir="2700000" algn="tl">
                  <a:srgbClr val="000000">
                    <a:alpha val="43137"/>
                  </a:srgbClr>
                </a:outerShdw>
              </a:effectLst>
            </a:rPr>
            <a:t>Plan</a:t>
          </a:r>
          <a:r>
            <a:rPr lang="en-US" sz="4400" b="0" kern="1200" dirty="0"/>
            <a:t> education for EHR documentation</a:t>
          </a:r>
          <a:endParaRPr lang="en-US" sz="4400" b="1" kern="1200" dirty="0"/>
        </a:p>
      </dsp:txBody>
      <dsp:txXfrm>
        <a:off x="8435231" y="3079913"/>
        <a:ext cx="4001471" cy="2968834"/>
      </dsp:txXfrm>
    </dsp:sp>
    <dsp:sp modelId="{EB8C6DED-603C-467B-AED9-1B438A433512}">
      <dsp:nvSpPr>
        <dsp:cNvPr id="0" name=""/>
        <dsp:cNvSpPr/>
      </dsp:nvSpPr>
      <dsp:spPr>
        <a:xfrm>
          <a:off x="2680216" y="1228301"/>
          <a:ext cx="10842698" cy="10842698"/>
        </a:xfrm>
        <a:prstGeom prst="pie">
          <a:avLst>
            <a:gd name="adj1" fmla="val 0"/>
            <a:gd name="adj2" fmla="val 54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effectLst>
                <a:outerShdw blurRad="38100" dist="38100" dir="2700000" algn="tl">
                  <a:srgbClr val="000000">
                    <a:alpha val="43137"/>
                  </a:srgbClr>
                </a:outerShdw>
              </a:effectLst>
            </a:rPr>
            <a:t>Do</a:t>
          </a:r>
          <a:r>
            <a:rPr lang="en-US" sz="4400" b="1" kern="1200" dirty="0"/>
            <a:t> </a:t>
          </a:r>
          <a:r>
            <a:rPr lang="en-US" sz="4400" b="0" kern="1200" dirty="0"/>
            <a:t>integrate PPHB component workflows into EHR</a:t>
          </a:r>
          <a:r>
            <a:rPr lang="en-US" sz="4400" kern="1200" dirty="0"/>
            <a:t> </a:t>
          </a:r>
        </a:p>
      </dsp:txBody>
      <dsp:txXfrm>
        <a:off x="8435882" y="6854886"/>
        <a:ext cx="4001471" cy="2968834"/>
      </dsp:txXfrm>
    </dsp:sp>
    <dsp:sp modelId="{EEF52339-1649-48CE-BBF4-689458D3A976}">
      <dsp:nvSpPr>
        <dsp:cNvPr id="0" name=""/>
        <dsp:cNvSpPr/>
      </dsp:nvSpPr>
      <dsp:spPr>
        <a:xfrm>
          <a:off x="2315561" y="1196640"/>
          <a:ext cx="10842698" cy="10842698"/>
        </a:xfrm>
        <a:prstGeom prst="pie">
          <a:avLst>
            <a:gd name="adj1" fmla="val 5400000"/>
            <a:gd name="adj2" fmla="val 10800000"/>
          </a:avLst>
        </a:prstGeom>
        <a:solidFill>
          <a:srgbClr val="4472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effectLst>
                <a:outerShdw blurRad="38100" dist="38100" dir="2700000" algn="tl">
                  <a:srgbClr val="000000">
                    <a:alpha val="43137"/>
                  </a:srgbClr>
                </a:outerShdw>
              </a:effectLst>
            </a:rPr>
            <a:t>Study</a:t>
          </a:r>
          <a:r>
            <a:rPr lang="en-US" sz="4400" b="1" kern="1200" dirty="0"/>
            <a:t> </a:t>
          </a:r>
          <a:r>
            <a:rPr lang="en-US" sz="4400" b="0" kern="1200" dirty="0"/>
            <a:t>assess impact of workflows through EHR data pulls</a:t>
          </a:r>
          <a:endParaRPr lang="en-US" sz="4400" b="1" kern="1200" dirty="0"/>
        </a:p>
      </dsp:txBody>
      <dsp:txXfrm>
        <a:off x="3401122" y="6823226"/>
        <a:ext cx="4001471" cy="2968834"/>
      </dsp:txXfrm>
    </dsp:sp>
    <dsp:sp modelId="{40EFA916-07AC-48D5-B95C-F6232A4D199C}">
      <dsp:nvSpPr>
        <dsp:cNvPr id="0" name=""/>
        <dsp:cNvSpPr/>
      </dsp:nvSpPr>
      <dsp:spPr>
        <a:xfrm>
          <a:off x="2315561" y="832635"/>
          <a:ext cx="10842698" cy="10842698"/>
        </a:xfrm>
        <a:prstGeom prst="pie">
          <a:avLst>
            <a:gd name="adj1" fmla="val 10800000"/>
            <a:gd name="adj2" fmla="val 16200000"/>
          </a:avLst>
        </a:prstGeom>
        <a:solidFill>
          <a:srgbClr val="368E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effectLst>
                <a:outerShdw blurRad="38100" dist="38100" dir="2700000" algn="tl">
                  <a:srgbClr val="000000">
                    <a:alpha val="43137"/>
                  </a:srgbClr>
                </a:outerShdw>
              </a:effectLst>
            </a:rPr>
            <a:t>Act</a:t>
          </a:r>
          <a:r>
            <a:rPr lang="en-US" sz="4400" kern="1200" dirty="0"/>
            <a:t> to identify issues and revise EHR workflows</a:t>
          </a:r>
        </a:p>
      </dsp:txBody>
      <dsp:txXfrm>
        <a:off x="3401122" y="3079913"/>
        <a:ext cx="4001471" cy="2968834"/>
      </dsp:txXfrm>
    </dsp:sp>
    <dsp:sp modelId="{63B9ABAF-622F-494D-AD32-79EB8A2AC633}">
      <dsp:nvSpPr>
        <dsp:cNvPr id="0" name=""/>
        <dsp:cNvSpPr/>
      </dsp:nvSpPr>
      <dsp:spPr>
        <a:xfrm>
          <a:off x="2008351" y="161420"/>
          <a:ext cx="12185127" cy="12185127"/>
        </a:xfrm>
        <a:prstGeom prst="circularArrow">
          <a:avLst>
            <a:gd name="adj1" fmla="val 5085"/>
            <a:gd name="adj2" fmla="val 327528"/>
            <a:gd name="adj3" fmla="val 21272472"/>
            <a:gd name="adj4" fmla="val 16200000"/>
            <a:gd name="adj5" fmla="val 5932"/>
          </a:avLst>
        </a:prstGeom>
        <a:solidFill>
          <a:srgbClr val="9FDDC5"/>
        </a:solidFill>
        <a:ln>
          <a:noFill/>
        </a:ln>
        <a:effectLst/>
      </dsp:spPr>
      <dsp:style>
        <a:lnRef idx="0">
          <a:scrgbClr r="0" g="0" b="0"/>
        </a:lnRef>
        <a:fillRef idx="1">
          <a:scrgbClr r="0" g="0" b="0"/>
        </a:fillRef>
        <a:effectRef idx="0">
          <a:scrgbClr r="0" g="0" b="0"/>
        </a:effectRef>
        <a:fontRef idx="minor">
          <a:schemeClr val="lt1"/>
        </a:fontRef>
      </dsp:style>
    </dsp:sp>
    <dsp:sp modelId="{160F292F-BD38-4C92-A689-C043775134CE}">
      <dsp:nvSpPr>
        <dsp:cNvPr id="0" name=""/>
        <dsp:cNvSpPr/>
      </dsp:nvSpPr>
      <dsp:spPr>
        <a:xfrm>
          <a:off x="2009002" y="557086"/>
          <a:ext cx="12185127" cy="12185127"/>
        </a:xfrm>
        <a:prstGeom prst="circularArrow">
          <a:avLst>
            <a:gd name="adj1" fmla="val 5085"/>
            <a:gd name="adj2" fmla="val 327528"/>
            <a:gd name="adj3" fmla="val 5072472"/>
            <a:gd name="adj4" fmla="val 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66863A-607F-48EA-B7D5-30C8829B12B9}">
      <dsp:nvSpPr>
        <dsp:cNvPr id="0" name=""/>
        <dsp:cNvSpPr/>
      </dsp:nvSpPr>
      <dsp:spPr>
        <a:xfrm>
          <a:off x="1644346" y="525425"/>
          <a:ext cx="12185127" cy="12185127"/>
        </a:xfrm>
        <a:prstGeom prst="circularArrow">
          <a:avLst>
            <a:gd name="adj1" fmla="val 5085"/>
            <a:gd name="adj2" fmla="val 327528"/>
            <a:gd name="adj3" fmla="val 10472472"/>
            <a:gd name="adj4" fmla="val 5400000"/>
            <a:gd name="adj5" fmla="val 5932"/>
          </a:avLst>
        </a:prstGeom>
        <a:solidFill>
          <a:srgbClr val="1E345C"/>
        </a:solidFill>
        <a:ln>
          <a:noFill/>
        </a:ln>
        <a:effectLst/>
      </dsp:spPr>
      <dsp:style>
        <a:lnRef idx="0">
          <a:scrgbClr r="0" g="0" b="0"/>
        </a:lnRef>
        <a:fillRef idx="1">
          <a:scrgbClr r="0" g="0" b="0"/>
        </a:fillRef>
        <a:effectRef idx="0">
          <a:scrgbClr r="0" g="0" b="0"/>
        </a:effectRef>
        <a:fontRef idx="minor">
          <a:schemeClr val="lt1"/>
        </a:fontRef>
      </dsp:style>
    </dsp:sp>
    <dsp:sp modelId="{87328B5E-856E-42B8-B6E1-BCAB78E73FD6}">
      <dsp:nvSpPr>
        <dsp:cNvPr id="0" name=""/>
        <dsp:cNvSpPr/>
      </dsp:nvSpPr>
      <dsp:spPr>
        <a:xfrm>
          <a:off x="1644346" y="161420"/>
          <a:ext cx="12185127" cy="12185127"/>
        </a:xfrm>
        <a:prstGeom prst="circularArrow">
          <a:avLst>
            <a:gd name="adj1" fmla="val 5085"/>
            <a:gd name="adj2" fmla="val 327528"/>
            <a:gd name="adj3" fmla="val 15872472"/>
            <a:gd name="adj4" fmla="val 10800000"/>
            <a:gd name="adj5" fmla="val 5932"/>
          </a:avLst>
        </a:prstGeom>
        <a:solidFill>
          <a:srgbClr val="70AD47"/>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0.51903</cdr:x>
      <cdr:y>0.15714</cdr:y>
    </cdr:from>
    <cdr:to>
      <cdr:x>0.51903</cdr:x>
      <cdr:y>0.82007</cdr:y>
    </cdr:to>
    <cdr:cxnSp macro="">
      <cdr:nvCxnSpPr>
        <cdr:cNvPr id="2" name="Straight Connector 1">
          <a:extLst xmlns:a="http://schemas.openxmlformats.org/drawingml/2006/main">
            <a:ext uri="{FF2B5EF4-FFF2-40B4-BE49-F238E27FC236}">
              <a16:creationId xmlns:a16="http://schemas.microsoft.com/office/drawing/2014/main" id="{D0043150-902F-30BD-737D-F57D9C95FE7F}"/>
            </a:ext>
          </a:extLst>
        </cdr:cNvPr>
        <cdr:cNvCxnSpPr/>
      </cdr:nvCxnSpPr>
      <cdr:spPr>
        <a:xfrm xmlns:a="http://schemas.openxmlformats.org/drawingml/2006/main">
          <a:off x="7085933" y="1384268"/>
          <a:ext cx="0" cy="5839998"/>
        </a:xfrm>
        <a:prstGeom xmlns:a="http://schemas.openxmlformats.org/drawingml/2006/main" prst="line">
          <a:avLst/>
        </a:prstGeom>
        <a:ln xmlns:a="http://schemas.openxmlformats.org/drawingml/2006/main" w="19050">
          <a:solidFill>
            <a:schemeClr val="bg1">
              <a:lumMod val="65000"/>
            </a:schemeClr>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0.14188</cdr:x>
      <cdr:y>0.01224</cdr:y>
    </cdr:from>
    <cdr:to>
      <cdr:x>0.47145</cdr:x>
      <cdr:y>0.08825</cdr:y>
    </cdr:to>
    <cdr:sp macro="" textlink="">
      <cdr:nvSpPr>
        <cdr:cNvPr id="3" name="TextBox 1">
          <a:extLst xmlns:a="http://schemas.openxmlformats.org/drawingml/2006/main">
            <a:ext uri="{FF2B5EF4-FFF2-40B4-BE49-F238E27FC236}">
              <a16:creationId xmlns:a16="http://schemas.microsoft.com/office/drawing/2014/main" id="{154BE639-78B3-F7AF-5F12-1D070FCB43D0}"/>
            </a:ext>
          </a:extLst>
        </cdr:cNvPr>
        <cdr:cNvSpPr txBox="1"/>
      </cdr:nvSpPr>
      <cdr:spPr>
        <a:xfrm xmlns:a="http://schemas.openxmlformats.org/drawingml/2006/main">
          <a:off x="1879800" y="94336"/>
          <a:ext cx="4366595" cy="58560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3200" b="1" spc="140" dirty="0">
              <a:solidFill>
                <a:srgbClr val="182F3C"/>
              </a:solidFill>
            </a:rPr>
            <a:t>Campaign MTFs</a:t>
          </a:r>
          <a:endParaRPr lang="en-US" sz="3200" spc="140" dirty="0">
            <a:solidFill>
              <a:srgbClr val="182F3C"/>
            </a:solidFill>
          </a:endParaRPr>
        </a:p>
      </cdr:txBody>
    </cdr:sp>
  </cdr:relSizeAnchor>
  <cdr:relSizeAnchor xmlns:cdr="http://schemas.openxmlformats.org/drawingml/2006/chartDrawing">
    <cdr:from>
      <cdr:x>0.60838</cdr:x>
      <cdr:y>0.00691</cdr:y>
    </cdr:from>
    <cdr:to>
      <cdr:x>0.93414</cdr:x>
      <cdr:y>0.05025</cdr:y>
    </cdr:to>
    <cdr:sp macro="" textlink="">
      <cdr:nvSpPr>
        <cdr:cNvPr id="4" name="TextBox 1">
          <a:extLst xmlns:a="http://schemas.openxmlformats.org/drawingml/2006/main">
            <a:ext uri="{FF2B5EF4-FFF2-40B4-BE49-F238E27FC236}">
              <a16:creationId xmlns:a16="http://schemas.microsoft.com/office/drawing/2014/main" id="{9A0CE261-3B93-BD2E-442D-27AD030F7889}"/>
            </a:ext>
          </a:extLst>
        </cdr:cNvPr>
        <cdr:cNvSpPr txBox="1"/>
      </cdr:nvSpPr>
      <cdr:spPr>
        <a:xfrm xmlns:a="http://schemas.openxmlformats.org/drawingml/2006/main">
          <a:off x="8060631" y="53272"/>
          <a:ext cx="4316115" cy="33390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3200" b="1" spc="140" dirty="0">
              <a:solidFill>
                <a:srgbClr val="182F3C"/>
              </a:solidFill>
            </a:rPr>
            <a:t>Scale-Up MTFs</a:t>
          </a:r>
          <a:endParaRPr lang="en-US" sz="3200" spc="140" dirty="0">
            <a:solidFill>
              <a:srgbClr val="182F3C"/>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0.46715</cdr:x>
      <cdr:y>0.71709</cdr:y>
    </cdr:from>
    <cdr:to>
      <cdr:x>0.57839</cdr:x>
      <cdr:y>0.92455</cdr:y>
    </cdr:to>
    <cdr:sp macro="" textlink="">
      <cdr:nvSpPr>
        <cdr:cNvPr id="2" name="Star: 5 Points 1">
          <a:extLst xmlns:a="http://schemas.openxmlformats.org/drawingml/2006/main">
            <a:ext uri="{FF2B5EF4-FFF2-40B4-BE49-F238E27FC236}">
              <a16:creationId xmlns:a16="http://schemas.microsoft.com/office/drawing/2014/main" id="{A1E87A9D-6AA3-0E86-B477-F334F60F7B76}"/>
            </a:ext>
          </a:extLst>
        </cdr:cNvPr>
        <cdr:cNvSpPr/>
      </cdr:nvSpPr>
      <cdr:spPr>
        <a:xfrm xmlns:a="http://schemas.openxmlformats.org/drawingml/2006/main">
          <a:off x="6195085" y="3206906"/>
          <a:ext cx="1475198" cy="927757"/>
        </a:xfrm>
        <a:prstGeom xmlns:a="http://schemas.openxmlformats.org/drawingml/2006/main" prst="star5">
          <a:avLst/>
        </a:prstGeom>
        <a:noFill xmlns:a="http://schemas.openxmlformats.org/drawingml/2006/main"/>
        <a:ln xmlns:a="http://schemas.openxmlformats.org/drawingml/2006/main" w="28575">
          <a:solidFill>
            <a:srgbClr val="FFFF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indent="0" algn="l" defTabSz="457200" rtl="0" eaLnBrk="1" latinLnBrk="0" hangingPunct="1">
            <a:defRPr sz="1800" kern="1200">
              <a:solidFill>
                <a:schemeClr val="lt1"/>
              </a:solidFill>
              <a:latin typeface="+mn-lt"/>
              <a:ea typeface="+mn-ea"/>
              <a:cs typeface="+mn-cs"/>
            </a:defRPr>
          </a:lvl1pPr>
          <a:lvl2pPr marL="457200" indent="0" algn="l" defTabSz="457200" rtl="0" eaLnBrk="1" latinLnBrk="0" hangingPunct="1">
            <a:defRPr sz="1800" kern="1200">
              <a:solidFill>
                <a:schemeClr val="lt1"/>
              </a:solidFill>
              <a:latin typeface="+mn-lt"/>
              <a:ea typeface="+mn-ea"/>
              <a:cs typeface="+mn-cs"/>
            </a:defRPr>
          </a:lvl2pPr>
          <a:lvl3pPr marL="914400" indent="0" algn="l" defTabSz="457200" rtl="0" eaLnBrk="1" latinLnBrk="0" hangingPunct="1">
            <a:defRPr sz="1800" kern="1200">
              <a:solidFill>
                <a:schemeClr val="lt1"/>
              </a:solidFill>
              <a:latin typeface="+mn-lt"/>
              <a:ea typeface="+mn-ea"/>
              <a:cs typeface="+mn-cs"/>
            </a:defRPr>
          </a:lvl3pPr>
          <a:lvl4pPr marL="1371600" indent="0" algn="l" defTabSz="457200" rtl="0" eaLnBrk="1" latinLnBrk="0" hangingPunct="1">
            <a:defRPr sz="1800" kern="1200">
              <a:solidFill>
                <a:schemeClr val="lt1"/>
              </a:solidFill>
              <a:latin typeface="+mn-lt"/>
              <a:ea typeface="+mn-ea"/>
              <a:cs typeface="+mn-cs"/>
            </a:defRPr>
          </a:lvl4pPr>
          <a:lvl5pPr marL="1828800" indent="0" algn="l" defTabSz="457200" rtl="0" eaLnBrk="1" latinLnBrk="0" hangingPunct="1">
            <a:defRPr sz="1800" kern="1200">
              <a:solidFill>
                <a:schemeClr val="lt1"/>
              </a:solidFill>
              <a:latin typeface="+mn-lt"/>
              <a:ea typeface="+mn-ea"/>
              <a:cs typeface="+mn-cs"/>
            </a:defRPr>
          </a:lvl5pPr>
          <a:lvl6pPr marL="2286000" indent="0" algn="l" defTabSz="457200" rtl="0" eaLnBrk="1" latinLnBrk="0" hangingPunct="1">
            <a:defRPr sz="1800" kern="1200">
              <a:solidFill>
                <a:schemeClr val="lt1"/>
              </a:solidFill>
              <a:latin typeface="+mn-lt"/>
              <a:ea typeface="+mn-ea"/>
              <a:cs typeface="+mn-cs"/>
            </a:defRPr>
          </a:lvl6pPr>
          <a:lvl7pPr marL="2743200" indent="0" algn="l" defTabSz="457200" rtl="0" eaLnBrk="1" latinLnBrk="0" hangingPunct="1">
            <a:defRPr sz="1800" kern="1200">
              <a:solidFill>
                <a:schemeClr val="lt1"/>
              </a:solidFill>
              <a:latin typeface="+mn-lt"/>
              <a:ea typeface="+mn-ea"/>
              <a:cs typeface="+mn-cs"/>
            </a:defRPr>
          </a:lvl7pPr>
          <a:lvl8pPr marL="3200400" indent="0" algn="l" defTabSz="457200" rtl="0" eaLnBrk="1" latinLnBrk="0" hangingPunct="1">
            <a:defRPr sz="1800" kern="1200">
              <a:solidFill>
                <a:schemeClr val="lt1"/>
              </a:solidFill>
              <a:latin typeface="+mn-lt"/>
              <a:ea typeface="+mn-ea"/>
              <a:cs typeface="+mn-cs"/>
            </a:defRPr>
          </a:lvl8pPr>
          <a:lvl9pPr marL="3657600" indent="0" algn="l" defTabSz="457200" rtl="0" eaLnBrk="1" latinLnBrk="0" hangingPunct="1">
            <a:defRPr sz="1800" kern="1200">
              <a:solidFill>
                <a:schemeClr val="lt1"/>
              </a:solidFill>
              <a:latin typeface="+mn-lt"/>
              <a:ea typeface="+mn-ea"/>
              <a:cs typeface="+mn-cs"/>
            </a:defRPr>
          </a:lvl9pPr>
        </a:lstStyle>
        <a:p xmlns:a="http://schemas.openxmlformats.org/drawingml/2006/main">
          <a:pPr algn="ctr"/>
          <a:endParaRPr lang="en-US" dirty="0"/>
        </a:p>
      </cdr:txBody>
    </cdr:sp>
  </cdr:relSizeAnchor>
</c:userShapes>
</file>

<file path=ppt/drawings/drawing3.xml><?xml version="1.0" encoding="utf-8"?>
<c:userShapes xmlns:c="http://schemas.openxmlformats.org/drawingml/2006/chart">
  <cdr:relSizeAnchor xmlns:cdr="http://schemas.openxmlformats.org/drawingml/2006/chartDrawing">
    <cdr:from>
      <cdr:x>0.45588</cdr:x>
      <cdr:y>0.73721</cdr:y>
    </cdr:from>
    <cdr:to>
      <cdr:x>0.56733</cdr:x>
      <cdr:y>1</cdr:y>
    </cdr:to>
    <cdr:sp macro="" textlink="">
      <cdr:nvSpPr>
        <cdr:cNvPr id="2" name="Star: 5 Points 1">
          <a:extLst xmlns:a="http://schemas.openxmlformats.org/drawingml/2006/main">
            <a:ext uri="{FF2B5EF4-FFF2-40B4-BE49-F238E27FC236}">
              <a16:creationId xmlns:a16="http://schemas.microsoft.com/office/drawing/2014/main" id="{AE61C6BB-4F66-C658-6BAB-B26F3C5C4F56}"/>
            </a:ext>
          </a:extLst>
        </cdr:cNvPr>
        <cdr:cNvSpPr/>
      </cdr:nvSpPr>
      <cdr:spPr>
        <a:xfrm xmlns:a="http://schemas.openxmlformats.org/drawingml/2006/main">
          <a:off x="6034135" y="2602708"/>
          <a:ext cx="1475198" cy="927757"/>
        </a:xfrm>
        <a:prstGeom xmlns:a="http://schemas.openxmlformats.org/drawingml/2006/main" prst="star5">
          <a:avLst/>
        </a:prstGeom>
        <a:noFill xmlns:a="http://schemas.openxmlformats.org/drawingml/2006/main"/>
        <a:ln xmlns:a="http://schemas.openxmlformats.org/drawingml/2006/main" w="28575">
          <a:solidFill>
            <a:srgbClr val="FFFF00"/>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endParaRPr lang="en-US"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0F35C924-987C-4811-8540-C30D58D796AB}" type="datetimeFigureOut">
              <a:rPr lang="en-US" smtClean="0"/>
              <a:t>7/29/2026</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DA2B76C-3512-4608-95E6-7E2A0C3AE53E}" type="slidenum">
              <a:rPr lang="en-US" smtClean="0"/>
              <a:t>‹#›</a:t>
            </a:fld>
            <a:endParaRPr lang="en-US" dirty="0"/>
          </a:p>
        </p:txBody>
      </p:sp>
    </p:spTree>
    <p:extLst>
      <p:ext uri="{BB962C8B-B14F-4D97-AF65-F5344CB8AC3E}">
        <p14:creationId xmlns:p14="http://schemas.microsoft.com/office/powerpoint/2010/main" val="2449387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28950" y="857250"/>
            <a:ext cx="3086100" cy="2314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A2B76C-3512-4608-95E6-7E2A0C3AE53E}" type="slidenum">
              <a:rPr lang="en-US" smtClean="0"/>
              <a:t>1</a:t>
            </a:fld>
            <a:endParaRPr lang="en-US" dirty="0"/>
          </a:p>
        </p:txBody>
      </p:sp>
    </p:spTree>
    <p:extLst>
      <p:ext uri="{BB962C8B-B14F-4D97-AF65-F5344CB8AC3E}">
        <p14:creationId xmlns:p14="http://schemas.microsoft.com/office/powerpoint/2010/main" val="1080178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56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0240"/>
            </a:lvl1pPr>
            <a:lvl2pPr marL="1950744" indent="0" algn="ctr">
              <a:buNone/>
              <a:defRPr sz="8533"/>
            </a:lvl2pPr>
            <a:lvl3pPr marL="3901489" indent="0" algn="ctr">
              <a:buNone/>
              <a:defRPr sz="7680"/>
            </a:lvl3pPr>
            <a:lvl4pPr marL="5852233" indent="0" algn="ctr">
              <a:buNone/>
              <a:defRPr sz="6827"/>
            </a:lvl4pPr>
            <a:lvl5pPr marL="7802978" indent="0" algn="ctr">
              <a:buNone/>
              <a:defRPr sz="6827"/>
            </a:lvl5pPr>
            <a:lvl6pPr marL="9753722" indent="0" algn="ctr">
              <a:buNone/>
              <a:defRPr sz="6827"/>
            </a:lvl6pPr>
            <a:lvl7pPr marL="11704466" indent="0" algn="ctr">
              <a:buNone/>
              <a:defRPr sz="6827"/>
            </a:lvl7pPr>
            <a:lvl8pPr marL="13655211" indent="0" algn="ctr">
              <a:buNone/>
              <a:defRPr sz="6827"/>
            </a:lvl8pPr>
            <a:lvl9pPr marL="15605955" indent="0" algn="ctr">
              <a:buNone/>
              <a:defRPr sz="6827"/>
            </a:lvl9pPr>
          </a:lstStyle>
          <a:p>
            <a:r>
              <a:rPr lang="en-US"/>
              <a:t>Click to edit Master subtitle style</a:t>
            </a:r>
          </a:p>
        </p:txBody>
      </p:sp>
      <p:sp>
        <p:nvSpPr>
          <p:cNvPr id="4" name="Date Placeholder 3"/>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313881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137770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3"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3"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922931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4253408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56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0240">
                <a:solidFill>
                  <a:schemeClr val="tx1"/>
                </a:solidFill>
              </a:defRPr>
            </a:lvl1pPr>
            <a:lvl2pPr marL="1950744" indent="0">
              <a:buNone/>
              <a:defRPr sz="8533">
                <a:solidFill>
                  <a:schemeClr val="tx1">
                    <a:tint val="75000"/>
                  </a:schemeClr>
                </a:solidFill>
              </a:defRPr>
            </a:lvl2pPr>
            <a:lvl3pPr marL="3901489" indent="0">
              <a:buNone/>
              <a:defRPr sz="7680">
                <a:solidFill>
                  <a:schemeClr val="tx1">
                    <a:tint val="75000"/>
                  </a:schemeClr>
                </a:solidFill>
              </a:defRPr>
            </a:lvl3pPr>
            <a:lvl4pPr marL="5852233" indent="0">
              <a:buNone/>
              <a:defRPr sz="6827">
                <a:solidFill>
                  <a:schemeClr val="tx1">
                    <a:tint val="75000"/>
                  </a:schemeClr>
                </a:solidFill>
              </a:defRPr>
            </a:lvl4pPr>
            <a:lvl5pPr marL="7802978" indent="0">
              <a:buNone/>
              <a:defRPr sz="6827">
                <a:solidFill>
                  <a:schemeClr val="tx1">
                    <a:tint val="75000"/>
                  </a:schemeClr>
                </a:solidFill>
              </a:defRPr>
            </a:lvl5pPr>
            <a:lvl6pPr marL="9753722" indent="0">
              <a:buNone/>
              <a:defRPr sz="6827">
                <a:solidFill>
                  <a:schemeClr val="tx1">
                    <a:tint val="75000"/>
                  </a:schemeClr>
                </a:solidFill>
              </a:defRPr>
            </a:lvl6pPr>
            <a:lvl7pPr marL="11704466" indent="0">
              <a:buNone/>
              <a:defRPr sz="6827">
                <a:solidFill>
                  <a:schemeClr val="tx1">
                    <a:tint val="75000"/>
                  </a:schemeClr>
                </a:solidFill>
              </a:defRPr>
            </a:lvl7pPr>
            <a:lvl8pPr marL="13655211" indent="0">
              <a:buNone/>
              <a:defRPr sz="6827">
                <a:solidFill>
                  <a:schemeClr val="tx1">
                    <a:tint val="75000"/>
                  </a:schemeClr>
                </a:solidFill>
              </a:defRPr>
            </a:lvl8pPr>
            <a:lvl9pPr marL="15605955" indent="0">
              <a:buNone/>
              <a:defRPr sz="682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3382232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4074186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6"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0240" b="1"/>
            </a:lvl1pPr>
            <a:lvl2pPr marL="1950744" indent="0">
              <a:buNone/>
              <a:defRPr sz="8533" b="1"/>
            </a:lvl2pPr>
            <a:lvl3pPr marL="3901489" indent="0">
              <a:buNone/>
              <a:defRPr sz="7680" b="1"/>
            </a:lvl3pPr>
            <a:lvl4pPr marL="5852233" indent="0">
              <a:buNone/>
              <a:defRPr sz="6827" b="1"/>
            </a:lvl4pPr>
            <a:lvl5pPr marL="7802978" indent="0">
              <a:buNone/>
              <a:defRPr sz="6827" b="1"/>
            </a:lvl5pPr>
            <a:lvl6pPr marL="9753722" indent="0">
              <a:buNone/>
              <a:defRPr sz="6827" b="1"/>
            </a:lvl6pPr>
            <a:lvl7pPr marL="11704466" indent="0">
              <a:buNone/>
              <a:defRPr sz="6827" b="1"/>
            </a:lvl7pPr>
            <a:lvl8pPr marL="13655211" indent="0">
              <a:buNone/>
              <a:defRPr sz="6827" b="1"/>
            </a:lvl8pPr>
            <a:lvl9pPr marL="15605955" indent="0">
              <a:buNone/>
              <a:defRPr sz="6827"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3" y="8069582"/>
            <a:ext cx="18659476" cy="3954778"/>
          </a:xfrm>
        </p:spPr>
        <p:txBody>
          <a:bodyPr anchor="b"/>
          <a:lstStyle>
            <a:lvl1pPr marL="0" indent="0">
              <a:buNone/>
              <a:defRPr sz="10240" b="1"/>
            </a:lvl1pPr>
            <a:lvl2pPr marL="1950744" indent="0">
              <a:buNone/>
              <a:defRPr sz="8533" b="1"/>
            </a:lvl2pPr>
            <a:lvl3pPr marL="3901489" indent="0">
              <a:buNone/>
              <a:defRPr sz="7680" b="1"/>
            </a:lvl3pPr>
            <a:lvl4pPr marL="5852233" indent="0">
              <a:buNone/>
              <a:defRPr sz="6827" b="1"/>
            </a:lvl4pPr>
            <a:lvl5pPr marL="7802978" indent="0">
              <a:buNone/>
              <a:defRPr sz="6827" b="1"/>
            </a:lvl5pPr>
            <a:lvl6pPr marL="9753722" indent="0">
              <a:buNone/>
              <a:defRPr sz="6827" b="1"/>
            </a:lvl6pPr>
            <a:lvl7pPr marL="11704466" indent="0">
              <a:buNone/>
              <a:defRPr sz="6827" b="1"/>
            </a:lvl7pPr>
            <a:lvl8pPr marL="13655211" indent="0">
              <a:buNone/>
              <a:defRPr sz="6827" b="1"/>
            </a:lvl8pPr>
            <a:lvl9pPr marL="15605955" indent="0">
              <a:buNone/>
              <a:defRPr sz="6827" b="1"/>
            </a:lvl9pPr>
          </a:lstStyle>
          <a:p>
            <a:pPr lvl="0"/>
            <a:r>
              <a:rPr lang="en-US"/>
              <a:t>Click to edit Master text styles</a:t>
            </a:r>
          </a:p>
        </p:txBody>
      </p:sp>
      <p:sp>
        <p:nvSpPr>
          <p:cNvPr id="6" name="Content Placeholder 5"/>
          <p:cNvSpPr>
            <a:spLocks noGrp="1"/>
          </p:cNvSpPr>
          <p:nvPr>
            <p:ph sz="quarter" idx="4"/>
          </p:nvPr>
        </p:nvSpPr>
        <p:spPr>
          <a:xfrm>
            <a:off x="22219923" y="12024360"/>
            <a:ext cx="1865947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481289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244361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1148608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4" cy="7680960"/>
          </a:xfrm>
        </p:spPr>
        <p:txBody>
          <a:bodyPr anchor="b"/>
          <a:lstStyle>
            <a:lvl1pPr>
              <a:defRPr sz="13654"/>
            </a:lvl1pPr>
          </a:lstStyle>
          <a:p>
            <a:r>
              <a:rPr lang="en-US"/>
              <a:t>Click to edit Master title style</a:t>
            </a:r>
          </a:p>
        </p:txBody>
      </p:sp>
      <p:sp>
        <p:nvSpPr>
          <p:cNvPr id="3" name="Content Placeholder 2"/>
          <p:cNvSpPr>
            <a:spLocks noGrp="1"/>
          </p:cNvSpPr>
          <p:nvPr>
            <p:ph idx="1"/>
          </p:nvPr>
        </p:nvSpPr>
        <p:spPr>
          <a:xfrm>
            <a:off x="18659476" y="4739647"/>
            <a:ext cx="22219920" cy="23393400"/>
          </a:xfrm>
        </p:spPr>
        <p:txBody>
          <a:bodyPr/>
          <a:lstStyle>
            <a:lvl1pPr>
              <a:defRPr sz="13654"/>
            </a:lvl1pPr>
            <a:lvl2pPr>
              <a:defRPr sz="11947"/>
            </a:lvl2pPr>
            <a:lvl3pPr>
              <a:defRPr sz="10240"/>
            </a:lvl3pPr>
            <a:lvl4pPr>
              <a:defRPr sz="8533"/>
            </a:lvl4pPr>
            <a:lvl5pPr>
              <a:defRPr sz="8533"/>
            </a:lvl5pPr>
            <a:lvl6pPr>
              <a:defRPr sz="8533"/>
            </a:lvl6pPr>
            <a:lvl7pPr>
              <a:defRPr sz="8533"/>
            </a:lvl7pPr>
            <a:lvl8pPr>
              <a:defRPr sz="8533"/>
            </a:lvl8pPr>
            <a:lvl9pPr>
              <a:defRPr sz="8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8" y="9875520"/>
            <a:ext cx="14156054" cy="18295622"/>
          </a:xfrm>
        </p:spPr>
        <p:txBody>
          <a:bodyPr/>
          <a:lstStyle>
            <a:lvl1pPr marL="0" indent="0">
              <a:buNone/>
              <a:defRPr sz="6827"/>
            </a:lvl1pPr>
            <a:lvl2pPr marL="1950744" indent="0">
              <a:buNone/>
              <a:defRPr sz="5973"/>
            </a:lvl2pPr>
            <a:lvl3pPr marL="3901489" indent="0">
              <a:buNone/>
              <a:defRPr sz="5120"/>
            </a:lvl3pPr>
            <a:lvl4pPr marL="5852233" indent="0">
              <a:buNone/>
              <a:defRPr sz="4267"/>
            </a:lvl4pPr>
            <a:lvl5pPr marL="7802978" indent="0">
              <a:buNone/>
              <a:defRPr sz="4267"/>
            </a:lvl5pPr>
            <a:lvl6pPr marL="9753722" indent="0">
              <a:buNone/>
              <a:defRPr sz="4267"/>
            </a:lvl6pPr>
            <a:lvl7pPr marL="11704466" indent="0">
              <a:buNone/>
              <a:defRPr sz="4267"/>
            </a:lvl7pPr>
            <a:lvl8pPr marL="13655211" indent="0">
              <a:buNone/>
              <a:defRPr sz="4267"/>
            </a:lvl8pPr>
            <a:lvl9pPr marL="15605955" indent="0">
              <a:buNone/>
              <a:defRPr sz="4267"/>
            </a:lvl9pPr>
          </a:lstStyle>
          <a:p>
            <a:pPr lvl="0"/>
            <a:r>
              <a:rPr lang="en-US"/>
              <a:t>Click to edit Master text styles</a:t>
            </a:r>
          </a:p>
        </p:txBody>
      </p:sp>
      <p:sp>
        <p:nvSpPr>
          <p:cNvPr id="5" name="Date Placeholder 4"/>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1846345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4" cy="7680960"/>
          </a:xfrm>
        </p:spPr>
        <p:txBody>
          <a:bodyPr anchor="b"/>
          <a:lstStyle>
            <a:lvl1pPr>
              <a:defRPr sz="13654"/>
            </a:lvl1pPr>
          </a:lstStyle>
          <a:p>
            <a:r>
              <a:rPr lang="en-US"/>
              <a:t>Click to edit Master title style</a:t>
            </a:r>
          </a:p>
        </p:txBody>
      </p:sp>
      <p:sp>
        <p:nvSpPr>
          <p:cNvPr id="3" name="Picture Placeholder 2"/>
          <p:cNvSpPr>
            <a:spLocks noGrp="1" noChangeAspect="1"/>
          </p:cNvSpPr>
          <p:nvPr>
            <p:ph type="pic" idx="1"/>
          </p:nvPr>
        </p:nvSpPr>
        <p:spPr>
          <a:xfrm>
            <a:off x="18659476" y="4739647"/>
            <a:ext cx="22219920" cy="23393400"/>
          </a:xfrm>
        </p:spPr>
        <p:txBody>
          <a:bodyPr anchor="t"/>
          <a:lstStyle>
            <a:lvl1pPr marL="0" indent="0">
              <a:buNone/>
              <a:defRPr sz="13654"/>
            </a:lvl1pPr>
            <a:lvl2pPr marL="1950744" indent="0">
              <a:buNone/>
              <a:defRPr sz="11947"/>
            </a:lvl2pPr>
            <a:lvl3pPr marL="3901489" indent="0">
              <a:buNone/>
              <a:defRPr sz="10240"/>
            </a:lvl3pPr>
            <a:lvl4pPr marL="5852233" indent="0">
              <a:buNone/>
              <a:defRPr sz="8533"/>
            </a:lvl4pPr>
            <a:lvl5pPr marL="7802978" indent="0">
              <a:buNone/>
              <a:defRPr sz="8533"/>
            </a:lvl5pPr>
            <a:lvl6pPr marL="9753722" indent="0">
              <a:buNone/>
              <a:defRPr sz="8533"/>
            </a:lvl6pPr>
            <a:lvl7pPr marL="11704466" indent="0">
              <a:buNone/>
              <a:defRPr sz="8533"/>
            </a:lvl7pPr>
            <a:lvl8pPr marL="13655211" indent="0">
              <a:buNone/>
              <a:defRPr sz="8533"/>
            </a:lvl8pPr>
            <a:lvl9pPr marL="15605955" indent="0">
              <a:buNone/>
              <a:defRPr sz="8533"/>
            </a:lvl9pPr>
          </a:lstStyle>
          <a:p>
            <a:r>
              <a:rPr lang="en-US" dirty="0"/>
              <a:t>Click icon to add picture</a:t>
            </a:r>
          </a:p>
        </p:txBody>
      </p:sp>
      <p:sp>
        <p:nvSpPr>
          <p:cNvPr id="4" name="Text Placeholder 3"/>
          <p:cNvSpPr>
            <a:spLocks noGrp="1"/>
          </p:cNvSpPr>
          <p:nvPr>
            <p:ph type="body" sz="half" idx="2"/>
          </p:nvPr>
        </p:nvSpPr>
        <p:spPr>
          <a:xfrm>
            <a:off x="3023238" y="9875520"/>
            <a:ext cx="14156054" cy="18295622"/>
          </a:xfrm>
        </p:spPr>
        <p:txBody>
          <a:bodyPr/>
          <a:lstStyle>
            <a:lvl1pPr marL="0" indent="0">
              <a:buNone/>
              <a:defRPr sz="6827"/>
            </a:lvl1pPr>
            <a:lvl2pPr marL="1950744" indent="0">
              <a:buNone/>
              <a:defRPr sz="5973"/>
            </a:lvl2pPr>
            <a:lvl3pPr marL="3901489" indent="0">
              <a:buNone/>
              <a:defRPr sz="5120"/>
            </a:lvl3pPr>
            <a:lvl4pPr marL="5852233" indent="0">
              <a:buNone/>
              <a:defRPr sz="4267"/>
            </a:lvl4pPr>
            <a:lvl5pPr marL="7802978" indent="0">
              <a:buNone/>
              <a:defRPr sz="4267"/>
            </a:lvl5pPr>
            <a:lvl6pPr marL="9753722" indent="0">
              <a:buNone/>
              <a:defRPr sz="4267"/>
            </a:lvl6pPr>
            <a:lvl7pPr marL="11704466" indent="0">
              <a:buNone/>
              <a:defRPr sz="4267"/>
            </a:lvl7pPr>
            <a:lvl8pPr marL="13655211" indent="0">
              <a:buNone/>
              <a:defRPr sz="4267"/>
            </a:lvl8pPr>
            <a:lvl9pPr marL="15605955" indent="0">
              <a:buNone/>
              <a:defRPr sz="4267"/>
            </a:lvl9pPr>
          </a:lstStyle>
          <a:p>
            <a:pPr lvl="0"/>
            <a:r>
              <a:rPr lang="en-US"/>
              <a:t>Click to edit Master text styles</a:t>
            </a:r>
          </a:p>
        </p:txBody>
      </p:sp>
      <p:sp>
        <p:nvSpPr>
          <p:cNvPr id="5" name="Date Placeholder 4"/>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759632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120">
                <a:solidFill>
                  <a:schemeClr val="tx1">
                    <a:tint val="75000"/>
                  </a:schemeClr>
                </a:solidFill>
              </a:defRPr>
            </a:lvl1pPr>
          </a:lstStyle>
          <a:p>
            <a:fld id="{CC7CF713-C468-4268-B565-9538CEF858E1}" type="datetimeFigureOut">
              <a:rPr lang="en-US" smtClean="0"/>
              <a:t>7/29/2026</a:t>
            </a:fld>
            <a:endParaRPr lang="en-US" dirty="0"/>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12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120">
                <a:solidFill>
                  <a:schemeClr val="tx1">
                    <a:tint val="75000"/>
                  </a:schemeClr>
                </a:solidFill>
              </a:defRPr>
            </a:lvl1pPr>
          </a:lstStyle>
          <a:p>
            <a:fld id="{87E26E47-77C9-4D81-ACF5-208FEED45EF9}" type="slidenum">
              <a:rPr lang="en-US" smtClean="0"/>
              <a:t>‹#›</a:t>
            </a:fld>
            <a:endParaRPr lang="en-US" dirty="0"/>
          </a:p>
        </p:txBody>
      </p:sp>
    </p:spTree>
    <p:extLst>
      <p:ext uri="{BB962C8B-B14F-4D97-AF65-F5344CB8AC3E}">
        <p14:creationId xmlns:p14="http://schemas.microsoft.com/office/powerpoint/2010/main" val="73738897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3901489" rtl="0" eaLnBrk="1" latinLnBrk="0" hangingPunct="1">
        <a:lnSpc>
          <a:spcPct val="90000"/>
        </a:lnSpc>
        <a:spcBef>
          <a:spcPct val="0"/>
        </a:spcBef>
        <a:buNone/>
        <a:defRPr sz="18774" kern="1200">
          <a:solidFill>
            <a:schemeClr val="tx1"/>
          </a:solidFill>
          <a:latin typeface="+mj-lt"/>
          <a:ea typeface="+mj-ea"/>
          <a:cs typeface="+mj-cs"/>
        </a:defRPr>
      </a:lvl1pPr>
    </p:titleStyle>
    <p:bodyStyle>
      <a:lvl1pPr marL="975372" indent="-975372" algn="l" defTabSz="3901489" rtl="0" eaLnBrk="1" latinLnBrk="0" hangingPunct="1">
        <a:lnSpc>
          <a:spcPct val="90000"/>
        </a:lnSpc>
        <a:spcBef>
          <a:spcPts val="4267"/>
        </a:spcBef>
        <a:buFont typeface="Arial" panose="020B0604020202020204" pitchFamily="34" charset="0"/>
        <a:buChar char="•"/>
        <a:defRPr sz="11947" kern="1200">
          <a:solidFill>
            <a:schemeClr val="tx1"/>
          </a:solidFill>
          <a:latin typeface="+mn-lt"/>
          <a:ea typeface="+mn-ea"/>
          <a:cs typeface="+mn-cs"/>
        </a:defRPr>
      </a:lvl1pPr>
      <a:lvl2pPr marL="2926117" indent="-975372" algn="l" defTabSz="3901489" rtl="0" eaLnBrk="1" latinLnBrk="0" hangingPunct="1">
        <a:lnSpc>
          <a:spcPct val="90000"/>
        </a:lnSpc>
        <a:spcBef>
          <a:spcPts val="2133"/>
        </a:spcBef>
        <a:buFont typeface="Arial" panose="020B0604020202020204" pitchFamily="34" charset="0"/>
        <a:buChar char="•"/>
        <a:defRPr sz="10240" kern="1200">
          <a:solidFill>
            <a:schemeClr val="tx1"/>
          </a:solidFill>
          <a:latin typeface="+mn-lt"/>
          <a:ea typeface="+mn-ea"/>
          <a:cs typeface="+mn-cs"/>
        </a:defRPr>
      </a:lvl2pPr>
      <a:lvl3pPr marL="4876861" indent="-975372" algn="l" defTabSz="3901489" rtl="0" eaLnBrk="1" latinLnBrk="0" hangingPunct="1">
        <a:lnSpc>
          <a:spcPct val="90000"/>
        </a:lnSpc>
        <a:spcBef>
          <a:spcPts val="2133"/>
        </a:spcBef>
        <a:buFont typeface="Arial" panose="020B0604020202020204" pitchFamily="34" charset="0"/>
        <a:buChar char="•"/>
        <a:defRPr sz="8533" kern="1200">
          <a:solidFill>
            <a:schemeClr val="tx1"/>
          </a:solidFill>
          <a:latin typeface="+mn-lt"/>
          <a:ea typeface="+mn-ea"/>
          <a:cs typeface="+mn-cs"/>
        </a:defRPr>
      </a:lvl3pPr>
      <a:lvl4pPr marL="6827605" indent="-975372" algn="l" defTabSz="3901489" rtl="0" eaLnBrk="1" latinLnBrk="0" hangingPunct="1">
        <a:lnSpc>
          <a:spcPct val="90000"/>
        </a:lnSpc>
        <a:spcBef>
          <a:spcPts val="2133"/>
        </a:spcBef>
        <a:buFont typeface="Arial" panose="020B0604020202020204" pitchFamily="34" charset="0"/>
        <a:buChar char="•"/>
        <a:defRPr sz="7680" kern="1200">
          <a:solidFill>
            <a:schemeClr val="tx1"/>
          </a:solidFill>
          <a:latin typeface="+mn-lt"/>
          <a:ea typeface="+mn-ea"/>
          <a:cs typeface="+mn-cs"/>
        </a:defRPr>
      </a:lvl4pPr>
      <a:lvl5pPr marL="8778350" indent="-975372" algn="l" defTabSz="3901489" rtl="0" eaLnBrk="1" latinLnBrk="0" hangingPunct="1">
        <a:lnSpc>
          <a:spcPct val="90000"/>
        </a:lnSpc>
        <a:spcBef>
          <a:spcPts val="2133"/>
        </a:spcBef>
        <a:buFont typeface="Arial" panose="020B0604020202020204" pitchFamily="34" charset="0"/>
        <a:buChar char="•"/>
        <a:defRPr sz="7680" kern="1200">
          <a:solidFill>
            <a:schemeClr val="tx1"/>
          </a:solidFill>
          <a:latin typeface="+mn-lt"/>
          <a:ea typeface="+mn-ea"/>
          <a:cs typeface="+mn-cs"/>
        </a:defRPr>
      </a:lvl5pPr>
      <a:lvl6pPr marL="10729094" indent="-975372" algn="l" defTabSz="3901489" rtl="0" eaLnBrk="1" latinLnBrk="0" hangingPunct="1">
        <a:lnSpc>
          <a:spcPct val="90000"/>
        </a:lnSpc>
        <a:spcBef>
          <a:spcPts val="2133"/>
        </a:spcBef>
        <a:buFont typeface="Arial" panose="020B0604020202020204" pitchFamily="34" charset="0"/>
        <a:buChar char="•"/>
        <a:defRPr sz="7680" kern="1200">
          <a:solidFill>
            <a:schemeClr val="tx1"/>
          </a:solidFill>
          <a:latin typeface="+mn-lt"/>
          <a:ea typeface="+mn-ea"/>
          <a:cs typeface="+mn-cs"/>
        </a:defRPr>
      </a:lvl6pPr>
      <a:lvl7pPr marL="12679838" indent="-975372" algn="l" defTabSz="3901489" rtl="0" eaLnBrk="1" latinLnBrk="0" hangingPunct="1">
        <a:lnSpc>
          <a:spcPct val="90000"/>
        </a:lnSpc>
        <a:spcBef>
          <a:spcPts val="2133"/>
        </a:spcBef>
        <a:buFont typeface="Arial" panose="020B0604020202020204" pitchFamily="34" charset="0"/>
        <a:buChar char="•"/>
        <a:defRPr sz="7680" kern="1200">
          <a:solidFill>
            <a:schemeClr val="tx1"/>
          </a:solidFill>
          <a:latin typeface="+mn-lt"/>
          <a:ea typeface="+mn-ea"/>
          <a:cs typeface="+mn-cs"/>
        </a:defRPr>
      </a:lvl7pPr>
      <a:lvl8pPr marL="14630583" indent="-975372" algn="l" defTabSz="3901489" rtl="0" eaLnBrk="1" latinLnBrk="0" hangingPunct="1">
        <a:lnSpc>
          <a:spcPct val="90000"/>
        </a:lnSpc>
        <a:spcBef>
          <a:spcPts val="2133"/>
        </a:spcBef>
        <a:buFont typeface="Arial" panose="020B0604020202020204" pitchFamily="34" charset="0"/>
        <a:buChar char="•"/>
        <a:defRPr sz="7680" kern="1200">
          <a:solidFill>
            <a:schemeClr val="tx1"/>
          </a:solidFill>
          <a:latin typeface="+mn-lt"/>
          <a:ea typeface="+mn-ea"/>
          <a:cs typeface="+mn-cs"/>
        </a:defRPr>
      </a:lvl8pPr>
      <a:lvl9pPr marL="16581327" indent="-975372" algn="l" defTabSz="3901489" rtl="0" eaLnBrk="1" latinLnBrk="0" hangingPunct="1">
        <a:lnSpc>
          <a:spcPct val="90000"/>
        </a:lnSpc>
        <a:spcBef>
          <a:spcPts val="2133"/>
        </a:spcBef>
        <a:buFont typeface="Arial" panose="020B0604020202020204" pitchFamily="34" charset="0"/>
        <a:buChar char="•"/>
        <a:defRPr sz="7680" kern="1200">
          <a:solidFill>
            <a:schemeClr val="tx1"/>
          </a:solidFill>
          <a:latin typeface="+mn-lt"/>
          <a:ea typeface="+mn-ea"/>
          <a:cs typeface="+mn-cs"/>
        </a:defRPr>
      </a:lvl9pPr>
    </p:bodyStyle>
    <p:otherStyle>
      <a:defPPr>
        <a:defRPr lang="en-US"/>
      </a:defPPr>
      <a:lvl1pPr marL="0" algn="l" defTabSz="3901489" rtl="0" eaLnBrk="1" latinLnBrk="0" hangingPunct="1">
        <a:defRPr sz="7680" kern="1200">
          <a:solidFill>
            <a:schemeClr val="tx1"/>
          </a:solidFill>
          <a:latin typeface="+mn-lt"/>
          <a:ea typeface="+mn-ea"/>
          <a:cs typeface="+mn-cs"/>
        </a:defRPr>
      </a:lvl1pPr>
      <a:lvl2pPr marL="1950744" algn="l" defTabSz="3901489" rtl="0" eaLnBrk="1" latinLnBrk="0" hangingPunct="1">
        <a:defRPr sz="7680" kern="1200">
          <a:solidFill>
            <a:schemeClr val="tx1"/>
          </a:solidFill>
          <a:latin typeface="+mn-lt"/>
          <a:ea typeface="+mn-ea"/>
          <a:cs typeface="+mn-cs"/>
        </a:defRPr>
      </a:lvl2pPr>
      <a:lvl3pPr marL="3901489" algn="l" defTabSz="3901489" rtl="0" eaLnBrk="1" latinLnBrk="0" hangingPunct="1">
        <a:defRPr sz="7680" kern="1200">
          <a:solidFill>
            <a:schemeClr val="tx1"/>
          </a:solidFill>
          <a:latin typeface="+mn-lt"/>
          <a:ea typeface="+mn-ea"/>
          <a:cs typeface="+mn-cs"/>
        </a:defRPr>
      </a:lvl3pPr>
      <a:lvl4pPr marL="5852233" algn="l" defTabSz="3901489" rtl="0" eaLnBrk="1" latinLnBrk="0" hangingPunct="1">
        <a:defRPr sz="7680" kern="1200">
          <a:solidFill>
            <a:schemeClr val="tx1"/>
          </a:solidFill>
          <a:latin typeface="+mn-lt"/>
          <a:ea typeface="+mn-ea"/>
          <a:cs typeface="+mn-cs"/>
        </a:defRPr>
      </a:lvl4pPr>
      <a:lvl5pPr marL="7802978" algn="l" defTabSz="3901489" rtl="0" eaLnBrk="1" latinLnBrk="0" hangingPunct="1">
        <a:defRPr sz="7680" kern="1200">
          <a:solidFill>
            <a:schemeClr val="tx1"/>
          </a:solidFill>
          <a:latin typeface="+mn-lt"/>
          <a:ea typeface="+mn-ea"/>
          <a:cs typeface="+mn-cs"/>
        </a:defRPr>
      </a:lvl5pPr>
      <a:lvl6pPr marL="9753722" algn="l" defTabSz="3901489" rtl="0" eaLnBrk="1" latinLnBrk="0" hangingPunct="1">
        <a:defRPr sz="7680" kern="1200">
          <a:solidFill>
            <a:schemeClr val="tx1"/>
          </a:solidFill>
          <a:latin typeface="+mn-lt"/>
          <a:ea typeface="+mn-ea"/>
          <a:cs typeface="+mn-cs"/>
        </a:defRPr>
      </a:lvl6pPr>
      <a:lvl7pPr marL="11704466" algn="l" defTabSz="3901489" rtl="0" eaLnBrk="1" latinLnBrk="0" hangingPunct="1">
        <a:defRPr sz="7680" kern="1200">
          <a:solidFill>
            <a:schemeClr val="tx1"/>
          </a:solidFill>
          <a:latin typeface="+mn-lt"/>
          <a:ea typeface="+mn-ea"/>
          <a:cs typeface="+mn-cs"/>
        </a:defRPr>
      </a:lvl7pPr>
      <a:lvl8pPr marL="13655211" algn="l" defTabSz="3901489" rtl="0" eaLnBrk="1" latinLnBrk="0" hangingPunct="1">
        <a:defRPr sz="7680" kern="1200">
          <a:solidFill>
            <a:schemeClr val="tx1"/>
          </a:solidFill>
          <a:latin typeface="+mn-lt"/>
          <a:ea typeface="+mn-ea"/>
          <a:cs typeface="+mn-cs"/>
        </a:defRPr>
      </a:lvl8pPr>
      <a:lvl9pPr marL="15605955" algn="l" defTabSz="3901489" rtl="0" eaLnBrk="1" latinLnBrk="0" hangingPunct="1">
        <a:defRPr sz="76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chart" Target="../charts/chart3.xml"/><Relationship Id="rId5" Type="http://schemas.openxmlformats.org/officeDocument/2006/relationships/diagramData" Target="../diagrams/data1.xml"/><Relationship Id="rId10" Type="http://schemas.openxmlformats.org/officeDocument/2006/relationships/chart" Target="../charts/chart2.xml"/><Relationship Id="rId4" Type="http://schemas.openxmlformats.org/officeDocument/2006/relationships/chart" Target="../charts/chart1.xml"/><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B2AE63A0-1003-55B1-D5D9-58D0214C457A}"/>
              </a:ext>
            </a:extLst>
          </p:cNvPr>
          <p:cNvSpPr/>
          <p:nvPr/>
        </p:nvSpPr>
        <p:spPr>
          <a:xfrm>
            <a:off x="0" y="0"/>
            <a:ext cx="43891200" cy="4472092"/>
          </a:xfrm>
          <a:prstGeom prst="rect">
            <a:avLst/>
          </a:prstGeom>
          <a:solidFill>
            <a:srgbClr val="6A1A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74" dirty="0"/>
          </a:p>
        </p:txBody>
      </p:sp>
      <p:sp>
        <p:nvSpPr>
          <p:cNvPr id="58" name="Arrow: Pentagon 30">
            <a:extLst>
              <a:ext uri="{FF2B5EF4-FFF2-40B4-BE49-F238E27FC236}">
                <a16:creationId xmlns:a16="http://schemas.microsoft.com/office/drawing/2014/main" id="{F1AF092E-896D-3F57-AE0A-78FD66102585}"/>
              </a:ext>
            </a:extLst>
          </p:cNvPr>
          <p:cNvSpPr/>
          <p:nvPr/>
        </p:nvSpPr>
        <p:spPr>
          <a:xfrm>
            <a:off x="0" y="0"/>
            <a:ext cx="9418320" cy="4470400"/>
          </a:xfrm>
          <a:prstGeom prst="homePlate">
            <a:avLst>
              <a:gd name="adj" fmla="val 25486"/>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9" name="Arrow: Chevron 41">
            <a:extLst>
              <a:ext uri="{FF2B5EF4-FFF2-40B4-BE49-F238E27FC236}">
                <a16:creationId xmlns:a16="http://schemas.microsoft.com/office/drawing/2014/main" id="{3F6DC54D-05D5-36ED-B292-629225F0F67D}"/>
              </a:ext>
            </a:extLst>
          </p:cNvPr>
          <p:cNvSpPr/>
          <p:nvPr/>
        </p:nvSpPr>
        <p:spPr>
          <a:xfrm>
            <a:off x="7870731" y="47007"/>
            <a:ext cx="1987367" cy="4472092"/>
          </a:xfrm>
          <a:prstGeom prst="chevron">
            <a:avLst>
              <a:gd name="adj" fmla="val 7337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pic>
        <p:nvPicPr>
          <p:cNvPr id="60" name="Picture 59">
            <a:extLst>
              <a:ext uri="{FF2B5EF4-FFF2-40B4-BE49-F238E27FC236}">
                <a16:creationId xmlns:a16="http://schemas.microsoft.com/office/drawing/2014/main" id="{B90DEA58-DA29-6CDD-D913-80CDE1D12B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23196" y="916744"/>
            <a:ext cx="6684788" cy="2766119"/>
          </a:xfrm>
          <a:prstGeom prst="rect">
            <a:avLst/>
          </a:prstGeom>
        </p:spPr>
      </p:pic>
      <p:sp>
        <p:nvSpPr>
          <p:cNvPr id="167" name="Rectangle: Rounded Corners 166">
            <a:extLst>
              <a:ext uri="{FF2B5EF4-FFF2-40B4-BE49-F238E27FC236}">
                <a16:creationId xmlns:a16="http://schemas.microsoft.com/office/drawing/2014/main" id="{4B44A257-6741-7BEA-75D7-3DDB314A20BB}"/>
              </a:ext>
            </a:extLst>
          </p:cNvPr>
          <p:cNvSpPr/>
          <p:nvPr/>
        </p:nvSpPr>
        <p:spPr>
          <a:xfrm>
            <a:off x="29507529" y="5037485"/>
            <a:ext cx="13865903" cy="27880916"/>
          </a:xfrm>
          <a:prstGeom prst="rect">
            <a:avLst/>
          </a:prstGeom>
          <a:noFill/>
          <a:ln w="762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22" dirty="0"/>
          </a:p>
        </p:txBody>
      </p:sp>
      <p:sp>
        <p:nvSpPr>
          <p:cNvPr id="33" name="TextBox 32">
            <a:extLst>
              <a:ext uri="{FF2B5EF4-FFF2-40B4-BE49-F238E27FC236}">
                <a16:creationId xmlns:a16="http://schemas.microsoft.com/office/drawing/2014/main" id="{9C8C2F7A-BAC0-90D4-3BC6-E66F4ED98185}"/>
              </a:ext>
            </a:extLst>
          </p:cNvPr>
          <p:cNvSpPr txBox="1"/>
          <p:nvPr/>
        </p:nvSpPr>
        <p:spPr>
          <a:xfrm>
            <a:off x="10424354" y="3275864"/>
            <a:ext cx="30893476" cy="707886"/>
          </a:xfrm>
          <a:prstGeom prst="rect">
            <a:avLst/>
          </a:prstGeom>
          <a:noFill/>
        </p:spPr>
        <p:txBody>
          <a:bodyPr wrap="square" rtlCol="0">
            <a:spAutoFit/>
          </a:bodyPr>
          <a:lstStyle/>
          <a:p>
            <a:r>
              <a:rPr lang="en-US" sz="4000" dirty="0">
                <a:solidFill>
                  <a:schemeClr val="bg1"/>
                </a:solidFill>
                <a:ea typeface="Calibri" panose="020F0502020204030204" pitchFamily="34" charset="0"/>
              </a:rPr>
              <a:t>Susanna Didrickson, PhD, RNC-OB, WHNP-BC</a:t>
            </a:r>
            <a:r>
              <a:rPr lang="en-US" sz="4000" baseline="30000" dirty="0">
                <a:solidFill>
                  <a:schemeClr val="bg1"/>
                </a:solidFill>
                <a:ea typeface="Calibri" panose="020F0502020204030204" pitchFamily="34" charset="0"/>
              </a:rPr>
              <a:t>1</a:t>
            </a:r>
            <a:r>
              <a:rPr lang="en-US" sz="4000" dirty="0">
                <a:solidFill>
                  <a:schemeClr val="bg1"/>
                </a:solidFill>
                <a:ea typeface="Calibri" panose="020F0502020204030204" pitchFamily="34" charset="0"/>
              </a:rPr>
              <a:t>; Kimberly Taylor MS, PMP</a:t>
            </a:r>
            <a:r>
              <a:rPr lang="en-US" sz="4000" baseline="30000" dirty="0">
                <a:solidFill>
                  <a:schemeClr val="bg1"/>
                </a:solidFill>
                <a:ea typeface="Calibri" panose="020F0502020204030204" pitchFamily="34" charset="0"/>
              </a:rPr>
              <a:t>1 </a:t>
            </a:r>
            <a:r>
              <a:rPr lang="en-US" sz="4000" dirty="0">
                <a:solidFill>
                  <a:schemeClr val="bg1"/>
                </a:solidFill>
                <a:ea typeface="Calibri" panose="020F0502020204030204" pitchFamily="34" charset="0"/>
              </a:rPr>
              <a:t>; Kathleen Pombier, Maj, USAF, MC, FACOG</a:t>
            </a:r>
            <a:r>
              <a:rPr lang="en-US" sz="4000" baseline="30000" dirty="0">
                <a:solidFill>
                  <a:schemeClr val="bg1"/>
                </a:solidFill>
                <a:ea typeface="Calibri" panose="020F0502020204030204" pitchFamily="34" charset="0"/>
              </a:rPr>
              <a:t>1</a:t>
            </a:r>
            <a:r>
              <a:rPr lang="en-US" sz="4000" dirty="0">
                <a:solidFill>
                  <a:schemeClr val="bg1"/>
                </a:solidFill>
                <a:ea typeface="Calibri" panose="020F0502020204030204" pitchFamily="34" charset="0"/>
              </a:rPr>
              <a:t> </a:t>
            </a:r>
            <a:endParaRPr lang="en-US" sz="4000" baseline="30000" dirty="0">
              <a:solidFill>
                <a:schemeClr val="bg1"/>
              </a:solidFill>
            </a:endParaRPr>
          </a:p>
        </p:txBody>
      </p:sp>
      <p:sp>
        <p:nvSpPr>
          <p:cNvPr id="34" name="TextBox 33">
            <a:extLst>
              <a:ext uri="{FF2B5EF4-FFF2-40B4-BE49-F238E27FC236}">
                <a16:creationId xmlns:a16="http://schemas.microsoft.com/office/drawing/2014/main" id="{7AFAA6D8-C609-DE32-160C-22C4BA4FA03B}"/>
              </a:ext>
            </a:extLst>
          </p:cNvPr>
          <p:cNvSpPr txBox="1"/>
          <p:nvPr/>
        </p:nvSpPr>
        <p:spPr>
          <a:xfrm>
            <a:off x="10341516" y="748027"/>
            <a:ext cx="33402956" cy="2086725"/>
          </a:xfrm>
          <a:prstGeom prst="rect">
            <a:avLst/>
          </a:prstGeom>
          <a:noFill/>
        </p:spPr>
        <p:txBody>
          <a:bodyPr wrap="square" rtlCol="0">
            <a:spAutoFit/>
          </a:bodyPr>
          <a:lstStyle/>
          <a:p>
            <a:pPr>
              <a:lnSpc>
                <a:spcPct val="90000"/>
              </a:lnSpc>
            </a:pPr>
            <a:r>
              <a:rPr lang="en-US" sz="7200" b="1" dirty="0">
                <a:solidFill>
                  <a:schemeClr val="bg1"/>
                </a:solidFill>
              </a:rPr>
              <a:t>From Research to Readiness: Overcoming Implementation Challenges with a Postpartum Hemorrhage Bundle for Warfighter Health</a:t>
            </a:r>
            <a:endParaRPr lang="en-US" sz="7200" dirty="0">
              <a:solidFill>
                <a:schemeClr val="bg1"/>
              </a:solidFill>
            </a:endParaRPr>
          </a:p>
        </p:txBody>
      </p:sp>
      <p:sp>
        <p:nvSpPr>
          <p:cNvPr id="67" name="Slide Number Placeholder 2">
            <a:extLst>
              <a:ext uri="{FF2B5EF4-FFF2-40B4-BE49-F238E27FC236}">
                <a16:creationId xmlns:a16="http://schemas.microsoft.com/office/drawing/2014/main" id="{D6669C0C-C215-D550-B00E-1C88DAF1A4DE}"/>
              </a:ext>
            </a:extLst>
          </p:cNvPr>
          <p:cNvSpPr txBox="1">
            <a:spLocks/>
          </p:cNvSpPr>
          <p:nvPr/>
        </p:nvSpPr>
        <p:spPr>
          <a:xfrm>
            <a:off x="8586340" y="19344192"/>
            <a:ext cx="406400" cy="323426"/>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812810" fontAlgn="base">
              <a:spcBef>
                <a:spcPct val="0"/>
              </a:spcBef>
              <a:spcAft>
                <a:spcPct val="0"/>
              </a:spcAft>
              <a:defRPr/>
            </a:pPr>
            <a:fld id="{316D78D9-B5B8-477A-BE5B-281C1043A61A}" type="slidenum">
              <a:rPr lang="en-US" sz="622">
                <a:solidFill>
                  <a:prstClr val="black">
                    <a:tint val="75000"/>
                  </a:prstClr>
                </a:solidFill>
                <a:latin typeface="Arial" charset="0"/>
                <a:cs typeface="Arial" charset="0"/>
              </a:rPr>
              <a:pPr algn="r" defTabSz="812810" fontAlgn="base">
                <a:spcBef>
                  <a:spcPct val="0"/>
                </a:spcBef>
                <a:spcAft>
                  <a:spcPct val="0"/>
                </a:spcAft>
                <a:defRPr/>
              </a:pPr>
              <a:t>1</a:t>
            </a:fld>
            <a:endParaRPr lang="en-US" sz="622" dirty="0">
              <a:solidFill>
                <a:prstClr val="black">
                  <a:tint val="75000"/>
                </a:prstClr>
              </a:solidFill>
              <a:latin typeface="Arial" charset="0"/>
              <a:cs typeface="Arial" charset="0"/>
            </a:endParaRPr>
          </a:p>
        </p:txBody>
      </p:sp>
      <p:sp>
        <p:nvSpPr>
          <p:cNvPr id="1045" name="Rectangle: Rounded Corners 1044">
            <a:extLst>
              <a:ext uri="{FF2B5EF4-FFF2-40B4-BE49-F238E27FC236}">
                <a16:creationId xmlns:a16="http://schemas.microsoft.com/office/drawing/2014/main" id="{5077A0F8-22E8-FCCB-14FC-9D0C35289655}"/>
              </a:ext>
            </a:extLst>
          </p:cNvPr>
          <p:cNvSpPr/>
          <p:nvPr/>
        </p:nvSpPr>
        <p:spPr>
          <a:xfrm>
            <a:off x="920659" y="5037484"/>
            <a:ext cx="13513899" cy="26083818"/>
          </a:xfrm>
          <a:prstGeom prst="rect">
            <a:avLst/>
          </a:prstGeom>
          <a:noFill/>
          <a:ln w="762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lIns="243840" tIns="650240" rIns="243840" bIns="81280" rtlCol="0" anchor="ctr"/>
          <a:lstStyle/>
          <a:p>
            <a:pPr marL="508006" indent="-508006">
              <a:spcAft>
                <a:spcPts val="1600"/>
              </a:spcAft>
              <a:buFont typeface="Wingdings" panose="05000000000000000000" pitchFamily="2" charset="2"/>
              <a:buChar char="Ø"/>
            </a:pPr>
            <a:endParaRPr lang="en-US" sz="3200" dirty="0">
              <a:solidFill>
                <a:schemeClr val="tx1"/>
              </a:solidFill>
            </a:endParaRPr>
          </a:p>
        </p:txBody>
      </p:sp>
      <p:sp>
        <p:nvSpPr>
          <p:cNvPr id="1046" name="Rectangle: Rounded Corners 1045">
            <a:extLst>
              <a:ext uri="{FF2B5EF4-FFF2-40B4-BE49-F238E27FC236}">
                <a16:creationId xmlns:a16="http://schemas.microsoft.com/office/drawing/2014/main" id="{488A6877-3FB9-B400-24AE-70C1B79A1FD0}"/>
              </a:ext>
            </a:extLst>
          </p:cNvPr>
          <p:cNvSpPr/>
          <p:nvPr/>
        </p:nvSpPr>
        <p:spPr>
          <a:xfrm>
            <a:off x="1272629" y="4610172"/>
            <a:ext cx="5006912" cy="1097280"/>
          </a:xfrm>
          <a:prstGeom prst="rect">
            <a:avLst/>
          </a:prstGeom>
          <a:solidFill>
            <a:schemeClr val="accent1"/>
          </a:solidFill>
          <a:ln w="76200">
            <a:solidFill>
              <a:schemeClr val="bg1"/>
            </a:solidFill>
          </a:ln>
        </p:spPr>
        <p:txBody>
          <a:bodyPr wrap="square" lIns="243840" rtlCol="0">
            <a:spAutoFit/>
          </a:bodyPr>
          <a:lstStyle/>
          <a:p>
            <a:r>
              <a:rPr lang="en-US" sz="6200" dirty="0">
                <a:solidFill>
                  <a:schemeClr val="bg1"/>
                </a:solidFill>
                <a:latin typeface="Franklin Gothic Medium" panose="020B0603020102020204" pitchFamily="34" charset="0"/>
              </a:rPr>
              <a:t>Introduction</a:t>
            </a:r>
          </a:p>
        </p:txBody>
      </p:sp>
      <p:sp>
        <p:nvSpPr>
          <p:cNvPr id="1047" name="Rectangle: Rounded Corners 1046">
            <a:extLst>
              <a:ext uri="{FF2B5EF4-FFF2-40B4-BE49-F238E27FC236}">
                <a16:creationId xmlns:a16="http://schemas.microsoft.com/office/drawing/2014/main" id="{7D89085E-AAFC-5AA4-52BC-E18B2168FFF0}"/>
              </a:ext>
            </a:extLst>
          </p:cNvPr>
          <p:cNvSpPr/>
          <p:nvPr/>
        </p:nvSpPr>
        <p:spPr>
          <a:xfrm>
            <a:off x="14721705" y="5037485"/>
            <a:ext cx="14277701" cy="27880916"/>
          </a:xfrm>
          <a:prstGeom prst="rect">
            <a:avLst/>
          </a:prstGeom>
          <a:noFill/>
          <a:ln w="762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lIns="243840" tIns="650240" rIns="243840" bIns="81280" rtlCol="0" anchor="ctr"/>
          <a:lstStyle/>
          <a:p>
            <a:pPr marL="508006" indent="-508006">
              <a:spcAft>
                <a:spcPts val="1600"/>
              </a:spcAft>
              <a:buFont typeface="Wingdings" panose="05000000000000000000" pitchFamily="2" charset="2"/>
              <a:buChar char="Ø"/>
            </a:pPr>
            <a:endParaRPr lang="en-US" sz="3200" dirty="0">
              <a:solidFill>
                <a:schemeClr val="tx1"/>
              </a:solidFill>
            </a:endParaRPr>
          </a:p>
        </p:txBody>
      </p:sp>
      <p:sp>
        <p:nvSpPr>
          <p:cNvPr id="1048" name="Rectangle: Rounded Corners 1047">
            <a:extLst>
              <a:ext uri="{FF2B5EF4-FFF2-40B4-BE49-F238E27FC236}">
                <a16:creationId xmlns:a16="http://schemas.microsoft.com/office/drawing/2014/main" id="{EED0791B-B111-1700-6A0E-2662AA468F3C}"/>
              </a:ext>
            </a:extLst>
          </p:cNvPr>
          <p:cNvSpPr/>
          <p:nvPr/>
        </p:nvSpPr>
        <p:spPr>
          <a:xfrm>
            <a:off x="15167286" y="4619039"/>
            <a:ext cx="11541087" cy="1097280"/>
          </a:xfrm>
          <a:prstGeom prst="rect">
            <a:avLst/>
          </a:prstGeom>
          <a:solidFill>
            <a:schemeClr val="accent1"/>
          </a:solidFill>
          <a:ln w="76200">
            <a:solidFill>
              <a:schemeClr val="bg1"/>
            </a:solidFill>
          </a:ln>
        </p:spPr>
        <p:txBody>
          <a:bodyPr wrap="square" lIns="243840" rtlCol="0">
            <a:spAutoFit/>
          </a:bodyPr>
          <a:lstStyle/>
          <a:p>
            <a:pPr algn="ctr"/>
            <a:r>
              <a:rPr lang="en-US" sz="6200" dirty="0">
                <a:solidFill>
                  <a:schemeClr val="bg1"/>
                </a:solidFill>
                <a:latin typeface="Franklin Gothic Medium" panose="020B0603020102020204" pitchFamily="34" charset="0"/>
              </a:rPr>
              <a:t>Methods/Technical Approach</a:t>
            </a:r>
          </a:p>
        </p:txBody>
      </p:sp>
      <p:sp>
        <p:nvSpPr>
          <p:cNvPr id="1112" name="TextBox 1111">
            <a:extLst>
              <a:ext uri="{FF2B5EF4-FFF2-40B4-BE49-F238E27FC236}">
                <a16:creationId xmlns:a16="http://schemas.microsoft.com/office/drawing/2014/main" id="{1EB27A10-9DE2-54C1-7F91-539B0F48DE8E}"/>
              </a:ext>
            </a:extLst>
          </p:cNvPr>
          <p:cNvSpPr txBox="1"/>
          <p:nvPr/>
        </p:nvSpPr>
        <p:spPr>
          <a:xfrm>
            <a:off x="1142003" y="5779071"/>
            <a:ext cx="12728168" cy="4154984"/>
          </a:xfrm>
          <a:prstGeom prst="rect">
            <a:avLst/>
          </a:prstGeom>
          <a:noFill/>
        </p:spPr>
        <p:txBody>
          <a:bodyPr wrap="square">
            <a:spAutoFit/>
          </a:bodyPr>
          <a:lstStyle/>
          <a:p>
            <a:pPr>
              <a:spcAft>
                <a:spcPts val="1600"/>
              </a:spcAft>
            </a:pPr>
            <a:r>
              <a:rPr lang="en-US" sz="4400" dirty="0">
                <a:ea typeface="MS PGothic" panose="020B0600070205080204" pitchFamily="34" charset="-128"/>
                <a:cs typeface="Arial" panose="020B0604020202020204" pitchFamily="34" charset="0"/>
              </a:rPr>
              <a:t>The Defense Health Agency (DHA) Women's Health Collaborative successfully translated military medical research into a lifesaving, enterprise-wide capability. This abstract details the implementation, challenges, and outcomes of fielding a postpartum hemorrhage bundle (PPHB) that directly enhances readiness.</a:t>
            </a:r>
            <a:endParaRPr lang="en-US" sz="4400" dirty="0"/>
          </a:p>
        </p:txBody>
      </p:sp>
      <p:sp>
        <p:nvSpPr>
          <p:cNvPr id="1125" name="TextBox 1124">
            <a:extLst>
              <a:ext uri="{FF2B5EF4-FFF2-40B4-BE49-F238E27FC236}">
                <a16:creationId xmlns:a16="http://schemas.microsoft.com/office/drawing/2014/main" id="{630C7B66-71AF-FECE-9C70-E4799F25ADDD}"/>
              </a:ext>
            </a:extLst>
          </p:cNvPr>
          <p:cNvSpPr txBox="1"/>
          <p:nvPr/>
        </p:nvSpPr>
        <p:spPr>
          <a:xfrm>
            <a:off x="34886622" y="4111283"/>
            <a:ext cx="8173012" cy="311175"/>
          </a:xfrm>
          <a:prstGeom prst="rect">
            <a:avLst/>
          </a:prstGeom>
          <a:noFill/>
        </p:spPr>
        <p:txBody>
          <a:bodyPr wrap="square" rtlCol="0">
            <a:spAutoFit/>
          </a:bodyPr>
          <a:lstStyle/>
          <a:p>
            <a:r>
              <a:rPr lang="en-US" sz="1422" baseline="30000" dirty="0">
                <a:solidFill>
                  <a:schemeClr val="bg1"/>
                </a:solidFill>
                <a:ea typeface="Calibri" panose="020F0502020204030204" pitchFamily="34" charset="0"/>
                <a:cs typeface="Times New Roman" panose="02020603050405020304" pitchFamily="18" charset="0"/>
              </a:rPr>
              <a:t>1</a:t>
            </a:r>
            <a:r>
              <a:rPr lang="en-US" sz="1422" dirty="0">
                <a:solidFill>
                  <a:schemeClr val="bg1"/>
                </a:solidFill>
                <a:ea typeface="Calibri" panose="020F0502020204030204" pitchFamily="34" charset="0"/>
                <a:cs typeface="Times New Roman" panose="02020603050405020304" pitchFamily="18" charset="0"/>
              </a:rPr>
              <a:t> Defense Health Agency , Falls Church, VA</a:t>
            </a:r>
          </a:p>
        </p:txBody>
      </p:sp>
      <p:sp>
        <p:nvSpPr>
          <p:cNvPr id="1128" name="TextBox 1127">
            <a:extLst>
              <a:ext uri="{FF2B5EF4-FFF2-40B4-BE49-F238E27FC236}">
                <a16:creationId xmlns:a16="http://schemas.microsoft.com/office/drawing/2014/main" id="{D6DA2CF1-C34F-939E-BA4F-64796D58ABC4}"/>
              </a:ext>
            </a:extLst>
          </p:cNvPr>
          <p:cNvSpPr txBox="1"/>
          <p:nvPr/>
        </p:nvSpPr>
        <p:spPr>
          <a:xfrm>
            <a:off x="29735762" y="5707452"/>
            <a:ext cx="13409435" cy="8817799"/>
          </a:xfrm>
          <a:prstGeom prst="rect">
            <a:avLst/>
          </a:prstGeom>
          <a:noFill/>
        </p:spPr>
        <p:txBody>
          <a:bodyPr wrap="square">
            <a:spAutoFit/>
          </a:bodyPr>
          <a:lstStyle/>
          <a:p>
            <a:r>
              <a:rPr lang="en-US" sz="4400" dirty="0"/>
              <a:t>The program successfully transitioned from research to pilots to a fully implemented DHA-wide project in two years. Outcomes include sustained PPHB compliance rates consistently above 90 percent across appliable Military Medical Treatment Facilities (MTFs) (Figure 3). The PPH bundle was implemented across the enterprise in 2021, and by 2022, rates of SMM (Figure 4) as well as rates of disseminated intravascular coagulation (DIC) (Figure 5) decreased. Rates of blood transfusion also increased, suggesting that PPH was recognized early and blood transfused before severe sequelae such as DIC.</a:t>
            </a:r>
          </a:p>
          <a:p>
            <a:endParaRPr lang="en-US" sz="3900" dirty="0"/>
          </a:p>
        </p:txBody>
      </p:sp>
      <p:sp>
        <p:nvSpPr>
          <p:cNvPr id="55" name="TextBox 54">
            <a:extLst>
              <a:ext uri="{FF2B5EF4-FFF2-40B4-BE49-F238E27FC236}">
                <a16:creationId xmlns:a16="http://schemas.microsoft.com/office/drawing/2014/main" id="{C1239F2E-F18C-B461-FA27-F5AE414E3842}"/>
              </a:ext>
            </a:extLst>
          </p:cNvPr>
          <p:cNvSpPr txBox="1"/>
          <p:nvPr/>
        </p:nvSpPr>
        <p:spPr>
          <a:xfrm>
            <a:off x="1142003" y="12009181"/>
            <a:ext cx="12765704" cy="6186309"/>
          </a:xfrm>
          <a:prstGeom prst="rect">
            <a:avLst/>
          </a:prstGeom>
          <a:noFill/>
        </p:spPr>
        <p:txBody>
          <a:bodyPr wrap="square">
            <a:spAutoFit/>
          </a:bodyPr>
          <a:lstStyle/>
          <a:p>
            <a:r>
              <a:rPr lang="en-US" sz="4400" dirty="0"/>
              <a:t>The core accomplishment is the mandatory, enterprise-wide PPHB, a program designed to enable clinicians to be ready for, recognize, and respond to postpartum hemorrhage in a standardized and evidence-based manner. The PPHB implementation directly addressed the leading cause of severe maternal morbidity (SMM), which is a significant factor in delayed return-to-duty and long-term health complications for Service members.</a:t>
            </a:r>
          </a:p>
        </p:txBody>
      </p:sp>
      <p:sp>
        <p:nvSpPr>
          <p:cNvPr id="22" name="Rectangle: Rounded Corners 1049">
            <a:extLst>
              <a:ext uri="{FF2B5EF4-FFF2-40B4-BE49-F238E27FC236}">
                <a16:creationId xmlns:a16="http://schemas.microsoft.com/office/drawing/2014/main" id="{BC10D45E-C005-6CCA-A660-648B3D925CD7}"/>
              </a:ext>
            </a:extLst>
          </p:cNvPr>
          <p:cNvSpPr/>
          <p:nvPr/>
        </p:nvSpPr>
        <p:spPr>
          <a:xfrm>
            <a:off x="29875795" y="4619039"/>
            <a:ext cx="3779360" cy="1097280"/>
          </a:xfrm>
          <a:prstGeom prst="rect">
            <a:avLst/>
          </a:prstGeom>
          <a:solidFill>
            <a:schemeClr val="accent1"/>
          </a:solidFill>
          <a:ln w="76200">
            <a:solidFill>
              <a:schemeClr val="bg1"/>
            </a:solidFill>
          </a:ln>
        </p:spPr>
        <p:txBody>
          <a:bodyPr wrap="square" lIns="243840" rtlCol="0">
            <a:spAutoFit/>
          </a:bodyPr>
          <a:lstStyle/>
          <a:p>
            <a:pPr algn="ctr"/>
            <a:r>
              <a:rPr lang="en-US" sz="6200" dirty="0">
                <a:solidFill>
                  <a:schemeClr val="bg1"/>
                </a:solidFill>
                <a:latin typeface="Franklin Gothic Medium" panose="020B0603020102020204" pitchFamily="34" charset="0"/>
              </a:rPr>
              <a:t>Results</a:t>
            </a:r>
          </a:p>
        </p:txBody>
      </p:sp>
      <p:sp>
        <p:nvSpPr>
          <p:cNvPr id="48" name="TextBox 47">
            <a:extLst>
              <a:ext uri="{FF2B5EF4-FFF2-40B4-BE49-F238E27FC236}">
                <a16:creationId xmlns:a16="http://schemas.microsoft.com/office/drawing/2014/main" id="{C17B7E3C-485E-0F6F-4147-91810D09E149}"/>
              </a:ext>
            </a:extLst>
          </p:cNvPr>
          <p:cNvSpPr txBox="1"/>
          <p:nvPr/>
        </p:nvSpPr>
        <p:spPr>
          <a:xfrm>
            <a:off x="882258" y="31187477"/>
            <a:ext cx="13552300" cy="1323439"/>
          </a:xfrm>
          <a:prstGeom prst="rect">
            <a:avLst/>
          </a:prstGeom>
          <a:solidFill>
            <a:schemeClr val="bg1">
              <a:lumMod val="95000"/>
            </a:schemeClr>
          </a:solidFill>
        </p:spPr>
        <p:txBody>
          <a:bodyPr wrap="square">
            <a:spAutoFit/>
          </a:bodyPr>
          <a:lstStyle/>
          <a:p>
            <a:r>
              <a:rPr lang="en-US" sz="2000" dirty="0"/>
              <a:t>This poster was developed for the Military Health Science Research Symposium August 3-6, 2026. The views expressed are those of the authors and do not reflect the official policy or position of the Defense Health Agency, Department of War, or the United States Government.    *Figure 3: Credit: Implementation Science Branch, DHHQ, Falls Church, VA. Campaign MTFs were those that piloted the PPH bundle first to apply lessons learned to all other MTFs with obstetric services.</a:t>
            </a:r>
          </a:p>
        </p:txBody>
      </p:sp>
      <p:sp>
        <p:nvSpPr>
          <p:cNvPr id="50" name="TextBox 49">
            <a:extLst>
              <a:ext uri="{FF2B5EF4-FFF2-40B4-BE49-F238E27FC236}">
                <a16:creationId xmlns:a16="http://schemas.microsoft.com/office/drawing/2014/main" id="{6B1BB31D-D0A2-3025-AB9B-555DBAA2C26D}"/>
              </a:ext>
            </a:extLst>
          </p:cNvPr>
          <p:cNvSpPr txBox="1"/>
          <p:nvPr/>
        </p:nvSpPr>
        <p:spPr>
          <a:xfrm>
            <a:off x="873415" y="32387205"/>
            <a:ext cx="5406126" cy="830997"/>
          </a:xfrm>
          <a:prstGeom prst="rect">
            <a:avLst/>
          </a:prstGeom>
          <a:noFill/>
        </p:spPr>
        <p:txBody>
          <a:bodyPr wrap="square" rtlCol="0">
            <a:spAutoFit/>
          </a:bodyPr>
          <a:lstStyle/>
          <a:p>
            <a:r>
              <a:rPr lang="en-US" sz="4800" baseline="30000" dirty="0">
                <a:solidFill>
                  <a:srgbClr val="19325F"/>
                </a:solidFill>
                <a:latin typeface="+mj-lt"/>
                <a:ea typeface="Calibri" panose="020F0502020204030204" pitchFamily="34" charset="0"/>
                <a:cs typeface="Times New Roman" panose="02020603050405020304" pitchFamily="18" charset="0"/>
              </a:rPr>
              <a:t>UNCLASSIFIED</a:t>
            </a:r>
            <a:endParaRPr lang="en-US" sz="4800" dirty="0">
              <a:solidFill>
                <a:srgbClr val="19325F"/>
              </a:solidFill>
              <a:latin typeface="+mj-lt"/>
              <a:ea typeface="Calibri" panose="020F0502020204030204" pitchFamily="34" charset="0"/>
              <a:cs typeface="Times New Roman" panose="02020603050405020304" pitchFamily="18" charset="0"/>
            </a:endParaRPr>
          </a:p>
        </p:txBody>
      </p:sp>
      <p:sp>
        <p:nvSpPr>
          <p:cNvPr id="41" name="TextBox 40">
            <a:extLst>
              <a:ext uri="{FF2B5EF4-FFF2-40B4-BE49-F238E27FC236}">
                <a16:creationId xmlns:a16="http://schemas.microsoft.com/office/drawing/2014/main" id="{4A8A8918-586F-27F4-31E1-877EE9171101}"/>
              </a:ext>
            </a:extLst>
          </p:cNvPr>
          <p:cNvSpPr txBox="1"/>
          <p:nvPr/>
        </p:nvSpPr>
        <p:spPr>
          <a:xfrm>
            <a:off x="15058201" y="5727861"/>
            <a:ext cx="13052851" cy="12957393"/>
          </a:xfrm>
          <a:prstGeom prst="rect">
            <a:avLst/>
          </a:prstGeom>
          <a:noFill/>
        </p:spPr>
        <p:txBody>
          <a:bodyPr wrap="square" rtlCol="0">
            <a:spAutoFit/>
          </a:bodyPr>
          <a:lstStyle/>
          <a:p>
            <a:r>
              <a:rPr lang="en-US" sz="4400" dirty="0"/>
              <a:t>A multi-disciplinary team, guided by the Alliance for Innovation on Maternal Health framework, implemented a data-driven strategy emphasizing organizational capacity assessment, champions, and feedback loops (Figure 1). </a:t>
            </a:r>
          </a:p>
          <a:p>
            <a:endParaRPr lang="en-US" sz="4400" dirty="0"/>
          </a:p>
          <a:p>
            <a:endParaRPr lang="en-US" sz="4400" dirty="0"/>
          </a:p>
          <a:p>
            <a:endParaRPr lang="en-US" sz="4400" dirty="0"/>
          </a:p>
          <a:p>
            <a:endParaRPr lang="en-US" sz="4400" dirty="0"/>
          </a:p>
          <a:p>
            <a:endParaRPr lang="en-US" sz="4400" dirty="0"/>
          </a:p>
          <a:p>
            <a:endParaRPr lang="en-US" sz="4400" dirty="0"/>
          </a:p>
          <a:p>
            <a:endParaRPr lang="en-US" sz="4400" dirty="0"/>
          </a:p>
          <a:p>
            <a:endParaRPr lang="en-US" sz="4400" dirty="0"/>
          </a:p>
          <a:p>
            <a:endParaRPr lang="en-US" sz="4400" dirty="0"/>
          </a:p>
          <a:p>
            <a:endParaRPr lang="en-US" sz="4400" dirty="0"/>
          </a:p>
          <a:p>
            <a:r>
              <a:rPr lang="en-US" sz="4400" dirty="0"/>
              <a:t>A key challenge was tailoring and standardizing two EHRs, which was overcome by optimizing EHRs to support clinical decision-making, documentation, and compliance (Figure 2).</a:t>
            </a:r>
          </a:p>
        </p:txBody>
      </p:sp>
      <p:sp>
        <p:nvSpPr>
          <p:cNvPr id="26" name="TextBox 25">
            <a:extLst>
              <a:ext uri="{FF2B5EF4-FFF2-40B4-BE49-F238E27FC236}">
                <a16:creationId xmlns:a16="http://schemas.microsoft.com/office/drawing/2014/main" id="{A6A5653C-3FF3-BE31-4C9A-A1CCB0D89EFF}"/>
              </a:ext>
            </a:extLst>
          </p:cNvPr>
          <p:cNvSpPr txBox="1"/>
          <p:nvPr/>
        </p:nvSpPr>
        <p:spPr>
          <a:xfrm>
            <a:off x="15058201" y="10018140"/>
            <a:ext cx="13533120" cy="584775"/>
          </a:xfrm>
          <a:prstGeom prst="rect">
            <a:avLst/>
          </a:prstGeom>
          <a:solidFill>
            <a:schemeClr val="bg1"/>
          </a:solidFill>
        </p:spPr>
        <p:txBody>
          <a:bodyPr wrap="square">
            <a:spAutoFit/>
          </a:bodyPr>
          <a:lstStyle/>
          <a:p>
            <a:pPr defTabSz="685764">
              <a:spcBef>
                <a:spcPct val="0"/>
              </a:spcBef>
              <a:defRPr/>
            </a:pPr>
            <a:r>
              <a:rPr lang="en-US" sz="3200" i="1" dirty="0">
                <a:solidFill>
                  <a:srgbClr val="002060"/>
                </a:solidFill>
                <a:latin typeface="+mj-lt"/>
                <a:ea typeface="+mj-ea"/>
                <a:cs typeface="Segoe UI" panose="020B0502040204020203" pitchFamily="34" charset="0"/>
              </a:rPr>
              <a:t>Figure 1. Plan, Implementation Tools and Resources</a:t>
            </a:r>
          </a:p>
        </p:txBody>
      </p:sp>
      <p:sp>
        <p:nvSpPr>
          <p:cNvPr id="28" name="TextBox 27">
            <a:extLst>
              <a:ext uri="{FF2B5EF4-FFF2-40B4-BE49-F238E27FC236}">
                <a16:creationId xmlns:a16="http://schemas.microsoft.com/office/drawing/2014/main" id="{8DA21D11-7F2B-403B-AF9D-BA1F78229D87}"/>
              </a:ext>
            </a:extLst>
          </p:cNvPr>
          <p:cNvSpPr txBox="1"/>
          <p:nvPr/>
        </p:nvSpPr>
        <p:spPr>
          <a:xfrm>
            <a:off x="1142003" y="20009360"/>
            <a:ext cx="12138606" cy="5509200"/>
          </a:xfrm>
          <a:prstGeom prst="rect">
            <a:avLst/>
          </a:prstGeom>
          <a:noFill/>
        </p:spPr>
        <p:txBody>
          <a:bodyPr wrap="square">
            <a:spAutoFit/>
          </a:bodyPr>
          <a:lstStyle/>
          <a:p>
            <a:r>
              <a:rPr lang="en-US" sz="4400" dirty="0"/>
              <a:t>The PPHB procedural instruction serves as a tangible, fielded product that fills a critical medical capability gap. The evidence-based protocol and its integration into the Electronic Health Record (EHR), provides a standardized, life-saving tool for clinicians across all roles of care, ensuring a consistent and high-quality response to postpartum hemorrhage.</a:t>
            </a:r>
          </a:p>
        </p:txBody>
      </p:sp>
      <p:sp>
        <p:nvSpPr>
          <p:cNvPr id="29" name="Rectangle: Rounded Corners 1047">
            <a:extLst>
              <a:ext uri="{FF2B5EF4-FFF2-40B4-BE49-F238E27FC236}">
                <a16:creationId xmlns:a16="http://schemas.microsoft.com/office/drawing/2014/main" id="{148C0C1E-B631-F429-5A49-AC6699024AEB}"/>
              </a:ext>
            </a:extLst>
          </p:cNvPr>
          <p:cNvSpPr/>
          <p:nvPr/>
        </p:nvSpPr>
        <p:spPr>
          <a:xfrm>
            <a:off x="1326837" y="10614030"/>
            <a:ext cx="8606935" cy="1097280"/>
          </a:xfrm>
          <a:prstGeom prst="rect">
            <a:avLst/>
          </a:prstGeom>
          <a:solidFill>
            <a:schemeClr val="accent1"/>
          </a:solidFill>
          <a:ln w="76200">
            <a:solidFill>
              <a:schemeClr val="bg1"/>
            </a:solidFill>
          </a:ln>
        </p:spPr>
        <p:txBody>
          <a:bodyPr wrap="square" lIns="243840" rtlCol="0">
            <a:spAutoFit/>
          </a:bodyPr>
          <a:lstStyle/>
          <a:p>
            <a:r>
              <a:rPr lang="en-US" sz="6200" dirty="0">
                <a:solidFill>
                  <a:schemeClr val="bg1"/>
                </a:solidFill>
                <a:latin typeface="Franklin Gothic Medium" panose="020B0603020102020204" pitchFamily="34" charset="0"/>
              </a:rPr>
              <a:t>Capability Description</a:t>
            </a:r>
          </a:p>
        </p:txBody>
      </p:sp>
      <p:sp>
        <p:nvSpPr>
          <p:cNvPr id="43" name="Rectangle 42">
            <a:extLst>
              <a:ext uri="{FF2B5EF4-FFF2-40B4-BE49-F238E27FC236}">
                <a16:creationId xmlns:a16="http://schemas.microsoft.com/office/drawing/2014/main" id="{2C84F43E-36EC-0EC6-061A-7B887FD0109D}"/>
              </a:ext>
            </a:extLst>
          </p:cNvPr>
          <p:cNvSpPr/>
          <p:nvPr/>
        </p:nvSpPr>
        <p:spPr>
          <a:xfrm>
            <a:off x="29795276" y="14667766"/>
            <a:ext cx="13175266" cy="776359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Rounded Corners 1047">
            <a:extLst>
              <a:ext uri="{FF2B5EF4-FFF2-40B4-BE49-F238E27FC236}">
                <a16:creationId xmlns:a16="http://schemas.microsoft.com/office/drawing/2014/main" id="{3F3BAE3A-3ECF-B15C-DB16-CC78F89AB8BB}"/>
              </a:ext>
            </a:extLst>
          </p:cNvPr>
          <p:cNvSpPr/>
          <p:nvPr/>
        </p:nvSpPr>
        <p:spPr>
          <a:xfrm>
            <a:off x="1276087" y="18579203"/>
            <a:ext cx="13171617" cy="1097280"/>
          </a:xfrm>
          <a:prstGeom prst="rect">
            <a:avLst/>
          </a:prstGeom>
          <a:solidFill>
            <a:schemeClr val="accent1"/>
          </a:solidFill>
          <a:ln w="76200">
            <a:solidFill>
              <a:schemeClr val="bg1"/>
            </a:solidFill>
          </a:ln>
        </p:spPr>
        <p:txBody>
          <a:bodyPr wrap="square" lIns="243840" rtlCol="0">
            <a:spAutoFit/>
          </a:bodyPr>
          <a:lstStyle/>
          <a:p>
            <a:r>
              <a:rPr lang="en-US" sz="6200" dirty="0">
                <a:solidFill>
                  <a:schemeClr val="bg1"/>
                </a:solidFill>
                <a:latin typeface="Franklin Gothic Medium" panose="020B0603020102020204" pitchFamily="34" charset="0"/>
              </a:rPr>
              <a:t>Applicability to Medical Roles of Care</a:t>
            </a:r>
          </a:p>
        </p:txBody>
      </p:sp>
      <p:sp>
        <p:nvSpPr>
          <p:cNvPr id="4" name="TextBox 3">
            <a:extLst>
              <a:ext uri="{FF2B5EF4-FFF2-40B4-BE49-F238E27FC236}">
                <a16:creationId xmlns:a16="http://schemas.microsoft.com/office/drawing/2014/main" id="{F6D371F7-8CC8-ACA7-3213-F22526A7C271}"/>
              </a:ext>
            </a:extLst>
          </p:cNvPr>
          <p:cNvSpPr txBox="1"/>
          <p:nvPr/>
        </p:nvSpPr>
        <p:spPr>
          <a:xfrm>
            <a:off x="1142003" y="27332428"/>
            <a:ext cx="12138606" cy="3477875"/>
          </a:xfrm>
          <a:prstGeom prst="rect">
            <a:avLst/>
          </a:prstGeom>
          <a:noFill/>
        </p:spPr>
        <p:txBody>
          <a:bodyPr wrap="square" rtlCol="0">
            <a:spAutoFit/>
          </a:bodyPr>
          <a:lstStyle/>
          <a:p>
            <a:r>
              <a:rPr lang="en-US" sz="4400" dirty="0"/>
              <a:t>The PPHB has a profound impact by reducing morbidity, ensuring healthier Service members, and enabling a quicker, safer return to duty. This directly strengthens families and contributes to a more resilient, ready, and lethal force.</a:t>
            </a:r>
            <a:endParaRPr lang="en-US" sz="2800" dirty="0"/>
          </a:p>
        </p:txBody>
      </p:sp>
      <p:sp>
        <p:nvSpPr>
          <p:cNvPr id="5" name="Rectangle: Rounded Corners 1047">
            <a:extLst>
              <a:ext uri="{FF2B5EF4-FFF2-40B4-BE49-F238E27FC236}">
                <a16:creationId xmlns:a16="http://schemas.microsoft.com/office/drawing/2014/main" id="{EAA418D3-B27B-2E0B-228F-A42D1B18D2EF}"/>
              </a:ext>
            </a:extLst>
          </p:cNvPr>
          <p:cNvSpPr/>
          <p:nvPr/>
        </p:nvSpPr>
        <p:spPr>
          <a:xfrm>
            <a:off x="1225132" y="25917158"/>
            <a:ext cx="12765704" cy="1097280"/>
          </a:xfrm>
          <a:prstGeom prst="rect">
            <a:avLst/>
          </a:prstGeom>
          <a:solidFill>
            <a:schemeClr val="accent1"/>
          </a:solidFill>
          <a:ln w="76200">
            <a:solidFill>
              <a:schemeClr val="bg1"/>
            </a:solidFill>
          </a:ln>
        </p:spPr>
        <p:txBody>
          <a:bodyPr wrap="square" lIns="243840" rtlCol="0">
            <a:spAutoFit/>
          </a:bodyPr>
          <a:lstStyle/>
          <a:p>
            <a:r>
              <a:rPr lang="en-US" sz="6200" dirty="0">
                <a:solidFill>
                  <a:schemeClr val="bg1"/>
                </a:solidFill>
                <a:latin typeface="Franklin Gothic Medium" panose="020B0603020102020204" pitchFamily="34" charset="0"/>
              </a:rPr>
              <a:t>Significance </a:t>
            </a:r>
          </a:p>
        </p:txBody>
      </p:sp>
      <p:graphicFrame>
        <p:nvGraphicFramePr>
          <p:cNvPr id="6" name="Chart 5" descr="Two line graphs, one displaying the data for the PPH Bundle Campaign (12 MTFs, Dec 2020-Oct 2021) and the other displaying the data for the PPH Bundle Scale Up (42 MTFs, Jan 2022-present). &#10;The PPH Bundle Campaign graph shows a steady increase from a 63% baseline compliance rate to a final 97% compliance rate in Q4 of FY21.&#10;The PPH Bundle Scale Up graph includes three lines. The line for Average of MTFs begins with a baseline of 75% in Q1 FY22 and ends with 92% in Q4 FY22.&#10;The line for Campaign MTFs begins with a 90% baseline in Q1 FY22 and ends with 89% in Q4 FY22.&#10;The line for Scale Up MTFs begins with a 69% baseline in Q1 FY22 and ends with 93% in Q4 FY22. &#10;">
            <a:extLst>
              <a:ext uri="{FF2B5EF4-FFF2-40B4-BE49-F238E27FC236}">
                <a16:creationId xmlns:a16="http://schemas.microsoft.com/office/drawing/2014/main" id="{494A9B41-9FD8-230C-A546-79301A2E725C}"/>
              </a:ext>
            </a:extLst>
          </p:cNvPr>
          <p:cNvGraphicFramePr>
            <a:graphicFrameLocks/>
          </p:cNvGraphicFramePr>
          <p:nvPr>
            <p:extLst>
              <p:ext uri="{D42A27DB-BD31-4B8C-83A1-F6EECF244321}">
                <p14:modId xmlns:p14="http://schemas.microsoft.com/office/powerpoint/2010/main" val="2547381566"/>
              </p:ext>
            </p:extLst>
          </p:nvPr>
        </p:nvGraphicFramePr>
        <p:xfrm>
          <a:off x="29747464" y="14727049"/>
          <a:ext cx="13249370" cy="770430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Diagram 2">
            <a:extLst>
              <a:ext uri="{FF2B5EF4-FFF2-40B4-BE49-F238E27FC236}">
                <a16:creationId xmlns:a16="http://schemas.microsoft.com/office/drawing/2014/main" id="{5597E4B3-571B-2D2D-318A-D3A9E53A21A9}"/>
              </a:ext>
            </a:extLst>
          </p:cNvPr>
          <p:cNvGraphicFramePr/>
          <p:nvPr>
            <p:extLst>
              <p:ext uri="{D42A27DB-BD31-4B8C-83A1-F6EECF244321}">
                <p14:modId xmlns:p14="http://schemas.microsoft.com/office/powerpoint/2010/main" val="243565640"/>
              </p:ext>
            </p:extLst>
          </p:nvPr>
        </p:nvGraphicFramePr>
        <p:xfrm>
          <a:off x="13790874" y="20092729"/>
          <a:ext cx="15873826" cy="1290797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7" name="Table 11">
            <a:extLst>
              <a:ext uri="{FF2B5EF4-FFF2-40B4-BE49-F238E27FC236}">
                <a16:creationId xmlns:a16="http://schemas.microsoft.com/office/drawing/2014/main" id="{6C39C347-B554-4EB4-8EC4-77CA44180A59}"/>
              </a:ext>
            </a:extLst>
          </p:cNvPr>
          <p:cNvGraphicFramePr>
            <a:graphicFrameLocks noGrp="1"/>
          </p:cNvGraphicFramePr>
          <p:nvPr>
            <p:extLst>
              <p:ext uri="{D42A27DB-BD31-4B8C-83A1-F6EECF244321}">
                <p14:modId xmlns:p14="http://schemas.microsoft.com/office/powerpoint/2010/main" val="1382299517"/>
              </p:ext>
            </p:extLst>
          </p:nvPr>
        </p:nvGraphicFramePr>
        <p:xfrm>
          <a:off x="15075755" y="10831090"/>
          <a:ext cx="13515566" cy="4637032"/>
        </p:xfrm>
        <a:graphic>
          <a:graphicData uri="http://schemas.openxmlformats.org/drawingml/2006/table">
            <a:tbl>
              <a:tblPr firstRow="1" bandRow="1">
                <a:tableStyleId>{5C22544A-7EE6-4342-B048-85BDC9FD1C3A}</a:tableStyleId>
              </a:tblPr>
              <a:tblGrid>
                <a:gridCol w="13515566">
                  <a:extLst>
                    <a:ext uri="{9D8B030D-6E8A-4147-A177-3AD203B41FA5}">
                      <a16:colId xmlns:a16="http://schemas.microsoft.com/office/drawing/2014/main" val="1127138186"/>
                    </a:ext>
                  </a:extLst>
                </a:gridCol>
              </a:tblGrid>
              <a:tr h="705112">
                <a:tc>
                  <a:txBody>
                    <a:bodyPr/>
                    <a:lstStyle/>
                    <a:p>
                      <a:pPr algn="ctr"/>
                      <a:r>
                        <a:rPr lang="en-US" sz="3200" dirty="0"/>
                        <a:t>Implementation Tools and Resources</a:t>
                      </a:r>
                    </a:p>
                  </a:txBody>
                  <a:tcPr>
                    <a:solidFill>
                      <a:srgbClr val="368E40"/>
                    </a:solidFill>
                  </a:tcPr>
                </a:tc>
                <a:extLst>
                  <a:ext uri="{0D108BD9-81ED-4DB2-BD59-A6C34878D82A}">
                    <a16:rowId xmlns:a16="http://schemas.microsoft.com/office/drawing/2014/main" val="1735387655"/>
                  </a:ext>
                </a:extLst>
              </a:tr>
              <a:tr h="3824992">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t>PPHB Implementation team roles and responsibilities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t>Responsibility assignment matrix-RACI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t>Organizational capacity assessment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t>Implementation checklist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t>Quad chart template for reporting up and out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t>Post-PPH debriefing template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t>Lessons learned interactive message board</a:t>
                      </a:r>
                    </a:p>
                  </a:txBody>
                  <a:tcPr>
                    <a:solidFill>
                      <a:schemeClr val="bg1">
                        <a:lumMod val="95000"/>
                      </a:schemeClr>
                    </a:solidFill>
                  </a:tcPr>
                </a:tc>
                <a:extLst>
                  <a:ext uri="{0D108BD9-81ED-4DB2-BD59-A6C34878D82A}">
                    <a16:rowId xmlns:a16="http://schemas.microsoft.com/office/drawing/2014/main" val="2105369516"/>
                  </a:ext>
                </a:extLst>
              </a:tr>
            </a:tbl>
          </a:graphicData>
        </a:graphic>
      </p:graphicFrame>
      <p:sp>
        <p:nvSpPr>
          <p:cNvPr id="8" name="TextBox 7">
            <a:extLst>
              <a:ext uri="{FF2B5EF4-FFF2-40B4-BE49-F238E27FC236}">
                <a16:creationId xmlns:a16="http://schemas.microsoft.com/office/drawing/2014/main" id="{95218A82-E7C5-7AED-AFB5-9BE445CCC84A}"/>
              </a:ext>
            </a:extLst>
          </p:cNvPr>
          <p:cNvSpPr txBox="1"/>
          <p:nvPr/>
        </p:nvSpPr>
        <p:spPr>
          <a:xfrm>
            <a:off x="15058201" y="19410311"/>
            <a:ext cx="13533120" cy="584775"/>
          </a:xfrm>
          <a:prstGeom prst="rect">
            <a:avLst/>
          </a:prstGeom>
          <a:solidFill>
            <a:schemeClr val="bg1"/>
          </a:solidFill>
        </p:spPr>
        <p:txBody>
          <a:bodyPr wrap="square">
            <a:spAutoFit/>
          </a:bodyPr>
          <a:lstStyle/>
          <a:p>
            <a:pPr defTabSz="685764">
              <a:spcBef>
                <a:spcPct val="0"/>
              </a:spcBef>
              <a:defRPr/>
            </a:pPr>
            <a:r>
              <a:rPr lang="en-US" sz="3200" i="1" dirty="0">
                <a:solidFill>
                  <a:srgbClr val="002060"/>
                </a:solidFill>
                <a:latin typeface="+mj-lt"/>
                <a:ea typeface="+mj-ea"/>
                <a:cs typeface="Segoe UI" panose="020B0502040204020203" pitchFamily="34" charset="0"/>
              </a:rPr>
              <a:t>Figure 2. Plan, Do, Study, Act for Optimizing EHR for Clinical Decision-Making</a:t>
            </a:r>
          </a:p>
        </p:txBody>
      </p:sp>
      <p:graphicFrame>
        <p:nvGraphicFramePr>
          <p:cNvPr id="14" name="Chart 13">
            <a:extLst>
              <a:ext uri="{FF2B5EF4-FFF2-40B4-BE49-F238E27FC236}">
                <a16:creationId xmlns:a16="http://schemas.microsoft.com/office/drawing/2014/main" id="{150F327B-E146-3296-59AD-A07FAA6E65E0}"/>
              </a:ext>
            </a:extLst>
          </p:cNvPr>
          <p:cNvGraphicFramePr>
            <a:graphicFrameLocks/>
          </p:cNvGraphicFramePr>
          <p:nvPr>
            <p:extLst>
              <p:ext uri="{D42A27DB-BD31-4B8C-83A1-F6EECF244321}">
                <p14:modId xmlns:p14="http://schemas.microsoft.com/office/powerpoint/2010/main" val="2152630794"/>
              </p:ext>
            </p:extLst>
          </p:nvPr>
        </p:nvGraphicFramePr>
        <p:xfrm>
          <a:off x="29747464" y="28323901"/>
          <a:ext cx="13261478" cy="4472092"/>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5" name="Chart 14">
            <a:extLst>
              <a:ext uri="{FF2B5EF4-FFF2-40B4-BE49-F238E27FC236}">
                <a16:creationId xmlns:a16="http://schemas.microsoft.com/office/drawing/2014/main" id="{E7CBE9F0-743F-868A-5222-C5CCC2F27C79}"/>
              </a:ext>
            </a:extLst>
          </p:cNvPr>
          <p:cNvGraphicFramePr>
            <a:graphicFrameLocks/>
          </p:cNvGraphicFramePr>
          <p:nvPr>
            <p:extLst>
              <p:ext uri="{D42A27DB-BD31-4B8C-83A1-F6EECF244321}">
                <p14:modId xmlns:p14="http://schemas.microsoft.com/office/powerpoint/2010/main" val="2697807463"/>
              </p:ext>
            </p:extLst>
          </p:nvPr>
        </p:nvGraphicFramePr>
        <p:xfrm>
          <a:off x="29747464" y="23608593"/>
          <a:ext cx="13236257" cy="3530465"/>
        </p:xfrm>
        <a:graphic>
          <a:graphicData uri="http://schemas.openxmlformats.org/drawingml/2006/chart">
            <c:chart xmlns:c="http://schemas.openxmlformats.org/drawingml/2006/chart" xmlns:r="http://schemas.openxmlformats.org/officeDocument/2006/relationships" r:id="rId11"/>
          </a:graphicData>
        </a:graphic>
      </p:graphicFrame>
      <p:sp>
        <p:nvSpPr>
          <p:cNvPr id="24" name="TextBox 23">
            <a:extLst>
              <a:ext uri="{FF2B5EF4-FFF2-40B4-BE49-F238E27FC236}">
                <a16:creationId xmlns:a16="http://schemas.microsoft.com/office/drawing/2014/main" id="{3BCD24E4-A9AD-CF01-ECCD-EE5252FE85A4}"/>
              </a:ext>
            </a:extLst>
          </p:cNvPr>
          <p:cNvSpPr txBox="1"/>
          <p:nvPr/>
        </p:nvSpPr>
        <p:spPr>
          <a:xfrm>
            <a:off x="29747463" y="13882359"/>
            <a:ext cx="13397733" cy="584775"/>
          </a:xfrm>
          <a:prstGeom prst="rect">
            <a:avLst/>
          </a:prstGeom>
          <a:solidFill>
            <a:schemeClr val="bg1"/>
          </a:solidFill>
        </p:spPr>
        <p:txBody>
          <a:bodyPr wrap="square">
            <a:spAutoFit/>
          </a:bodyPr>
          <a:lstStyle/>
          <a:p>
            <a:pPr defTabSz="685764">
              <a:spcBef>
                <a:spcPct val="0"/>
              </a:spcBef>
              <a:defRPr/>
            </a:pPr>
            <a:r>
              <a:rPr lang="en-US" sz="3200" i="1" dirty="0">
                <a:solidFill>
                  <a:srgbClr val="002060"/>
                </a:solidFill>
                <a:latin typeface="+mj-lt"/>
                <a:ea typeface="+mj-ea"/>
                <a:cs typeface="Segoe UI" panose="020B0502040204020203" pitchFamily="34" charset="0"/>
              </a:rPr>
              <a:t>Figure 3. PPH Bundle Adoption and Compliance Over Time*</a:t>
            </a:r>
          </a:p>
        </p:txBody>
      </p:sp>
      <p:sp>
        <p:nvSpPr>
          <p:cNvPr id="25" name="TextBox 24">
            <a:extLst>
              <a:ext uri="{FF2B5EF4-FFF2-40B4-BE49-F238E27FC236}">
                <a16:creationId xmlns:a16="http://schemas.microsoft.com/office/drawing/2014/main" id="{966A3491-BA12-8A3F-2CFB-B3018CFD4098}"/>
              </a:ext>
            </a:extLst>
          </p:cNvPr>
          <p:cNvSpPr txBox="1"/>
          <p:nvPr/>
        </p:nvSpPr>
        <p:spPr>
          <a:xfrm>
            <a:off x="29747464" y="22723783"/>
            <a:ext cx="13258800" cy="584775"/>
          </a:xfrm>
          <a:prstGeom prst="rect">
            <a:avLst/>
          </a:prstGeom>
          <a:solidFill>
            <a:schemeClr val="bg1"/>
          </a:solidFill>
        </p:spPr>
        <p:txBody>
          <a:bodyPr wrap="square">
            <a:spAutoFit/>
          </a:bodyPr>
          <a:lstStyle/>
          <a:p>
            <a:pPr defTabSz="685764">
              <a:spcBef>
                <a:spcPct val="0"/>
              </a:spcBef>
              <a:defRPr/>
            </a:pPr>
            <a:r>
              <a:rPr lang="en-US" sz="3200" i="1" dirty="0">
                <a:solidFill>
                  <a:srgbClr val="002060"/>
                </a:solidFill>
                <a:latin typeface="+mj-lt"/>
                <a:ea typeface="+mj-ea"/>
                <a:cs typeface="Segoe UI" panose="020B0502040204020203" pitchFamily="34" charset="0"/>
              </a:rPr>
              <a:t>Figure 4. Percent SMM without Transfusion 2019-2023</a:t>
            </a:r>
          </a:p>
        </p:txBody>
      </p:sp>
      <p:sp>
        <p:nvSpPr>
          <p:cNvPr id="27" name="TextBox 26">
            <a:extLst>
              <a:ext uri="{FF2B5EF4-FFF2-40B4-BE49-F238E27FC236}">
                <a16:creationId xmlns:a16="http://schemas.microsoft.com/office/drawing/2014/main" id="{D39EF7B5-54E3-2119-5F23-A08D994939EB}"/>
              </a:ext>
            </a:extLst>
          </p:cNvPr>
          <p:cNvSpPr txBox="1"/>
          <p:nvPr/>
        </p:nvSpPr>
        <p:spPr>
          <a:xfrm>
            <a:off x="29747464" y="27439093"/>
            <a:ext cx="13258800" cy="584775"/>
          </a:xfrm>
          <a:prstGeom prst="rect">
            <a:avLst/>
          </a:prstGeom>
          <a:solidFill>
            <a:schemeClr val="bg1"/>
          </a:solidFill>
        </p:spPr>
        <p:txBody>
          <a:bodyPr wrap="square">
            <a:spAutoFit/>
          </a:bodyPr>
          <a:lstStyle/>
          <a:p>
            <a:pPr defTabSz="685764">
              <a:spcBef>
                <a:spcPct val="0"/>
              </a:spcBef>
              <a:defRPr/>
            </a:pPr>
            <a:r>
              <a:rPr lang="en-US" sz="3200" i="1" dirty="0">
                <a:solidFill>
                  <a:srgbClr val="002060"/>
                </a:solidFill>
                <a:latin typeface="+mj-lt"/>
                <a:ea typeface="+mj-ea"/>
                <a:cs typeface="Segoe UI" panose="020B0502040204020203" pitchFamily="34" charset="0"/>
              </a:rPr>
              <a:t>Figure 5. Increase in Blood Transfusion and Decrease in DIC 2019-2023</a:t>
            </a:r>
          </a:p>
        </p:txBody>
      </p:sp>
    </p:spTree>
    <p:extLst>
      <p:ext uri="{BB962C8B-B14F-4D97-AF65-F5344CB8AC3E}">
        <p14:creationId xmlns:p14="http://schemas.microsoft.com/office/powerpoint/2010/main" val="670335836"/>
      </p:ext>
    </p:extLst>
  </p:cSld>
  <p:clrMapOvr>
    <a:masterClrMapping/>
  </p:clrMapOvr>
</p:sld>
</file>

<file path=ppt/theme/theme1.xml><?xml version="1.0" encoding="utf-8"?>
<a:theme xmlns:a="http://schemas.openxmlformats.org/drawingml/2006/main" name="Office Theme">
  <a:themeElements>
    <a:clrScheme name="DHA Official Colors">
      <a:dk1>
        <a:srgbClr val="343034"/>
      </a:dk1>
      <a:lt1>
        <a:srgbClr val="FFFFFF"/>
      </a:lt1>
      <a:dk2>
        <a:srgbClr val="081D67"/>
      </a:dk2>
      <a:lt2>
        <a:srgbClr val="5893C9"/>
      </a:lt2>
      <a:accent1>
        <a:srgbClr val="091E68"/>
      </a:accent1>
      <a:accent2>
        <a:srgbClr val="421E24"/>
      </a:accent2>
      <a:accent3>
        <a:srgbClr val="5693C8"/>
      </a:accent3>
      <a:accent4>
        <a:srgbClr val="343234"/>
      </a:accent4>
      <a:accent5>
        <a:srgbClr val="58A743"/>
      </a:accent5>
      <a:accent6>
        <a:srgbClr val="FCCF3D"/>
      </a:accent6>
      <a:hlink>
        <a:srgbClr val="091E68"/>
      </a:hlink>
      <a:folHlink>
        <a:srgbClr val="759156"/>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973D8CCF2055E4D92B1BE77EC9E5D5D" ma:contentTypeVersion="11" ma:contentTypeDescription="Create a new document." ma:contentTypeScope="" ma:versionID="a3428b384be4599009b34ae6fb8b1838">
  <xsd:schema xmlns:xsd="http://www.w3.org/2001/XMLSchema" xmlns:xs="http://www.w3.org/2001/XMLSchema" xmlns:p="http://schemas.microsoft.com/office/2006/metadata/properties" xmlns:ns2="723e5308-c8ae-4a5d-a729-db9829752900" xmlns:ns3="74efc0a3-5e99-4119-88d9-ce42d79133cf" targetNamespace="http://schemas.microsoft.com/office/2006/metadata/properties" ma:root="true" ma:fieldsID="3611697ae75fc21199045e513c5c58bb" ns2:_="" ns3:_="">
    <xsd:import namespace="723e5308-c8ae-4a5d-a729-db9829752900"/>
    <xsd:import namespace="74efc0a3-5e99-4119-88d9-ce42d79133c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3e5308-c8ae-4a5d-a729-db98297529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c45c065-17e3-4f01-ae1d-7776ce4dc177"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4efc0a3-5e99-4119-88d9-ce42d79133c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73271271-8f8c-4c39-8ab8-59e467a377c4}" ma:internalName="TaxCatchAll" ma:showField="CatchAllData" ma:web="74efc0a3-5e99-4119-88d9-ce42d79133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4efc0a3-5e99-4119-88d9-ce42d79133cf" xsi:nil="true"/>
    <lcf76f155ced4ddcb4097134ff3c332f xmlns="723e5308-c8ae-4a5d-a729-db982975290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A042324-7370-4B4E-8EBB-0A674FC7C3A2}">
  <ds:schemaRefs>
    <ds:schemaRef ds:uri="http://schemas.microsoft.com/sharepoint/v3/contenttype/forms"/>
  </ds:schemaRefs>
</ds:datastoreItem>
</file>

<file path=customXml/itemProps2.xml><?xml version="1.0" encoding="utf-8"?>
<ds:datastoreItem xmlns:ds="http://schemas.openxmlformats.org/officeDocument/2006/customXml" ds:itemID="{05EAE6DB-471C-4169-AC94-5FB61DF37C05}">
  <ds:schemaRefs>
    <ds:schemaRef ds:uri="723e5308-c8ae-4a5d-a729-db9829752900"/>
    <ds:schemaRef ds:uri="74efc0a3-5e99-4119-88d9-ce42d79133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CCDA546-E04B-420A-BA48-C29372D7D05D}">
  <ds:schemaRefs>
    <ds:schemaRef ds:uri="http://schemas.microsoft.com/office/2006/documentManagement/types"/>
    <ds:schemaRef ds:uri="http://www.w3.org/XML/1998/namespace"/>
    <ds:schemaRef ds:uri="http://schemas.openxmlformats.org/package/2006/metadata/core-properties"/>
    <ds:schemaRef ds:uri="74efc0a3-5e99-4119-88d9-ce42d79133cf"/>
    <ds:schemaRef ds:uri="http://purl.org/dc/dcmitype/"/>
    <ds:schemaRef ds:uri="723e5308-c8ae-4a5d-a729-db9829752900"/>
    <ds:schemaRef ds:uri="http://schemas.microsoft.com/office/2006/metadata/properties"/>
    <ds:schemaRef ds:uri="http://purl.org/dc/elements/1.1/"/>
    <ds:schemaRef ds:uri="http://schemas.microsoft.com/office/infopath/2007/PartnerControls"/>
    <ds:schemaRef ds:uri="http://purl.org/dc/terms/"/>
  </ds:schemaRefs>
</ds:datastoreItem>
</file>

<file path=docMetadata/LabelInfo.xml><?xml version="1.0" encoding="utf-8"?>
<clbl:labelList xmlns:clbl="http://schemas.microsoft.com/office/2020/mipLabelMetadata">
  <clbl:label id="{2de631a7-e12a-47ff-b5ad-541b82ec57a7}"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21156</TotalTime>
  <Words>689</Words>
  <Application>Microsoft Office PowerPoint</Application>
  <PresentationFormat>Custom</PresentationFormat>
  <Paragraphs>63</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MS PGothic</vt:lpstr>
      <vt:lpstr>Arial</vt:lpstr>
      <vt:lpstr>Calibri</vt:lpstr>
      <vt:lpstr>Franklin Gothic Book</vt:lpstr>
      <vt:lpstr>Franklin Gothic Medium</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Wayne Dickey</dc:creator>
  <cp:lastModifiedBy>Didrickson, Susanna E CIV DHA MEDICAL AFFAIRS (USA)</cp:lastModifiedBy>
  <cp:revision>36</cp:revision>
  <dcterms:created xsi:type="dcterms:W3CDTF">2022-07-18T13:14:22Z</dcterms:created>
  <dcterms:modified xsi:type="dcterms:W3CDTF">2026-07-29T15:02:37Z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0x0101006973D8CCF2055E4D92B1BE77EC9E5D5D</vt:lpwstr>
  </property>
  <property fmtid="{D5CDD505-2E9C-101B-9397-08002B2CF9AE}" pid="3" name="MediaServiceImageTags">
    <vt:lpwstr/>
  </property>
</Properties>
</file>