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6"/>
  </p:notesMasterIdLst>
  <p:sldIdLst>
    <p:sldId id="262" r:id="rId5"/>
  </p:sldIdLst>
  <p:sldSz cx="43891200" cy="32918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raft for Review" id="{F2E33272-1273-BB40-8810-051ED3B2CF2B}">
          <p14:sldIdLst>
            <p14:sldId id="262"/>
          </p14:sldIdLst>
        </p14:section>
      </p14:sectionLst>
    </p:ex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259B3B-AB79-5332-2046-E98BE1B70CA3}" name="Wayne Dickey" initials="WD" userId="S::wdickey@vysnova.com::769edcf9-83fc-48e1-a61b-c41615c8bd0f" providerId="AD"/>
  <p188:author id="{2E199D8D-B976-92AC-1BDF-BDAF19AEC831}" name="INBAL ESHEL" initials="IE" userId="S::inbal.eshel_cognosante.com#ext#@vysnovapartner.onmicrosoft.com::733a68c2-d18e-4152-8d5d-14aa5fa53d40" providerId="AD"/>
  <p188:author id="{4BCABF92-DE1B-2FE8-2187-9B0CA07D2D97}" name="INBAL ESHEL" initials="IE" userId="S::INBAL.ESHEL@cognosante.com::65eb075b-8d65-4a02-bc69-d00f916075be" providerId="AD"/>
  <p188:author id="{A1A868CB-162E-3BCA-0C0F-4F5ED57D1F23}" name="Fay Curran" initials="FC" userId="S::Fay.Curran@cognosante.com::8d48a87c-bcd0-4b3c-8028-0c6ce5253006" providerId="AD"/>
  <p188:author id="{317F5FD1-4B64-C158-B87D-145AFB275797}" name="ryan.quish" initials="ry" userId="S::ryan.quish_wardcirclestrategies.com#ext#@vysnovapartner.onmicrosoft.com::09cfa0e0-d329-4717-b2cf-d2215ba6cd5f" providerId="AD"/>
  <p188:author id="{BF7B6CD6-4B98-0DE5-7CC6-E83A8E6AA72F}" name="DHA Medical Affairs-Women's Health" initials="KP" userId="DHA Medical Affairs-Women's Health" providerId="None"/>
  <p188:author id="{4B88D9E4-3E59-B5D8-B863-E61CC5A5FA7E}" name="Karissa Miller" initials="KM" userId="S::karissa.miller@wardcirclestrategies.com::04ce1a61-e990-4ab2-b741-5ec4addab07f" providerId="AD"/>
  <p188:author id="{FE18C4F7-41E7-41AD-EB6B-380D50A02D3B}" name="Didrickson, Susanna E CIV DHA MEDICAL AFFAIRS (USA)" initials="DSECDMA(" userId="S::susanna.e.didrickson.civ@health.mil::29ac0e21-9384-414e-82e6-64bb56facf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BF5"/>
    <a:srgbClr val="E8EEF8"/>
    <a:srgbClr val="696168"/>
    <a:srgbClr val="0070C0"/>
    <a:srgbClr val="8B141C"/>
    <a:srgbClr val="9F1920"/>
    <a:srgbClr val="6A1A1A"/>
    <a:srgbClr val="4472C4"/>
    <a:srgbClr val="CC0000"/>
    <a:srgbClr val="2644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35" autoAdjust="0"/>
    <p:restoredTop sz="94431" autoAdjust="0"/>
  </p:normalViewPr>
  <p:slideViewPr>
    <p:cSldViewPr snapToGrid="0">
      <p:cViewPr>
        <p:scale>
          <a:sx n="33" d="100"/>
          <a:sy n="33" d="100"/>
        </p:scale>
        <p:origin x="24" y="-243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drickson, Susanna E CIV DHA MEDICAL AFFAIRS (USA)" userId="29ac0e21-9384-414e-82e6-64bb56facf12" providerId="ADAL" clId="{12A5DFD8-267E-48E1-AAC1-79512887BE3A}"/>
    <pc:docChg chg="modSld">
      <pc:chgData name="Didrickson, Susanna E CIV DHA MEDICAL AFFAIRS (USA)" userId="29ac0e21-9384-414e-82e6-64bb56facf12" providerId="ADAL" clId="{12A5DFD8-267E-48E1-AAC1-79512887BE3A}" dt="2026-07-29T15:09:05.377" v="169" actId="14100"/>
      <pc:docMkLst>
        <pc:docMk/>
      </pc:docMkLst>
      <pc:sldChg chg="modSp mod">
        <pc:chgData name="Didrickson, Susanna E CIV DHA MEDICAL AFFAIRS (USA)" userId="29ac0e21-9384-414e-82e6-64bb56facf12" providerId="ADAL" clId="{12A5DFD8-267E-48E1-AAC1-79512887BE3A}" dt="2026-07-29T15:09:05.377" v="169" actId="14100"/>
        <pc:sldMkLst>
          <pc:docMk/>
          <pc:sldMk cId="670335836" sldId="262"/>
        </pc:sldMkLst>
        <pc:spChg chg="mod">
          <ac:chgData name="Didrickson, Susanna E CIV DHA MEDICAL AFFAIRS (USA)" userId="29ac0e21-9384-414e-82e6-64bb56facf12" providerId="ADAL" clId="{12A5DFD8-267E-48E1-AAC1-79512887BE3A}" dt="2026-07-29T15:05:14.036" v="63" actId="404"/>
          <ac:spMkLst>
            <pc:docMk/>
            <pc:sldMk cId="670335836" sldId="262"/>
            <ac:spMk id="2" creationId="{3F3BAE3A-3ECF-B15C-DB16-CC78F89AB8BB}"/>
          </ac:spMkLst>
        </pc:spChg>
        <pc:spChg chg="mod">
          <ac:chgData name="Didrickson, Susanna E CIV DHA MEDICAL AFFAIRS (USA)" userId="29ac0e21-9384-414e-82e6-64bb56facf12" providerId="ADAL" clId="{12A5DFD8-267E-48E1-AAC1-79512887BE3A}" dt="2026-07-29T15:05:42.470" v="80" actId="1037"/>
          <ac:spMkLst>
            <pc:docMk/>
            <pc:sldMk cId="670335836" sldId="262"/>
            <ac:spMk id="4" creationId="{F6D371F7-8CC8-ACA7-3213-F22526A7C271}"/>
          </ac:spMkLst>
        </pc:spChg>
        <pc:spChg chg="mod">
          <ac:chgData name="Didrickson, Susanna E CIV DHA MEDICAL AFFAIRS (USA)" userId="29ac0e21-9384-414e-82e6-64bb56facf12" providerId="ADAL" clId="{12A5DFD8-267E-48E1-AAC1-79512887BE3A}" dt="2026-07-29T15:05:33.671" v="65" actId="14100"/>
          <ac:spMkLst>
            <pc:docMk/>
            <pc:sldMk cId="670335836" sldId="262"/>
            <ac:spMk id="5" creationId="{EAA418D3-B27B-2E0B-228F-A42D1B18D2EF}"/>
          </ac:spMkLst>
        </pc:spChg>
        <pc:spChg chg="mod">
          <ac:chgData name="Didrickson, Susanna E CIV DHA MEDICAL AFFAIRS (USA)" userId="29ac0e21-9384-414e-82e6-64bb56facf12" providerId="ADAL" clId="{12A5DFD8-267E-48E1-AAC1-79512887BE3A}" dt="2026-07-29T15:07:36.220" v="164" actId="1037"/>
          <ac:spMkLst>
            <pc:docMk/>
            <pc:sldMk cId="670335836" sldId="262"/>
            <ac:spMk id="22" creationId="{BC10D45E-C005-6CCA-A660-648B3D925CD7}"/>
          </ac:spMkLst>
        </pc:spChg>
        <pc:spChg chg="mod">
          <ac:chgData name="Didrickson, Susanna E CIV DHA MEDICAL AFFAIRS (USA)" userId="29ac0e21-9384-414e-82e6-64bb56facf12" providerId="ADAL" clId="{12A5DFD8-267E-48E1-AAC1-79512887BE3A}" dt="2026-07-29T15:05:50.916" v="99" actId="1037"/>
          <ac:spMkLst>
            <pc:docMk/>
            <pc:sldMk cId="670335836" sldId="262"/>
            <ac:spMk id="28" creationId="{8DA21D11-7F2B-403B-AF9D-BA1F78229D87}"/>
          </ac:spMkLst>
        </pc:spChg>
        <pc:spChg chg="mod">
          <ac:chgData name="Didrickson, Susanna E CIV DHA MEDICAL AFFAIRS (USA)" userId="29ac0e21-9384-414e-82e6-64bb56facf12" providerId="ADAL" clId="{12A5DFD8-267E-48E1-AAC1-79512887BE3A}" dt="2026-07-29T15:06:21.309" v="132" actId="1037"/>
          <ac:spMkLst>
            <pc:docMk/>
            <pc:sldMk cId="670335836" sldId="262"/>
            <ac:spMk id="29" creationId="{148C0C1E-B631-F429-5A49-AC6699024AEB}"/>
          </ac:spMkLst>
        </pc:spChg>
        <pc:spChg chg="mod">
          <ac:chgData name="Didrickson, Susanna E CIV DHA MEDICAL AFFAIRS (USA)" userId="29ac0e21-9384-414e-82e6-64bb56facf12" providerId="ADAL" clId="{12A5DFD8-267E-48E1-AAC1-79512887BE3A}" dt="2026-07-29T15:06:42.081" v="148" actId="1036"/>
          <ac:spMkLst>
            <pc:docMk/>
            <pc:sldMk cId="670335836" sldId="262"/>
            <ac:spMk id="31" creationId="{35317C94-C2E0-4BCA-D73D-E0506A96403B}"/>
          </ac:spMkLst>
        </pc:spChg>
        <pc:spChg chg="mod">
          <ac:chgData name="Didrickson, Susanna E CIV DHA MEDICAL AFFAIRS (USA)" userId="29ac0e21-9384-414e-82e6-64bb56facf12" providerId="ADAL" clId="{12A5DFD8-267E-48E1-AAC1-79512887BE3A}" dt="2026-07-29T15:04:09.667" v="34" actId="1037"/>
          <ac:spMkLst>
            <pc:docMk/>
            <pc:sldMk cId="670335836" sldId="262"/>
            <ac:spMk id="41" creationId="{4A8A8918-586F-27F4-31E1-877EE9171101}"/>
          </ac:spMkLst>
        </pc:spChg>
        <pc:spChg chg="mod">
          <ac:chgData name="Didrickson, Susanna E CIV DHA MEDICAL AFFAIRS (USA)" userId="29ac0e21-9384-414e-82e6-64bb56facf12" providerId="ADAL" clId="{12A5DFD8-267E-48E1-AAC1-79512887BE3A}" dt="2026-07-29T15:06:13.944" v="112" actId="1038"/>
          <ac:spMkLst>
            <pc:docMk/>
            <pc:sldMk cId="670335836" sldId="262"/>
            <ac:spMk id="55" creationId="{C1239F2E-F18C-B461-FA27-F5AE414E3842}"/>
          </ac:spMkLst>
        </pc:spChg>
        <pc:spChg chg="mod">
          <ac:chgData name="Didrickson, Susanna E CIV DHA MEDICAL AFFAIRS (USA)" userId="29ac0e21-9384-414e-82e6-64bb56facf12" providerId="ADAL" clId="{12A5DFD8-267E-48E1-AAC1-79512887BE3A}" dt="2026-07-29T15:04:23.353" v="49" actId="1038"/>
          <ac:spMkLst>
            <pc:docMk/>
            <pc:sldMk cId="670335836" sldId="262"/>
            <ac:spMk id="1046" creationId="{488A6877-3FB9-B400-24AE-70C1B79A1FD0}"/>
          </ac:spMkLst>
        </pc:spChg>
        <pc:spChg chg="mod">
          <ac:chgData name="Didrickson, Susanna E CIV DHA MEDICAL AFFAIRS (USA)" userId="29ac0e21-9384-414e-82e6-64bb56facf12" providerId="ADAL" clId="{12A5DFD8-267E-48E1-AAC1-79512887BE3A}" dt="2026-07-29T15:04:12.954" v="37" actId="1037"/>
          <ac:spMkLst>
            <pc:docMk/>
            <pc:sldMk cId="670335836" sldId="262"/>
            <ac:spMk id="1048" creationId="{EED0791B-B111-1700-6A0E-2662AA468F3C}"/>
          </ac:spMkLst>
        </pc:spChg>
        <pc:spChg chg="mod">
          <ac:chgData name="Didrickson, Susanna E CIV DHA MEDICAL AFFAIRS (USA)" userId="29ac0e21-9384-414e-82e6-64bb56facf12" providerId="ADAL" clId="{12A5DFD8-267E-48E1-AAC1-79512887BE3A}" dt="2026-07-29T15:09:05.377" v="169" actId="14100"/>
          <ac:spMkLst>
            <pc:docMk/>
            <pc:sldMk cId="670335836" sldId="262"/>
            <ac:spMk id="1112" creationId="{1EB27A10-9DE2-54C1-7F91-539B0F48DE8E}"/>
          </ac:spMkLst>
        </pc:spChg>
        <pc:spChg chg="mod">
          <ac:chgData name="Didrickson, Susanna E CIV DHA MEDICAL AFFAIRS (USA)" userId="29ac0e21-9384-414e-82e6-64bb56facf12" providerId="ADAL" clId="{12A5DFD8-267E-48E1-AAC1-79512887BE3A}" dt="2026-07-29T15:08:19.822" v="168" actId="2"/>
          <ac:spMkLst>
            <pc:docMk/>
            <pc:sldMk cId="670335836" sldId="262"/>
            <ac:spMk id="1128" creationId="{D6DA2CF1-C34F-939E-BA4F-64796D58ABC4}"/>
          </ac:spMkLst>
        </pc:spChg>
        <pc:graphicFrameChg chg="mod">
          <ac:chgData name="Didrickson, Susanna E CIV DHA MEDICAL AFFAIRS (USA)" userId="29ac0e21-9384-414e-82e6-64bb56facf12" providerId="ADAL" clId="{12A5DFD8-267E-48E1-AAC1-79512887BE3A}" dt="2026-07-29T15:06:50.291" v="155" actId="1035"/>
          <ac:graphicFrameMkLst>
            <pc:docMk/>
            <pc:sldMk cId="670335836" sldId="262"/>
            <ac:graphicFrameMk id="13" creationId="{C77D362B-51A0-4A79-4C75-94731192CC72}"/>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militaryhealth.sharepoint-mil.us/teams/WICC540/Shared%20Documents/General/Policies%20and%20Publications/DHA-PIs/PI%20Revision%20DHA-AI%206025.09%20Walk-in%20Contraception%20Services/WICS%20MASTER%20Tracker%20(5.12.26).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didrick\AppData\Local\Microsoft\Windows\INetCache\Content.Outlook\TSKY2I50\JOES%20Walk-in%20Contraceptive%20Clinics%20Report%206-29-2026.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didrick\AppData\Local\Microsoft\Windows\INetCache\Content.Outlook\TSKY2I50\JOES%20Walk-in%20Contraceptive%20Clinics%20Report%206-29-2026.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didrick\AppData\Local\Microsoft\Windows\INetCache\Content.Outlook\TSKY2I50\JOES%20Walk-in%20Contraceptive%20Clinics%20Report%206-29-2026.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didrick\AppData\Local\Microsoft\Windows\INetCache\Content.Outlook\TSKY2I50\JOES%20Walk-in%20Contraceptive%20Clinics%20Report%206-29-2026.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[WICS MASTER Tracker (6.29.26).xlsx]Utilization by DMIS!PivotTable1</c:name>
    <c:fmtId val="4"/>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0" i="0" u="none" strike="noStrike" kern="1200" spc="0" baseline="0" dirty="0">
                <a:solidFill>
                  <a:sysClr val="windowText" lastClr="000000">
                    <a:lumMod val="65000"/>
                    <a:lumOff val="35000"/>
                  </a:sysClr>
                </a:solidFill>
                <a:latin typeface="Times New Roman" panose="02020603050405020304" pitchFamily="18" charset="0"/>
                <a:cs typeface="Times New Roman" panose="02020603050405020304" pitchFamily="18" charset="0"/>
              </a:rPr>
              <a:t>Total WiCS Encounters Utilizing the WiCS Appointment Type</a:t>
            </a:r>
          </a:p>
          <a:p>
            <a:pPr>
              <a:defRPr/>
            </a:pPr>
            <a:r>
              <a:rPr lang="en-US" sz="2000" b="0" i="0" u="none" strike="noStrike" kern="1200" spc="0" baseline="0" dirty="0">
                <a:solidFill>
                  <a:sysClr val="windowText" lastClr="000000">
                    <a:lumMod val="65000"/>
                    <a:lumOff val="35000"/>
                  </a:sysClr>
                </a:solidFill>
                <a:latin typeface="Times New Roman" panose="02020603050405020304" pitchFamily="18" charset="0"/>
                <a:cs typeface="Times New Roman" panose="02020603050405020304" pitchFamily="18" charset="0"/>
              </a:rPr>
              <a:t>By Fiscal Year (March 2023 through April 2026)</a:t>
            </a:r>
          </a:p>
        </c:rich>
      </c:tx>
      <c:layout>
        <c:manualLayout>
          <c:xMode val="edge"/>
          <c:yMode val="edge"/>
          <c:x val="0.32947213302014544"/>
          <c:y val="3.9319250643194831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'Utilization by DMIS'!$B$4</c:f>
              <c:strCache>
                <c:ptCount val="1"/>
                <c:pt idx="0">
                  <c:v>Total</c:v>
                </c:pt>
              </c:strCache>
            </c:strRef>
          </c:tx>
          <c:spPr>
            <a:solidFill>
              <a:schemeClr val="accent1"/>
            </a:solidFill>
            <a:ln>
              <a:noFill/>
            </a:ln>
            <a:effectLst/>
          </c:spPr>
          <c:invertIfNegative val="0"/>
          <c:trendline>
            <c:spPr>
              <a:ln w="19050" cap="rnd">
                <a:solidFill>
                  <a:schemeClr val="accent1"/>
                </a:solidFill>
                <a:prstDash val="sysDot"/>
              </a:ln>
              <a:effectLst/>
            </c:spPr>
            <c:trendlineType val="linear"/>
            <c:dispRSqr val="0"/>
            <c:dispEq val="0"/>
          </c:trendline>
          <c:cat>
            <c:multiLvlStrRef>
              <c:f>'Utilization by DMIS'!$A$5:$A$47</c:f>
              <c:multiLvlStrCache>
                <c:ptCount val="38"/>
                <c:lvl>
                  <c:pt idx="0">
                    <c:v>MAR</c:v>
                  </c:pt>
                  <c:pt idx="1">
                    <c:v>APR</c:v>
                  </c:pt>
                  <c:pt idx="2">
                    <c:v>MAY</c:v>
                  </c:pt>
                  <c:pt idx="3">
                    <c:v>JUN</c:v>
                  </c:pt>
                  <c:pt idx="4">
                    <c:v>JUL</c:v>
                  </c:pt>
                  <c:pt idx="5">
                    <c:v>AUG</c:v>
                  </c:pt>
                  <c:pt idx="6">
                    <c:v>SEP</c:v>
                  </c:pt>
                  <c:pt idx="7">
                    <c:v>OCT</c:v>
                  </c:pt>
                  <c:pt idx="8">
                    <c:v>NOV</c:v>
                  </c:pt>
                  <c:pt idx="9">
                    <c:v>DEC</c:v>
                  </c:pt>
                  <c:pt idx="10">
                    <c:v>JAN</c:v>
                  </c:pt>
                  <c:pt idx="11">
                    <c:v>FEB</c:v>
                  </c:pt>
                  <c:pt idx="12">
                    <c:v>MAR</c:v>
                  </c:pt>
                  <c:pt idx="13">
                    <c:v>APR</c:v>
                  </c:pt>
                  <c:pt idx="14">
                    <c:v>MAY</c:v>
                  </c:pt>
                  <c:pt idx="15">
                    <c:v>JUN</c:v>
                  </c:pt>
                  <c:pt idx="16">
                    <c:v>JUL</c:v>
                  </c:pt>
                  <c:pt idx="17">
                    <c:v>AUG</c:v>
                  </c:pt>
                  <c:pt idx="18">
                    <c:v>SEP</c:v>
                  </c:pt>
                  <c:pt idx="19">
                    <c:v>OCT</c:v>
                  </c:pt>
                  <c:pt idx="20">
                    <c:v>NOV</c:v>
                  </c:pt>
                  <c:pt idx="21">
                    <c:v>DEC</c:v>
                  </c:pt>
                  <c:pt idx="22">
                    <c:v>JAN</c:v>
                  </c:pt>
                  <c:pt idx="23">
                    <c:v>FEB</c:v>
                  </c:pt>
                  <c:pt idx="24">
                    <c:v>MAR</c:v>
                  </c:pt>
                  <c:pt idx="25">
                    <c:v>APR</c:v>
                  </c:pt>
                  <c:pt idx="26">
                    <c:v>MAY</c:v>
                  </c:pt>
                  <c:pt idx="27">
                    <c:v>JUN</c:v>
                  </c:pt>
                  <c:pt idx="28">
                    <c:v>JUL</c:v>
                  </c:pt>
                  <c:pt idx="29">
                    <c:v>AUG</c:v>
                  </c:pt>
                  <c:pt idx="30">
                    <c:v>SEP</c:v>
                  </c:pt>
                  <c:pt idx="31">
                    <c:v>OCT</c:v>
                  </c:pt>
                  <c:pt idx="32">
                    <c:v>NOV</c:v>
                  </c:pt>
                  <c:pt idx="33">
                    <c:v>DEC</c:v>
                  </c:pt>
                  <c:pt idx="34">
                    <c:v>JAN</c:v>
                  </c:pt>
                  <c:pt idx="35">
                    <c:v>FEB</c:v>
                  </c:pt>
                  <c:pt idx="36">
                    <c:v>MAR</c:v>
                  </c:pt>
                  <c:pt idx="37">
                    <c:v>APR</c:v>
                  </c:pt>
                </c:lvl>
                <c:lvl>
                  <c:pt idx="0">
                    <c:v>2023</c:v>
                  </c:pt>
                  <c:pt idx="7">
                    <c:v>2024</c:v>
                  </c:pt>
                  <c:pt idx="19">
                    <c:v>2025</c:v>
                  </c:pt>
                  <c:pt idx="31">
                    <c:v>2026</c:v>
                  </c:pt>
                </c:lvl>
              </c:multiLvlStrCache>
            </c:multiLvlStrRef>
          </c:cat>
          <c:val>
            <c:numRef>
              <c:f>'Utilization by DMIS'!$B$5:$B$47</c:f>
              <c:numCache>
                <c:formatCode>General</c:formatCode>
                <c:ptCount val="38"/>
                <c:pt idx="0">
                  <c:v>516</c:v>
                </c:pt>
                <c:pt idx="1">
                  <c:v>519</c:v>
                </c:pt>
                <c:pt idx="2">
                  <c:v>750</c:v>
                </c:pt>
                <c:pt idx="3">
                  <c:v>902</c:v>
                </c:pt>
                <c:pt idx="4">
                  <c:v>923</c:v>
                </c:pt>
                <c:pt idx="5">
                  <c:v>1189</c:v>
                </c:pt>
                <c:pt idx="6">
                  <c:v>1034</c:v>
                </c:pt>
                <c:pt idx="7">
                  <c:v>1039</c:v>
                </c:pt>
                <c:pt idx="8">
                  <c:v>973</c:v>
                </c:pt>
                <c:pt idx="9">
                  <c:v>946</c:v>
                </c:pt>
                <c:pt idx="10">
                  <c:v>1173</c:v>
                </c:pt>
                <c:pt idx="11">
                  <c:v>1117</c:v>
                </c:pt>
                <c:pt idx="12">
                  <c:v>1094</c:v>
                </c:pt>
                <c:pt idx="13">
                  <c:v>1306</c:v>
                </c:pt>
                <c:pt idx="14">
                  <c:v>1461</c:v>
                </c:pt>
                <c:pt idx="15">
                  <c:v>1432</c:v>
                </c:pt>
                <c:pt idx="16">
                  <c:v>1800</c:v>
                </c:pt>
                <c:pt idx="17">
                  <c:v>1748</c:v>
                </c:pt>
                <c:pt idx="18">
                  <c:v>1549</c:v>
                </c:pt>
                <c:pt idx="19">
                  <c:v>1857</c:v>
                </c:pt>
                <c:pt idx="20">
                  <c:v>1693</c:v>
                </c:pt>
                <c:pt idx="21">
                  <c:v>1477</c:v>
                </c:pt>
                <c:pt idx="22">
                  <c:v>1557</c:v>
                </c:pt>
                <c:pt idx="23">
                  <c:v>1453</c:v>
                </c:pt>
                <c:pt idx="24">
                  <c:v>1723</c:v>
                </c:pt>
                <c:pt idx="25">
                  <c:v>1823</c:v>
                </c:pt>
                <c:pt idx="26">
                  <c:v>1622</c:v>
                </c:pt>
                <c:pt idx="27">
                  <c:v>1542</c:v>
                </c:pt>
                <c:pt idx="28">
                  <c:v>1825</c:v>
                </c:pt>
                <c:pt idx="29">
                  <c:v>1586</c:v>
                </c:pt>
                <c:pt idx="30">
                  <c:v>1716</c:v>
                </c:pt>
                <c:pt idx="31">
                  <c:v>1659</c:v>
                </c:pt>
                <c:pt idx="32">
                  <c:v>874</c:v>
                </c:pt>
                <c:pt idx="33">
                  <c:v>1414</c:v>
                </c:pt>
                <c:pt idx="34">
                  <c:v>1594</c:v>
                </c:pt>
                <c:pt idx="35">
                  <c:v>1446</c:v>
                </c:pt>
                <c:pt idx="36">
                  <c:v>1643</c:v>
                </c:pt>
                <c:pt idx="37">
                  <c:v>1683</c:v>
                </c:pt>
              </c:numCache>
            </c:numRef>
          </c:val>
          <c:extLst>
            <c:ext xmlns:c16="http://schemas.microsoft.com/office/drawing/2014/chart" uri="{C3380CC4-5D6E-409C-BE32-E72D297353CC}">
              <c16:uniqueId val="{00000001-6F62-4AB5-8797-D2AC884736FD}"/>
            </c:ext>
          </c:extLst>
        </c:ser>
        <c:dLbls>
          <c:showLegendKey val="0"/>
          <c:showVal val="0"/>
          <c:showCatName val="0"/>
          <c:showSerName val="0"/>
          <c:showPercent val="0"/>
          <c:showBubbleSize val="0"/>
        </c:dLbls>
        <c:gapWidth val="219"/>
        <c:overlap val="-27"/>
        <c:axId val="741660304"/>
        <c:axId val="741660784"/>
      </c:barChart>
      <c:catAx>
        <c:axId val="741660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741660784"/>
        <c:crosses val="autoZero"/>
        <c:auto val="1"/>
        <c:lblAlgn val="ctr"/>
        <c:lblOffset val="100"/>
        <c:noMultiLvlLbl val="0"/>
      </c:catAx>
      <c:valAx>
        <c:axId val="741660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741660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en-US" dirty="0"/>
              <a:t>Access to Contraception Care is Improved by having WiCS</a:t>
            </a:r>
          </a:p>
        </c:rich>
      </c:tx>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dPt>
            <c:idx val="0"/>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1-E0D2-4627-A224-0F6A9B41563B}"/>
              </c:ext>
            </c:extLst>
          </c:dPt>
          <c:dPt>
            <c:idx val="1"/>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3-E0D2-4627-A224-0F6A9B41563B}"/>
              </c:ext>
            </c:extLst>
          </c:dPt>
          <c:dPt>
            <c:idx val="2"/>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5-E0D2-4627-A224-0F6A9B41563B}"/>
              </c:ext>
            </c:extLst>
          </c:dPt>
          <c:dPt>
            <c:idx val="3"/>
            <c:bubble3D val="0"/>
            <c:spPr>
              <a:gradFill>
                <a:gsLst>
                  <a:gs pos="100000">
                    <a:schemeClr val="accent6">
                      <a:lumMod val="60000"/>
                      <a:lumMod val="60000"/>
                      <a:lumOff val="40000"/>
                    </a:schemeClr>
                  </a:gs>
                  <a:gs pos="0">
                    <a:schemeClr val="accent6">
                      <a:lumMod val="60000"/>
                    </a:schemeClr>
                  </a:gs>
                </a:gsLst>
                <a:lin ang="5400000" scaled="0"/>
              </a:gradFill>
              <a:ln w="19050">
                <a:solidFill>
                  <a:schemeClr val="lt1"/>
                </a:solidFill>
              </a:ln>
              <a:effectLst/>
            </c:spPr>
            <c:extLst>
              <c:ext xmlns:c16="http://schemas.microsoft.com/office/drawing/2014/chart" uri="{C3380CC4-5D6E-409C-BE32-E72D297353CC}">
                <c16:uniqueId val="{00000007-E0D2-4627-A224-0F6A9B41563B}"/>
              </c:ext>
            </c:extLst>
          </c:dPt>
          <c:dPt>
            <c:idx val="4"/>
            <c:bubble3D val="0"/>
            <c:spPr>
              <a:gradFill>
                <a:gsLst>
                  <a:gs pos="100000">
                    <a:schemeClr val="accent5">
                      <a:lumMod val="60000"/>
                      <a:lumMod val="60000"/>
                      <a:lumOff val="40000"/>
                    </a:schemeClr>
                  </a:gs>
                  <a:gs pos="0">
                    <a:schemeClr val="accent5">
                      <a:lumMod val="60000"/>
                    </a:schemeClr>
                  </a:gs>
                </a:gsLst>
                <a:lin ang="5400000" scaled="0"/>
              </a:gradFill>
              <a:ln w="19050">
                <a:solidFill>
                  <a:schemeClr val="lt1"/>
                </a:solidFill>
              </a:ln>
              <a:effectLst/>
            </c:spPr>
            <c:extLst>
              <c:ext xmlns:c16="http://schemas.microsoft.com/office/drawing/2014/chart" uri="{C3380CC4-5D6E-409C-BE32-E72D297353CC}">
                <c16:uniqueId val="{00000009-E0D2-4627-A224-0F6A9B41563B}"/>
              </c:ext>
            </c:extLst>
          </c:dPt>
          <c:dLbls>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Scores!$F$25:$F$29</c:f>
              <c:strCache>
                <c:ptCount val="5"/>
                <c:pt idx="0">
                  <c:v>Strongly disagree</c:v>
                </c:pt>
                <c:pt idx="1">
                  <c:v>Somewhat disagree</c:v>
                </c:pt>
                <c:pt idx="2">
                  <c:v>Neither agree nor disagree</c:v>
                </c:pt>
                <c:pt idx="3">
                  <c:v>Somewhat agree</c:v>
                </c:pt>
                <c:pt idx="4">
                  <c:v>Strongly agree</c:v>
                </c:pt>
              </c:strCache>
            </c:strRef>
          </c:cat>
          <c:val>
            <c:numRef>
              <c:f>Scores!$G$25:$G$29</c:f>
              <c:numCache>
                <c:formatCode>0.00%</c:formatCode>
                <c:ptCount val="5"/>
                <c:pt idx="0">
                  <c:v>7.8244274809160311E-2</c:v>
                </c:pt>
                <c:pt idx="1">
                  <c:v>1.5267175572519083E-2</c:v>
                </c:pt>
                <c:pt idx="2">
                  <c:v>5.9160305343511452E-2</c:v>
                </c:pt>
                <c:pt idx="3">
                  <c:v>8.0152671755725186E-2</c:v>
                </c:pt>
                <c:pt idx="4">
                  <c:v>0.76717557251908397</c:v>
                </c:pt>
              </c:numCache>
            </c:numRef>
          </c:val>
          <c:extLst>
            <c:ext xmlns:c16="http://schemas.microsoft.com/office/drawing/2014/chart" uri="{C3380CC4-5D6E-409C-BE32-E72D297353CC}">
              <c16:uniqueId val="{0000000A-E0D2-4627-A224-0F6A9B41563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3403908885783178"/>
          <c:y val="0.35747301170667262"/>
          <c:w val="0.35379702431739762"/>
          <c:h val="0.40788235147102797"/>
        </c:manualLayout>
      </c:layout>
      <c:overlay val="0"/>
      <c:spPr>
        <a:solidFill>
          <a:schemeClr val="lt1">
            <a:alpha val="50000"/>
          </a:schemeClr>
        </a:solid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en-US" dirty="0"/>
              <a:t>All of My Contraceptive Needs Were Met Today</a:t>
            </a:r>
          </a:p>
        </c:rich>
      </c:tx>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6FAF-4A25-8052-C68E205CB146}"/>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6FAF-4A25-8052-C68E205CB146}"/>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6FAF-4A25-8052-C68E205CB146}"/>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6FAF-4A25-8052-C68E205CB146}"/>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6FAF-4A25-8052-C68E205CB146}"/>
              </c:ext>
            </c:extLst>
          </c:dPt>
          <c:dLbls>
            <c:dLbl>
              <c:idx val="2"/>
              <c:layout>
                <c:manualLayout>
                  <c:x val="5.8333333333333334E-2"/>
                  <c:y val="1.388888888888888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FAF-4A25-8052-C68E205CB146}"/>
                </c:ext>
              </c:extLst>
            </c:dLbl>
            <c:dLbl>
              <c:idx val="3"/>
              <c:layout>
                <c:manualLayout>
                  <c:x val="5.8333333333333334E-2"/>
                  <c:y val="5.555555555555555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FAF-4A25-8052-C68E205CB146}"/>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dk1">
                        <a:lumMod val="75000"/>
                        <a:lumOff val="25000"/>
                      </a:schemeClr>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Scores!$E$34:$E$38</c:f>
              <c:strCache>
                <c:ptCount val="5"/>
                <c:pt idx="0">
                  <c:v>Strongly disagree</c:v>
                </c:pt>
                <c:pt idx="1">
                  <c:v>Somewhat disagree</c:v>
                </c:pt>
                <c:pt idx="2">
                  <c:v>Neither agree nor disagree</c:v>
                </c:pt>
                <c:pt idx="3">
                  <c:v>Somewhat agree</c:v>
                </c:pt>
                <c:pt idx="4">
                  <c:v>Strongly agree</c:v>
                </c:pt>
              </c:strCache>
            </c:strRef>
          </c:cat>
          <c:val>
            <c:numRef>
              <c:f>Scores!$F$34:$F$38</c:f>
              <c:numCache>
                <c:formatCode>0.00%</c:formatCode>
                <c:ptCount val="5"/>
                <c:pt idx="0">
                  <c:v>6.1420345489443376E-2</c:v>
                </c:pt>
                <c:pt idx="1">
                  <c:v>1.1516314779270634E-2</c:v>
                </c:pt>
                <c:pt idx="2">
                  <c:v>3.2629558541266791E-2</c:v>
                </c:pt>
                <c:pt idx="3">
                  <c:v>4.6065259117082535E-2</c:v>
                </c:pt>
                <c:pt idx="4">
                  <c:v>0.84836852207293667</c:v>
                </c:pt>
              </c:numCache>
            </c:numRef>
          </c:val>
          <c:extLst>
            <c:ext xmlns:c16="http://schemas.microsoft.com/office/drawing/2014/chart" uri="{C3380CC4-5D6E-409C-BE32-E72D297353CC}">
              <c16:uniqueId val="{0000000A-6FAF-4A25-8052-C68E205CB14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alpha val="50000"/>
          </a:schemeClr>
        </a:solid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en-US" dirty="0"/>
              <a:t>All of my contraceptive questions were answered today</a:t>
            </a:r>
          </a:p>
        </c:rich>
      </c:tx>
      <c:layout>
        <c:manualLayout>
          <c:xMode val="edge"/>
          <c:yMode val="edge"/>
          <c:x val="0.11682959953642003"/>
          <c:y val="6.819048232685255E-3"/>
        </c:manualLayout>
      </c:layout>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D7CA-48B3-B859-AFD2283E6A68}"/>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D7CA-48B3-B859-AFD2283E6A68}"/>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D7CA-48B3-B859-AFD2283E6A68}"/>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D7CA-48B3-B859-AFD2283E6A68}"/>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D7CA-48B3-B859-AFD2283E6A68}"/>
              </c:ext>
            </c:extLst>
          </c:dPt>
          <c:dLbls>
            <c:dLbl>
              <c:idx val="2"/>
              <c:layout>
                <c:manualLayout>
                  <c:x val="9.183541119860017E-2"/>
                  <c:y val="6.17829542140565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7CA-48B3-B859-AFD2283E6A68}"/>
                </c:ext>
              </c:extLst>
            </c:dLbl>
            <c:dLbl>
              <c:idx val="3"/>
              <c:layout>
                <c:manualLayout>
                  <c:x val="7.2105752405949256E-2"/>
                  <c:y val="0.136591207349081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7CA-48B3-B859-AFD2283E6A68}"/>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Scores!$C$63:$C$67</c:f>
              <c:strCache>
                <c:ptCount val="5"/>
                <c:pt idx="0">
                  <c:v>Strongly disagree</c:v>
                </c:pt>
                <c:pt idx="1">
                  <c:v>Somewhat disagree</c:v>
                </c:pt>
                <c:pt idx="2">
                  <c:v>Neither agree nor disagree</c:v>
                </c:pt>
                <c:pt idx="3">
                  <c:v>Somewhat agree</c:v>
                </c:pt>
                <c:pt idx="4">
                  <c:v>Strongly agree</c:v>
                </c:pt>
              </c:strCache>
            </c:strRef>
          </c:cat>
          <c:val>
            <c:numRef>
              <c:f>Scores!$D$63:$D$67</c:f>
              <c:numCache>
                <c:formatCode>0.00%</c:formatCode>
                <c:ptCount val="5"/>
                <c:pt idx="0">
                  <c:v>5.3742802303262956E-2</c:v>
                </c:pt>
                <c:pt idx="1">
                  <c:v>9.5969289827255271E-3</c:v>
                </c:pt>
                <c:pt idx="2">
                  <c:v>3.2629558541266791E-2</c:v>
                </c:pt>
                <c:pt idx="3">
                  <c:v>4.4145873320537425E-2</c:v>
                </c:pt>
                <c:pt idx="4">
                  <c:v>0.85988483685220729</c:v>
                </c:pt>
              </c:numCache>
            </c:numRef>
          </c:val>
          <c:extLst>
            <c:ext xmlns:c16="http://schemas.microsoft.com/office/drawing/2014/chart" uri="{C3380CC4-5D6E-409C-BE32-E72D297353CC}">
              <c16:uniqueId val="{0000000A-D7CA-48B3-B859-AFD2283E6A6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solidFill>
          <a:schemeClr val="lt1">
            <a:alpha val="50000"/>
          </a:schemeClr>
        </a:solidFill>
        <a:ln>
          <a:noFill/>
        </a:ln>
        <a:effectLst/>
      </c:spPr>
      <c:txPr>
        <a:bodyPr rot="0" spcFirstLastPara="1" vertOverflow="ellipsis" vert="horz" wrap="square" anchor="ctr" anchorCtr="1"/>
        <a:lstStyle/>
        <a:p>
          <a:pPr>
            <a:defRPr sz="13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r>
              <a:rPr lang="en-US" dirty="0"/>
              <a:t>I Would </a:t>
            </a:r>
            <a:r>
              <a:rPr lang="en-US" baseline="0" dirty="0"/>
              <a:t>Recommend WiCS to a Friend</a:t>
            </a:r>
            <a:endParaRPr lang="en-US" dirty="0"/>
          </a:p>
        </c:rich>
      </c:tx>
      <c:layout>
        <c:manualLayout>
          <c:xMode val="edge"/>
          <c:yMode val="edge"/>
          <c:x val="0.19911250633487199"/>
          <c:y val="2.727619293074102E-2"/>
        </c:manualLayout>
      </c:layout>
      <c:overlay val="0"/>
      <c:spPr>
        <a:noFill/>
        <a:ln>
          <a:noFill/>
        </a:ln>
        <a:effectLst/>
      </c:spPr>
      <c:txPr>
        <a:bodyPr rot="0" spcFirstLastPara="1" vertOverflow="ellipsis" vert="horz" wrap="square" anchor="ctr" anchorCtr="1"/>
        <a:lstStyle/>
        <a:p>
          <a:pPr>
            <a:defRPr sz="1600" b="1" i="0" u="none" strike="noStrike" kern="1200" spc="0" normalizeH="0" baseline="0">
              <a:solidFill>
                <a:schemeClr val="dk1">
                  <a:lumMod val="50000"/>
                  <a:lumOff val="50000"/>
                </a:schemeClr>
              </a:solidFill>
              <a:latin typeface="+mj-lt"/>
              <a:ea typeface="+mj-ea"/>
              <a:cs typeface="+mj-cs"/>
            </a:defRPr>
          </a:pPr>
          <a:endParaRPr lang="en-US"/>
        </a:p>
      </c:txPr>
    </c:title>
    <c:autoTitleDeleted val="0"/>
    <c:plotArea>
      <c:layout/>
      <c:pieChart>
        <c:varyColors val="1"/>
        <c:ser>
          <c:idx val="0"/>
          <c:order val="0"/>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8BA9-4938-A413-F682BCB5918D}"/>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8BA9-4938-A413-F682BCB5918D}"/>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8BA9-4938-A413-F682BCB5918D}"/>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8BA9-4938-A413-F682BCB5918D}"/>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8BA9-4938-A413-F682BCB5918D}"/>
              </c:ext>
            </c:extLst>
          </c:dPt>
          <c:dLbls>
            <c:dLbl>
              <c:idx val="1"/>
              <c:layout>
                <c:manualLayout>
                  <c:x val="2.2936722232102916E-2"/>
                  <c:y val="-6.5978121890746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BA9-4938-A413-F682BCB5918D}"/>
                </c:ext>
              </c:extLst>
            </c:dLbl>
            <c:spPr>
              <a:noFill/>
              <a:ln>
                <a:noFill/>
              </a:ln>
              <a:effectLst/>
            </c:spPr>
            <c:txPr>
              <a:bodyPr rot="0" spcFirstLastPara="1" vertOverflow="ellipsis" vert="horz" wrap="square" lIns="38100" tIns="19050" rIns="38100" bIns="19050" anchor="ctr" anchorCtr="1">
                <a:spAutoFit/>
              </a:bodyPr>
              <a:lstStyle/>
              <a:p>
                <a:pPr>
                  <a:defRPr sz="1500" b="0" i="0" u="none" strike="noStrike" kern="1200" baseline="0">
                    <a:solidFill>
                      <a:schemeClr val="dk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Scores!$B$80:$B$84</c:f>
              <c:strCache>
                <c:ptCount val="5"/>
                <c:pt idx="0">
                  <c:v>Strongly disagree</c:v>
                </c:pt>
                <c:pt idx="1">
                  <c:v>Somewhat disagree</c:v>
                </c:pt>
                <c:pt idx="2">
                  <c:v>Neither agree nor disagree</c:v>
                </c:pt>
                <c:pt idx="3">
                  <c:v>Somewhat agree</c:v>
                </c:pt>
                <c:pt idx="4">
                  <c:v>Strongly agree</c:v>
                </c:pt>
              </c:strCache>
            </c:strRef>
          </c:cat>
          <c:val>
            <c:numRef>
              <c:f>Scores!$C$80:$C$84</c:f>
              <c:numCache>
                <c:formatCode>0.00%</c:formatCode>
                <c:ptCount val="5"/>
                <c:pt idx="0">
                  <c:v>7.0881226053639848E-2</c:v>
                </c:pt>
                <c:pt idx="1">
                  <c:v>7.6628352490421452E-3</c:v>
                </c:pt>
                <c:pt idx="2">
                  <c:v>2.8735632183908046E-2</c:v>
                </c:pt>
                <c:pt idx="3">
                  <c:v>4.0229885057471264E-2</c:v>
                </c:pt>
                <c:pt idx="4">
                  <c:v>0.85249042145593867</c:v>
                </c:pt>
              </c:numCache>
            </c:numRef>
          </c:val>
          <c:extLst>
            <c:ext xmlns:c16="http://schemas.microsoft.com/office/drawing/2014/chart" uri="{C3380CC4-5D6E-409C-BE32-E72D297353CC}">
              <c16:uniqueId val="{0000000A-8BA9-4938-A413-F682BCB5918D}"/>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solidFill>
          <a:schemeClr val="lt1">
            <a:alpha val="50000"/>
          </a:schemeClr>
        </a:solidFill>
        <a:ln>
          <a:noFill/>
        </a:ln>
        <a:effectLst/>
      </c:spPr>
      <c:txPr>
        <a:bodyPr rot="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7117A2-FFA4-4221-8495-4AEC191DDF9F}" type="doc">
      <dgm:prSet loTypeId="urn:microsoft.com/office/officeart/2005/8/layout/chevron2" loCatId="process" qsTypeId="urn:microsoft.com/office/officeart/2005/8/quickstyle/simple1" qsCatId="simple" csTypeId="urn:microsoft.com/office/officeart/2005/8/colors/accent6_3" csCatId="accent6" phldr="1"/>
      <dgm:spPr/>
      <dgm:t>
        <a:bodyPr/>
        <a:lstStyle/>
        <a:p>
          <a:endParaRPr lang="en-US"/>
        </a:p>
      </dgm:t>
    </dgm:pt>
    <dgm:pt modelId="{9C7A86AF-558B-495C-90C8-7BDEAE7EA10E}">
      <dgm:prSet phldrT="[Text]"/>
      <dgm:spPr/>
      <dgm:t>
        <a:bodyPr/>
        <a:lstStyle/>
        <a:p>
          <a:r>
            <a:rPr lang="en-US" dirty="0"/>
            <a:t>Develops WiCS implementation infrastructure and resources</a:t>
          </a:r>
        </a:p>
      </dgm:t>
    </dgm:pt>
    <dgm:pt modelId="{53F36E75-81DE-4606-A53C-57492E540DA7}" type="parTrans" cxnId="{B33604ED-598B-47FF-8510-84E95F030162}">
      <dgm:prSet/>
      <dgm:spPr/>
      <dgm:t>
        <a:bodyPr/>
        <a:lstStyle/>
        <a:p>
          <a:endParaRPr lang="en-US"/>
        </a:p>
      </dgm:t>
    </dgm:pt>
    <dgm:pt modelId="{59F8C204-AFF5-4478-8AE8-114BBB031157}" type="sibTrans" cxnId="{B33604ED-598B-47FF-8510-84E95F030162}">
      <dgm:prSet/>
      <dgm:spPr/>
      <dgm:t>
        <a:bodyPr/>
        <a:lstStyle/>
        <a:p>
          <a:endParaRPr lang="en-US"/>
        </a:p>
      </dgm:t>
    </dgm:pt>
    <dgm:pt modelId="{7CA0C4A2-B01E-4FEC-A4E5-1099A6AB187B}">
      <dgm:prSet phldrT="[Text]"/>
      <dgm:spPr>
        <a:solidFill>
          <a:schemeClr val="accent2"/>
        </a:solidFill>
      </dgm:spPr>
      <dgm:t>
        <a:bodyPr/>
        <a:lstStyle/>
        <a:p>
          <a:r>
            <a:rPr lang="en-US" dirty="0"/>
            <a:t>Network Leads</a:t>
          </a:r>
        </a:p>
      </dgm:t>
    </dgm:pt>
    <dgm:pt modelId="{5AAA8058-7E2F-4AB4-8B81-0E1A671EBE4A}" type="parTrans" cxnId="{5DD17925-1050-48F8-88A6-CCEF341E2F49}">
      <dgm:prSet/>
      <dgm:spPr/>
      <dgm:t>
        <a:bodyPr/>
        <a:lstStyle/>
        <a:p>
          <a:endParaRPr lang="en-US"/>
        </a:p>
      </dgm:t>
    </dgm:pt>
    <dgm:pt modelId="{AE384D7D-CEAD-4A3A-95A5-9A87216629B3}" type="sibTrans" cxnId="{5DD17925-1050-48F8-88A6-CCEF341E2F49}">
      <dgm:prSet/>
      <dgm:spPr/>
      <dgm:t>
        <a:bodyPr/>
        <a:lstStyle/>
        <a:p>
          <a:endParaRPr lang="en-US"/>
        </a:p>
      </dgm:t>
    </dgm:pt>
    <dgm:pt modelId="{56874BCC-3E93-495E-99FF-01D8576A2A65}">
      <dgm:prSet phldrT="[Text]"/>
      <dgm:spPr/>
      <dgm:t>
        <a:bodyPr/>
        <a:lstStyle/>
        <a:p>
          <a:r>
            <a:rPr lang="en-US" dirty="0"/>
            <a:t>Identify and support MTF WiCS Champion(s)</a:t>
          </a:r>
        </a:p>
      </dgm:t>
    </dgm:pt>
    <dgm:pt modelId="{2E781379-7036-43D2-8319-56B53657C913}" type="parTrans" cxnId="{6DF6F9B2-9456-4895-B8DE-E07B63092739}">
      <dgm:prSet/>
      <dgm:spPr/>
      <dgm:t>
        <a:bodyPr/>
        <a:lstStyle/>
        <a:p>
          <a:endParaRPr lang="en-US"/>
        </a:p>
      </dgm:t>
    </dgm:pt>
    <dgm:pt modelId="{C5D7D2C2-9D2D-4746-9109-1B4BBEDEF830}" type="sibTrans" cxnId="{6DF6F9B2-9456-4895-B8DE-E07B63092739}">
      <dgm:prSet/>
      <dgm:spPr/>
      <dgm:t>
        <a:bodyPr/>
        <a:lstStyle/>
        <a:p>
          <a:endParaRPr lang="en-US"/>
        </a:p>
      </dgm:t>
    </dgm:pt>
    <dgm:pt modelId="{274CBF0B-5E8D-4F2B-AEDD-E91BAB3CEA15}">
      <dgm:prSet phldrT="[Text]"/>
      <dgm:spPr>
        <a:solidFill>
          <a:schemeClr val="accent5">
            <a:lumMod val="75000"/>
          </a:schemeClr>
        </a:solidFill>
      </dgm:spPr>
      <dgm:t>
        <a:bodyPr/>
        <a:lstStyle/>
        <a:p>
          <a:r>
            <a:rPr lang="en-US" dirty="0"/>
            <a:t>MTF Champion</a:t>
          </a:r>
        </a:p>
      </dgm:t>
    </dgm:pt>
    <dgm:pt modelId="{6BF80ADF-306D-41E7-8DF6-D21D6F1A75E7}" type="parTrans" cxnId="{CA9E3542-55A6-4EC0-9667-A25709B584B7}">
      <dgm:prSet/>
      <dgm:spPr/>
      <dgm:t>
        <a:bodyPr/>
        <a:lstStyle/>
        <a:p>
          <a:endParaRPr lang="en-US"/>
        </a:p>
      </dgm:t>
    </dgm:pt>
    <dgm:pt modelId="{6DD9BCD2-5142-4CC8-8DC2-01B8C969F07B}" type="sibTrans" cxnId="{CA9E3542-55A6-4EC0-9667-A25709B584B7}">
      <dgm:prSet/>
      <dgm:spPr/>
      <dgm:t>
        <a:bodyPr/>
        <a:lstStyle/>
        <a:p>
          <a:endParaRPr lang="en-US"/>
        </a:p>
      </dgm:t>
    </dgm:pt>
    <dgm:pt modelId="{500348C8-6D4B-4176-8C70-4BAEE40C761E}">
      <dgm:prSet phldrT="[Text]"/>
      <dgm:spPr/>
      <dgm:t>
        <a:bodyPr/>
        <a:lstStyle/>
        <a:p>
          <a:r>
            <a:rPr lang="en-US" dirty="0"/>
            <a:t>Oversees execution of the WiCS implementation within the MTF</a:t>
          </a:r>
        </a:p>
      </dgm:t>
    </dgm:pt>
    <dgm:pt modelId="{7750182F-9429-4BA9-8769-5D674E00DC53}" type="parTrans" cxnId="{BBBF02B2-A98C-4ACE-8C7A-691AD8D72548}">
      <dgm:prSet/>
      <dgm:spPr/>
      <dgm:t>
        <a:bodyPr/>
        <a:lstStyle/>
        <a:p>
          <a:endParaRPr lang="en-US"/>
        </a:p>
      </dgm:t>
    </dgm:pt>
    <dgm:pt modelId="{6196DA61-C1C6-40F0-B988-8B90A8288E2C}" type="sibTrans" cxnId="{BBBF02B2-A98C-4ACE-8C7A-691AD8D72548}">
      <dgm:prSet/>
      <dgm:spPr/>
      <dgm:t>
        <a:bodyPr/>
        <a:lstStyle/>
        <a:p>
          <a:endParaRPr lang="en-US"/>
        </a:p>
      </dgm:t>
    </dgm:pt>
    <dgm:pt modelId="{D6959379-A9E1-4CAD-99B3-8DD10B5C5CA8}">
      <dgm:prSet/>
      <dgm:spPr/>
      <dgm:t>
        <a:bodyPr/>
        <a:lstStyle/>
        <a:p>
          <a:r>
            <a:rPr lang="en-US" dirty="0"/>
            <a:t>Adjudicates compliance component challenges</a:t>
          </a:r>
        </a:p>
      </dgm:t>
    </dgm:pt>
    <dgm:pt modelId="{FC252261-E47C-4EC1-82DA-C50DF81C45F9}" type="parTrans" cxnId="{24425015-F25F-4944-9E1F-20051353EB98}">
      <dgm:prSet/>
      <dgm:spPr/>
      <dgm:t>
        <a:bodyPr/>
        <a:lstStyle/>
        <a:p>
          <a:endParaRPr lang="en-US"/>
        </a:p>
      </dgm:t>
    </dgm:pt>
    <dgm:pt modelId="{441176EC-4834-4D06-8F06-2B2DD35176C1}" type="sibTrans" cxnId="{24425015-F25F-4944-9E1F-20051353EB98}">
      <dgm:prSet/>
      <dgm:spPr/>
      <dgm:t>
        <a:bodyPr/>
        <a:lstStyle/>
        <a:p>
          <a:endParaRPr lang="en-US"/>
        </a:p>
      </dgm:t>
    </dgm:pt>
    <dgm:pt modelId="{6FC29715-0E8F-4750-B737-FB99BFCD7D52}">
      <dgm:prSet/>
      <dgm:spPr/>
      <dgm:t>
        <a:bodyPr/>
        <a:lstStyle/>
        <a:p>
          <a:r>
            <a:rPr lang="en-US" dirty="0"/>
            <a:t>Reports MHS progress towards WiCS DHA-AI compliance to DHA leadership</a:t>
          </a:r>
        </a:p>
      </dgm:t>
    </dgm:pt>
    <dgm:pt modelId="{051EF62E-2125-4A48-86BD-2536658B7EA5}" type="parTrans" cxnId="{E2F8C824-FCC7-4E49-8E5B-32594B518920}">
      <dgm:prSet/>
      <dgm:spPr/>
      <dgm:t>
        <a:bodyPr/>
        <a:lstStyle/>
        <a:p>
          <a:endParaRPr lang="en-US"/>
        </a:p>
      </dgm:t>
    </dgm:pt>
    <dgm:pt modelId="{F5F1DD00-520F-4F0A-8503-5185DF58FDCE}" type="sibTrans" cxnId="{E2F8C824-FCC7-4E49-8E5B-32594B518920}">
      <dgm:prSet/>
      <dgm:spPr/>
      <dgm:t>
        <a:bodyPr/>
        <a:lstStyle/>
        <a:p>
          <a:endParaRPr lang="en-US"/>
        </a:p>
      </dgm:t>
    </dgm:pt>
    <dgm:pt modelId="{01AF1FB5-7084-47E6-96E1-554DA8E069AE}">
      <dgm:prSet/>
      <dgm:spPr/>
      <dgm:t>
        <a:bodyPr/>
        <a:lstStyle/>
        <a:p>
          <a:r>
            <a:rPr lang="en-US" dirty="0"/>
            <a:t>Report updates to the WH lead at DHHQ</a:t>
          </a:r>
        </a:p>
      </dgm:t>
    </dgm:pt>
    <dgm:pt modelId="{6E3AC15D-98DC-4413-9708-4593395F2088}" type="parTrans" cxnId="{5CC4DF6E-1672-4B00-B5FF-D251303CFADE}">
      <dgm:prSet/>
      <dgm:spPr/>
      <dgm:t>
        <a:bodyPr/>
        <a:lstStyle/>
        <a:p>
          <a:endParaRPr lang="en-US"/>
        </a:p>
      </dgm:t>
    </dgm:pt>
    <dgm:pt modelId="{12D459D2-C01E-455E-A958-334CAB1E267C}" type="sibTrans" cxnId="{5CC4DF6E-1672-4B00-B5FF-D251303CFADE}">
      <dgm:prSet/>
      <dgm:spPr/>
      <dgm:t>
        <a:bodyPr/>
        <a:lstStyle/>
        <a:p>
          <a:endParaRPr lang="en-US"/>
        </a:p>
      </dgm:t>
    </dgm:pt>
    <dgm:pt modelId="{872215B0-232A-4F29-B82A-E4EE49C5C122}">
      <dgm:prSet/>
      <dgm:spPr/>
      <dgm:t>
        <a:bodyPr/>
        <a:lstStyle/>
        <a:p>
          <a:r>
            <a:rPr lang="en-US" dirty="0"/>
            <a:t>Oversees the continuous monitoring &amp; quarterly compliance data submission, reporting, and provides coaching as needed</a:t>
          </a:r>
        </a:p>
      </dgm:t>
    </dgm:pt>
    <dgm:pt modelId="{A42C0BE7-BAF8-42CD-8318-FEF80BDD0991}" type="parTrans" cxnId="{BE5C63D6-7946-4904-A27C-5E35907505C2}">
      <dgm:prSet/>
      <dgm:spPr/>
      <dgm:t>
        <a:bodyPr/>
        <a:lstStyle/>
        <a:p>
          <a:endParaRPr lang="en-US"/>
        </a:p>
      </dgm:t>
    </dgm:pt>
    <dgm:pt modelId="{5379E709-4522-417E-94A0-C8F5692D9947}" type="sibTrans" cxnId="{BE5C63D6-7946-4904-A27C-5E35907505C2}">
      <dgm:prSet/>
      <dgm:spPr/>
      <dgm:t>
        <a:bodyPr/>
        <a:lstStyle/>
        <a:p>
          <a:endParaRPr lang="en-US"/>
        </a:p>
      </dgm:t>
    </dgm:pt>
    <dgm:pt modelId="{3330CCF7-6FFE-4710-B62F-E0A36872DACA}">
      <dgm:prSet/>
      <dgm:spPr/>
      <dgm:t>
        <a:bodyPr/>
        <a:lstStyle/>
        <a:p>
          <a:r>
            <a:rPr lang="en-US" dirty="0"/>
            <a:t>Coordinates across Depts within the MTF and reports to the WH Market Lead on compliance</a:t>
          </a:r>
        </a:p>
      </dgm:t>
    </dgm:pt>
    <dgm:pt modelId="{A6BA4EBC-3771-4C73-828E-6E28AAB0DD5F}" type="parTrans" cxnId="{166CF731-6F54-4297-8BCD-5128F7929792}">
      <dgm:prSet/>
      <dgm:spPr/>
      <dgm:t>
        <a:bodyPr/>
        <a:lstStyle/>
        <a:p>
          <a:endParaRPr lang="en-US"/>
        </a:p>
      </dgm:t>
    </dgm:pt>
    <dgm:pt modelId="{AB9053DD-8E22-4753-A220-4845E44D4B87}" type="sibTrans" cxnId="{166CF731-6F54-4297-8BCD-5128F7929792}">
      <dgm:prSet/>
      <dgm:spPr/>
      <dgm:t>
        <a:bodyPr/>
        <a:lstStyle/>
        <a:p>
          <a:endParaRPr lang="en-US"/>
        </a:p>
      </dgm:t>
    </dgm:pt>
    <dgm:pt modelId="{0B42DC4F-E715-4A0C-AA0C-8136A14E5D94}">
      <dgm:prSet/>
      <dgm:spPr/>
      <dgm:t>
        <a:bodyPr/>
        <a:lstStyle/>
        <a:p>
          <a:r>
            <a:rPr lang="en-US" dirty="0"/>
            <a:t>Assesses and reports implementation compliance (monthly)</a:t>
          </a:r>
        </a:p>
      </dgm:t>
    </dgm:pt>
    <dgm:pt modelId="{29104F97-543A-451E-AD2F-FEAF1385B3C0}" type="parTrans" cxnId="{88B7421A-DF90-4586-B634-4D375A24BFAF}">
      <dgm:prSet/>
      <dgm:spPr/>
      <dgm:t>
        <a:bodyPr/>
        <a:lstStyle/>
        <a:p>
          <a:endParaRPr lang="en-US"/>
        </a:p>
      </dgm:t>
    </dgm:pt>
    <dgm:pt modelId="{493938DC-2E55-438B-B1B4-21B869C6EFDE}" type="sibTrans" cxnId="{88B7421A-DF90-4586-B634-4D375A24BFAF}">
      <dgm:prSet/>
      <dgm:spPr/>
      <dgm:t>
        <a:bodyPr/>
        <a:lstStyle/>
        <a:p>
          <a:endParaRPr lang="en-US"/>
        </a:p>
      </dgm:t>
    </dgm:pt>
    <dgm:pt modelId="{CE4B0982-C3BA-4F5E-9C0D-14A316F77BE2}">
      <dgm:prSet phldr="0"/>
      <dgm:spPr>
        <a:solidFill>
          <a:schemeClr val="tx1"/>
        </a:solidFill>
      </dgm:spPr>
      <dgm:t>
        <a:bodyPr/>
        <a:lstStyle/>
        <a:p>
          <a:pPr rtl="0"/>
          <a:r>
            <a:rPr lang="en-US" dirty="0">
              <a:latin typeface="Franklin Gothic Medium" panose="020B0603020102020204"/>
            </a:rPr>
            <a:t>Policy Drivers</a:t>
          </a:r>
        </a:p>
      </dgm:t>
    </dgm:pt>
    <dgm:pt modelId="{5C3D336D-5089-4ADB-BB13-112BF3952DB6}" type="parTrans" cxnId="{60BF5BAB-A434-4E6F-A0BD-FBDD95759CF8}">
      <dgm:prSet/>
      <dgm:spPr/>
      <dgm:t>
        <a:bodyPr/>
        <a:lstStyle/>
        <a:p>
          <a:endParaRPr lang="en-US"/>
        </a:p>
      </dgm:t>
    </dgm:pt>
    <dgm:pt modelId="{AE3945A1-3BE1-4AE5-92D5-75C2F402EDC0}" type="sibTrans" cxnId="{60BF5BAB-A434-4E6F-A0BD-FBDD95759CF8}">
      <dgm:prSet/>
      <dgm:spPr/>
      <dgm:t>
        <a:bodyPr/>
        <a:lstStyle/>
        <a:p>
          <a:endParaRPr lang="en-US"/>
        </a:p>
      </dgm:t>
    </dgm:pt>
    <dgm:pt modelId="{3AD4B692-D88A-4DE1-870A-E60AA878CCAC}">
      <dgm:prSet phldr="0" custT="1"/>
      <dgm:spPr/>
      <dgm:t>
        <a:bodyPr/>
        <a:lstStyle/>
        <a:p>
          <a:pPr rtl="0"/>
          <a:r>
            <a:rPr lang="en-US" sz="1700" dirty="0">
              <a:latin typeface="+mn-lt"/>
            </a:rPr>
            <a:t>Navy piloted </a:t>
          </a:r>
          <a:r>
            <a:rPr lang="en-US" sz="1700" dirty="0"/>
            <a:t>Process Improvement for Non-Delayed Contraception (</a:t>
          </a:r>
          <a:r>
            <a:rPr lang="en-US" sz="1700" dirty="0">
              <a:latin typeface="+mn-lt"/>
            </a:rPr>
            <a:t>PINC) clinics and doubled the rates of contraception prescribed and LARCs dispensed</a:t>
          </a:r>
        </a:p>
      </dgm:t>
    </dgm:pt>
    <dgm:pt modelId="{8C3D1364-8E41-48B3-A45B-0F88371DF089}" type="parTrans" cxnId="{B79B6414-6A3B-4820-B4F4-2278DFD5E7C2}">
      <dgm:prSet/>
      <dgm:spPr/>
      <dgm:t>
        <a:bodyPr/>
        <a:lstStyle/>
        <a:p>
          <a:endParaRPr lang="en-US"/>
        </a:p>
      </dgm:t>
    </dgm:pt>
    <dgm:pt modelId="{2A4E3ADC-BBC1-4819-B0EB-250DCD036ACF}" type="sibTrans" cxnId="{B79B6414-6A3B-4820-B4F4-2278DFD5E7C2}">
      <dgm:prSet/>
      <dgm:spPr/>
      <dgm:t>
        <a:bodyPr/>
        <a:lstStyle/>
        <a:p>
          <a:endParaRPr lang="en-US"/>
        </a:p>
      </dgm:t>
    </dgm:pt>
    <dgm:pt modelId="{451E0AEA-2218-43CF-81DE-842702F5DC36}">
      <dgm:prSet phldr="0" custT="1"/>
      <dgm:spPr/>
      <dgm:t>
        <a:bodyPr/>
        <a:lstStyle/>
        <a:p>
          <a:pPr rtl="0"/>
          <a:r>
            <a:rPr lang="en-US" sz="1700" dirty="0">
              <a:latin typeface="+mn-lt"/>
            </a:rPr>
            <a:t>DHA-Administrative Instruction (DHA-AI) 6025.09, “Walk-in Contraception Services at Military Medical Treatment Facilities” </a:t>
          </a:r>
        </a:p>
      </dgm:t>
    </dgm:pt>
    <dgm:pt modelId="{26FC673C-AF14-4BD1-AE79-B25BD9ECC032}" type="parTrans" cxnId="{55ADECE9-B47F-4A25-B8FB-2740274280A3}">
      <dgm:prSet/>
      <dgm:spPr/>
      <dgm:t>
        <a:bodyPr/>
        <a:lstStyle/>
        <a:p>
          <a:endParaRPr lang="en-US"/>
        </a:p>
      </dgm:t>
    </dgm:pt>
    <dgm:pt modelId="{848DA844-BCD4-4A7A-BF52-939D3517E4D0}" type="sibTrans" cxnId="{55ADECE9-B47F-4A25-B8FB-2740274280A3}">
      <dgm:prSet/>
      <dgm:spPr/>
      <dgm:t>
        <a:bodyPr/>
        <a:lstStyle/>
        <a:p>
          <a:endParaRPr lang="en-US"/>
        </a:p>
      </dgm:t>
    </dgm:pt>
    <dgm:pt modelId="{2C0D518A-6341-4DC1-A1B2-092ED4A8F1EB}">
      <dgm:prSet phldr="0"/>
      <dgm:spPr>
        <a:solidFill>
          <a:schemeClr val="tx2"/>
        </a:solidFill>
      </dgm:spPr>
      <dgm:t>
        <a:bodyPr/>
        <a:lstStyle/>
        <a:p>
          <a:r>
            <a:rPr lang="en-US" dirty="0">
              <a:latin typeface="Franklin Gothic Medium" panose="020B0603020102020204"/>
            </a:rPr>
            <a:t>WH</a:t>
          </a:r>
          <a:r>
            <a:rPr lang="en-US" dirty="0"/>
            <a:t>CMT DHHQ</a:t>
          </a:r>
        </a:p>
      </dgm:t>
    </dgm:pt>
    <dgm:pt modelId="{582188A2-CD39-404E-8A8F-32497C4508B3}" type="parTrans" cxnId="{D159FD8D-A5D9-4D91-932D-90E2B8BA2868}">
      <dgm:prSet/>
      <dgm:spPr/>
      <dgm:t>
        <a:bodyPr/>
        <a:lstStyle/>
        <a:p>
          <a:endParaRPr lang="en-US"/>
        </a:p>
      </dgm:t>
    </dgm:pt>
    <dgm:pt modelId="{52AEB9FB-E1CC-4ED1-82BD-D73BB9732E49}" type="sibTrans" cxnId="{D159FD8D-A5D9-4D91-932D-90E2B8BA2868}">
      <dgm:prSet/>
      <dgm:spPr/>
      <dgm:t>
        <a:bodyPr/>
        <a:lstStyle/>
        <a:p>
          <a:endParaRPr lang="en-US"/>
        </a:p>
      </dgm:t>
    </dgm:pt>
    <dgm:pt modelId="{109936D1-B413-464D-8A86-C111B06696C7}">
      <dgm:prSet phldr="0" custT="1"/>
      <dgm:spPr/>
      <dgm:t>
        <a:bodyPr/>
        <a:lstStyle/>
        <a:p>
          <a:pPr rtl="0"/>
          <a:r>
            <a:rPr lang="en-US" sz="1700" dirty="0">
              <a:latin typeface="+mn-lt"/>
            </a:rPr>
            <a:t>Secretary of Defense Memorandum for Director, DHA, “Walk-in Contraception Services at Military Medical Treatment Facilities”</a:t>
          </a:r>
        </a:p>
      </dgm:t>
    </dgm:pt>
    <dgm:pt modelId="{7E3BCE8B-8DD4-47D8-B1FC-1B9C5E2FDA5E}" type="parTrans" cxnId="{41015604-DDC4-4E78-AAAE-735A21167958}">
      <dgm:prSet/>
      <dgm:spPr/>
      <dgm:t>
        <a:bodyPr/>
        <a:lstStyle/>
        <a:p>
          <a:endParaRPr lang="en-US"/>
        </a:p>
      </dgm:t>
    </dgm:pt>
    <dgm:pt modelId="{A9297CB4-5CC9-4277-A1C3-3B1A9CCC77C4}" type="sibTrans" cxnId="{41015604-DDC4-4E78-AAAE-735A21167958}">
      <dgm:prSet/>
      <dgm:spPr/>
      <dgm:t>
        <a:bodyPr/>
        <a:lstStyle/>
        <a:p>
          <a:endParaRPr lang="en-US"/>
        </a:p>
      </dgm:t>
    </dgm:pt>
    <dgm:pt modelId="{6AF7B219-B5CA-4FDA-95A6-336B3281C4C3}">
      <dgm:prSet phldr="0" custT="1"/>
      <dgm:spPr/>
      <dgm:t>
        <a:bodyPr/>
        <a:lstStyle/>
        <a:p>
          <a:pPr rtl="0"/>
          <a:r>
            <a:rPr lang="en-US" sz="1700" dirty="0">
              <a:latin typeface="+mn-lt"/>
            </a:rPr>
            <a:t>Women’s Health Team in Medical Affairs works with clinicians and policy SMEs on an enterprise-wide policy</a:t>
          </a:r>
        </a:p>
      </dgm:t>
    </dgm:pt>
    <dgm:pt modelId="{800C3EB4-D057-40A6-88A6-8012CF0ABF40}" type="parTrans" cxnId="{D100B082-A5E8-45C0-8402-E4F14E40B532}">
      <dgm:prSet/>
      <dgm:spPr/>
      <dgm:t>
        <a:bodyPr/>
        <a:lstStyle/>
        <a:p>
          <a:endParaRPr lang="en-US"/>
        </a:p>
      </dgm:t>
    </dgm:pt>
    <dgm:pt modelId="{0627B6BC-3F4F-4C62-AB9B-630D311939B1}" type="sibTrans" cxnId="{D100B082-A5E8-45C0-8402-E4F14E40B532}">
      <dgm:prSet/>
      <dgm:spPr/>
      <dgm:t>
        <a:bodyPr/>
        <a:lstStyle/>
        <a:p>
          <a:endParaRPr lang="en-US"/>
        </a:p>
      </dgm:t>
    </dgm:pt>
    <dgm:pt modelId="{110AC972-30F8-4972-8BD4-23CD9E037612}" type="pres">
      <dgm:prSet presAssocID="{5C7117A2-FFA4-4221-8495-4AEC191DDF9F}" presName="linearFlow" presStyleCnt="0">
        <dgm:presLayoutVars>
          <dgm:dir/>
          <dgm:animLvl val="lvl"/>
          <dgm:resizeHandles val="exact"/>
        </dgm:presLayoutVars>
      </dgm:prSet>
      <dgm:spPr/>
    </dgm:pt>
    <dgm:pt modelId="{AA6668A9-F04F-48C0-A2CF-67D9C4B28F25}" type="pres">
      <dgm:prSet presAssocID="{CE4B0982-C3BA-4F5E-9C0D-14A316F77BE2}" presName="composite" presStyleCnt="0"/>
      <dgm:spPr/>
    </dgm:pt>
    <dgm:pt modelId="{F9F893F1-2368-4C61-854D-A40D44A98E87}" type="pres">
      <dgm:prSet presAssocID="{CE4B0982-C3BA-4F5E-9C0D-14A316F77BE2}" presName="parentText" presStyleLbl="alignNode1" presStyleIdx="0" presStyleCnt="4">
        <dgm:presLayoutVars>
          <dgm:chMax val="1"/>
          <dgm:bulletEnabled val="1"/>
        </dgm:presLayoutVars>
      </dgm:prSet>
      <dgm:spPr/>
    </dgm:pt>
    <dgm:pt modelId="{18FA2302-7369-4900-BBE6-ACCBA6594EF2}" type="pres">
      <dgm:prSet presAssocID="{CE4B0982-C3BA-4F5E-9C0D-14A316F77BE2}" presName="descendantText" presStyleLbl="alignAcc1" presStyleIdx="0" presStyleCnt="4">
        <dgm:presLayoutVars>
          <dgm:bulletEnabled val="1"/>
        </dgm:presLayoutVars>
      </dgm:prSet>
      <dgm:spPr/>
    </dgm:pt>
    <dgm:pt modelId="{2D4DF65D-1F04-4D76-AC81-3E202B1ED2D1}" type="pres">
      <dgm:prSet presAssocID="{AE3945A1-3BE1-4AE5-92D5-75C2F402EDC0}" presName="sp" presStyleCnt="0"/>
      <dgm:spPr/>
    </dgm:pt>
    <dgm:pt modelId="{0DD12086-5C98-41D0-9BA9-018A82BE6ADD}" type="pres">
      <dgm:prSet presAssocID="{2C0D518A-6341-4DC1-A1B2-092ED4A8F1EB}" presName="composite" presStyleCnt="0"/>
      <dgm:spPr/>
    </dgm:pt>
    <dgm:pt modelId="{9D50AF5E-588E-4153-80F6-BFE79B1607B2}" type="pres">
      <dgm:prSet presAssocID="{2C0D518A-6341-4DC1-A1B2-092ED4A8F1EB}" presName="parentText" presStyleLbl="alignNode1" presStyleIdx="1" presStyleCnt="4">
        <dgm:presLayoutVars>
          <dgm:chMax val="1"/>
          <dgm:bulletEnabled val="1"/>
        </dgm:presLayoutVars>
      </dgm:prSet>
      <dgm:spPr/>
    </dgm:pt>
    <dgm:pt modelId="{A7022136-FC17-4557-A6B2-77518250249C}" type="pres">
      <dgm:prSet presAssocID="{2C0D518A-6341-4DC1-A1B2-092ED4A8F1EB}" presName="descendantText" presStyleLbl="alignAcc1" presStyleIdx="1" presStyleCnt="4">
        <dgm:presLayoutVars>
          <dgm:bulletEnabled val="1"/>
        </dgm:presLayoutVars>
      </dgm:prSet>
      <dgm:spPr/>
    </dgm:pt>
    <dgm:pt modelId="{0BC800A0-9AAF-4F89-9CC0-60B25E6BE7BD}" type="pres">
      <dgm:prSet presAssocID="{52AEB9FB-E1CC-4ED1-82BD-D73BB9732E49}" presName="sp" presStyleCnt="0"/>
      <dgm:spPr/>
    </dgm:pt>
    <dgm:pt modelId="{D20F81BE-0E91-4A3D-8EE0-585DD868D45A}" type="pres">
      <dgm:prSet presAssocID="{7CA0C4A2-B01E-4FEC-A4E5-1099A6AB187B}" presName="composite" presStyleCnt="0"/>
      <dgm:spPr/>
    </dgm:pt>
    <dgm:pt modelId="{76EC3F00-A23B-418F-9576-C780FE0BD860}" type="pres">
      <dgm:prSet presAssocID="{7CA0C4A2-B01E-4FEC-A4E5-1099A6AB187B}" presName="parentText" presStyleLbl="alignNode1" presStyleIdx="2" presStyleCnt="4">
        <dgm:presLayoutVars>
          <dgm:chMax val="1"/>
          <dgm:bulletEnabled val="1"/>
        </dgm:presLayoutVars>
      </dgm:prSet>
      <dgm:spPr/>
    </dgm:pt>
    <dgm:pt modelId="{3EAE1A66-829C-41DD-BEC6-BE2DBC96D783}" type="pres">
      <dgm:prSet presAssocID="{7CA0C4A2-B01E-4FEC-A4E5-1099A6AB187B}" presName="descendantText" presStyleLbl="alignAcc1" presStyleIdx="2" presStyleCnt="4">
        <dgm:presLayoutVars>
          <dgm:bulletEnabled val="1"/>
        </dgm:presLayoutVars>
      </dgm:prSet>
      <dgm:spPr/>
    </dgm:pt>
    <dgm:pt modelId="{0A5D1EEF-C8F1-4172-B5DE-CF9A0A940D14}" type="pres">
      <dgm:prSet presAssocID="{AE384D7D-CEAD-4A3A-95A5-9A87216629B3}" presName="sp" presStyleCnt="0"/>
      <dgm:spPr/>
    </dgm:pt>
    <dgm:pt modelId="{C6D0C9A1-2766-419D-A380-943D1A0E09E7}" type="pres">
      <dgm:prSet presAssocID="{274CBF0B-5E8D-4F2B-AEDD-E91BAB3CEA15}" presName="composite" presStyleCnt="0"/>
      <dgm:spPr/>
    </dgm:pt>
    <dgm:pt modelId="{DED795EE-4427-4DEF-9291-13C3514EE024}" type="pres">
      <dgm:prSet presAssocID="{274CBF0B-5E8D-4F2B-AEDD-E91BAB3CEA15}" presName="parentText" presStyleLbl="alignNode1" presStyleIdx="3" presStyleCnt="4">
        <dgm:presLayoutVars>
          <dgm:chMax val="1"/>
          <dgm:bulletEnabled val="1"/>
        </dgm:presLayoutVars>
      </dgm:prSet>
      <dgm:spPr/>
    </dgm:pt>
    <dgm:pt modelId="{5CFA7003-4570-45CD-B8BD-8BA84491FE9A}" type="pres">
      <dgm:prSet presAssocID="{274CBF0B-5E8D-4F2B-AEDD-E91BAB3CEA15}" presName="descendantText" presStyleLbl="alignAcc1" presStyleIdx="3" presStyleCnt="4">
        <dgm:presLayoutVars>
          <dgm:bulletEnabled val="1"/>
        </dgm:presLayoutVars>
      </dgm:prSet>
      <dgm:spPr/>
    </dgm:pt>
  </dgm:ptLst>
  <dgm:cxnLst>
    <dgm:cxn modelId="{F4213100-09E6-4633-A1B1-669BBD2E1653}" type="presOf" srcId="{3330CCF7-6FFE-4710-B62F-E0A36872DACA}" destId="{5CFA7003-4570-45CD-B8BD-8BA84491FE9A}" srcOrd="0" destOrd="1" presId="urn:microsoft.com/office/officeart/2005/8/layout/chevron2"/>
    <dgm:cxn modelId="{F2ACFF01-AB4F-4B48-B937-0E940017378A}" type="presOf" srcId="{500348C8-6D4B-4176-8C70-4BAEE40C761E}" destId="{5CFA7003-4570-45CD-B8BD-8BA84491FE9A}" srcOrd="0" destOrd="0" presId="urn:microsoft.com/office/officeart/2005/8/layout/chevron2"/>
    <dgm:cxn modelId="{41015604-DDC4-4E78-AAAE-735A21167958}" srcId="{CE4B0982-C3BA-4F5E-9C0D-14A316F77BE2}" destId="{109936D1-B413-464D-8A86-C111B06696C7}" srcOrd="1" destOrd="0" parTransId="{7E3BCE8B-8DD4-47D8-B1FC-1B9C5E2FDA5E}" sibTransId="{A9297CB4-5CC9-4277-A1C3-3B1A9CCC77C4}"/>
    <dgm:cxn modelId="{B79B6414-6A3B-4820-B4F4-2278DFD5E7C2}" srcId="{CE4B0982-C3BA-4F5E-9C0D-14A316F77BE2}" destId="{3AD4B692-D88A-4DE1-870A-E60AA878CCAC}" srcOrd="0" destOrd="0" parTransId="{8C3D1364-8E41-48B3-A45B-0F88371DF089}" sibTransId="{2A4E3ADC-BBC1-4819-B0EB-250DCD036ACF}"/>
    <dgm:cxn modelId="{24425015-F25F-4944-9E1F-20051353EB98}" srcId="{2C0D518A-6341-4DC1-A1B2-092ED4A8F1EB}" destId="{D6959379-A9E1-4CAD-99B3-8DD10B5C5CA8}" srcOrd="1" destOrd="0" parTransId="{FC252261-E47C-4EC1-82DA-C50DF81C45F9}" sibTransId="{441176EC-4834-4D06-8F06-2B2DD35176C1}"/>
    <dgm:cxn modelId="{88B7421A-DF90-4586-B634-4D375A24BFAF}" srcId="{274CBF0B-5E8D-4F2B-AEDD-E91BAB3CEA15}" destId="{0B42DC4F-E715-4A0C-AA0C-8136A14E5D94}" srcOrd="2" destOrd="0" parTransId="{29104F97-543A-451E-AD2F-FEAF1385B3C0}" sibTransId="{493938DC-2E55-438B-B1B4-21B869C6EFDE}"/>
    <dgm:cxn modelId="{E2F8C824-FCC7-4E49-8E5B-32594B518920}" srcId="{2C0D518A-6341-4DC1-A1B2-092ED4A8F1EB}" destId="{6FC29715-0E8F-4750-B737-FB99BFCD7D52}" srcOrd="2" destOrd="0" parTransId="{051EF62E-2125-4A48-86BD-2536658B7EA5}" sibTransId="{F5F1DD00-520F-4F0A-8503-5185DF58FDCE}"/>
    <dgm:cxn modelId="{5DD17925-1050-48F8-88A6-CCEF341E2F49}" srcId="{5C7117A2-FFA4-4221-8495-4AEC191DDF9F}" destId="{7CA0C4A2-B01E-4FEC-A4E5-1099A6AB187B}" srcOrd="2" destOrd="0" parTransId="{5AAA8058-7E2F-4AB4-8B81-0E1A671EBE4A}" sibTransId="{AE384D7D-CEAD-4A3A-95A5-9A87216629B3}"/>
    <dgm:cxn modelId="{7A798931-AD44-400E-92F8-92196CEE09D3}" type="presOf" srcId="{872215B0-232A-4F29-B82A-E4EE49C5C122}" destId="{3EAE1A66-829C-41DD-BEC6-BE2DBC96D783}" srcOrd="0" destOrd="2" presId="urn:microsoft.com/office/officeart/2005/8/layout/chevron2"/>
    <dgm:cxn modelId="{166CF731-6F54-4297-8BCD-5128F7929792}" srcId="{274CBF0B-5E8D-4F2B-AEDD-E91BAB3CEA15}" destId="{3330CCF7-6FFE-4710-B62F-E0A36872DACA}" srcOrd="1" destOrd="0" parTransId="{A6BA4EBC-3771-4C73-828E-6E28AAB0DD5F}" sibTransId="{AB9053DD-8E22-4753-A220-4845E44D4B87}"/>
    <dgm:cxn modelId="{F118A339-B649-44BD-A56E-FC98AA992768}" type="presOf" srcId="{5C7117A2-FFA4-4221-8495-4AEC191DDF9F}" destId="{110AC972-30F8-4972-8BD4-23CD9E037612}" srcOrd="0" destOrd="0" presId="urn:microsoft.com/office/officeart/2005/8/layout/chevron2"/>
    <dgm:cxn modelId="{CA9E3542-55A6-4EC0-9667-A25709B584B7}" srcId="{5C7117A2-FFA4-4221-8495-4AEC191DDF9F}" destId="{274CBF0B-5E8D-4F2B-AEDD-E91BAB3CEA15}" srcOrd="3" destOrd="0" parTransId="{6BF80ADF-306D-41E7-8DF6-D21D6F1A75E7}" sibTransId="{6DD9BCD2-5142-4CC8-8DC2-01B8C969F07B}"/>
    <dgm:cxn modelId="{17F1EA69-97FF-4B1E-92DD-26997104E2FA}" type="presOf" srcId="{6AF7B219-B5CA-4FDA-95A6-336B3281C4C3}" destId="{18FA2302-7369-4900-BBE6-ACCBA6594EF2}" srcOrd="0" destOrd="2" presId="urn:microsoft.com/office/officeart/2005/8/layout/chevron2"/>
    <dgm:cxn modelId="{5CC4DF6E-1672-4B00-B5FF-D251303CFADE}" srcId="{7CA0C4A2-B01E-4FEC-A4E5-1099A6AB187B}" destId="{01AF1FB5-7084-47E6-96E1-554DA8E069AE}" srcOrd="1" destOrd="0" parTransId="{6E3AC15D-98DC-4413-9708-4593395F2088}" sibTransId="{12D459D2-C01E-455E-A958-334CAB1E267C}"/>
    <dgm:cxn modelId="{A085E655-D295-4418-A5BD-B1A9098F49B6}" type="presOf" srcId="{01AF1FB5-7084-47E6-96E1-554DA8E069AE}" destId="{3EAE1A66-829C-41DD-BEC6-BE2DBC96D783}" srcOrd="0" destOrd="1" presId="urn:microsoft.com/office/officeart/2005/8/layout/chevron2"/>
    <dgm:cxn modelId="{F7FC527F-62C8-45D0-909B-39B15B0F289F}" type="presOf" srcId="{109936D1-B413-464D-8A86-C111B06696C7}" destId="{18FA2302-7369-4900-BBE6-ACCBA6594EF2}" srcOrd="0" destOrd="1" presId="urn:microsoft.com/office/officeart/2005/8/layout/chevron2"/>
    <dgm:cxn modelId="{FF9D777F-8297-41E7-8BB2-1008CC531383}" type="presOf" srcId="{274CBF0B-5E8D-4F2B-AEDD-E91BAB3CEA15}" destId="{DED795EE-4427-4DEF-9291-13C3514EE024}" srcOrd="0" destOrd="0" presId="urn:microsoft.com/office/officeart/2005/8/layout/chevron2"/>
    <dgm:cxn modelId="{D100B082-A5E8-45C0-8402-E4F14E40B532}" srcId="{CE4B0982-C3BA-4F5E-9C0D-14A316F77BE2}" destId="{6AF7B219-B5CA-4FDA-95A6-336B3281C4C3}" srcOrd="2" destOrd="0" parTransId="{800C3EB4-D057-40A6-88A6-8012CF0ABF40}" sibTransId="{0627B6BC-3F4F-4C62-AB9B-630D311939B1}"/>
    <dgm:cxn modelId="{D159FD8D-A5D9-4D91-932D-90E2B8BA2868}" srcId="{5C7117A2-FFA4-4221-8495-4AEC191DDF9F}" destId="{2C0D518A-6341-4DC1-A1B2-092ED4A8F1EB}" srcOrd="1" destOrd="0" parTransId="{582188A2-CD39-404E-8A8F-32497C4508B3}" sibTransId="{52AEB9FB-E1CC-4ED1-82BD-D73BB9732E49}"/>
    <dgm:cxn modelId="{50F38792-2BC3-4E3C-8AEA-91F5846E80D1}" type="presOf" srcId="{D6959379-A9E1-4CAD-99B3-8DD10B5C5CA8}" destId="{A7022136-FC17-4557-A6B2-77518250249C}" srcOrd="0" destOrd="1" presId="urn:microsoft.com/office/officeart/2005/8/layout/chevron2"/>
    <dgm:cxn modelId="{02CA2E94-BF98-4823-91F2-A1BEE33F54F6}" type="presOf" srcId="{3AD4B692-D88A-4DE1-870A-E60AA878CCAC}" destId="{18FA2302-7369-4900-BBE6-ACCBA6594EF2}" srcOrd="0" destOrd="0" presId="urn:microsoft.com/office/officeart/2005/8/layout/chevron2"/>
    <dgm:cxn modelId="{53E35C9E-5ECC-4C04-824F-D00C00E96CB3}" type="presOf" srcId="{2C0D518A-6341-4DC1-A1B2-092ED4A8F1EB}" destId="{9D50AF5E-588E-4153-80F6-BFE79B1607B2}" srcOrd="0" destOrd="0" presId="urn:microsoft.com/office/officeart/2005/8/layout/chevron2"/>
    <dgm:cxn modelId="{60BF5BAB-A434-4E6F-A0BD-FBDD95759CF8}" srcId="{5C7117A2-FFA4-4221-8495-4AEC191DDF9F}" destId="{CE4B0982-C3BA-4F5E-9C0D-14A316F77BE2}" srcOrd="0" destOrd="0" parTransId="{5C3D336D-5089-4ADB-BB13-112BF3952DB6}" sibTransId="{AE3945A1-3BE1-4AE5-92D5-75C2F402EDC0}"/>
    <dgm:cxn modelId="{BBBF02B2-A98C-4ACE-8C7A-691AD8D72548}" srcId="{274CBF0B-5E8D-4F2B-AEDD-E91BAB3CEA15}" destId="{500348C8-6D4B-4176-8C70-4BAEE40C761E}" srcOrd="0" destOrd="0" parTransId="{7750182F-9429-4BA9-8769-5D674E00DC53}" sibTransId="{6196DA61-C1C6-40F0-B988-8B90A8288E2C}"/>
    <dgm:cxn modelId="{E48932B2-FAF9-43F3-9BEB-09B7151106E4}" type="presOf" srcId="{451E0AEA-2218-43CF-81DE-842702F5DC36}" destId="{18FA2302-7369-4900-BBE6-ACCBA6594EF2}" srcOrd="0" destOrd="3" presId="urn:microsoft.com/office/officeart/2005/8/layout/chevron2"/>
    <dgm:cxn modelId="{6DF6F9B2-9456-4895-B8DE-E07B63092739}" srcId="{7CA0C4A2-B01E-4FEC-A4E5-1099A6AB187B}" destId="{56874BCC-3E93-495E-99FF-01D8576A2A65}" srcOrd="0" destOrd="0" parTransId="{2E781379-7036-43D2-8319-56B53657C913}" sibTransId="{C5D7D2C2-9D2D-4746-9109-1B4BBEDEF830}"/>
    <dgm:cxn modelId="{BE5C63D6-7946-4904-A27C-5E35907505C2}" srcId="{7CA0C4A2-B01E-4FEC-A4E5-1099A6AB187B}" destId="{872215B0-232A-4F29-B82A-E4EE49C5C122}" srcOrd="2" destOrd="0" parTransId="{A42C0BE7-BAF8-42CD-8318-FEF80BDD0991}" sibTransId="{5379E709-4522-417E-94A0-C8F5692D9947}"/>
    <dgm:cxn modelId="{F97390D7-AD27-42F1-86FD-F4FB98F2CE17}" type="presOf" srcId="{0B42DC4F-E715-4A0C-AA0C-8136A14E5D94}" destId="{5CFA7003-4570-45CD-B8BD-8BA84491FE9A}" srcOrd="0" destOrd="2" presId="urn:microsoft.com/office/officeart/2005/8/layout/chevron2"/>
    <dgm:cxn modelId="{2F7DF5E1-D311-4337-8C23-DDF49CE2F004}" type="presOf" srcId="{6FC29715-0E8F-4750-B737-FB99BFCD7D52}" destId="{A7022136-FC17-4557-A6B2-77518250249C}" srcOrd="0" destOrd="2" presId="urn:microsoft.com/office/officeart/2005/8/layout/chevron2"/>
    <dgm:cxn modelId="{D96D96E7-08F7-42E2-8F56-8D51989B7F19}" type="presOf" srcId="{CE4B0982-C3BA-4F5E-9C0D-14A316F77BE2}" destId="{F9F893F1-2368-4C61-854D-A40D44A98E87}" srcOrd="0" destOrd="0" presId="urn:microsoft.com/office/officeart/2005/8/layout/chevron2"/>
    <dgm:cxn modelId="{55ADECE9-B47F-4A25-B8FB-2740274280A3}" srcId="{CE4B0982-C3BA-4F5E-9C0D-14A316F77BE2}" destId="{451E0AEA-2218-43CF-81DE-842702F5DC36}" srcOrd="3" destOrd="0" parTransId="{26FC673C-AF14-4BD1-AE79-B25BD9ECC032}" sibTransId="{848DA844-BCD4-4A7A-BF52-939D3517E4D0}"/>
    <dgm:cxn modelId="{B33604ED-598B-47FF-8510-84E95F030162}" srcId="{2C0D518A-6341-4DC1-A1B2-092ED4A8F1EB}" destId="{9C7A86AF-558B-495C-90C8-7BDEAE7EA10E}" srcOrd="0" destOrd="0" parTransId="{53F36E75-81DE-4606-A53C-57492E540DA7}" sibTransId="{59F8C204-AFF5-4478-8AE8-114BBB031157}"/>
    <dgm:cxn modelId="{C4CDB3F2-79A8-4164-928A-726E3BDE96B3}" type="presOf" srcId="{7CA0C4A2-B01E-4FEC-A4E5-1099A6AB187B}" destId="{76EC3F00-A23B-418F-9576-C780FE0BD860}" srcOrd="0" destOrd="0" presId="urn:microsoft.com/office/officeart/2005/8/layout/chevron2"/>
    <dgm:cxn modelId="{0010D0FD-0D7D-4720-9DD0-AA6BFA2490D7}" type="presOf" srcId="{9C7A86AF-558B-495C-90C8-7BDEAE7EA10E}" destId="{A7022136-FC17-4557-A6B2-77518250249C}" srcOrd="0" destOrd="0" presId="urn:microsoft.com/office/officeart/2005/8/layout/chevron2"/>
    <dgm:cxn modelId="{E1D8AEFE-8249-4046-AE15-DD91368525AB}" type="presOf" srcId="{56874BCC-3E93-495E-99FF-01D8576A2A65}" destId="{3EAE1A66-829C-41DD-BEC6-BE2DBC96D783}" srcOrd="0" destOrd="0" presId="urn:microsoft.com/office/officeart/2005/8/layout/chevron2"/>
    <dgm:cxn modelId="{B44A0C99-BA8D-4358-8FA8-FECED2B5E6BA}" type="presParOf" srcId="{110AC972-30F8-4972-8BD4-23CD9E037612}" destId="{AA6668A9-F04F-48C0-A2CF-67D9C4B28F25}" srcOrd="0" destOrd="0" presId="urn:microsoft.com/office/officeart/2005/8/layout/chevron2"/>
    <dgm:cxn modelId="{6F5E68C3-CC66-43FA-8053-B37B2AF7FACB}" type="presParOf" srcId="{AA6668A9-F04F-48C0-A2CF-67D9C4B28F25}" destId="{F9F893F1-2368-4C61-854D-A40D44A98E87}" srcOrd="0" destOrd="0" presId="urn:microsoft.com/office/officeart/2005/8/layout/chevron2"/>
    <dgm:cxn modelId="{CEDBB884-3AA3-470E-8129-E092FE2F4BCC}" type="presParOf" srcId="{AA6668A9-F04F-48C0-A2CF-67D9C4B28F25}" destId="{18FA2302-7369-4900-BBE6-ACCBA6594EF2}" srcOrd="1" destOrd="0" presId="urn:microsoft.com/office/officeart/2005/8/layout/chevron2"/>
    <dgm:cxn modelId="{A9E98DCB-524C-425A-A00E-982AFEAF80EF}" type="presParOf" srcId="{110AC972-30F8-4972-8BD4-23CD9E037612}" destId="{2D4DF65D-1F04-4D76-AC81-3E202B1ED2D1}" srcOrd="1" destOrd="0" presId="urn:microsoft.com/office/officeart/2005/8/layout/chevron2"/>
    <dgm:cxn modelId="{381D45C9-165A-4084-8195-7E75D3D04214}" type="presParOf" srcId="{110AC972-30F8-4972-8BD4-23CD9E037612}" destId="{0DD12086-5C98-41D0-9BA9-018A82BE6ADD}" srcOrd="2" destOrd="0" presId="urn:microsoft.com/office/officeart/2005/8/layout/chevron2"/>
    <dgm:cxn modelId="{C2B15318-E761-4A2A-9366-5401E50FEAEA}" type="presParOf" srcId="{0DD12086-5C98-41D0-9BA9-018A82BE6ADD}" destId="{9D50AF5E-588E-4153-80F6-BFE79B1607B2}" srcOrd="0" destOrd="0" presId="urn:microsoft.com/office/officeart/2005/8/layout/chevron2"/>
    <dgm:cxn modelId="{12564579-D595-45AE-837B-21DF9994AA79}" type="presParOf" srcId="{0DD12086-5C98-41D0-9BA9-018A82BE6ADD}" destId="{A7022136-FC17-4557-A6B2-77518250249C}" srcOrd="1" destOrd="0" presId="urn:microsoft.com/office/officeart/2005/8/layout/chevron2"/>
    <dgm:cxn modelId="{452632FE-70FD-4BA1-82F5-ADE2893771C0}" type="presParOf" srcId="{110AC972-30F8-4972-8BD4-23CD9E037612}" destId="{0BC800A0-9AAF-4F89-9CC0-60B25E6BE7BD}" srcOrd="3" destOrd="0" presId="urn:microsoft.com/office/officeart/2005/8/layout/chevron2"/>
    <dgm:cxn modelId="{D3FDFB5D-319B-4F07-ACF8-ED78873FC36F}" type="presParOf" srcId="{110AC972-30F8-4972-8BD4-23CD9E037612}" destId="{D20F81BE-0E91-4A3D-8EE0-585DD868D45A}" srcOrd="4" destOrd="0" presId="urn:microsoft.com/office/officeart/2005/8/layout/chevron2"/>
    <dgm:cxn modelId="{164DE2C9-CC71-4BF4-9B31-29E8606702F2}" type="presParOf" srcId="{D20F81BE-0E91-4A3D-8EE0-585DD868D45A}" destId="{76EC3F00-A23B-418F-9576-C780FE0BD860}" srcOrd="0" destOrd="0" presId="urn:microsoft.com/office/officeart/2005/8/layout/chevron2"/>
    <dgm:cxn modelId="{8E899F62-B44A-4616-9164-C0E74888786F}" type="presParOf" srcId="{D20F81BE-0E91-4A3D-8EE0-585DD868D45A}" destId="{3EAE1A66-829C-41DD-BEC6-BE2DBC96D783}" srcOrd="1" destOrd="0" presId="urn:microsoft.com/office/officeart/2005/8/layout/chevron2"/>
    <dgm:cxn modelId="{3C8BDAD4-3D03-4062-9D26-777D127B37C1}" type="presParOf" srcId="{110AC972-30F8-4972-8BD4-23CD9E037612}" destId="{0A5D1EEF-C8F1-4172-B5DE-CF9A0A940D14}" srcOrd="5" destOrd="0" presId="urn:microsoft.com/office/officeart/2005/8/layout/chevron2"/>
    <dgm:cxn modelId="{2B58595C-643C-411B-A475-E13D343EFF55}" type="presParOf" srcId="{110AC972-30F8-4972-8BD4-23CD9E037612}" destId="{C6D0C9A1-2766-419D-A380-943D1A0E09E7}" srcOrd="6" destOrd="0" presId="urn:microsoft.com/office/officeart/2005/8/layout/chevron2"/>
    <dgm:cxn modelId="{D5A38108-2668-4022-B956-92B768256188}" type="presParOf" srcId="{C6D0C9A1-2766-419D-A380-943D1A0E09E7}" destId="{DED795EE-4427-4DEF-9291-13C3514EE024}" srcOrd="0" destOrd="0" presId="urn:microsoft.com/office/officeart/2005/8/layout/chevron2"/>
    <dgm:cxn modelId="{A2D5228F-EEF6-4DB9-9E07-E6830BF38CED}" type="presParOf" srcId="{C6D0C9A1-2766-419D-A380-943D1A0E09E7}" destId="{5CFA7003-4570-45CD-B8BD-8BA84491FE9A}"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F893F1-2368-4C61-854D-A40D44A98E87}">
      <dsp:nvSpPr>
        <dsp:cNvPr id="0" name=""/>
        <dsp:cNvSpPr/>
      </dsp:nvSpPr>
      <dsp:spPr>
        <a:xfrm rot="5400000">
          <a:off x="-416024" y="425878"/>
          <a:ext cx="2773493" cy="1941445"/>
        </a:xfrm>
        <a:prstGeom prst="chevron">
          <a:avLst/>
        </a:prstGeom>
        <a:solidFill>
          <a:schemeClr val="tx1"/>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rtl="0">
            <a:lnSpc>
              <a:spcPct val="90000"/>
            </a:lnSpc>
            <a:spcBef>
              <a:spcPct val="0"/>
            </a:spcBef>
            <a:spcAft>
              <a:spcPct val="35000"/>
            </a:spcAft>
            <a:buNone/>
          </a:pPr>
          <a:r>
            <a:rPr lang="en-US" sz="3000" kern="1200" dirty="0">
              <a:latin typeface="Franklin Gothic Medium" panose="020B0603020102020204"/>
            </a:rPr>
            <a:t>Policy Drivers</a:t>
          </a:r>
        </a:p>
      </dsp:txBody>
      <dsp:txXfrm rot="-5400000">
        <a:off x="1" y="980577"/>
        <a:ext cx="1941445" cy="832048"/>
      </dsp:txXfrm>
    </dsp:sp>
    <dsp:sp modelId="{18FA2302-7369-4900-BBE6-ACCBA6594EF2}">
      <dsp:nvSpPr>
        <dsp:cNvPr id="0" name=""/>
        <dsp:cNvSpPr/>
      </dsp:nvSpPr>
      <dsp:spPr>
        <a:xfrm rot="5400000">
          <a:off x="6931216" y="-4979916"/>
          <a:ext cx="1802770" cy="11782313"/>
        </a:xfrm>
        <a:prstGeom prst="round2SameRect">
          <a:avLst/>
        </a:prstGeom>
        <a:solidFill>
          <a:schemeClr val="lt1">
            <a:alpha val="9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rtl="0">
            <a:lnSpc>
              <a:spcPct val="90000"/>
            </a:lnSpc>
            <a:spcBef>
              <a:spcPct val="0"/>
            </a:spcBef>
            <a:spcAft>
              <a:spcPct val="15000"/>
            </a:spcAft>
            <a:buChar char="•"/>
          </a:pPr>
          <a:r>
            <a:rPr lang="en-US" sz="1700" kern="1200" dirty="0">
              <a:latin typeface="+mn-lt"/>
            </a:rPr>
            <a:t>Navy piloted </a:t>
          </a:r>
          <a:r>
            <a:rPr lang="en-US" sz="1700" kern="1200" dirty="0"/>
            <a:t>Process Improvement for Non-Delayed Contraception (</a:t>
          </a:r>
          <a:r>
            <a:rPr lang="en-US" sz="1700" kern="1200" dirty="0">
              <a:latin typeface="+mn-lt"/>
            </a:rPr>
            <a:t>PINC) clinics and doubled the rates of contraception prescribed and LARCs dispensed</a:t>
          </a:r>
        </a:p>
        <a:p>
          <a:pPr marL="171450" lvl="1" indent="-171450" algn="l" defTabSz="755650" rtl="0">
            <a:lnSpc>
              <a:spcPct val="90000"/>
            </a:lnSpc>
            <a:spcBef>
              <a:spcPct val="0"/>
            </a:spcBef>
            <a:spcAft>
              <a:spcPct val="15000"/>
            </a:spcAft>
            <a:buChar char="•"/>
          </a:pPr>
          <a:r>
            <a:rPr lang="en-US" sz="1700" kern="1200" dirty="0">
              <a:latin typeface="+mn-lt"/>
            </a:rPr>
            <a:t>Secretary of Defense Memorandum for Director, DHA, “Walk-in Contraception Services at Military Medical Treatment Facilities”</a:t>
          </a:r>
        </a:p>
        <a:p>
          <a:pPr marL="171450" lvl="1" indent="-171450" algn="l" defTabSz="755650" rtl="0">
            <a:lnSpc>
              <a:spcPct val="90000"/>
            </a:lnSpc>
            <a:spcBef>
              <a:spcPct val="0"/>
            </a:spcBef>
            <a:spcAft>
              <a:spcPct val="15000"/>
            </a:spcAft>
            <a:buChar char="•"/>
          </a:pPr>
          <a:r>
            <a:rPr lang="en-US" sz="1700" kern="1200" dirty="0">
              <a:latin typeface="+mn-lt"/>
            </a:rPr>
            <a:t>Women’s Health Team in Medical Affairs works with clinicians and policy SMEs on an enterprise-wide policy</a:t>
          </a:r>
        </a:p>
        <a:p>
          <a:pPr marL="171450" lvl="1" indent="-171450" algn="l" defTabSz="755650" rtl="0">
            <a:lnSpc>
              <a:spcPct val="90000"/>
            </a:lnSpc>
            <a:spcBef>
              <a:spcPct val="0"/>
            </a:spcBef>
            <a:spcAft>
              <a:spcPct val="15000"/>
            </a:spcAft>
            <a:buChar char="•"/>
          </a:pPr>
          <a:r>
            <a:rPr lang="en-US" sz="1700" kern="1200" dirty="0">
              <a:latin typeface="+mn-lt"/>
            </a:rPr>
            <a:t>DHA-Administrative Instruction (DHA-AI) 6025.09, “Walk-in Contraception Services at Military Medical Treatment Facilities” </a:t>
          </a:r>
        </a:p>
      </dsp:txBody>
      <dsp:txXfrm rot="-5400000">
        <a:off x="1941445" y="97859"/>
        <a:ext cx="11694309" cy="1626762"/>
      </dsp:txXfrm>
    </dsp:sp>
    <dsp:sp modelId="{9D50AF5E-588E-4153-80F6-BFE79B1607B2}">
      <dsp:nvSpPr>
        <dsp:cNvPr id="0" name=""/>
        <dsp:cNvSpPr/>
      </dsp:nvSpPr>
      <dsp:spPr>
        <a:xfrm rot="5400000">
          <a:off x="-416024" y="3060482"/>
          <a:ext cx="2773493" cy="1941445"/>
        </a:xfrm>
        <a:prstGeom prst="chevron">
          <a:avLst/>
        </a:prstGeom>
        <a:solidFill>
          <a:schemeClr val="tx2"/>
        </a:solidFill>
        <a:ln w="12700" cap="flat" cmpd="sng" algn="ctr">
          <a:solidFill>
            <a:schemeClr val="accent6">
              <a:shade val="80000"/>
              <a:hueOff val="-89666"/>
              <a:satOff val="6426"/>
              <a:lumOff val="82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Franklin Gothic Medium" panose="020B0603020102020204"/>
            </a:rPr>
            <a:t>WH</a:t>
          </a:r>
          <a:r>
            <a:rPr lang="en-US" sz="3000" kern="1200" dirty="0"/>
            <a:t>CMT DHHQ</a:t>
          </a:r>
        </a:p>
      </dsp:txBody>
      <dsp:txXfrm rot="-5400000">
        <a:off x="1" y="3615181"/>
        <a:ext cx="1941445" cy="832048"/>
      </dsp:txXfrm>
    </dsp:sp>
    <dsp:sp modelId="{A7022136-FC17-4557-A6B2-77518250249C}">
      <dsp:nvSpPr>
        <dsp:cNvPr id="0" name=""/>
        <dsp:cNvSpPr/>
      </dsp:nvSpPr>
      <dsp:spPr>
        <a:xfrm rot="5400000">
          <a:off x="6931216" y="-2345313"/>
          <a:ext cx="1802770" cy="11782313"/>
        </a:xfrm>
        <a:prstGeom prst="round2SameRect">
          <a:avLst/>
        </a:prstGeom>
        <a:solidFill>
          <a:schemeClr val="lt1">
            <a:alpha val="90000"/>
            <a:hueOff val="0"/>
            <a:satOff val="0"/>
            <a:lumOff val="0"/>
            <a:alphaOff val="0"/>
          </a:schemeClr>
        </a:solidFill>
        <a:ln w="12700" cap="flat" cmpd="sng" algn="ctr">
          <a:solidFill>
            <a:schemeClr val="accent6">
              <a:shade val="80000"/>
              <a:hueOff val="-89666"/>
              <a:satOff val="6426"/>
              <a:lumOff val="825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Develops WiCS implementation infrastructure and resources</a:t>
          </a:r>
        </a:p>
        <a:p>
          <a:pPr marL="285750" lvl="1" indent="-285750" algn="l" defTabSz="1244600">
            <a:lnSpc>
              <a:spcPct val="90000"/>
            </a:lnSpc>
            <a:spcBef>
              <a:spcPct val="0"/>
            </a:spcBef>
            <a:spcAft>
              <a:spcPct val="15000"/>
            </a:spcAft>
            <a:buChar char="•"/>
          </a:pPr>
          <a:r>
            <a:rPr lang="en-US" sz="2800" kern="1200" dirty="0"/>
            <a:t>Adjudicates compliance component challenges</a:t>
          </a:r>
        </a:p>
        <a:p>
          <a:pPr marL="285750" lvl="1" indent="-285750" algn="l" defTabSz="1244600">
            <a:lnSpc>
              <a:spcPct val="90000"/>
            </a:lnSpc>
            <a:spcBef>
              <a:spcPct val="0"/>
            </a:spcBef>
            <a:spcAft>
              <a:spcPct val="15000"/>
            </a:spcAft>
            <a:buChar char="•"/>
          </a:pPr>
          <a:r>
            <a:rPr lang="en-US" sz="2800" kern="1200" dirty="0"/>
            <a:t>Reports MHS progress towards WiCS DHA-AI compliance to DHA leadership</a:t>
          </a:r>
        </a:p>
      </dsp:txBody>
      <dsp:txXfrm rot="-5400000">
        <a:off x="1941445" y="2732462"/>
        <a:ext cx="11694309" cy="1626762"/>
      </dsp:txXfrm>
    </dsp:sp>
    <dsp:sp modelId="{76EC3F00-A23B-418F-9576-C780FE0BD860}">
      <dsp:nvSpPr>
        <dsp:cNvPr id="0" name=""/>
        <dsp:cNvSpPr/>
      </dsp:nvSpPr>
      <dsp:spPr>
        <a:xfrm rot="5400000">
          <a:off x="-416024" y="5695086"/>
          <a:ext cx="2773493" cy="1941445"/>
        </a:xfrm>
        <a:prstGeom prst="chevron">
          <a:avLst/>
        </a:prstGeom>
        <a:solidFill>
          <a:schemeClr val="accent2"/>
        </a:solidFill>
        <a:ln w="12700" cap="flat" cmpd="sng" algn="ctr">
          <a:solidFill>
            <a:schemeClr val="accent6">
              <a:shade val="80000"/>
              <a:hueOff val="-179331"/>
              <a:satOff val="12853"/>
              <a:lumOff val="1650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Network Leads</a:t>
          </a:r>
        </a:p>
      </dsp:txBody>
      <dsp:txXfrm rot="-5400000">
        <a:off x="1" y="6249785"/>
        <a:ext cx="1941445" cy="832048"/>
      </dsp:txXfrm>
    </dsp:sp>
    <dsp:sp modelId="{3EAE1A66-829C-41DD-BEC6-BE2DBC96D783}">
      <dsp:nvSpPr>
        <dsp:cNvPr id="0" name=""/>
        <dsp:cNvSpPr/>
      </dsp:nvSpPr>
      <dsp:spPr>
        <a:xfrm rot="5400000">
          <a:off x="6931216" y="289290"/>
          <a:ext cx="1802770" cy="11782313"/>
        </a:xfrm>
        <a:prstGeom prst="round2SameRect">
          <a:avLst/>
        </a:prstGeom>
        <a:solidFill>
          <a:schemeClr val="lt1">
            <a:alpha val="90000"/>
            <a:hueOff val="0"/>
            <a:satOff val="0"/>
            <a:lumOff val="0"/>
            <a:alphaOff val="0"/>
          </a:schemeClr>
        </a:solidFill>
        <a:ln w="12700" cap="flat" cmpd="sng" algn="ctr">
          <a:solidFill>
            <a:schemeClr val="accent6">
              <a:shade val="80000"/>
              <a:hueOff val="-179331"/>
              <a:satOff val="12853"/>
              <a:lumOff val="1650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Identify and support MTF WiCS Champion(s)</a:t>
          </a:r>
        </a:p>
        <a:p>
          <a:pPr marL="285750" lvl="1" indent="-285750" algn="l" defTabSz="1244600">
            <a:lnSpc>
              <a:spcPct val="90000"/>
            </a:lnSpc>
            <a:spcBef>
              <a:spcPct val="0"/>
            </a:spcBef>
            <a:spcAft>
              <a:spcPct val="15000"/>
            </a:spcAft>
            <a:buChar char="•"/>
          </a:pPr>
          <a:r>
            <a:rPr lang="en-US" sz="2800" kern="1200" dirty="0"/>
            <a:t>Report updates to the WH lead at DHHQ</a:t>
          </a:r>
        </a:p>
        <a:p>
          <a:pPr marL="285750" lvl="1" indent="-285750" algn="l" defTabSz="1244600">
            <a:lnSpc>
              <a:spcPct val="90000"/>
            </a:lnSpc>
            <a:spcBef>
              <a:spcPct val="0"/>
            </a:spcBef>
            <a:spcAft>
              <a:spcPct val="15000"/>
            </a:spcAft>
            <a:buChar char="•"/>
          </a:pPr>
          <a:r>
            <a:rPr lang="en-US" sz="2800" kern="1200" dirty="0"/>
            <a:t>Oversees the continuous monitoring &amp; quarterly compliance data submission, reporting, and provides coaching as needed</a:t>
          </a:r>
        </a:p>
      </dsp:txBody>
      <dsp:txXfrm rot="-5400000">
        <a:off x="1941445" y="5367065"/>
        <a:ext cx="11694309" cy="1626762"/>
      </dsp:txXfrm>
    </dsp:sp>
    <dsp:sp modelId="{DED795EE-4427-4DEF-9291-13C3514EE024}">
      <dsp:nvSpPr>
        <dsp:cNvPr id="0" name=""/>
        <dsp:cNvSpPr/>
      </dsp:nvSpPr>
      <dsp:spPr>
        <a:xfrm rot="5400000">
          <a:off x="-416024" y="8329689"/>
          <a:ext cx="2773493" cy="1941445"/>
        </a:xfrm>
        <a:prstGeom prst="chevron">
          <a:avLst/>
        </a:prstGeom>
        <a:solidFill>
          <a:schemeClr val="accent5">
            <a:lumMod val="75000"/>
          </a:schemeClr>
        </a:solidFill>
        <a:ln w="12700" cap="flat" cmpd="sng" algn="ctr">
          <a:solidFill>
            <a:schemeClr val="accent6">
              <a:shade val="80000"/>
              <a:hueOff val="-268997"/>
              <a:satOff val="19279"/>
              <a:lumOff val="247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MTF Champion</a:t>
          </a:r>
        </a:p>
      </dsp:txBody>
      <dsp:txXfrm rot="-5400000">
        <a:off x="1" y="8884388"/>
        <a:ext cx="1941445" cy="832048"/>
      </dsp:txXfrm>
    </dsp:sp>
    <dsp:sp modelId="{5CFA7003-4570-45CD-B8BD-8BA84491FE9A}">
      <dsp:nvSpPr>
        <dsp:cNvPr id="0" name=""/>
        <dsp:cNvSpPr/>
      </dsp:nvSpPr>
      <dsp:spPr>
        <a:xfrm rot="5400000">
          <a:off x="6931216" y="2923894"/>
          <a:ext cx="1802770" cy="11782313"/>
        </a:xfrm>
        <a:prstGeom prst="round2SameRect">
          <a:avLst/>
        </a:prstGeom>
        <a:solidFill>
          <a:schemeClr val="lt1">
            <a:alpha val="90000"/>
            <a:hueOff val="0"/>
            <a:satOff val="0"/>
            <a:lumOff val="0"/>
            <a:alphaOff val="0"/>
          </a:schemeClr>
        </a:solidFill>
        <a:ln w="12700" cap="flat" cmpd="sng" algn="ctr">
          <a:solidFill>
            <a:schemeClr val="accent6">
              <a:shade val="80000"/>
              <a:hueOff val="-268997"/>
              <a:satOff val="19279"/>
              <a:lumOff val="2475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Oversees execution of the WiCS implementation within the MTF</a:t>
          </a:r>
        </a:p>
        <a:p>
          <a:pPr marL="285750" lvl="1" indent="-285750" algn="l" defTabSz="1244600">
            <a:lnSpc>
              <a:spcPct val="90000"/>
            </a:lnSpc>
            <a:spcBef>
              <a:spcPct val="0"/>
            </a:spcBef>
            <a:spcAft>
              <a:spcPct val="15000"/>
            </a:spcAft>
            <a:buChar char="•"/>
          </a:pPr>
          <a:r>
            <a:rPr lang="en-US" sz="2800" kern="1200" dirty="0"/>
            <a:t>Coordinates across Depts within the MTF and reports to the WH Market Lead on compliance</a:t>
          </a:r>
        </a:p>
        <a:p>
          <a:pPr marL="285750" lvl="1" indent="-285750" algn="l" defTabSz="1244600">
            <a:lnSpc>
              <a:spcPct val="90000"/>
            </a:lnSpc>
            <a:spcBef>
              <a:spcPct val="0"/>
            </a:spcBef>
            <a:spcAft>
              <a:spcPct val="15000"/>
            </a:spcAft>
            <a:buChar char="•"/>
          </a:pPr>
          <a:r>
            <a:rPr lang="en-US" sz="2800" kern="1200" dirty="0"/>
            <a:t>Assesses and reports implementation compliance (monthly)</a:t>
          </a:r>
        </a:p>
      </dsp:txBody>
      <dsp:txXfrm rot="-5400000">
        <a:off x="1941445" y="8001669"/>
        <a:ext cx="11694309" cy="162676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0F35C924-987C-4811-8540-C30D58D796AB}" type="datetimeFigureOut">
              <a:rPr lang="en-US" smtClean="0"/>
              <a:t>7/29/2026</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DA2B76C-3512-4608-95E6-7E2A0C3AE53E}" type="slidenum">
              <a:rPr lang="en-US" smtClean="0"/>
              <a:t>‹#›</a:t>
            </a:fld>
            <a:endParaRPr lang="en-US" dirty="0"/>
          </a:p>
        </p:txBody>
      </p:sp>
    </p:spTree>
    <p:extLst>
      <p:ext uri="{BB962C8B-B14F-4D97-AF65-F5344CB8AC3E}">
        <p14:creationId xmlns:p14="http://schemas.microsoft.com/office/powerpoint/2010/main" val="2449387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857250"/>
            <a:ext cx="3086100" cy="2314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2B76C-3512-4608-95E6-7E2A0C3AE53E}" type="slidenum">
              <a:rPr lang="en-US" smtClean="0"/>
              <a:t>1</a:t>
            </a:fld>
            <a:endParaRPr lang="en-US" dirty="0"/>
          </a:p>
        </p:txBody>
      </p:sp>
    </p:spTree>
    <p:extLst>
      <p:ext uri="{BB962C8B-B14F-4D97-AF65-F5344CB8AC3E}">
        <p14:creationId xmlns:p14="http://schemas.microsoft.com/office/powerpoint/2010/main" val="1080178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56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0240"/>
            </a:lvl1pPr>
            <a:lvl2pPr marL="1950744" indent="0" algn="ctr">
              <a:buNone/>
              <a:defRPr sz="8533"/>
            </a:lvl2pPr>
            <a:lvl3pPr marL="3901489" indent="0" algn="ctr">
              <a:buNone/>
              <a:defRPr sz="7680"/>
            </a:lvl3pPr>
            <a:lvl4pPr marL="5852233" indent="0" algn="ctr">
              <a:buNone/>
              <a:defRPr sz="6827"/>
            </a:lvl4pPr>
            <a:lvl5pPr marL="7802978" indent="0" algn="ctr">
              <a:buNone/>
              <a:defRPr sz="6827"/>
            </a:lvl5pPr>
            <a:lvl6pPr marL="9753722" indent="0" algn="ctr">
              <a:buNone/>
              <a:defRPr sz="6827"/>
            </a:lvl6pPr>
            <a:lvl7pPr marL="11704466" indent="0" algn="ctr">
              <a:buNone/>
              <a:defRPr sz="6827"/>
            </a:lvl7pPr>
            <a:lvl8pPr marL="13655211" indent="0" algn="ctr">
              <a:buNone/>
              <a:defRPr sz="6827"/>
            </a:lvl8pPr>
            <a:lvl9pPr marL="15605955" indent="0" algn="ctr">
              <a:buNone/>
              <a:defRPr sz="6827"/>
            </a:lvl9pPr>
          </a:lstStyle>
          <a:p>
            <a:r>
              <a:rPr lang="en-US"/>
              <a:t>Click to edit Master subtitle style</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313881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137770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3"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3"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922931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425340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56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0240">
                <a:solidFill>
                  <a:schemeClr val="tx1"/>
                </a:solidFill>
              </a:defRPr>
            </a:lvl1pPr>
            <a:lvl2pPr marL="1950744" indent="0">
              <a:buNone/>
              <a:defRPr sz="8533">
                <a:solidFill>
                  <a:schemeClr val="tx1">
                    <a:tint val="75000"/>
                  </a:schemeClr>
                </a:solidFill>
              </a:defRPr>
            </a:lvl2pPr>
            <a:lvl3pPr marL="3901489" indent="0">
              <a:buNone/>
              <a:defRPr sz="7680">
                <a:solidFill>
                  <a:schemeClr val="tx1">
                    <a:tint val="75000"/>
                  </a:schemeClr>
                </a:solidFill>
              </a:defRPr>
            </a:lvl3pPr>
            <a:lvl4pPr marL="5852233" indent="0">
              <a:buNone/>
              <a:defRPr sz="6827">
                <a:solidFill>
                  <a:schemeClr val="tx1">
                    <a:tint val="75000"/>
                  </a:schemeClr>
                </a:solidFill>
              </a:defRPr>
            </a:lvl4pPr>
            <a:lvl5pPr marL="7802978" indent="0">
              <a:buNone/>
              <a:defRPr sz="6827">
                <a:solidFill>
                  <a:schemeClr val="tx1">
                    <a:tint val="75000"/>
                  </a:schemeClr>
                </a:solidFill>
              </a:defRPr>
            </a:lvl5pPr>
            <a:lvl6pPr marL="9753722" indent="0">
              <a:buNone/>
              <a:defRPr sz="6827">
                <a:solidFill>
                  <a:schemeClr val="tx1">
                    <a:tint val="75000"/>
                  </a:schemeClr>
                </a:solidFill>
              </a:defRPr>
            </a:lvl6pPr>
            <a:lvl7pPr marL="11704466" indent="0">
              <a:buNone/>
              <a:defRPr sz="6827">
                <a:solidFill>
                  <a:schemeClr val="tx1">
                    <a:tint val="75000"/>
                  </a:schemeClr>
                </a:solidFill>
              </a:defRPr>
            </a:lvl7pPr>
            <a:lvl8pPr marL="13655211" indent="0">
              <a:buNone/>
              <a:defRPr sz="6827">
                <a:solidFill>
                  <a:schemeClr val="tx1">
                    <a:tint val="75000"/>
                  </a:schemeClr>
                </a:solidFill>
              </a:defRPr>
            </a:lvl8pPr>
            <a:lvl9pPr marL="15605955" indent="0">
              <a:buNone/>
              <a:defRPr sz="682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3382232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4074186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6"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0240" b="1"/>
            </a:lvl1pPr>
            <a:lvl2pPr marL="1950744" indent="0">
              <a:buNone/>
              <a:defRPr sz="8533" b="1"/>
            </a:lvl2pPr>
            <a:lvl3pPr marL="3901489" indent="0">
              <a:buNone/>
              <a:defRPr sz="7680" b="1"/>
            </a:lvl3pPr>
            <a:lvl4pPr marL="5852233" indent="0">
              <a:buNone/>
              <a:defRPr sz="6827" b="1"/>
            </a:lvl4pPr>
            <a:lvl5pPr marL="7802978" indent="0">
              <a:buNone/>
              <a:defRPr sz="6827" b="1"/>
            </a:lvl5pPr>
            <a:lvl6pPr marL="9753722" indent="0">
              <a:buNone/>
              <a:defRPr sz="6827" b="1"/>
            </a:lvl6pPr>
            <a:lvl7pPr marL="11704466" indent="0">
              <a:buNone/>
              <a:defRPr sz="6827" b="1"/>
            </a:lvl7pPr>
            <a:lvl8pPr marL="13655211" indent="0">
              <a:buNone/>
              <a:defRPr sz="6827" b="1"/>
            </a:lvl8pPr>
            <a:lvl9pPr marL="15605955" indent="0">
              <a:buNone/>
              <a:defRPr sz="6827"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3" y="8069582"/>
            <a:ext cx="18659476" cy="3954778"/>
          </a:xfrm>
        </p:spPr>
        <p:txBody>
          <a:bodyPr anchor="b"/>
          <a:lstStyle>
            <a:lvl1pPr marL="0" indent="0">
              <a:buNone/>
              <a:defRPr sz="10240" b="1"/>
            </a:lvl1pPr>
            <a:lvl2pPr marL="1950744" indent="0">
              <a:buNone/>
              <a:defRPr sz="8533" b="1"/>
            </a:lvl2pPr>
            <a:lvl3pPr marL="3901489" indent="0">
              <a:buNone/>
              <a:defRPr sz="7680" b="1"/>
            </a:lvl3pPr>
            <a:lvl4pPr marL="5852233" indent="0">
              <a:buNone/>
              <a:defRPr sz="6827" b="1"/>
            </a:lvl4pPr>
            <a:lvl5pPr marL="7802978" indent="0">
              <a:buNone/>
              <a:defRPr sz="6827" b="1"/>
            </a:lvl5pPr>
            <a:lvl6pPr marL="9753722" indent="0">
              <a:buNone/>
              <a:defRPr sz="6827" b="1"/>
            </a:lvl6pPr>
            <a:lvl7pPr marL="11704466" indent="0">
              <a:buNone/>
              <a:defRPr sz="6827" b="1"/>
            </a:lvl7pPr>
            <a:lvl8pPr marL="13655211" indent="0">
              <a:buNone/>
              <a:defRPr sz="6827" b="1"/>
            </a:lvl8pPr>
            <a:lvl9pPr marL="15605955" indent="0">
              <a:buNone/>
              <a:defRPr sz="6827" b="1"/>
            </a:lvl9pPr>
          </a:lstStyle>
          <a:p>
            <a:pPr lvl="0"/>
            <a:r>
              <a:rPr lang="en-US"/>
              <a:t>Click to edit Master text styles</a:t>
            </a:r>
          </a:p>
        </p:txBody>
      </p:sp>
      <p:sp>
        <p:nvSpPr>
          <p:cNvPr id="6" name="Content Placeholder 5"/>
          <p:cNvSpPr>
            <a:spLocks noGrp="1"/>
          </p:cNvSpPr>
          <p:nvPr>
            <p:ph sz="quarter" idx="4"/>
          </p:nvPr>
        </p:nvSpPr>
        <p:spPr>
          <a:xfrm>
            <a:off x="22219923" y="12024360"/>
            <a:ext cx="1865947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481289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244361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1148608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4" cy="7680960"/>
          </a:xfrm>
        </p:spPr>
        <p:txBody>
          <a:bodyPr anchor="b"/>
          <a:lstStyle>
            <a:lvl1pPr>
              <a:defRPr sz="13654"/>
            </a:lvl1pPr>
          </a:lstStyle>
          <a:p>
            <a:r>
              <a:rPr lang="en-US"/>
              <a:t>Click to edit Master title style</a:t>
            </a:r>
          </a:p>
        </p:txBody>
      </p:sp>
      <p:sp>
        <p:nvSpPr>
          <p:cNvPr id="3" name="Content Placeholder 2"/>
          <p:cNvSpPr>
            <a:spLocks noGrp="1"/>
          </p:cNvSpPr>
          <p:nvPr>
            <p:ph idx="1"/>
          </p:nvPr>
        </p:nvSpPr>
        <p:spPr>
          <a:xfrm>
            <a:off x="18659476" y="4739647"/>
            <a:ext cx="22219920" cy="23393400"/>
          </a:xfrm>
        </p:spPr>
        <p:txBody>
          <a:bodyPr/>
          <a:lstStyle>
            <a:lvl1pPr>
              <a:defRPr sz="13654"/>
            </a:lvl1pPr>
            <a:lvl2pPr>
              <a:defRPr sz="11947"/>
            </a:lvl2pPr>
            <a:lvl3pPr>
              <a:defRPr sz="10240"/>
            </a:lvl3pPr>
            <a:lvl4pPr>
              <a:defRPr sz="8533"/>
            </a:lvl4pPr>
            <a:lvl5pPr>
              <a:defRPr sz="8533"/>
            </a:lvl5pPr>
            <a:lvl6pPr>
              <a:defRPr sz="8533"/>
            </a:lvl6pPr>
            <a:lvl7pPr>
              <a:defRPr sz="8533"/>
            </a:lvl7pPr>
            <a:lvl8pPr>
              <a:defRPr sz="8533"/>
            </a:lvl8pPr>
            <a:lvl9pPr>
              <a:defRPr sz="8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8" y="9875520"/>
            <a:ext cx="14156054" cy="18295622"/>
          </a:xfrm>
        </p:spPr>
        <p:txBody>
          <a:bodyPr/>
          <a:lstStyle>
            <a:lvl1pPr marL="0" indent="0">
              <a:buNone/>
              <a:defRPr sz="6827"/>
            </a:lvl1pPr>
            <a:lvl2pPr marL="1950744" indent="0">
              <a:buNone/>
              <a:defRPr sz="5973"/>
            </a:lvl2pPr>
            <a:lvl3pPr marL="3901489" indent="0">
              <a:buNone/>
              <a:defRPr sz="5120"/>
            </a:lvl3pPr>
            <a:lvl4pPr marL="5852233" indent="0">
              <a:buNone/>
              <a:defRPr sz="4267"/>
            </a:lvl4pPr>
            <a:lvl5pPr marL="7802978" indent="0">
              <a:buNone/>
              <a:defRPr sz="4267"/>
            </a:lvl5pPr>
            <a:lvl6pPr marL="9753722" indent="0">
              <a:buNone/>
              <a:defRPr sz="4267"/>
            </a:lvl6pPr>
            <a:lvl7pPr marL="11704466" indent="0">
              <a:buNone/>
              <a:defRPr sz="4267"/>
            </a:lvl7pPr>
            <a:lvl8pPr marL="13655211" indent="0">
              <a:buNone/>
              <a:defRPr sz="4267"/>
            </a:lvl8pPr>
            <a:lvl9pPr marL="15605955" indent="0">
              <a:buNone/>
              <a:defRPr sz="4267"/>
            </a:lvl9pPr>
          </a:lstStyle>
          <a:p>
            <a:pPr lvl="0"/>
            <a:r>
              <a:rPr lang="en-US"/>
              <a:t>Click to edit Master text styles</a:t>
            </a:r>
          </a:p>
        </p:txBody>
      </p:sp>
      <p:sp>
        <p:nvSpPr>
          <p:cNvPr id="5" name="Date Placeholder 4"/>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1846345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4" cy="7680960"/>
          </a:xfrm>
        </p:spPr>
        <p:txBody>
          <a:bodyPr anchor="b"/>
          <a:lstStyle>
            <a:lvl1pPr>
              <a:defRPr sz="13654"/>
            </a:lvl1pPr>
          </a:lstStyle>
          <a:p>
            <a:r>
              <a:rPr lang="en-US"/>
              <a:t>Click to edit Master title style</a:t>
            </a:r>
          </a:p>
        </p:txBody>
      </p:sp>
      <p:sp>
        <p:nvSpPr>
          <p:cNvPr id="3" name="Picture Placeholder 2"/>
          <p:cNvSpPr>
            <a:spLocks noGrp="1" noChangeAspect="1"/>
          </p:cNvSpPr>
          <p:nvPr>
            <p:ph type="pic" idx="1"/>
          </p:nvPr>
        </p:nvSpPr>
        <p:spPr>
          <a:xfrm>
            <a:off x="18659476" y="4739647"/>
            <a:ext cx="22219920" cy="23393400"/>
          </a:xfrm>
        </p:spPr>
        <p:txBody>
          <a:bodyPr anchor="t"/>
          <a:lstStyle>
            <a:lvl1pPr marL="0" indent="0">
              <a:buNone/>
              <a:defRPr sz="13654"/>
            </a:lvl1pPr>
            <a:lvl2pPr marL="1950744" indent="0">
              <a:buNone/>
              <a:defRPr sz="11947"/>
            </a:lvl2pPr>
            <a:lvl3pPr marL="3901489" indent="0">
              <a:buNone/>
              <a:defRPr sz="10240"/>
            </a:lvl3pPr>
            <a:lvl4pPr marL="5852233" indent="0">
              <a:buNone/>
              <a:defRPr sz="8533"/>
            </a:lvl4pPr>
            <a:lvl5pPr marL="7802978" indent="0">
              <a:buNone/>
              <a:defRPr sz="8533"/>
            </a:lvl5pPr>
            <a:lvl6pPr marL="9753722" indent="0">
              <a:buNone/>
              <a:defRPr sz="8533"/>
            </a:lvl6pPr>
            <a:lvl7pPr marL="11704466" indent="0">
              <a:buNone/>
              <a:defRPr sz="8533"/>
            </a:lvl7pPr>
            <a:lvl8pPr marL="13655211" indent="0">
              <a:buNone/>
              <a:defRPr sz="8533"/>
            </a:lvl8pPr>
            <a:lvl9pPr marL="15605955" indent="0">
              <a:buNone/>
              <a:defRPr sz="8533"/>
            </a:lvl9pPr>
          </a:lstStyle>
          <a:p>
            <a:r>
              <a:rPr lang="en-US" dirty="0"/>
              <a:t>Click icon to add picture</a:t>
            </a:r>
          </a:p>
        </p:txBody>
      </p:sp>
      <p:sp>
        <p:nvSpPr>
          <p:cNvPr id="4" name="Text Placeholder 3"/>
          <p:cNvSpPr>
            <a:spLocks noGrp="1"/>
          </p:cNvSpPr>
          <p:nvPr>
            <p:ph type="body" sz="half" idx="2"/>
          </p:nvPr>
        </p:nvSpPr>
        <p:spPr>
          <a:xfrm>
            <a:off x="3023238" y="9875520"/>
            <a:ext cx="14156054" cy="18295622"/>
          </a:xfrm>
        </p:spPr>
        <p:txBody>
          <a:bodyPr/>
          <a:lstStyle>
            <a:lvl1pPr marL="0" indent="0">
              <a:buNone/>
              <a:defRPr sz="6827"/>
            </a:lvl1pPr>
            <a:lvl2pPr marL="1950744" indent="0">
              <a:buNone/>
              <a:defRPr sz="5973"/>
            </a:lvl2pPr>
            <a:lvl3pPr marL="3901489" indent="0">
              <a:buNone/>
              <a:defRPr sz="5120"/>
            </a:lvl3pPr>
            <a:lvl4pPr marL="5852233" indent="0">
              <a:buNone/>
              <a:defRPr sz="4267"/>
            </a:lvl4pPr>
            <a:lvl5pPr marL="7802978" indent="0">
              <a:buNone/>
              <a:defRPr sz="4267"/>
            </a:lvl5pPr>
            <a:lvl6pPr marL="9753722" indent="0">
              <a:buNone/>
              <a:defRPr sz="4267"/>
            </a:lvl6pPr>
            <a:lvl7pPr marL="11704466" indent="0">
              <a:buNone/>
              <a:defRPr sz="4267"/>
            </a:lvl7pPr>
            <a:lvl8pPr marL="13655211" indent="0">
              <a:buNone/>
              <a:defRPr sz="4267"/>
            </a:lvl8pPr>
            <a:lvl9pPr marL="15605955" indent="0">
              <a:buNone/>
              <a:defRPr sz="4267"/>
            </a:lvl9pPr>
          </a:lstStyle>
          <a:p>
            <a:pPr lvl="0"/>
            <a:r>
              <a:rPr lang="en-US"/>
              <a:t>Click to edit Master text styles</a:t>
            </a:r>
          </a:p>
        </p:txBody>
      </p:sp>
      <p:sp>
        <p:nvSpPr>
          <p:cNvPr id="5" name="Date Placeholder 4"/>
          <p:cNvSpPr>
            <a:spLocks noGrp="1"/>
          </p:cNvSpPr>
          <p:nvPr>
            <p:ph type="dt" sz="half" idx="10"/>
          </p:nvPr>
        </p:nvSpPr>
        <p:spPr/>
        <p:txBody>
          <a:bodyPr/>
          <a:lstStyle/>
          <a:p>
            <a:fld id="{CC7CF713-C468-4268-B565-9538CEF858E1}" type="datetimeFigureOut">
              <a:rPr lang="en-US" smtClean="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E26E47-77C9-4D81-ACF5-208FEED45EF9}" type="slidenum">
              <a:rPr lang="en-US" smtClean="0"/>
              <a:t>‹#›</a:t>
            </a:fld>
            <a:endParaRPr lang="en-US" dirty="0"/>
          </a:p>
        </p:txBody>
      </p:sp>
    </p:spTree>
    <p:extLst>
      <p:ext uri="{BB962C8B-B14F-4D97-AF65-F5344CB8AC3E}">
        <p14:creationId xmlns:p14="http://schemas.microsoft.com/office/powerpoint/2010/main" val="759632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120">
                <a:solidFill>
                  <a:schemeClr val="tx1">
                    <a:tint val="75000"/>
                  </a:schemeClr>
                </a:solidFill>
              </a:defRPr>
            </a:lvl1pPr>
          </a:lstStyle>
          <a:p>
            <a:fld id="{CC7CF713-C468-4268-B565-9538CEF858E1}" type="datetimeFigureOut">
              <a:rPr lang="en-US" smtClean="0"/>
              <a:t>7/29/2026</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12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120">
                <a:solidFill>
                  <a:schemeClr val="tx1">
                    <a:tint val="75000"/>
                  </a:schemeClr>
                </a:solidFill>
              </a:defRPr>
            </a:lvl1pPr>
          </a:lstStyle>
          <a:p>
            <a:fld id="{87E26E47-77C9-4D81-ACF5-208FEED45EF9}" type="slidenum">
              <a:rPr lang="en-US" smtClean="0"/>
              <a:t>‹#›</a:t>
            </a:fld>
            <a:endParaRPr lang="en-US" dirty="0"/>
          </a:p>
        </p:txBody>
      </p:sp>
    </p:spTree>
    <p:extLst>
      <p:ext uri="{BB962C8B-B14F-4D97-AF65-F5344CB8AC3E}">
        <p14:creationId xmlns:p14="http://schemas.microsoft.com/office/powerpoint/2010/main" val="73738897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3901489" rtl="0" eaLnBrk="1" latinLnBrk="0" hangingPunct="1">
        <a:lnSpc>
          <a:spcPct val="90000"/>
        </a:lnSpc>
        <a:spcBef>
          <a:spcPct val="0"/>
        </a:spcBef>
        <a:buNone/>
        <a:defRPr sz="18774" kern="1200">
          <a:solidFill>
            <a:schemeClr val="tx1"/>
          </a:solidFill>
          <a:latin typeface="+mj-lt"/>
          <a:ea typeface="+mj-ea"/>
          <a:cs typeface="+mj-cs"/>
        </a:defRPr>
      </a:lvl1pPr>
    </p:titleStyle>
    <p:bodyStyle>
      <a:lvl1pPr marL="975372" indent="-975372" algn="l" defTabSz="3901489" rtl="0" eaLnBrk="1" latinLnBrk="0" hangingPunct="1">
        <a:lnSpc>
          <a:spcPct val="90000"/>
        </a:lnSpc>
        <a:spcBef>
          <a:spcPts val="4267"/>
        </a:spcBef>
        <a:buFont typeface="Arial" panose="020B0604020202020204" pitchFamily="34" charset="0"/>
        <a:buChar char="•"/>
        <a:defRPr sz="11947" kern="1200">
          <a:solidFill>
            <a:schemeClr val="tx1"/>
          </a:solidFill>
          <a:latin typeface="+mn-lt"/>
          <a:ea typeface="+mn-ea"/>
          <a:cs typeface="+mn-cs"/>
        </a:defRPr>
      </a:lvl1pPr>
      <a:lvl2pPr marL="2926117" indent="-975372" algn="l" defTabSz="3901489" rtl="0" eaLnBrk="1" latinLnBrk="0" hangingPunct="1">
        <a:lnSpc>
          <a:spcPct val="90000"/>
        </a:lnSpc>
        <a:spcBef>
          <a:spcPts val="2133"/>
        </a:spcBef>
        <a:buFont typeface="Arial" panose="020B0604020202020204" pitchFamily="34" charset="0"/>
        <a:buChar char="•"/>
        <a:defRPr sz="10240" kern="1200">
          <a:solidFill>
            <a:schemeClr val="tx1"/>
          </a:solidFill>
          <a:latin typeface="+mn-lt"/>
          <a:ea typeface="+mn-ea"/>
          <a:cs typeface="+mn-cs"/>
        </a:defRPr>
      </a:lvl2pPr>
      <a:lvl3pPr marL="4876861" indent="-975372" algn="l" defTabSz="3901489" rtl="0" eaLnBrk="1" latinLnBrk="0" hangingPunct="1">
        <a:lnSpc>
          <a:spcPct val="90000"/>
        </a:lnSpc>
        <a:spcBef>
          <a:spcPts val="2133"/>
        </a:spcBef>
        <a:buFont typeface="Arial" panose="020B0604020202020204" pitchFamily="34" charset="0"/>
        <a:buChar char="•"/>
        <a:defRPr sz="8533" kern="1200">
          <a:solidFill>
            <a:schemeClr val="tx1"/>
          </a:solidFill>
          <a:latin typeface="+mn-lt"/>
          <a:ea typeface="+mn-ea"/>
          <a:cs typeface="+mn-cs"/>
        </a:defRPr>
      </a:lvl3pPr>
      <a:lvl4pPr marL="6827605"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4pPr>
      <a:lvl5pPr marL="8778350"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5pPr>
      <a:lvl6pPr marL="10729094"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6pPr>
      <a:lvl7pPr marL="12679838"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7pPr>
      <a:lvl8pPr marL="14630583"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8pPr>
      <a:lvl9pPr marL="16581327" indent="-975372" algn="l" defTabSz="3901489" rtl="0" eaLnBrk="1" latinLnBrk="0" hangingPunct="1">
        <a:lnSpc>
          <a:spcPct val="90000"/>
        </a:lnSpc>
        <a:spcBef>
          <a:spcPts val="2133"/>
        </a:spcBef>
        <a:buFont typeface="Arial" panose="020B0604020202020204" pitchFamily="34" charset="0"/>
        <a:buChar char="•"/>
        <a:defRPr sz="7680" kern="1200">
          <a:solidFill>
            <a:schemeClr val="tx1"/>
          </a:solidFill>
          <a:latin typeface="+mn-lt"/>
          <a:ea typeface="+mn-ea"/>
          <a:cs typeface="+mn-cs"/>
        </a:defRPr>
      </a:lvl9pPr>
    </p:bodyStyle>
    <p:otherStyle>
      <a:defPPr>
        <a:defRPr lang="en-US"/>
      </a:defPPr>
      <a:lvl1pPr marL="0" algn="l" defTabSz="3901489" rtl="0" eaLnBrk="1" latinLnBrk="0" hangingPunct="1">
        <a:defRPr sz="7680" kern="1200">
          <a:solidFill>
            <a:schemeClr val="tx1"/>
          </a:solidFill>
          <a:latin typeface="+mn-lt"/>
          <a:ea typeface="+mn-ea"/>
          <a:cs typeface="+mn-cs"/>
        </a:defRPr>
      </a:lvl1pPr>
      <a:lvl2pPr marL="1950744" algn="l" defTabSz="3901489" rtl="0" eaLnBrk="1" latinLnBrk="0" hangingPunct="1">
        <a:defRPr sz="7680" kern="1200">
          <a:solidFill>
            <a:schemeClr val="tx1"/>
          </a:solidFill>
          <a:latin typeface="+mn-lt"/>
          <a:ea typeface="+mn-ea"/>
          <a:cs typeface="+mn-cs"/>
        </a:defRPr>
      </a:lvl2pPr>
      <a:lvl3pPr marL="3901489" algn="l" defTabSz="3901489" rtl="0" eaLnBrk="1" latinLnBrk="0" hangingPunct="1">
        <a:defRPr sz="7680" kern="1200">
          <a:solidFill>
            <a:schemeClr val="tx1"/>
          </a:solidFill>
          <a:latin typeface="+mn-lt"/>
          <a:ea typeface="+mn-ea"/>
          <a:cs typeface="+mn-cs"/>
        </a:defRPr>
      </a:lvl3pPr>
      <a:lvl4pPr marL="5852233" algn="l" defTabSz="3901489" rtl="0" eaLnBrk="1" latinLnBrk="0" hangingPunct="1">
        <a:defRPr sz="7680" kern="1200">
          <a:solidFill>
            <a:schemeClr val="tx1"/>
          </a:solidFill>
          <a:latin typeface="+mn-lt"/>
          <a:ea typeface="+mn-ea"/>
          <a:cs typeface="+mn-cs"/>
        </a:defRPr>
      </a:lvl4pPr>
      <a:lvl5pPr marL="7802978" algn="l" defTabSz="3901489" rtl="0" eaLnBrk="1" latinLnBrk="0" hangingPunct="1">
        <a:defRPr sz="7680" kern="1200">
          <a:solidFill>
            <a:schemeClr val="tx1"/>
          </a:solidFill>
          <a:latin typeface="+mn-lt"/>
          <a:ea typeface="+mn-ea"/>
          <a:cs typeface="+mn-cs"/>
        </a:defRPr>
      </a:lvl5pPr>
      <a:lvl6pPr marL="9753722" algn="l" defTabSz="3901489" rtl="0" eaLnBrk="1" latinLnBrk="0" hangingPunct="1">
        <a:defRPr sz="7680" kern="1200">
          <a:solidFill>
            <a:schemeClr val="tx1"/>
          </a:solidFill>
          <a:latin typeface="+mn-lt"/>
          <a:ea typeface="+mn-ea"/>
          <a:cs typeface="+mn-cs"/>
        </a:defRPr>
      </a:lvl6pPr>
      <a:lvl7pPr marL="11704466" algn="l" defTabSz="3901489" rtl="0" eaLnBrk="1" latinLnBrk="0" hangingPunct="1">
        <a:defRPr sz="7680" kern="1200">
          <a:solidFill>
            <a:schemeClr val="tx1"/>
          </a:solidFill>
          <a:latin typeface="+mn-lt"/>
          <a:ea typeface="+mn-ea"/>
          <a:cs typeface="+mn-cs"/>
        </a:defRPr>
      </a:lvl7pPr>
      <a:lvl8pPr marL="13655211" algn="l" defTabSz="3901489" rtl="0" eaLnBrk="1" latinLnBrk="0" hangingPunct="1">
        <a:defRPr sz="7680" kern="1200">
          <a:solidFill>
            <a:schemeClr val="tx1"/>
          </a:solidFill>
          <a:latin typeface="+mn-lt"/>
          <a:ea typeface="+mn-ea"/>
          <a:cs typeface="+mn-cs"/>
        </a:defRPr>
      </a:lvl8pPr>
      <a:lvl9pPr marL="15605955" algn="l" defTabSz="3901489" rtl="0" eaLnBrk="1" latinLnBrk="0" hangingPunct="1">
        <a:defRPr sz="76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chart" Target="../charts/chart4.xml"/><Relationship Id="rId3" Type="http://schemas.openxmlformats.org/officeDocument/2006/relationships/image" Target="../media/image1.png"/><Relationship Id="rId7" Type="http://schemas.openxmlformats.org/officeDocument/2006/relationships/diagramQuickStyle" Target="../diagrams/quickStyle1.xml"/><Relationship Id="rId12"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chart" Target="../charts/chart2.xml"/><Relationship Id="rId5" Type="http://schemas.openxmlformats.org/officeDocument/2006/relationships/diagramData" Target="../diagrams/data1.xml"/><Relationship Id="rId10" Type="http://schemas.openxmlformats.org/officeDocument/2006/relationships/image" Target="../media/image2.png"/><Relationship Id="rId4" Type="http://schemas.openxmlformats.org/officeDocument/2006/relationships/chart" Target="../charts/chart1.xml"/><Relationship Id="rId9" Type="http://schemas.microsoft.com/office/2007/relationships/diagramDrawing" Target="../diagrams/drawing1.xml"/><Relationship Id="rId1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B2AE63A0-1003-55B1-D5D9-58D0214C457A}"/>
              </a:ext>
            </a:extLst>
          </p:cNvPr>
          <p:cNvSpPr/>
          <p:nvPr/>
        </p:nvSpPr>
        <p:spPr>
          <a:xfrm>
            <a:off x="0" y="0"/>
            <a:ext cx="43891200" cy="4472092"/>
          </a:xfrm>
          <a:prstGeom prst="rect">
            <a:avLst/>
          </a:prstGeom>
          <a:solidFill>
            <a:srgbClr val="6A1A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74" dirty="0"/>
          </a:p>
        </p:txBody>
      </p:sp>
      <p:sp>
        <p:nvSpPr>
          <p:cNvPr id="58" name="Arrow: Pentagon 30">
            <a:extLst>
              <a:ext uri="{FF2B5EF4-FFF2-40B4-BE49-F238E27FC236}">
                <a16:creationId xmlns:a16="http://schemas.microsoft.com/office/drawing/2014/main" id="{F1AF092E-896D-3F57-AE0A-78FD66102585}"/>
              </a:ext>
            </a:extLst>
          </p:cNvPr>
          <p:cNvSpPr/>
          <p:nvPr/>
        </p:nvSpPr>
        <p:spPr>
          <a:xfrm>
            <a:off x="0" y="0"/>
            <a:ext cx="9418320" cy="4470400"/>
          </a:xfrm>
          <a:prstGeom prst="homePlate">
            <a:avLst>
              <a:gd name="adj" fmla="val 25486"/>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59" name="Arrow: Chevron 41">
            <a:extLst>
              <a:ext uri="{FF2B5EF4-FFF2-40B4-BE49-F238E27FC236}">
                <a16:creationId xmlns:a16="http://schemas.microsoft.com/office/drawing/2014/main" id="{3F6DC54D-05D5-36ED-B292-629225F0F67D}"/>
              </a:ext>
            </a:extLst>
          </p:cNvPr>
          <p:cNvSpPr/>
          <p:nvPr/>
        </p:nvSpPr>
        <p:spPr>
          <a:xfrm>
            <a:off x="7870731" y="47007"/>
            <a:ext cx="1987367" cy="4472092"/>
          </a:xfrm>
          <a:prstGeom prst="chevron">
            <a:avLst>
              <a:gd name="adj" fmla="val 7337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endParaRPr>
          </a:p>
        </p:txBody>
      </p:sp>
      <p:pic>
        <p:nvPicPr>
          <p:cNvPr id="60" name="Picture 59">
            <a:extLst>
              <a:ext uri="{FF2B5EF4-FFF2-40B4-BE49-F238E27FC236}">
                <a16:creationId xmlns:a16="http://schemas.microsoft.com/office/drawing/2014/main" id="{B90DEA58-DA29-6CDD-D913-80CDE1D12B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23196" y="916744"/>
            <a:ext cx="6684788" cy="2766119"/>
          </a:xfrm>
          <a:prstGeom prst="rect">
            <a:avLst/>
          </a:prstGeom>
        </p:spPr>
      </p:pic>
      <p:sp>
        <p:nvSpPr>
          <p:cNvPr id="167" name="Rectangle: Rounded Corners 166">
            <a:extLst>
              <a:ext uri="{FF2B5EF4-FFF2-40B4-BE49-F238E27FC236}">
                <a16:creationId xmlns:a16="http://schemas.microsoft.com/office/drawing/2014/main" id="{4B44A257-6741-7BEA-75D7-3DDB314A20BB}"/>
              </a:ext>
            </a:extLst>
          </p:cNvPr>
          <p:cNvSpPr/>
          <p:nvPr/>
        </p:nvSpPr>
        <p:spPr>
          <a:xfrm>
            <a:off x="29507528" y="5046709"/>
            <a:ext cx="14383671" cy="27308283"/>
          </a:xfrm>
          <a:prstGeom prst="rect">
            <a:avLst/>
          </a:prstGeom>
          <a:noFill/>
          <a:ln w="7620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22" dirty="0"/>
          </a:p>
        </p:txBody>
      </p:sp>
      <p:sp>
        <p:nvSpPr>
          <p:cNvPr id="33" name="TextBox 32">
            <a:extLst>
              <a:ext uri="{FF2B5EF4-FFF2-40B4-BE49-F238E27FC236}">
                <a16:creationId xmlns:a16="http://schemas.microsoft.com/office/drawing/2014/main" id="{9C8C2F7A-BAC0-90D4-3BC6-E66F4ED98185}"/>
              </a:ext>
            </a:extLst>
          </p:cNvPr>
          <p:cNvSpPr txBox="1"/>
          <p:nvPr/>
        </p:nvSpPr>
        <p:spPr>
          <a:xfrm>
            <a:off x="10424354" y="3275864"/>
            <a:ext cx="30893476" cy="707886"/>
          </a:xfrm>
          <a:prstGeom prst="rect">
            <a:avLst/>
          </a:prstGeom>
          <a:noFill/>
        </p:spPr>
        <p:txBody>
          <a:bodyPr wrap="square" rtlCol="0">
            <a:spAutoFit/>
          </a:bodyPr>
          <a:lstStyle/>
          <a:p>
            <a:r>
              <a:rPr lang="en-US" sz="4000" dirty="0">
                <a:solidFill>
                  <a:schemeClr val="bg1"/>
                </a:solidFill>
                <a:ea typeface="Calibri" panose="020F0502020204030204" pitchFamily="34" charset="0"/>
              </a:rPr>
              <a:t>Susanna Didrickson, PhD, RNC-OB, WHNP-BC</a:t>
            </a:r>
            <a:r>
              <a:rPr lang="en-US" sz="4000" baseline="30000" dirty="0">
                <a:solidFill>
                  <a:schemeClr val="bg1"/>
                </a:solidFill>
                <a:ea typeface="Calibri" panose="020F0502020204030204" pitchFamily="34" charset="0"/>
              </a:rPr>
              <a:t>1</a:t>
            </a:r>
            <a:r>
              <a:rPr lang="en-US" sz="4000" dirty="0">
                <a:solidFill>
                  <a:schemeClr val="bg1"/>
                </a:solidFill>
                <a:ea typeface="Calibri" panose="020F0502020204030204" pitchFamily="34" charset="0"/>
              </a:rPr>
              <a:t>; Kimberly Taylor MS, PMP</a:t>
            </a:r>
            <a:r>
              <a:rPr lang="en-US" sz="4000" baseline="30000" dirty="0">
                <a:solidFill>
                  <a:schemeClr val="bg1"/>
                </a:solidFill>
                <a:ea typeface="Calibri" panose="020F0502020204030204" pitchFamily="34" charset="0"/>
              </a:rPr>
              <a:t>1 </a:t>
            </a:r>
            <a:r>
              <a:rPr lang="en-US" sz="4000" dirty="0">
                <a:solidFill>
                  <a:schemeClr val="bg1"/>
                </a:solidFill>
                <a:ea typeface="Calibri" panose="020F0502020204030204" pitchFamily="34" charset="0"/>
              </a:rPr>
              <a:t>; Kathleen Pombier, Maj, USAF, MC, FACOG</a:t>
            </a:r>
            <a:r>
              <a:rPr lang="en-US" sz="4000" baseline="30000" dirty="0">
                <a:solidFill>
                  <a:schemeClr val="bg1"/>
                </a:solidFill>
                <a:ea typeface="Calibri" panose="020F0502020204030204" pitchFamily="34" charset="0"/>
              </a:rPr>
              <a:t>1</a:t>
            </a:r>
            <a:r>
              <a:rPr lang="en-US" sz="4000" dirty="0">
                <a:solidFill>
                  <a:schemeClr val="bg1"/>
                </a:solidFill>
                <a:ea typeface="Calibri" panose="020F0502020204030204" pitchFamily="34" charset="0"/>
              </a:rPr>
              <a:t> </a:t>
            </a:r>
            <a:endParaRPr lang="en-US" sz="4000" baseline="30000" dirty="0">
              <a:solidFill>
                <a:schemeClr val="bg1"/>
              </a:solidFill>
            </a:endParaRPr>
          </a:p>
        </p:txBody>
      </p:sp>
      <p:sp>
        <p:nvSpPr>
          <p:cNvPr id="34" name="TextBox 33">
            <a:extLst>
              <a:ext uri="{FF2B5EF4-FFF2-40B4-BE49-F238E27FC236}">
                <a16:creationId xmlns:a16="http://schemas.microsoft.com/office/drawing/2014/main" id="{7AFAA6D8-C609-DE32-160C-22C4BA4FA03B}"/>
              </a:ext>
            </a:extLst>
          </p:cNvPr>
          <p:cNvSpPr txBox="1"/>
          <p:nvPr/>
        </p:nvSpPr>
        <p:spPr>
          <a:xfrm>
            <a:off x="10458179" y="1519306"/>
            <a:ext cx="33402956" cy="1089529"/>
          </a:xfrm>
          <a:prstGeom prst="rect">
            <a:avLst/>
          </a:prstGeom>
          <a:noFill/>
        </p:spPr>
        <p:txBody>
          <a:bodyPr wrap="square" rtlCol="0">
            <a:spAutoFit/>
          </a:bodyPr>
          <a:lstStyle/>
          <a:p>
            <a:pPr>
              <a:lnSpc>
                <a:spcPct val="90000"/>
              </a:lnSpc>
            </a:pPr>
            <a:r>
              <a:rPr lang="en-US" sz="7200" b="1" dirty="0">
                <a:solidFill>
                  <a:schemeClr val="bg1"/>
                </a:solidFill>
              </a:rPr>
              <a:t>Walk-in Contraceptive Services (WiCS) Directly Mitigate Threats to Force Readiness</a:t>
            </a:r>
            <a:endParaRPr lang="en-US" sz="7200" dirty="0">
              <a:solidFill>
                <a:schemeClr val="bg1"/>
              </a:solidFill>
            </a:endParaRPr>
          </a:p>
        </p:txBody>
      </p:sp>
      <p:sp>
        <p:nvSpPr>
          <p:cNvPr id="67" name="Slide Number Placeholder 2">
            <a:extLst>
              <a:ext uri="{FF2B5EF4-FFF2-40B4-BE49-F238E27FC236}">
                <a16:creationId xmlns:a16="http://schemas.microsoft.com/office/drawing/2014/main" id="{D6669C0C-C215-D550-B00E-1C88DAF1A4DE}"/>
              </a:ext>
            </a:extLst>
          </p:cNvPr>
          <p:cNvSpPr txBox="1">
            <a:spLocks/>
          </p:cNvSpPr>
          <p:nvPr/>
        </p:nvSpPr>
        <p:spPr>
          <a:xfrm>
            <a:off x="8586340" y="19344192"/>
            <a:ext cx="406400" cy="323426"/>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812810" fontAlgn="base">
              <a:spcBef>
                <a:spcPct val="0"/>
              </a:spcBef>
              <a:spcAft>
                <a:spcPct val="0"/>
              </a:spcAft>
              <a:defRPr/>
            </a:pPr>
            <a:fld id="{316D78D9-B5B8-477A-BE5B-281C1043A61A}" type="slidenum">
              <a:rPr lang="en-US" sz="622">
                <a:solidFill>
                  <a:prstClr val="black">
                    <a:tint val="75000"/>
                  </a:prstClr>
                </a:solidFill>
                <a:latin typeface="Arial" charset="0"/>
                <a:cs typeface="Arial" charset="0"/>
              </a:rPr>
              <a:pPr algn="r" defTabSz="812810" fontAlgn="base">
                <a:spcBef>
                  <a:spcPct val="0"/>
                </a:spcBef>
                <a:spcAft>
                  <a:spcPct val="0"/>
                </a:spcAft>
                <a:defRPr/>
              </a:pPr>
              <a:t>1</a:t>
            </a:fld>
            <a:endParaRPr lang="en-US" sz="622" dirty="0">
              <a:solidFill>
                <a:prstClr val="black">
                  <a:tint val="75000"/>
                </a:prstClr>
              </a:solidFill>
              <a:latin typeface="Arial" charset="0"/>
              <a:cs typeface="Arial" charset="0"/>
            </a:endParaRPr>
          </a:p>
        </p:txBody>
      </p:sp>
      <p:sp>
        <p:nvSpPr>
          <p:cNvPr id="1045" name="Rectangle: Rounded Corners 1044">
            <a:extLst>
              <a:ext uri="{FF2B5EF4-FFF2-40B4-BE49-F238E27FC236}">
                <a16:creationId xmlns:a16="http://schemas.microsoft.com/office/drawing/2014/main" id="{5077A0F8-22E8-FCCB-14FC-9D0C35289655}"/>
              </a:ext>
            </a:extLst>
          </p:cNvPr>
          <p:cNvSpPr/>
          <p:nvPr/>
        </p:nvSpPr>
        <p:spPr>
          <a:xfrm>
            <a:off x="920660" y="5037484"/>
            <a:ext cx="13279246" cy="27317508"/>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lIns="243840" tIns="650240" rIns="243840" bIns="81280" rtlCol="0" anchor="ctr"/>
          <a:lstStyle/>
          <a:p>
            <a:pPr marL="508006" indent="-508006">
              <a:spcAft>
                <a:spcPts val="1600"/>
              </a:spcAft>
              <a:buFont typeface="Wingdings" panose="05000000000000000000" pitchFamily="2" charset="2"/>
              <a:buChar char="Ø"/>
            </a:pPr>
            <a:endParaRPr lang="en-US" sz="3200" dirty="0">
              <a:solidFill>
                <a:schemeClr val="tx1"/>
              </a:solidFill>
            </a:endParaRPr>
          </a:p>
        </p:txBody>
      </p:sp>
      <p:sp>
        <p:nvSpPr>
          <p:cNvPr id="1046" name="Rectangle: Rounded Corners 1045">
            <a:extLst>
              <a:ext uri="{FF2B5EF4-FFF2-40B4-BE49-F238E27FC236}">
                <a16:creationId xmlns:a16="http://schemas.microsoft.com/office/drawing/2014/main" id="{488A6877-3FB9-B400-24AE-70C1B79A1FD0}"/>
              </a:ext>
            </a:extLst>
          </p:cNvPr>
          <p:cNvSpPr/>
          <p:nvPr/>
        </p:nvSpPr>
        <p:spPr>
          <a:xfrm>
            <a:off x="1765790" y="4495425"/>
            <a:ext cx="5006912" cy="1092607"/>
          </a:xfrm>
          <a:prstGeom prst="rect">
            <a:avLst/>
          </a:prstGeom>
          <a:solidFill>
            <a:schemeClr val="accent1"/>
          </a:solidFill>
          <a:ln w="76200">
            <a:solidFill>
              <a:schemeClr val="bg1"/>
            </a:solidFill>
          </a:ln>
        </p:spPr>
        <p:txBody>
          <a:bodyPr wrap="square" lIns="243840" rtlCol="0">
            <a:spAutoFit/>
          </a:bodyPr>
          <a:lstStyle/>
          <a:p>
            <a:pPr algn="ctr"/>
            <a:r>
              <a:rPr lang="en-US" sz="6500" dirty="0">
                <a:solidFill>
                  <a:schemeClr val="bg1"/>
                </a:solidFill>
                <a:latin typeface="Franklin Gothic Medium" panose="020B0603020102020204" pitchFamily="34" charset="0"/>
              </a:rPr>
              <a:t>Introduction</a:t>
            </a:r>
          </a:p>
        </p:txBody>
      </p:sp>
      <p:sp>
        <p:nvSpPr>
          <p:cNvPr id="1047" name="Rectangle: Rounded Corners 1046">
            <a:extLst>
              <a:ext uri="{FF2B5EF4-FFF2-40B4-BE49-F238E27FC236}">
                <a16:creationId xmlns:a16="http://schemas.microsoft.com/office/drawing/2014/main" id="{7D89085E-AAFC-5AA4-52BC-E18B2168FFF0}"/>
              </a:ext>
            </a:extLst>
          </p:cNvPr>
          <p:cNvSpPr/>
          <p:nvPr/>
        </p:nvSpPr>
        <p:spPr>
          <a:xfrm>
            <a:off x="14721705" y="5054292"/>
            <a:ext cx="14368718" cy="26067010"/>
          </a:xfrm>
          <a:prstGeom prst="rect">
            <a:avLst/>
          </a:prstGeom>
          <a:noFill/>
          <a:ln w="76200">
            <a:solidFill>
              <a:schemeClr val="tx2"/>
            </a:solidFill>
          </a:ln>
          <a:effectLst/>
        </p:spPr>
        <p:style>
          <a:lnRef idx="2">
            <a:schemeClr val="accent1">
              <a:shade val="50000"/>
            </a:schemeClr>
          </a:lnRef>
          <a:fillRef idx="1">
            <a:schemeClr val="accent1"/>
          </a:fillRef>
          <a:effectRef idx="0">
            <a:schemeClr val="accent1"/>
          </a:effectRef>
          <a:fontRef idx="minor">
            <a:schemeClr val="lt1"/>
          </a:fontRef>
        </p:style>
        <p:txBody>
          <a:bodyPr lIns="243840" tIns="650240" rIns="243840" bIns="81280" rtlCol="0" anchor="ctr"/>
          <a:lstStyle/>
          <a:p>
            <a:pPr marL="508006" indent="-508006">
              <a:spcAft>
                <a:spcPts val="1600"/>
              </a:spcAft>
              <a:buFont typeface="Wingdings" panose="05000000000000000000" pitchFamily="2" charset="2"/>
              <a:buChar char="Ø"/>
            </a:pPr>
            <a:endParaRPr lang="en-US" sz="3200" dirty="0">
              <a:solidFill>
                <a:schemeClr val="tx1"/>
              </a:solidFill>
            </a:endParaRPr>
          </a:p>
        </p:txBody>
      </p:sp>
      <p:sp>
        <p:nvSpPr>
          <p:cNvPr id="1048" name="Rectangle: Rounded Corners 1047">
            <a:extLst>
              <a:ext uri="{FF2B5EF4-FFF2-40B4-BE49-F238E27FC236}">
                <a16:creationId xmlns:a16="http://schemas.microsoft.com/office/drawing/2014/main" id="{EED0791B-B111-1700-6A0E-2662AA468F3C}"/>
              </a:ext>
            </a:extLst>
          </p:cNvPr>
          <p:cNvSpPr/>
          <p:nvPr/>
        </p:nvSpPr>
        <p:spPr>
          <a:xfrm>
            <a:off x="15593131" y="4495425"/>
            <a:ext cx="11541087" cy="1092607"/>
          </a:xfrm>
          <a:prstGeom prst="rect">
            <a:avLst/>
          </a:prstGeom>
          <a:solidFill>
            <a:schemeClr val="accent1"/>
          </a:solidFill>
          <a:ln w="76200">
            <a:solidFill>
              <a:schemeClr val="bg1"/>
            </a:solidFill>
          </a:ln>
        </p:spPr>
        <p:txBody>
          <a:bodyPr wrap="square" lIns="243840" rtlCol="0">
            <a:spAutoFit/>
          </a:bodyPr>
          <a:lstStyle/>
          <a:p>
            <a:pPr algn="ctr"/>
            <a:r>
              <a:rPr lang="en-US" sz="6500" dirty="0">
                <a:solidFill>
                  <a:schemeClr val="bg1"/>
                </a:solidFill>
                <a:latin typeface="Franklin Gothic Medium" panose="020B0603020102020204" pitchFamily="34" charset="0"/>
              </a:rPr>
              <a:t>Methods/Technical Approach</a:t>
            </a:r>
          </a:p>
        </p:txBody>
      </p:sp>
      <p:sp>
        <p:nvSpPr>
          <p:cNvPr id="1112" name="TextBox 1111">
            <a:extLst>
              <a:ext uri="{FF2B5EF4-FFF2-40B4-BE49-F238E27FC236}">
                <a16:creationId xmlns:a16="http://schemas.microsoft.com/office/drawing/2014/main" id="{1EB27A10-9DE2-54C1-7F91-539B0F48DE8E}"/>
              </a:ext>
            </a:extLst>
          </p:cNvPr>
          <p:cNvSpPr txBox="1"/>
          <p:nvPr/>
        </p:nvSpPr>
        <p:spPr>
          <a:xfrm>
            <a:off x="1710783" y="5700729"/>
            <a:ext cx="12489123" cy="11533222"/>
          </a:xfrm>
          <a:prstGeom prst="rect">
            <a:avLst/>
          </a:prstGeom>
          <a:noFill/>
        </p:spPr>
        <p:txBody>
          <a:bodyPr wrap="square">
            <a:spAutoFit/>
          </a:bodyPr>
          <a:lstStyle/>
          <a:p>
            <a:pPr marL="508006" indent="-508006">
              <a:spcAft>
                <a:spcPts val="1600"/>
              </a:spcAft>
              <a:buFont typeface="Wingdings" panose="05000000000000000000" pitchFamily="2" charset="2"/>
              <a:buChar char="§"/>
            </a:pPr>
            <a:r>
              <a:rPr lang="en-US" sz="3400" b="1" dirty="0">
                <a:ea typeface="MS PGothic" panose="020B0600070205080204" pitchFamily="34" charset="-128"/>
                <a:cs typeface="Arial" panose="020B0604020202020204" pitchFamily="34" charset="0"/>
              </a:rPr>
              <a:t>Policy Mandate:</a:t>
            </a:r>
            <a:r>
              <a:rPr lang="en-US" sz="3400" dirty="0">
                <a:ea typeface="MS PGothic" panose="020B0600070205080204" pitchFamily="34" charset="-128"/>
                <a:cs typeface="Arial" panose="020B0604020202020204" pitchFamily="34" charset="0"/>
              </a:rPr>
              <a:t> Since January 2023, the Defense Health Agency (DHA) has maintained walk-in contraception services (WiCS) at 129 Military Medical Treatment Facilities (MTFs) in accordance with a July 2022 Health Affairs (HA) memorandum, subsequently codified in DHA-Administrative Instruction 6025.09.</a:t>
            </a:r>
          </a:p>
          <a:p>
            <a:pPr marL="508006" indent="-508006">
              <a:spcAft>
                <a:spcPts val="1600"/>
              </a:spcAft>
              <a:buFont typeface="Wingdings" panose="05000000000000000000" pitchFamily="2" charset="2"/>
              <a:buChar char="§"/>
            </a:pPr>
            <a:r>
              <a:rPr lang="en-US" sz="3400" b="1" dirty="0"/>
              <a:t>Services</a:t>
            </a:r>
            <a:r>
              <a:rPr lang="en-US" sz="3400" dirty="0"/>
              <a:t>: WiCS provides same-day, no appointment, no referral, full-scope contraception services.</a:t>
            </a:r>
          </a:p>
          <a:p>
            <a:pPr marL="965206" lvl="1" indent="-508006">
              <a:spcAft>
                <a:spcPts val="1600"/>
              </a:spcAft>
              <a:buFont typeface="Wingdings" panose="05000000000000000000" pitchFamily="2" charset="2"/>
              <a:buChar char="§"/>
            </a:pPr>
            <a:r>
              <a:rPr lang="en-US" sz="3400" dirty="0"/>
              <a:t>Short-acting reversible contraception (SARC)</a:t>
            </a:r>
          </a:p>
          <a:p>
            <a:pPr marL="965206" lvl="1" indent="-508006">
              <a:spcAft>
                <a:spcPts val="1600"/>
              </a:spcAft>
              <a:buFont typeface="Wingdings" panose="05000000000000000000" pitchFamily="2" charset="2"/>
              <a:buChar char="§"/>
            </a:pPr>
            <a:r>
              <a:rPr lang="en-US" sz="3400" dirty="0"/>
              <a:t>Long-acting reversible contraception (LARC)</a:t>
            </a:r>
          </a:p>
          <a:p>
            <a:pPr marL="965206" lvl="1" indent="-508006">
              <a:spcAft>
                <a:spcPts val="1600"/>
              </a:spcAft>
              <a:buFont typeface="Wingdings" panose="05000000000000000000" pitchFamily="2" charset="2"/>
              <a:buChar char="§"/>
            </a:pPr>
            <a:r>
              <a:rPr lang="en-US" sz="3400" dirty="0"/>
              <a:t>Contraception Counseling</a:t>
            </a:r>
          </a:p>
          <a:p>
            <a:pPr marL="965206" lvl="1" indent="-508006">
              <a:spcAft>
                <a:spcPts val="1600"/>
              </a:spcAft>
              <a:buFont typeface="Wingdings" panose="05000000000000000000" pitchFamily="2" charset="2"/>
              <a:buChar char="§"/>
            </a:pPr>
            <a:r>
              <a:rPr lang="en-US" sz="3400" dirty="0"/>
              <a:t>Emergency Contraception</a:t>
            </a:r>
          </a:p>
          <a:p>
            <a:pPr marL="965206" lvl="1" indent="-508006">
              <a:spcAft>
                <a:spcPts val="1600"/>
              </a:spcAft>
              <a:buFont typeface="Wingdings" panose="05000000000000000000" pitchFamily="2" charset="2"/>
              <a:buChar char="§"/>
            </a:pPr>
            <a:r>
              <a:rPr lang="en-US" sz="3400" dirty="0"/>
              <a:t>Vasectomy Counseling (at select MTFs)</a:t>
            </a:r>
          </a:p>
          <a:p>
            <a:r>
              <a:rPr lang="en-US" sz="3400" dirty="0"/>
              <a:t>The DHA Women's Health Collaborative (WHC) has demonstrated success in developing and implementing enterprise-wide clinical and policy solutions that directly enhance the medical readiness and lethality of the warfighter. The WHC has fielded a high-impact capability: WiCS. This effort exemplifies the translation of mature research into fielded capabilities that fill critical military medical gaps.</a:t>
            </a:r>
          </a:p>
        </p:txBody>
      </p:sp>
      <p:sp>
        <p:nvSpPr>
          <p:cNvPr id="1125" name="TextBox 1124">
            <a:extLst>
              <a:ext uri="{FF2B5EF4-FFF2-40B4-BE49-F238E27FC236}">
                <a16:creationId xmlns:a16="http://schemas.microsoft.com/office/drawing/2014/main" id="{630C7B66-71AF-FECE-9C70-E4799F25ADDD}"/>
              </a:ext>
            </a:extLst>
          </p:cNvPr>
          <p:cNvSpPr txBox="1"/>
          <p:nvPr/>
        </p:nvSpPr>
        <p:spPr>
          <a:xfrm>
            <a:off x="34886622" y="4111283"/>
            <a:ext cx="8173012" cy="311175"/>
          </a:xfrm>
          <a:prstGeom prst="rect">
            <a:avLst/>
          </a:prstGeom>
          <a:noFill/>
        </p:spPr>
        <p:txBody>
          <a:bodyPr wrap="square" rtlCol="0">
            <a:spAutoFit/>
          </a:bodyPr>
          <a:lstStyle/>
          <a:p>
            <a:r>
              <a:rPr lang="en-US" sz="1422" baseline="30000" dirty="0">
                <a:solidFill>
                  <a:schemeClr val="bg1"/>
                </a:solidFill>
                <a:ea typeface="Calibri" panose="020F0502020204030204" pitchFamily="34" charset="0"/>
                <a:cs typeface="Times New Roman" panose="02020603050405020304" pitchFamily="18" charset="0"/>
              </a:rPr>
              <a:t>1</a:t>
            </a:r>
            <a:r>
              <a:rPr lang="en-US" sz="1422" dirty="0">
                <a:solidFill>
                  <a:schemeClr val="bg1"/>
                </a:solidFill>
                <a:ea typeface="Calibri" panose="020F0502020204030204" pitchFamily="34" charset="0"/>
                <a:cs typeface="Times New Roman" panose="02020603050405020304" pitchFamily="18" charset="0"/>
              </a:rPr>
              <a:t> Defense Health Agency , Falls Church, VA</a:t>
            </a:r>
          </a:p>
        </p:txBody>
      </p:sp>
      <p:sp>
        <p:nvSpPr>
          <p:cNvPr id="1128" name="TextBox 1127">
            <a:extLst>
              <a:ext uri="{FF2B5EF4-FFF2-40B4-BE49-F238E27FC236}">
                <a16:creationId xmlns:a16="http://schemas.microsoft.com/office/drawing/2014/main" id="{D6DA2CF1-C34F-939E-BA4F-64796D58ABC4}"/>
              </a:ext>
            </a:extLst>
          </p:cNvPr>
          <p:cNvSpPr txBox="1"/>
          <p:nvPr/>
        </p:nvSpPr>
        <p:spPr>
          <a:xfrm>
            <a:off x="30103484" y="5839194"/>
            <a:ext cx="13409435" cy="2616101"/>
          </a:xfrm>
          <a:prstGeom prst="rect">
            <a:avLst/>
          </a:prstGeom>
          <a:noFill/>
        </p:spPr>
        <p:txBody>
          <a:bodyPr wrap="square">
            <a:spAutoFit/>
          </a:bodyPr>
          <a:lstStyle/>
          <a:p>
            <a:r>
              <a:rPr lang="en-US" sz="3200" dirty="0"/>
              <a:t>The program has maintained an average of apx. 1,350 same-day contraceptive appointments each month across MTFs globally. This metric validates the program's reach and impact, demonstrating a mature program that has transitioned from concept to an active, MHS-wide project (Figure 3).</a:t>
            </a:r>
          </a:p>
          <a:p>
            <a:pPr>
              <a:spcAft>
                <a:spcPts val="1067"/>
              </a:spcAft>
            </a:pPr>
            <a:endParaRPr lang="en-US" sz="3600" dirty="0"/>
          </a:p>
        </p:txBody>
      </p:sp>
      <p:sp>
        <p:nvSpPr>
          <p:cNvPr id="55" name="TextBox 54">
            <a:extLst>
              <a:ext uri="{FF2B5EF4-FFF2-40B4-BE49-F238E27FC236}">
                <a16:creationId xmlns:a16="http://schemas.microsoft.com/office/drawing/2014/main" id="{C1239F2E-F18C-B461-FA27-F5AE414E3842}"/>
              </a:ext>
            </a:extLst>
          </p:cNvPr>
          <p:cNvSpPr txBox="1"/>
          <p:nvPr/>
        </p:nvSpPr>
        <p:spPr>
          <a:xfrm>
            <a:off x="1741862" y="18546205"/>
            <a:ext cx="12765704" cy="3231654"/>
          </a:xfrm>
          <a:prstGeom prst="rect">
            <a:avLst/>
          </a:prstGeom>
          <a:noFill/>
        </p:spPr>
        <p:txBody>
          <a:bodyPr wrap="square">
            <a:spAutoFit/>
          </a:bodyPr>
          <a:lstStyle/>
          <a:p>
            <a:r>
              <a:rPr lang="en-US" sz="3400" dirty="0"/>
              <a:t>A program that directly mitigates threats to force readiness, namely unplanned pregnancies which are a leading cause of non-deployability (ND) among Service members. The WiCS program provides same-day full-scope contraceptive services to service members including education on menstrual suppression and emergency contraception.</a:t>
            </a:r>
          </a:p>
        </p:txBody>
      </p:sp>
      <p:sp>
        <p:nvSpPr>
          <p:cNvPr id="22" name="Rectangle: Rounded Corners 1049">
            <a:extLst>
              <a:ext uri="{FF2B5EF4-FFF2-40B4-BE49-F238E27FC236}">
                <a16:creationId xmlns:a16="http://schemas.microsoft.com/office/drawing/2014/main" id="{BC10D45E-C005-6CCA-A660-648B3D925CD7}"/>
              </a:ext>
            </a:extLst>
          </p:cNvPr>
          <p:cNvSpPr/>
          <p:nvPr/>
        </p:nvSpPr>
        <p:spPr>
          <a:xfrm>
            <a:off x="30170158" y="4690441"/>
            <a:ext cx="3779360" cy="1107996"/>
          </a:xfrm>
          <a:prstGeom prst="rect">
            <a:avLst/>
          </a:prstGeom>
          <a:solidFill>
            <a:schemeClr val="accent1"/>
          </a:solidFill>
          <a:ln w="76200">
            <a:solidFill>
              <a:schemeClr val="bg1"/>
            </a:solidFill>
          </a:ln>
        </p:spPr>
        <p:txBody>
          <a:bodyPr wrap="square" lIns="243840" rtlCol="0">
            <a:spAutoFit/>
          </a:bodyPr>
          <a:lstStyle/>
          <a:p>
            <a:pPr algn="ctr">
              <a:tabLst>
                <a:tab pos="2686050" algn="l"/>
              </a:tabLst>
            </a:pPr>
            <a:r>
              <a:rPr lang="en-US" sz="6600" dirty="0">
                <a:solidFill>
                  <a:schemeClr val="bg1"/>
                </a:solidFill>
                <a:latin typeface="Franklin Gothic Medium" panose="020B0603020102020204" pitchFamily="34" charset="0"/>
              </a:rPr>
              <a:t>Results</a:t>
            </a:r>
          </a:p>
        </p:txBody>
      </p:sp>
      <p:sp>
        <p:nvSpPr>
          <p:cNvPr id="48" name="TextBox 47">
            <a:extLst>
              <a:ext uri="{FF2B5EF4-FFF2-40B4-BE49-F238E27FC236}">
                <a16:creationId xmlns:a16="http://schemas.microsoft.com/office/drawing/2014/main" id="{C17B7E3C-485E-0F6F-4147-91810D09E149}"/>
              </a:ext>
            </a:extLst>
          </p:cNvPr>
          <p:cNvSpPr txBox="1"/>
          <p:nvPr/>
        </p:nvSpPr>
        <p:spPr>
          <a:xfrm>
            <a:off x="15557678" y="31680169"/>
            <a:ext cx="12592078" cy="1061829"/>
          </a:xfrm>
          <a:prstGeom prst="rect">
            <a:avLst/>
          </a:prstGeom>
          <a:solidFill>
            <a:schemeClr val="bg1">
              <a:lumMod val="95000"/>
            </a:schemeClr>
          </a:solidFill>
        </p:spPr>
        <p:txBody>
          <a:bodyPr wrap="square">
            <a:spAutoFit/>
          </a:bodyPr>
          <a:lstStyle/>
          <a:p>
            <a:r>
              <a:rPr lang="en-US" sz="2100" dirty="0"/>
              <a:t>This poster was developed for the Military Health Science Research Symposium August 3-6, 2026. The views expressed are those of the authors and do not reflect the official policy or position of the Defense Health Agency, Department of War, or the United States Government.</a:t>
            </a:r>
          </a:p>
        </p:txBody>
      </p:sp>
      <p:sp>
        <p:nvSpPr>
          <p:cNvPr id="50" name="TextBox 49">
            <a:extLst>
              <a:ext uri="{FF2B5EF4-FFF2-40B4-BE49-F238E27FC236}">
                <a16:creationId xmlns:a16="http://schemas.microsoft.com/office/drawing/2014/main" id="{6B1BB31D-D0A2-3025-AB9B-555DBAA2C26D}"/>
              </a:ext>
            </a:extLst>
          </p:cNvPr>
          <p:cNvSpPr txBox="1"/>
          <p:nvPr/>
        </p:nvSpPr>
        <p:spPr>
          <a:xfrm>
            <a:off x="828406" y="32307985"/>
            <a:ext cx="5406126" cy="830997"/>
          </a:xfrm>
          <a:prstGeom prst="rect">
            <a:avLst/>
          </a:prstGeom>
          <a:noFill/>
        </p:spPr>
        <p:txBody>
          <a:bodyPr wrap="square" rtlCol="0">
            <a:spAutoFit/>
          </a:bodyPr>
          <a:lstStyle/>
          <a:p>
            <a:r>
              <a:rPr lang="en-US" sz="4800" baseline="30000" dirty="0">
                <a:solidFill>
                  <a:srgbClr val="19325F"/>
                </a:solidFill>
                <a:latin typeface="+mj-lt"/>
                <a:ea typeface="Calibri" panose="020F0502020204030204" pitchFamily="34" charset="0"/>
                <a:cs typeface="Times New Roman" panose="02020603050405020304" pitchFamily="18" charset="0"/>
              </a:rPr>
              <a:t>UNCLASSIFIED</a:t>
            </a:r>
            <a:endParaRPr lang="en-US" sz="4800" dirty="0">
              <a:solidFill>
                <a:srgbClr val="19325F"/>
              </a:solidFill>
              <a:latin typeface="+mj-lt"/>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4A8A8918-586F-27F4-31E1-877EE9171101}"/>
              </a:ext>
            </a:extLst>
          </p:cNvPr>
          <p:cNvSpPr txBox="1"/>
          <p:nvPr/>
        </p:nvSpPr>
        <p:spPr>
          <a:xfrm>
            <a:off x="15595974" y="5707041"/>
            <a:ext cx="11906715" cy="4278094"/>
          </a:xfrm>
          <a:prstGeom prst="rect">
            <a:avLst/>
          </a:prstGeom>
          <a:noFill/>
        </p:spPr>
        <p:txBody>
          <a:bodyPr wrap="square" rtlCol="0">
            <a:spAutoFit/>
          </a:bodyPr>
          <a:lstStyle/>
          <a:p>
            <a:r>
              <a:rPr lang="en-US" dirty="0"/>
              <a:t> </a:t>
            </a:r>
            <a:r>
              <a:rPr lang="en-US" sz="3400" dirty="0"/>
              <a:t>An integrated, multi-disciplinary team that included ADSMs, clinical SMEs, researchers, and data analysts. The program leveraged previous pilot studies and data analysis on ND trends to design the enterprise-level program. This intramural collaboration was essential for managing the project's cost, schedule, and performance, resulting in an evidence-based procedural instruction that was seamlessly integrated into existing DHA clinical workflows (Figure 2).</a:t>
            </a:r>
          </a:p>
        </p:txBody>
      </p:sp>
      <p:sp>
        <p:nvSpPr>
          <p:cNvPr id="28" name="TextBox 27">
            <a:extLst>
              <a:ext uri="{FF2B5EF4-FFF2-40B4-BE49-F238E27FC236}">
                <a16:creationId xmlns:a16="http://schemas.microsoft.com/office/drawing/2014/main" id="{8DA21D11-7F2B-403B-AF9D-BA1F78229D87}"/>
              </a:ext>
            </a:extLst>
          </p:cNvPr>
          <p:cNvSpPr txBox="1"/>
          <p:nvPr/>
        </p:nvSpPr>
        <p:spPr>
          <a:xfrm>
            <a:off x="15497433" y="23655215"/>
            <a:ext cx="12138606" cy="3231654"/>
          </a:xfrm>
          <a:prstGeom prst="rect">
            <a:avLst/>
          </a:prstGeom>
          <a:noFill/>
        </p:spPr>
        <p:txBody>
          <a:bodyPr wrap="square">
            <a:spAutoFit/>
          </a:bodyPr>
          <a:lstStyle/>
          <a:p>
            <a:r>
              <a:rPr lang="en-US" sz="3400" dirty="0"/>
              <a:t>The WiCS program represents a tangible, fielded product that fills a significant medical capability gap. The development and implementation of the WiCS procedural instruction provides a standardized, evidence-based approach to contraceptive care that is applicable across all MTFs, enhancing the consistency and quality of care provided.</a:t>
            </a:r>
          </a:p>
        </p:txBody>
      </p:sp>
      <p:sp>
        <p:nvSpPr>
          <p:cNvPr id="29" name="Rectangle: Rounded Corners 1047">
            <a:extLst>
              <a:ext uri="{FF2B5EF4-FFF2-40B4-BE49-F238E27FC236}">
                <a16:creationId xmlns:a16="http://schemas.microsoft.com/office/drawing/2014/main" id="{148C0C1E-B631-F429-5A49-AC6699024AEB}"/>
              </a:ext>
            </a:extLst>
          </p:cNvPr>
          <p:cNvSpPr/>
          <p:nvPr/>
        </p:nvSpPr>
        <p:spPr>
          <a:xfrm>
            <a:off x="1829243" y="17296158"/>
            <a:ext cx="8606935" cy="1092607"/>
          </a:xfrm>
          <a:prstGeom prst="rect">
            <a:avLst/>
          </a:prstGeom>
          <a:solidFill>
            <a:schemeClr val="accent1"/>
          </a:solidFill>
          <a:ln w="76200">
            <a:solidFill>
              <a:schemeClr val="bg1"/>
            </a:solidFill>
          </a:ln>
        </p:spPr>
        <p:txBody>
          <a:bodyPr wrap="square" lIns="243840" rtlCol="0">
            <a:spAutoFit/>
          </a:bodyPr>
          <a:lstStyle/>
          <a:p>
            <a:pPr algn="ctr"/>
            <a:r>
              <a:rPr lang="en-US" sz="6500" dirty="0">
                <a:solidFill>
                  <a:schemeClr val="bg1"/>
                </a:solidFill>
                <a:latin typeface="Franklin Gothic Medium" panose="020B0603020102020204" pitchFamily="34" charset="0"/>
              </a:rPr>
              <a:t>Capability Description</a:t>
            </a:r>
          </a:p>
        </p:txBody>
      </p:sp>
      <p:sp>
        <p:nvSpPr>
          <p:cNvPr id="31" name="Rectangle: Rounded Corners 1055">
            <a:extLst>
              <a:ext uri="{FF2B5EF4-FFF2-40B4-BE49-F238E27FC236}">
                <a16:creationId xmlns:a16="http://schemas.microsoft.com/office/drawing/2014/main" id="{35317C94-C2E0-4BCA-D73D-E0506A96403B}"/>
              </a:ext>
            </a:extLst>
          </p:cNvPr>
          <p:cNvSpPr/>
          <p:nvPr/>
        </p:nvSpPr>
        <p:spPr>
          <a:xfrm>
            <a:off x="30139105" y="27692176"/>
            <a:ext cx="13621464" cy="1015663"/>
          </a:xfrm>
          <a:prstGeom prst="rect">
            <a:avLst/>
          </a:prstGeom>
          <a:solidFill>
            <a:schemeClr val="accent1"/>
          </a:solidFill>
          <a:ln w="76200">
            <a:solidFill>
              <a:schemeClr val="bg1"/>
            </a:solidFill>
          </a:ln>
        </p:spPr>
        <p:txBody>
          <a:bodyPr wrap="square" lIns="243840" rtlCol="0">
            <a:spAutoFit/>
          </a:bodyPr>
          <a:lstStyle/>
          <a:p>
            <a:pPr algn="ctr"/>
            <a:r>
              <a:rPr lang="en-US" sz="6000" b="1" dirty="0">
                <a:solidFill>
                  <a:schemeClr val="bg1"/>
                </a:solidFill>
                <a:latin typeface="+mj-lt"/>
              </a:rPr>
              <a:t>Developmental Status of the Technology</a:t>
            </a:r>
          </a:p>
        </p:txBody>
      </p:sp>
      <p:sp>
        <p:nvSpPr>
          <p:cNvPr id="36" name="TextBox 35">
            <a:extLst>
              <a:ext uri="{FF2B5EF4-FFF2-40B4-BE49-F238E27FC236}">
                <a16:creationId xmlns:a16="http://schemas.microsoft.com/office/drawing/2014/main" id="{E52BA5F7-D982-7404-4329-19BBD2A15392}"/>
              </a:ext>
            </a:extLst>
          </p:cNvPr>
          <p:cNvSpPr txBox="1"/>
          <p:nvPr/>
        </p:nvSpPr>
        <p:spPr>
          <a:xfrm>
            <a:off x="30136173" y="29186767"/>
            <a:ext cx="13409436" cy="2708434"/>
          </a:xfrm>
          <a:prstGeom prst="rect">
            <a:avLst/>
          </a:prstGeom>
          <a:noFill/>
        </p:spPr>
        <p:txBody>
          <a:bodyPr wrap="square">
            <a:spAutoFit/>
          </a:bodyPr>
          <a:lstStyle/>
          <a:p>
            <a:pPr>
              <a:spcAft>
                <a:spcPts val="1067"/>
              </a:spcAft>
            </a:pPr>
            <a:r>
              <a:rPr lang="en-US" sz="3400" dirty="0"/>
              <a:t>The WiCS program is a fully implemented and fielded high-impact capability past the concept phase and is actively delivering services in military treatment facilities globally. The program has translated mature research into actionable clinical and policy solutions reaching thousands of beneficiaries monthly.</a:t>
            </a:r>
          </a:p>
        </p:txBody>
      </p:sp>
      <p:sp>
        <p:nvSpPr>
          <p:cNvPr id="43" name="Rectangle 42">
            <a:extLst>
              <a:ext uri="{FF2B5EF4-FFF2-40B4-BE49-F238E27FC236}">
                <a16:creationId xmlns:a16="http://schemas.microsoft.com/office/drawing/2014/main" id="{2C84F43E-36EC-0EC6-061A-7B887FD0109D}"/>
              </a:ext>
            </a:extLst>
          </p:cNvPr>
          <p:cNvSpPr/>
          <p:nvPr/>
        </p:nvSpPr>
        <p:spPr>
          <a:xfrm>
            <a:off x="29994656" y="8520555"/>
            <a:ext cx="13490313" cy="670309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Rounded Corners 1047">
            <a:extLst>
              <a:ext uri="{FF2B5EF4-FFF2-40B4-BE49-F238E27FC236}">
                <a16:creationId xmlns:a16="http://schemas.microsoft.com/office/drawing/2014/main" id="{3F3BAE3A-3ECF-B15C-DB16-CC78F89AB8BB}"/>
              </a:ext>
            </a:extLst>
          </p:cNvPr>
          <p:cNvSpPr/>
          <p:nvPr/>
        </p:nvSpPr>
        <p:spPr>
          <a:xfrm>
            <a:off x="15557678" y="22123501"/>
            <a:ext cx="13249324" cy="1015663"/>
          </a:xfrm>
          <a:prstGeom prst="rect">
            <a:avLst/>
          </a:prstGeom>
          <a:solidFill>
            <a:schemeClr val="accent1"/>
          </a:solidFill>
          <a:ln w="76200">
            <a:solidFill>
              <a:schemeClr val="bg1"/>
            </a:solidFill>
          </a:ln>
        </p:spPr>
        <p:txBody>
          <a:bodyPr wrap="square" lIns="243840" rtlCol="0">
            <a:spAutoFit/>
          </a:bodyPr>
          <a:lstStyle/>
          <a:p>
            <a:pPr algn="ctr"/>
            <a:r>
              <a:rPr lang="en-US" sz="6000" dirty="0">
                <a:solidFill>
                  <a:schemeClr val="bg1"/>
                </a:solidFill>
                <a:latin typeface="Franklin Gothic Medium" panose="020B0603020102020204" pitchFamily="34" charset="0"/>
              </a:rPr>
              <a:t>Applicability to Medical Roles of Care</a:t>
            </a:r>
          </a:p>
        </p:txBody>
      </p:sp>
      <p:sp>
        <p:nvSpPr>
          <p:cNvPr id="4" name="TextBox 3">
            <a:extLst>
              <a:ext uri="{FF2B5EF4-FFF2-40B4-BE49-F238E27FC236}">
                <a16:creationId xmlns:a16="http://schemas.microsoft.com/office/drawing/2014/main" id="{F6D371F7-8CC8-ACA7-3213-F22526A7C271}"/>
              </a:ext>
            </a:extLst>
          </p:cNvPr>
          <p:cNvSpPr txBox="1"/>
          <p:nvPr/>
        </p:nvSpPr>
        <p:spPr>
          <a:xfrm>
            <a:off x="15481705" y="28514362"/>
            <a:ext cx="12138606" cy="2462213"/>
          </a:xfrm>
          <a:prstGeom prst="rect">
            <a:avLst/>
          </a:prstGeom>
          <a:noFill/>
        </p:spPr>
        <p:txBody>
          <a:bodyPr wrap="square" rtlCol="0">
            <a:spAutoFit/>
          </a:bodyPr>
          <a:lstStyle/>
          <a:p>
            <a:r>
              <a:rPr lang="en-US" sz="3400" dirty="0"/>
              <a:t>The WiCS program directly enhances force readiness and lethality by reducing unplanned pregnancies, a leading cause of ND. This initiative ensures more warfighters are medically prepared and available for deployment, maximizing mission capability.</a:t>
            </a:r>
          </a:p>
          <a:p>
            <a:endParaRPr lang="en-US" dirty="0"/>
          </a:p>
        </p:txBody>
      </p:sp>
      <p:sp>
        <p:nvSpPr>
          <p:cNvPr id="5" name="Rectangle: Rounded Corners 1047">
            <a:extLst>
              <a:ext uri="{FF2B5EF4-FFF2-40B4-BE49-F238E27FC236}">
                <a16:creationId xmlns:a16="http://schemas.microsoft.com/office/drawing/2014/main" id="{EAA418D3-B27B-2E0B-228F-A42D1B18D2EF}"/>
              </a:ext>
            </a:extLst>
          </p:cNvPr>
          <p:cNvSpPr/>
          <p:nvPr/>
        </p:nvSpPr>
        <p:spPr>
          <a:xfrm>
            <a:off x="15593131" y="27130655"/>
            <a:ext cx="13213212" cy="1015663"/>
          </a:xfrm>
          <a:prstGeom prst="rect">
            <a:avLst/>
          </a:prstGeom>
          <a:solidFill>
            <a:schemeClr val="accent1"/>
          </a:solidFill>
          <a:ln w="76200">
            <a:solidFill>
              <a:schemeClr val="bg1"/>
            </a:solidFill>
          </a:ln>
        </p:spPr>
        <p:txBody>
          <a:bodyPr wrap="square" lIns="243840" rtlCol="0">
            <a:spAutoFit/>
          </a:bodyPr>
          <a:lstStyle/>
          <a:p>
            <a:pPr algn="ctr"/>
            <a:r>
              <a:rPr lang="en-US" sz="6000" dirty="0">
                <a:solidFill>
                  <a:schemeClr val="bg1"/>
                </a:solidFill>
                <a:latin typeface="Franklin Gothic Medium" panose="020B0603020102020204" pitchFamily="34" charset="0"/>
              </a:rPr>
              <a:t>Impact to the Warfighter/Significance </a:t>
            </a:r>
          </a:p>
        </p:txBody>
      </p:sp>
      <p:graphicFrame>
        <p:nvGraphicFramePr>
          <p:cNvPr id="3" name="Chart 2">
            <a:extLst>
              <a:ext uri="{FF2B5EF4-FFF2-40B4-BE49-F238E27FC236}">
                <a16:creationId xmlns:a16="http://schemas.microsoft.com/office/drawing/2014/main" id="{3DD78E25-7D3E-2267-B8DF-83D9336DC26C}"/>
              </a:ext>
            </a:extLst>
          </p:cNvPr>
          <p:cNvGraphicFramePr>
            <a:graphicFrameLocks/>
          </p:cNvGraphicFramePr>
          <p:nvPr>
            <p:extLst>
              <p:ext uri="{D42A27DB-BD31-4B8C-83A1-F6EECF244321}">
                <p14:modId xmlns:p14="http://schemas.microsoft.com/office/powerpoint/2010/main" val="133627061"/>
              </p:ext>
            </p:extLst>
          </p:nvPr>
        </p:nvGraphicFramePr>
        <p:xfrm>
          <a:off x="30207924" y="8812702"/>
          <a:ext cx="13010721" cy="64599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Diagram 5">
            <a:extLst>
              <a:ext uri="{FF2B5EF4-FFF2-40B4-BE49-F238E27FC236}">
                <a16:creationId xmlns:a16="http://schemas.microsoft.com/office/drawing/2014/main" id="{025B1B2B-8071-0F0F-1A6E-8FA3585178EA}"/>
              </a:ext>
            </a:extLst>
          </p:cNvPr>
          <p:cNvGraphicFramePr/>
          <p:nvPr>
            <p:extLst>
              <p:ext uri="{D42A27DB-BD31-4B8C-83A1-F6EECF244321}">
                <p14:modId xmlns:p14="http://schemas.microsoft.com/office/powerpoint/2010/main" val="1477552299"/>
              </p:ext>
            </p:extLst>
          </p:nvPr>
        </p:nvGraphicFramePr>
        <p:xfrm>
          <a:off x="15083720" y="11061310"/>
          <a:ext cx="13723759" cy="106970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a:extLst>
              <a:ext uri="{FF2B5EF4-FFF2-40B4-BE49-F238E27FC236}">
                <a16:creationId xmlns:a16="http://schemas.microsoft.com/office/drawing/2014/main" id="{442CCD9F-BEFC-EC76-A26C-0A09FDB0B944}"/>
              </a:ext>
            </a:extLst>
          </p:cNvPr>
          <p:cNvPicPr>
            <a:picLocks noChangeAspect="1"/>
          </p:cNvPicPr>
          <p:nvPr/>
        </p:nvPicPr>
        <p:blipFill>
          <a:blip r:embed="rId10"/>
          <a:stretch>
            <a:fillRect/>
          </a:stretch>
        </p:blipFill>
        <p:spPr>
          <a:xfrm>
            <a:off x="2488209" y="22432869"/>
            <a:ext cx="10241202" cy="9759699"/>
          </a:xfrm>
          <a:prstGeom prst="rect">
            <a:avLst/>
          </a:prstGeom>
        </p:spPr>
      </p:pic>
      <p:sp>
        <p:nvSpPr>
          <p:cNvPr id="9" name="TextBox 8">
            <a:extLst>
              <a:ext uri="{FF2B5EF4-FFF2-40B4-BE49-F238E27FC236}">
                <a16:creationId xmlns:a16="http://schemas.microsoft.com/office/drawing/2014/main" id="{7D928E64-C742-DE9C-3D98-C3C6247DD451}"/>
              </a:ext>
            </a:extLst>
          </p:cNvPr>
          <p:cNvSpPr txBox="1"/>
          <p:nvPr/>
        </p:nvSpPr>
        <p:spPr>
          <a:xfrm>
            <a:off x="2488209" y="21917878"/>
            <a:ext cx="10241202" cy="338554"/>
          </a:xfrm>
          <a:prstGeom prst="rect">
            <a:avLst/>
          </a:prstGeom>
          <a:solidFill>
            <a:schemeClr val="bg1"/>
          </a:solidFill>
        </p:spPr>
        <p:txBody>
          <a:bodyPr wrap="square">
            <a:spAutoFit/>
          </a:bodyPr>
          <a:lstStyle/>
          <a:p>
            <a:pPr defTabSz="685764">
              <a:spcBef>
                <a:spcPct val="0"/>
              </a:spcBef>
              <a:defRPr/>
            </a:pPr>
            <a:r>
              <a:rPr lang="en-US" sz="1600" i="1" dirty="0">
                <a:solidFill>
                  <a:srgbClr val="002060"/>
                </a:solidFill>
                <a:latin typeface="+mj-lt"/>
                <a:ea typeface="+mj-ea"/>
                <a:cs typeface="Segoe UI" panose="020B0502040204020203" pitchFamily="34" charset="0"/>
              </a:rPr>
              <a:t>Figure 1 WiCS poster advertising multiple services available</a:t>
            </a:r>
          </a:p>
        </p:txBody>
      </p:sp>
      <p:graphicFrame>
        <p:nvGraphicFramePr>
          <p:cNvPr id="10" name="Chart 9">
            <a:extLst>
              <a:ext uri="{FF2B5EF4-FFF2-40B4-BE49-F238E27FC236}">
                <a16:creationId xmlns:a16="http://schemas.microsoft.com/office/drawing/2014/main" id="{DCC7CF2A-F121-2D39-0797-E8D8373A787A}"/>
              </a:ext>
            </a:extLst>
          </p:cNvPr>
          <p:cNvGraphicFramePr>
            <a:graphicFrameLocks/>
          </p:cNvGraphicFramePr>
          <p:nvPr>
            <p:extLst>
              <p:ext uri="{D42A27DB-BD31-4B8C-83A1-F6EECF244321}">
                <p14:modId xmlns:p14="http://schemas.microsoft.com/office/powerpoint/2010/main" val="942571112"/>
              </p:ext>
            </p:extLst>
          </p:nvPr>
        </p:nvGraphicFramePr>
        <p:xfrm>
          <a:off x="30200343" y="18953867"/>
          <a:ext cx="6264445" cy="3441029"/>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1" name="Chart 10">
            <a:extLst>
              <a:ext uri="{FF2B5EF4-FFF2-40B4-BE49-F238E27FC236}">
                <a16:creationId xmlns:a16="http://schemas.microsoft.com/office/drawing/2014/main" id="{CA33CE4A-A579-0BD6-C8AE-638A7D604668}"/>
              </a:ext>
            </a:extLst>
          </p:cNvPr>
          <p:cNvGraphicFramePr>
            <a:graphicFrameLocks/>
          </p:cNvGraphicFramePr>
          <p:nvPr>
            <p:extLst>
              <p:ext uri="{D42A27DB-BD31-4B8C-83A1-F6EECF244321}">
                <p14:modId xmlns:p14="http://schemas.microsoft.com/office/powerpoint/2010/main" val="2760755716"/>
              </p:ext>
            </p:extLst>
          </p:nvPr>
        </p:nvGraphicFramePr>
        <p:xfrm>
          <a:off x="36950217" y="18968402"/>
          <a:ext cx="6283043" cy="3422581"/>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12" name="Chart 11">
            <a:extLst>
              <a:ext uri="{FF2B5EF4-FFF2-40B4-BE49-F238E27FC236}">
                <a16:creationId xmlns:a16="http://schemas.microsoft.com/office/drawing/2014/main" id="{2F51D0F6-BB0F-7E1D-8F9D-D50ECF5D3FA9}"/>
              </a:ext>
            </a:extLst>
          </p:cNvPr>
          <p:cNvGraphicFramePr>
            <a:graphicFrameLocks/>
          </p:cNvGraphicFramePr>
          <p:nvPr>
            <p:extLst>
              <p:ext uri="{D42A27DB-BD31-4B8C-83A1-F6EECF244321}">
                <p14:modId xmlns:p14="http://schemas.microsoft.com/office/powerpoint/2010/main" val="635054496"/>
              </p:ext>
            </p:extLst>
          </p:nvPr>
        </p:nvGraphicFramePr>
        <p:xfrm>
          <a:off x="30207924" y="23380439"/>
          <a:ext cx="6231503" cy="3724860"/>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13" name="Chart 12">
            <a:extLst>
              <a:ext uri="{FF2B5EF4-FFF2-40B4-BE49-F238E27FC236}">
                <a16:creationId xmlns:a16="http://schemas.microsoft.com/office/drawing/2014/main" id="{C77D362B-51A0-4A79-4C75-94731192CC72}"/>
              </a:ext>
            </a:extLst>
          </p:cNvPr>
          <p:cNvGraphicFramePr>
            <a:graphicFrameLocks/>
          </p:cNvGraphicFramePr>
          <p:nvPr>
            <p:extLst>
              <p:ext uri="{D42A27DB-BD31-4B8C-83A1-F6EECF244321}">
                <p14:modId xmlns:p14="http://schemas.microsoft.com/office/powerpoint/2010/main" val="995812637"/>
              </p:ext>
            </p:extLst>
          </p:nvPr>
        </p:nvGraphicFramePr>
        <p:xfrm>
          <a:off x="37009787" y="23376848"/>
          <a:ext cx="6208858" cy="3724861"/>
        </p:xfrm>
        <a:graphic>
          <a:graphicData uri="http://schemas.openxmlformats.org/drawingml/2006/chart">
            <c:chart xmlns:c="http://schemas.openxmlformats.org/drawingml/2006/chart" xmlns:r="http://schemas.openxmlformats.org/officeDocument/2006/relationships" r:id="rId14"/>
          </a:graphicData>
        </a:graphic>
      </p:graphicFrame>
      <p:sp>
        <p:nvSpPr>
          <p:cNvPr id="14" name="TextBox 13">
            <a:extLst>
              <a:ext uri="{FF2B5EF4-FFF2-40B4-BE49-F238E27FC236}">
                <a16:creationId xmlns:a16="http://schemas.microsoft.com/office/drawing/2014/main" id="{F81427F8-988A-A7A9-F8C7-8327E2E83B80}"/>
              </a:ext>
            </a:extLst>
          </p:cNvPr>
          <p:cNvSpPr txBox="1"/>
          <p:nvPr/>
        </p:nvSpPr>
        <p:spPr>
          <a:xfrm>
            <a:off x="30122534" y="15240156"/>
            <a:ext cx="13409435" cy="3231654"/>
          </a:xfrm>
          <a:prstGeom prst="rect">
            <a:avLst/>
          </a:prstGeom>
          <a:noFill/>
        </p:spPr>
        <p:txBody>
          <a:bodyPr wrap="square">
            <a:spAutoFit/>
          </a:bodyPr>
          <a:lstStyle/>
          <a:p>
            <a:r>
              <a:rPr lang="en-US" sz="3400" b="1" dirty="0"/>
              <a:t>The Joint Outpatient Experience Survey for WiCS: </a:t>
            </a:r>
            <a:r>
              <a:rPr lang="en-US" sz="3400" dirty="0"/>
              <a:t>Developed with WiCS SMEs in 2023 it allows patients to provide feedback on their WiCS experiences. The questions reflect several domains of contraceptive access identified as promoters of autonomy and quality contraceptive care. The results are overwhelmingly positive for each domain. (Figures 4-7)</a:t>
            </a:r>
          </a:p>
        </p:txBody>
      </p:sp>
      <p:sp>
        <p:nvSpPr>
          <p:cNvPr id="15" name="TextBox 14">
            <a:extLst>
              <a:ext uri="{FF2B5EF4-FFF2-40B4-BE49-F238E27FC236}">
                <a16:creationId xmlns:a16="http://schemas.microsoft.com/office/drawing/2014/main" id="{051FE3A0-9D59-BB64-67E4-65F0271F00FF}"/>
              </a:ext>
            </a:extLst>
          </p:cNvPr>
          <p:cNvSpPr txBox="1"/>
          <p:nvPr/>
        </p:nvSpPr>
        <p:spPr>
          <a:xfrm>
            <a:off x="15082584" y="10205448"/>
            <a:ext cx="13723759" cy="338554"/>
          </a:xfrm>
          <a:prstGeom prst="rect">
            <a:avLst/>
          </a:prstGeom>
          <a:solidFill>
            <a:schemeClr val="bg1"/>
          </a:solidFill>
        </p:spPr>
        <p:txBody>
          <a:bodyPr wrap="square">
            <a:spAutoFit/>
          </a:bodyPr>
          <a:lstStyle/>
          <a:p>
            <a:pPr defTabSz="685764">
              <a:spcBef>
                <a:spcPct val="0"/>
              </a:spcBef>
              <a:defRPr/>
            </a:pPr>
            <a:r>
              <a:rPr lang="en-US" sz="1600" i="1" dirty="0">
                <a:solidFill>
                  <a:srgbClr val="002060"/>
                </a:solidFill>
                <a:latin typeface="+mj-lt"/>
                <a:ea typeface="+mj-ea"/>
                <a:cs typeface="Segoe UI" panose="020B0502040204020203" pitchFamily="34" charset="0"/>
              </a:rPr>
              <a:t>Figure 2 WiCS Methods for Policy Creation and Implementation</a:t>
            </a:r>
          </a:p>
        </p:txBody>
      </p:sp>
      <p:sp>
        <p:nvSpPr>
          <p:cNvPr id="16" name="TextBox 15">
            <a:extLst>
              <a:ext uri="{FF2B5EF4-FFF2-40B4-BE49-F238E27FC236}">
                <a16:creationId xmlns:a16="http://schemas.microsoft.com/office/drawing/2014/main" id="{4384AFE7-87A9-3DB3-AB0B-58F6713F2A1F}"/>
              </a:ext>
            </a:extLst>
          </p:cNvPr>
          <p:cNvSpPr txBox="1"/>
          <p:nvPr/>
        </p:nvSpPr>
        <p:spPr>
          <a:xfrm>
            <a:off x="29994656" y="8032272"/>
            <a:ext cx="13490313" cy="338554"/>
          </a:xfrm>
          <a:prstGeom prst="rect">
            <a:avLst/>
          </a:prstGeom>
          <a:solidFill>
            <a:schemeClr val="bg1"/>
          </a:solidFill>
        </p:spPr>
        <p:txBody>
          <a:bodyPr wrap="square">
            <a:spAutoFit/>
          </a:bodyPr>
          <a:lstStyle/>
          <a:p>
            <a:pPr defTabSz="685764">
              <a:spcBef>
                <a:spcPct val="0"/>
              </a:spcBef>
              <a:defRPr/>
            </a:pPr>
            <a:r>
              <a:rPr lang="en-US" sz="1600" i="1" dirty="0">
                <a:solidFill>
                  <a:srgbClr val="002060"/>
                </a:solidFill>
                <a:latin typeface="+mj-lt"/>
                <a:ea typeface="+mj-ea"/>
                <a:cs typeface="Segoe UI" panose="020B0502040204020203" pitchFamily="34" charset="0"/>
              </a:rPr>
              <a:t>Figure 3 WiCS Encounters by Appointment Type</a:t>
            </a:r>
          </a:p>
        </p:txBody>
      </p:sp>
      <p:sp>
        <p:nvSpPr>
          <p:cNvPr id="17" name="TextBox 16">
            <a:extLst>
              <a:ext uri="{FF2B5EF4-FFF2-40B4-BE49-F238E27FC236}">
                <a16:creationId xmlns:a16="http://schemas.microsoft.com/office/drawing/2014/main" id="{05628EDF-1FBA-E3DF-7103-D06D1429EA63}"/>
              </a:ext>
            </a:extLst>
          </p:cNvPr>
          <p:cNvSpPr txBox="1"/>
          <p:nvPr/>
        </p:nvSpPr>
        <p:spPr>
          <a:xfrm>
            <a:off x="30184987" y="18495077"/>
            <a:ext cx="6254439" cy="338554"/>
          </a:xfrm>
          <a:prstGeom prst="rect">
            <a:avLst/>
          </a:prstGeom>
          <a:solidFill>
            <a:schemeClr val="bg1"/>
          </a:solidFill>
        </p:spPr>
        <p:txBody>
          <a:bodyPr wrap="square">
            <a:spAutoFit/>
          </a:bodyPr>
          <a:lstStyle/>
          <a:p>
            <a:pPr defTabSz="685764">
              <a:spcBef>
                <a:spcPct val="0"/>
              </a:spcBef>
              <a:defRPr/>
            </a:pPr>
            <a:r>
              <a:rPr lang="en-US" sz="1600" i="1" dirty="0">
                <a:solidFill>
                  <a:srgbClr val="002060"/>
                </a:solidFill>
                <a:latin typeface="+mj-lt"/>
                <a:ea typeface="+mj-ea"/>
                <a:cs typeface="Segoe UI" panose="020B0502040204020203" pitchFamily="34" charset="0"/>
              </a:rPr>
              <a:t>Figure 4 WiCS Access to Care Improvement</a:t>
            </a:r>
          </a:p>
        </p:txBody>
      </p:sp>
      <p:sp>
        <p:nvSpPr>
          <p:cNvPr id="18" name="TextBox 17">
            <a:extLst>
              <a:ext uri="{FF2B5EF4-FFF2-40B4-BE49-F238E27FC236}">
                <a16:creationId xmlns:a16="http://schemas.microsoft.com/office/drawing/2014/main" id="{DDA8DC58-27EC-6AC6-B2CA-19B1F18D9E4C}"/>
              </a:ext>
            </a:extLst>
          </p:cNvPr>
          <p:cNvSpPr txBox="1"/>
          <p:nvPr/>
        </p:nvSpPr>
        <p:spPr>
          <a:xfrm>
            <a:off x="36978821" y="18479036"/>
            <a:ext cx="6254439" cy="338554"/>
          </a:xfrm>
          <a:prstGeom prst="rect">
            <a:avLst/>
          </a:prstGeom>
          <a:solidFill>
            <a:schemeClr val="bg1"/>
          </a:solidFill>
        </p:spPr>
        <p:txBody>
          <a:bodyPr wrap="square">
            <a:spAutoFit/>
          </a:bodyPr>
          <a:lstStyle/>
          <a:p>
            <a:pPr defTabSz="685764">
              <a:spcBef>
                <a:spcPct val="0"/>
              </a:spcBef>
              <a:defRPr/>
            </a:pPr>
            <a:r>
              <a:rPr lang="en-US" sz="1600" i="1" dirty="0">
                <a:solidFill>
                  <a:srgbClr val="002060"/>
                </a:solidFill>
                <a:latin typeface="+mj-lt"/>
                <a:ea typeface="+mj-ea"/>
                <a:cs typeface="Segoe UI" panose="020B0502040204020203" pitchFamily="34" charset="0"/>
              </a:rPr>
              <a:t>Figure 5 WiCS Met Needs</a:t>
            </a:r>
          </a:p>
        </p:txBody>
      </p:sp>
      <p:sp>
        <p:nvSpPr>
          <p:cNvPr id="19" name="TextBox 18">
            <a:extLst>
              <a:ext uri="{FF2B5EF4-FFF2-40B4-BE49-F238E27FC236}">
                <a16:creationId xmlns:a16="http://schemas.microsoft.com/office/drawing/2014/main" id="{9853B040-843D-F4BD-2CEB-ED29321E5F55}"/>
              </a:ext>
            </a:extLst>
          </p:cNvPr>
          <p:cNvSpPr txBox="1"/>
          <p:nvPr/>
        </p:nvSpPr>
        <p:spPr>
          <a:xfrm>
            <a:off x="30217072" y="22882589"/>
            <a:ext cx="6254439" cy="338554"/>
          </a:xfrm>
          <a:prstGeom prst="rect">
            <a:avLst/>
          </a:prstGeom>
          <a:solidFill>
            <a:schemeClr val="bg1"/>
          </a:solidFill>
        </p:spPr>
        <p:txBody>
          <a:bodyPr wrap="square">
            <a:spAutoFit/>
          </a:bodyPr>
          <a:lstStyle/>
          <a:p>
            <a:pPr defTabSz="685764">
              <a:spcBef>
                <a:spcPct val="0"/>
              </a:spcBef>
              <a:defRPr/>
            </a:pPr>
            <a:r>
              <a:rPr lang="en-US" sz="1600" i="1" dirty="0">
                <a:solidFill>
                  <a:srgbClr val="002060"/>
                </a:solidFill>
                <a:latin typeface="+mj-lt"/>
                <a:ea typeface="+mj-ea"/>
                <a:cs typeface="Segoe UI" panose="020B0502040204020203" pitchFamily="34" charset="0"/>
              </a:rPr>
              <a:t>Figure 6 WiCS Questions Answered</a:t>
            </a:r>
          </a:p>
        </p:txBody>
      </p:sp>
      <p:sp>
        <p:nvSpPr>
          <p:cNvPr id="20" name="TextBox 19">
            <a:extLst>
              <a:ext uri="{FF2B5EF4-FFF2-40B4-BE49-F238E27FC236}">
                <a16:creationId xmlns:a16="http://schemas.microsoft.com/office/drawing/2014/main" id="{56ED2BCB-BF80-AACE-27F6-17C9DB859BB1}"/>
              </a:ext>
            </a:extLst>
          </p:cNvPr>
          <p:cNvSpPr txBox="1"/>
          <p:nvPr/>
        </p:nvSpPr>
        <p:spPr>
          <a:xfrm>
            <a:off x="36986841" y="22914674"/>
            <a:ext cx="6254439" cy="338554"/>
          </a:xfrm>
          <a:prstGeom prst="rect">
            <a:avLst/>
          </a:prstGeom>
          <a:solidFill>
            <a:schemeClr val="bg1"/>
          </a:solidFill>
        </p:spPr>
        <p:txBody>
          <a:bodyPr wrap="square">
            <a:spAutoFit/>
          </a:bodyPr>
          <a:lstStyle/>
          <a:p>
            <a:pPr defTabSz="685764">
              <a:spcBef>
                <a:spcPct val="0"/>
              </a:spcBef>
              <a:defRPr/>
            </a:pPr>
            <a:r>
              <a:rPr lang="en-US" sz="1600" i="1" dirty="0">
                <a:solidFill>
                  <a:srgbClr val="002060"/>
                </a:solidFill>
                <a:latin typeface="+mj-lt"/>
                <a:ea typeface="+mj-ea"/>
                <a:cs typeface="Segoe UI" panose="020B0502040204020203" pitchFamily="34" charset="0"/>
              </a:rPr>
              <a:t>Figure 7 Recommend WiCS to a Friend</a:t>
            </a:r>
          </a:p>
        </p:txBody>
      </p:sp>
    </p:spTree>
    <p:extLst>
      <p:ext uri="{BB962C8B-B14F-4D97-AF65-F5344CB8AC3E}">
        <p14:creationId xmlns:p14="http://schemas.microsoft.com/office/powerpoint/2010/main" val="670335836"/>
      </p:ext>
    </p:extLst>
  </p:cSld>
  <p:clrMapOvr>
    <a:masterClrMapping/>
  </p:clrMapOvr>
</p:sld>
</file>

<file path=ppt/theme/theme1.xml><?xml version="1.0" encoding="utf-8"?>
<a:theme xmlns:a="http://schemas.openxmlformats.org/drawingml/2006/main" name="Office Theme">
  <a:themeElements>
    <a:clrScheme name="DHA Official Colors">
      <a:dk1>
        <a:srgbClr val="343034"/>
      </a:dk1>
      <a:lt1>
        <a:srgbClr val="FFFFFF"/>
      </a:lt1>
      <a:dk2>
        <a:srgbClr val="081D67"/>
      </a:dk2>
      <a:lt2>
        <a:srgbClr val="5893C9"/>
      </a:lt2>
      <a:accent1>
        <a:srgbClr val="091E68"/>
      </a:accent1>
      <a:accent2>
        <a:srgbClr val="421E24"/>
      </a:accent2>
      <a:accent3>
        <a:srgbClr val="5693C8"/>
      </a:accent3>
      <a:accent4>
        <a:srgbClr val="343234"/>
      </a:accent4>
      <a:accent5>
        <a:srgbClr val="58A743"/>
      </a:accent5>
      <a:accent6>
        <a:srgbClr val="FCCF3D"/>
      </a:accent6>
      <a:hlink>
        <a:srgbClr val="091E68"/>
      </a:hlink>
      <a:folHlink>
        <a:srgbClr val="759156"/>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4efc0a3-5e99-4119-88d9-ce42d79133cf" xsi:nil="true"/>
    <lcf76f155ced4ddcb4097134ff3c332f xmlns="723e5308-c8ae-4a5d-a729-db982975290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73D8CCF2055E4D92B1BE77EC9E5D5D" ma:contentTypeVersion="11" ma:contentTypeDescription="Create a new document." ma:contentTypeScope="" ma:versionID="a3428b384be4599009b34ae6fb8b1838">
  <xsd:schema xmlns:xsd="http://www.w3.org/2001/XMLSchema" xmlns:xs="http://www.w3.org/2001/XMLSchema" xmlns:p="http://schemas.microsoft.com/office/2006/metadata/properties" xmlns:ns2="723e5308-c8ae-4a5d-a729-db9829752900" xmlns:ns3="74efc0a3-5e99-4119-88d9-ce42d79133cf" targetNamespace="http://schemas.microsoft.com/office/2006/metadata/properties" ma:root="true" ma:fieldsID="3611697ae75fc21199045e513c5c58bb" ns2:_="" ns3:_="">
    <xsd:import namespace="723e5308-c8ae-4a5d-a729-db9829752900"/>
    <xsd:import namespace="74efc0a3-5e99-4119-88d9-ce42d79133c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23e5308-c8ae-4a5d-a729-db98297529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c45c065-17e3-4f01-ae1d-7776ce4dc17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efc0a3-5e99-4119-88d9-ce42d79133c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73271271-8f8c-4c39-8ab8-59e467a377c4}" ma:internalName="TaxCatchAll" ma:showField="CatchAllData" ma:web="74efc0a3-5e99-4119-88d9-ce42d79133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CDA546-E04B-420A-BA48-C29372D7D05D}">
  <ds:schemaRefs>
    <ds:schemaRef ds:uri="http://schemas.microsoft.com/office/2006/documentManagement/types"/>
    <ds:schemaRef ds:uri="http://www.w3.org/XML/1998/namespace"/>
    <ds:schemaRef ds:uri="http://schemas.openxmlformats.org/package/2006/metadata/core-properties"/>
    <ds:schemaRef ds:uri="74efc0a3-5e99-4119-88d9-ce42d79133cf"/>
    <ds:schemaRef ds:uri="http://purl.org/dc/dcmitype/"/>
    <ds:schemaRef ds:uri="723e5308-c8ae-4a5d-a729-db9829752900"/>
    <ds:schemaRef ds:uri="http://schemas.microsoft.com/office/2006/metadata/properties"/>
    <ds:schemaRef ds:uri="http://purl.org/dc/elements/1.1/"/>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05EAE6DB-471C-4169-AC94-5FB61DF37C05}">
  <ds:schemaRefs>
    <ds:schemaRef ds:uri="723e5308-c8ae-4a5d-a729-db9829752900"/>
    <ds:schemaRef ds:uri="74efc0a3-5e99-4119-88d9-ce42d7913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A042324-7370-4B4E-8EBB-0A674FC7C3A2}">
  <ds:schemaRefs>
    <ds:schemaRef ds:uri="http://schemas.microsoft.com/sharepoint/v3/contenttype/forms"/>
  </ds:schemaRefs>
</ds:datastoreItem>
</file>

<file path=docMetadata/LabelInfo.xml><?xml version="1.0" encoding="utf-8"?>
<clbl:labelList xmlns:clbl="http://schemas.microsoft.com/office/2020/mipLabelMetadata">
  <clbl:label id="{2de631a7-e12a-47ff-b5ad-541b82ec57a7}"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24303</TotalTime>
  <Words>897</Words>
  <Application>Microsoft Office PowerPoint</Application>
  <PresentationFormat>Custom</PresentationFormat>
  <Paragraphs>64</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MS PGothic</vt:lpstr>
      <vt:lpstr>Arial</vt:lpstr>
      <vt:lpstr>Calibri</vt:lpstr>
      <vt:lpstr>Franklin Gothic Book</vt:lpstr>
      <vt:lpstr>Franklin Gothic Medium</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Wayne Dickey</dc:creator>
  <cp:lastModifiedBy>Didrickson, Susanna E CIV DHA MEDICAL AFFAIRS (USA)</cp:lastModifiedBy>
  <cp:revision>35</cp:revision>
  <dcterms:created xsi:type="dcterms:W3CDTF">2022-07-18T13:14:22Z</dcterms:created>
  <dcterms:modified xsi:type="dcterms:W3CDTF">2026-07-29T15:09:14Z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0x0101006973D8CCF2055E4D92B1BE77EC9E5D5D</vt:lpwstr>
  </property>
  <property fmtid="{D5CDD505-2E9C-101B-9397-08002B2CF9AE}" pid="3" name="MediaServiceImageTags">
    <vt:lpwstr/>
  </property>
</Properties>
</file>