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8" r:id="rId2"/>
  </p:sldIdLst>
  <p:sldSz cx="45720000" cy="36576000"/>
  <p:notesSz cx="9144000" cy="6858000"/>
  <p:defaultTextStyle>
    <a:defPPr>
      <a:defRPr lang="en-US"/>
    </a:defPPr>
    <a:lvl1pPr marL="0" algn="l" defTabSz="2350722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1pPr>
    <a:lvl2pPr marL="2350722" algn="l" defTabSz="2350722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2pPr>
    <a:lvl3pPr marL="4701450" algn="l" defTabSz="2350722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3pPr>
    <a:lvl4pPr marL="7052172" algn="l" defTabSz="2350722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4pPr>
    <a:lvl5pPr marL="9402900" algn="l" defTabSz="2350722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5pPr>
    <a:lvl6pPr marL="11753623" algn="l" defTabSz="2350722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6pPr>
    <a:lvl7pPr marL="14104350" algn="l" defTabSz="2350722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7pPr>
    <a:lvl8pPr marL="16455073" algn="l" defTabSz="2350722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8pPr>
    <a:lvl9pPr marL="18805795" algn="l" defTabSz="2350722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41">
          <p15:clr>
            <a:srgbClr val="A4A3A4"/>
          </p15:clr>
        </p15:guide>
        <p15:guide id="2" orient="horz" pos="4501">
          <p15:clr>
            <a:srgbClr val="A4A3A4"/>
          </p15:clr>
        </p15:guide>
        <p15:guide id="3" pos="28125">
          <p15:clr>
            <a:srgbClr val="A4A3A4"/>
          </p15:clr>
        </p15:guide>
        <p15:guide id="4" pos="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4313"/>
    <a:srgbClr val="464549"/>
    <a:srgbClr val="537C33"/>
    <a:srgbClr val="C41E2F"/>
    <a:srgbClr val="3976BE"/>
    <a:srgbClr val="C71C2C"/>
    <a:srgbClr val="357493"/>
    <a:srgbClr val="90A69E"/>
    <a:srgbClr val="C1AF8D"/>
    <a:srgbClr val="BE4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43" autoAdjust="0"/>
    <p:restoredTop sz="95939" autoAdjust="0"/>
  </p:normalViewPr>
  <p:slideViewPr>
    <p:cSldViewPr snapToGrid="0" snapToObjects="1" showGuides="1">
      <p:cViewPr>
        <p:scale>
          <a:sx n="25" d="100"/>
          <a:sy n="25" d="100"/>
        </p:scale>
        <p:origin x="-108" y="-3068"/>
      </p:cViewPr>
      <p:guideLst>
        <p:guide orient="horz" pos="22341"/>
        <p:guide orient="horz" pos="4501"/>
        <p:guide pos="28125"/>
        <p:guide pos="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notesViewPr>
    <p:cSldViewPr snapToGrid="0" snapToObjects="1">
      <p:cViewPr varScale="1">
        <p:scale>
          <a:sx n="132" d="100"/>
          <a:sy n="132" d="100"/>
        </p:scale>
        <p:origin x="1392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3F90F-9078-8A44-9700-EC0EE44D97A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5788" y="857250"/>
            <a:ext cx="28924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DBAA8-5A46-EA4E-AD1A-6CC32167D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75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11362275"/>
            <a:ext cx="38862000" cy="78401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0" y="20726400"/>
            <a:ext cx="32004000" cy="934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350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1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52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0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53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0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55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05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89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5735000" y="7814744"/>
            <a:ext cx="51435000" cy="1664377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0" y="7814744"/>
            <a:ext cx="153543000" cy="1664377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4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94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65" y="23503469"/>
            <a:ext cx="38862000" cy="7264400"/>
          </a:xfrm>
        </p:spPr>
        <p:txBody>
          <a:bodyPr anchor="t"/>
          <a:lstStyle>
            <a:lvl1pPr algn="l">
              <a:defRPr sz="20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65" y="15502478"/>
            <a:ext cx="38862000" cy="8000997"/>
          </a:xfrm>
        </p:spPr>
        <p:txBody>
          <a:bodyPr anchor="b"/>
          <a:lstStyle>
            <a:lvl1pPr marL="0" indent="0">
              <a:buNone/>
              <a:defRPr sz="10300">
                <a:solidFill>
                  <a:schemeClr val="tx1">
                    <a:tint val="75000"/>
                  </a:schemeClr>
                </a:solidFill>
              </a:defRPr>
            </a:lvl1pPr>
            <a:lvl2pPr marL="2350722" indent="0">
              <a:buNone/>
              <a:defRPr sz="9300">
                <a:solidFill>
                  <a:schemeClr val="tx1">
                    <a:tint val="75000"/>
                  </a:schemeClr>
                </a:solidFill>
              </a:defRPr>
            </a:lvl2pPr>
            <a:lvl3pPr marL="470145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3pPr>
            <a:lvl4pPr marL="7052172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4pPr>
            <a:lvl5pPr marL="94029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5pPr>
            <a:lvl6pPr marL="11753623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6pPr>
            <a:lvl7pPr marL="1410435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7pPr>
            <a:lvl8pPr marL="16455073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8pPr>
            <a:lvl9pPr marL="1880579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6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0" y="45516800"/>
            <a:ext cx="102489000" cy="128735669"/>
          </a:xfrm>
        </p:spPr>
        <p:txBody>
          <a:bodyPr/>
          <a:lstStyle>
            <a:lvl1pPr>
              <a:defRPr sz="14400"/>
            </a:lvl1pPr>
            <a:lvl2pPr>
              <a:defRPr sz="12300"/>
            </a:lvl2pPr>
            <a:lvl3pPr>
              <a:defRPr sz="10300"/>
            </a:lvl3pPr>
            <a:lvl4pPr>
              <a:defRPr sz="9300"/>
            </a:lvl4pPr>
            <a:lvl5pPr>
              <a:defRPr sz="9300"/>
            </a:lvl5pPr>
            <a:lvl6pPr>
              <a:defRPr sz="9300"/>
            </a:lvl6pPr>
            <a:lvl7pPr>
              <a:defRPr sz="9300"/>
            </a:lvl7pPr>
            <a:lvl8pPr>
              <a:defRPr sz="9300"/>
            </a:lvl8pPr>
            <a:lvl9pPr>
              <a:defRPr sz="9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681000" y="45516800"/>
            <a:ext cx="102489000" cy="128735669"/>
          </a:xfrm>
        </p:spPr>
        <p:txBody>
          <a:bodyPr/>
          <a:lstStyle>
            <a:lvl1pPr>
              <a:defRPr sz="14400"/>
            </a:lvl1pPr>
            <a:lvl2pPr>
              <a:defRPr sz="12300"/>
            </a:lvl2pPr>
            <a:lvl3pPr>
              <a:defRPr sz="10300"/>
            </a:lvl3pPr>
            <a:lvl4pPr>
              <a:defRPr sz="9300"/>
            </a:lvl4pPr>
            <a:lvl5pPr>
              <a:defRPr sz="9300"/>
            </a:lvl5pPr>
            <a:lvl6pPr>
              <a:defRPr sz="9300"/>
            </a:lvl6pPr>
            <a:lvl7pPr>
              <a:defRPr sz="9300"/>
            </a:lvl7pPr>
            <a:lvl8pPr>
              <a:defRPr sz="9300"/>
            </a:lvl8pPr>
            <a:lvl9pPr>
              <a:defRPr sz="9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65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464736"/>
            <a:ext cx="41148000" cy="60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8187269"/>
            <a:ext cx="20200940" cy="3412064"/>
          </a:xfrm>
        </p:spPr>
        <p:txBody>
          <a:bodyPr anchor="b"/>
          <a:lstStyle>
            <a:lvl1pPr marL="0" indent="0">
              <a:buNone/>
              <a:defRPr sz="12300" b="1"/>
            </a:lvl1pPr>
            <a:lvl2pPr marL="2350722" indent="0">
              <a:buNone/>
              <a:defRPr sz="10300" b="1"/>
            </a:lvl2pPr>
            <a:lvl3pPr marL="4701450" indent="0">
              <a:buNone/>
              <a:defRPr sz="9300" b="1"/>
            </a:lvl3pPr>
            <a:lvl4pPr marL="7052172" indent="0">
              <a:buNone/>
              <a:defRPr sz="8200" b="1"/>
            </a:lvl4pPr>
            <a:lvl5pPr marL="9402900" indent="0">
              <a:buNone/>
              <a:defRPr sz="8200" b="1"/>
            </a:lvl5pPr>
            <a:lvl6pPr marL="11753623" indent="0">
              <a:buNone/>
              <a:defRPr sz="8200" b="1"/>
            </a:lvl6pPr>
            <a:lvl7pPr marL="14104350" indent="0">
              <a:buNone/>
              <a:defRPr sz="8200" b="1"/>
            </a:lvl7pPr>
            <a:lvl8pPr marL="16455073" indent="0">
              <a:buNone/>
              <a:defRPr sz="8200" b="1"/>
            </a:lvl8pPr>
            <a:lvl9pPr marL="18805795" indent="0">
              <a:buNone/>
              <a:defRPr sz="8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11599333"/>
            <a:ext cx="20200940" cy="21073536"/>
          </a:xfrm>
        </p:spPr>
        <p:txBody>
          <a:bodyPr/>
          <a:lstStyle>
            <a:lvl1pPr>
              <a:defRPr sz="12300"/>
            </a:lvl1pPr>
            <a:lvl2pPr>
              <a:defRPr sz="10300"/>
            </a:lvl2pPr>
            <a:lvl3pPr>
              <a:defRPr sz="93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2" y="8187269"/>
            <a:ext cx="20208875" cy="3412064"/>
          </a:xfrm>
        </p:spPr>
        <p:txBody>
          <a:bodyPr anchor="b"/>
          <a:lstStyle>
            <a:lvl1pPr marL="0" indent="0">
              <a:buNone/>
              <a:defRPr sz="12300" b="1"/>
            </a:lvl1pPr>
            <a:lvl2pPr marL="2350722" indent="0">
              <a:buNone/>
              <a:defRPr sz="10300" b="1"/>
            </a:lvl2pPr>
            <a:lvl3pPr marL="4701450" indent="0">
              <a:buNone/>
              <a:defRPr sz="9300" b="1"/>
            </a:lvl3pPr>
            <a:lvl4pPr marL="7052172" indent="0">
              <a:buNone/>
              <a:defRPr sz="8200" b="1"/>
            </a:lvl4pPr>
            <a:lvl5pPr marL="9402900" indent="0">
              <a:buNone/>
              <a:defRPr sz="8200" b="1"/>
            </a:lvl5pPr>
            <a:lvl6pPr marL="11753623" indent="0">
              <a:buNone/>
              <a:defRPr sz="8200" b="1"/>
            </a:lvl6pPr>
            <a:lvl7pPr marL="14104350" indent="0">
              <a:buNone/>
              <a:defRPr sz="8200" b="1"/>
            </a:lvl7pPr>
            <a:lvl8pPr marL="16455073" indent="0">
              <a:buNone/>
              <a:defRPr sz="8200" b="1"/>
            </a:lvl8pPr>
            <a:lvl9pPr marL="18805795" indent="0">
              <a:buNone/>
              <a:defRPr sz="8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2" y="11599333"/>
            <a:ext cx="20208875" cy="21073536"/>
          </a:xfrm>
        </p:spPr>
        <p:txBody>
          <a:bodyPr/>
          <a:lstStyle>
            <a:lvl1pPr>
              <a:defRPr sz="12300"/>
            </a:lvl1pPr>
            <a:lvl2pPr>
              <a:defRPr sz="10300"/>
            </a:lvl2pPr>
            <a:lvl3pPr>
              <a:defRPr sz="93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90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65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4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8" y="1456267"/>
            <a:ext cx="15041565" cy="6197600"/>
          </a:xfrm>
        </p:spPr>
        <p:txBody>
          <a:bodyPr anchor="b"/>
          <a:lstStyle>
            <a:lvl1pPr algn="l">
              <a:defRPr sz="10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0" y="1456275"/>
            <a:ext cx="25558750" cy="31216603"/>
          </a:xfrm>
        </p:spPr>
        <p:txBody>
          <a:bodyPr/>
          <a:lstStyle>
            <a:lvl1pPr>
              <a:defRPr sz="16500"/>
            </a:lvl1pPr>
            <a:lvl2pPr>
              <a:defRPr sz="14400"/>
            </a:lvl2pPr>
            <a:lvl3pPr>
              <a:defRPr sz="12300"/>
            </a:lvl3pPr>
            <a:lvl4pPr>
              <a:defRPr sz="10300"/>
            </a:lvl4pPr>
            <a:lvl5pPr>
              <a:defRPr sz="10300"/>
            </a:lvl5pPr>
            <a:lvl6pPr>
              <a:defRPr sz="10300"/>
            </a:lvl6pPr>
            <a:lvl7pPr>
              <a:defRPr sz="10300"/>
            </a:lvl7pPr>
            <a:lvl8pPr>
              <a:defRPr sz="10300"/>
            </a:lvl8pPr>
            <a:lvl9pPr>
              <a:defRPr sz="10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8" y="7653875"/>
            <a:ext cx="15041565" cy="25019003"/>
          </a:xfrm>
        </p:spPr>
        <p:txBody>
          <a:bodyPr/>
          <a:lstStyle>
            <a:lvl1pPr marL="0" indent="0">
              <a:buNone/>
              <a:defRPr sz="7200"/>
            </a:lvl1pPr>
            <a:lvl2pPr marL="2350722" indent="0">
              <a:buNone/>
              <a:defRPr sz="6200"/>
            </a:lvl2pPr>
            <a:lvl3pPr marL="4701450" indent="0">
              <a:buNone/>
              <a:defRPr sz="5100"/>
            </a:lvl3pPr>
            <a:lvl4pPr marL="7052172" indent="0">
              <a:buNone/>
              <a:defRPr sz="4600"/>
            </a:lvl4pPr>
            <a:lvl5pPr marL="9402900" indent="0">
              <a:buNone/>
              <a:defRPr sz="4600"/>
            </a:lvl5pPr>
            <a:lvl6pPr marL="11753623" indent="0">
              <a:buNone/>
              <a:defRPr sz="4600"/>
            </a:lvl6pPr>
            <a:lvl7pPr marL="14104350" indent="0">
              <a:buNone/>
              <a:defRPr sz="4600"/>
            </a:lvl7pPr>
            <a:lvl8pPr marL="16455073" indent="0">
              <a:buNone/>
              <a:defRPr sz="4600"/>
            </a:lvl8pPr>
            <a:lvl9pPr marL="18805795" indent="0">
              <a:buNone/>
              <a:defRPr sz="4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2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0" y="25603200"/>
            <a:ext cx="27432000" cy="3022603"/>
          </a:xfrm>
        </p:spPr>
        <p:txBody>
          <a:bodyPr anchor="b"/>
          <a:lstStyle>
            <a:lvl1pPr algn="l">
              <a:defRPr sz="10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0" y="3268133"/>
            <a:ext cx="27432000" cy="21945600"/>
          </a:xfrm>
        </p:spPr>
        <p:txBody>
          <a:bodyPr/>
          <a:lstStyle>
            <a:lvl1pPr marL="0" indent="0">
              <a:buNone/>
              <a:defRPr sz="16500"/>
            </a:lvl1pPr>
            <a:lvl2pPr marL="2350722" indent="0">
              <a:buNone/>
              <a:defRPr sz="14400"/>
            </a:lvl2pPr>
            <a:lvl3pPr marL="4701450" indent="0">
              <a:buNone/>
              <a:defRPr sz="12300"/>
            </a:lvl3pPr>
            <a:lvl4pPr marL="7052172" indent="0">
              <a:buNone/>
              <a:defRPr sz="10300"/>
            </a:lvl4pPr>
            <a:lvl5pPr marL="9402900" indent="0">
              <a:buNone/>
              <a:defRPr sz="10300"/>
            </a:lvl5pPr>
            <a:lvl6pPr marL="11753623" indent="0">
              <a:buNone/>
              <a:defRPr sz="10300"/>
            </a:lvl6pPr>
            <a:lvl7pPr marL="14104350" indent="0">
              <a:buNone/>
              <a:defRPr sz="10300"/>
            </a:lvl7pPr>
            <a:lvl8pPr marL="16455073" indent="0">
              <a:buNone/>
              <a:defRPr sz="10300"/>
            </a:lvl8pPr>
            <a:lvl9pPr marL="18805795" indent="0">
              <a:buNone/>
              <a:defRPr sz="10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0" y="28625803"/>
            <a:ext cx="27432000" cy="4292597"/>
          </a:xfrm>
        </p:spPr>
        <p:txBody>
          <a:bodyPr/>
          <a:lstStyle>
            <a:lvl1pPr marL="0" indent="0">
              <a:buNone/>
              <a:defRPr sz="7200"/>
            </a:lvl1pPr>
            <a:lvl2pPr marL="2350722" indent="0">
              <a:buNone/>
              <a:defRPr sz="6200"/>
            </a:lvl2pPr>
            <a:lvl3pPr marL="4701450" indent="0">
              <a:buNone/>
              <a:defRPr sz="5100"/>
            </a:lvl3pPr>
            <a:lvl4pPr marL="7052172" indent="0">
              <a:buNone/>
              <a:defRPr sz="4600"/>
            </a:lvl4pPr>
            <a:lvl5pPr marL="9402900" indent="0">
              <a:buNone/>
              <a:defRPr sz="4600"/>
            </a:lvl5pPr>
            <a:lvl6pPr marL="11753623" indent="0">
              <a:buNone/>
              <a:defRPr sz="4600"/>
            </a:lvl6pPr>
            <a:lvl7pPr marL="14104350" indent="0">
              <a:buNone/>
              <a:defRPr sz="4600"/>
            </a:lvl7pPr>
            <a:lvl8pPr marL="16455073" indent="0">
              <a:buNone/>
              <a:defRPr sz="4600"/>
            </a:lvl8pPr>
            <a:lvl9pPr marL="18805795" indent="0">
              <a:buNone/>
              <a:defRPr sz="4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31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0" y="1464736"/>
            <a:ext cx="41148000" cy="6096000"/>
          </a:xfrm>
          <a:prstGeom prst="rect">
            <a:avLst/>
          </a:prstGeom>
        </p:spPr>
        <p:txBody>
          <a:bodyPr vert="horz" lIns="470144" tIns="235072" rIns="470144" bIns="23507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8534408"/>
            <a:ext cx="41148000" cy="24138469"/>
          </a:xfrm>
          <a:prstGeom prst="rect">
            <a:avLst/>
          </a:prstGeom>
        </p:spPr>
        <p:txBody>
          <a:bodyPr vert="horz" lIns="470144" tIns="235072" rIns="470144" bIns="23507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0" y="33900542"/>
            <a:ext cx="10668000" cy="1947333"/>
          </a:xfrm>
          <a:prstGeom prst="rect">
            <a:avLst/>
          </a:prstGeom>
        </p:spPr>
        <p:txBody>
          <a:bodyPr vert="horz" lIns="470144" tIns="235072" rIns="470144" bIns="235072" rtlCol="0" anchor="ctr"/>
          <a:lstStyle>
            <a:lvl1pPr algn="l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08D0C-1E73-0A4F-82D9-254A22936925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0" y="33900542"/>
            <a:ext cx="14478000" cy="1947333"/>
          </a:xfrm>
          <a:prstGeom prst="rect">
            <a:avLst/>
          </a:prstGeom>
        </p:spPr>
        <p:txBody>
          <a:bodyPr vert="horz" lIns="470144" tIns="235072" rIns="470144" bIns="235072" rtlCol="0" anchor="ctr"/>
          <a:lstStyle>
            <a:lvl1pPr algn="ctr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0" y="33900542"/>
            <a:ext cx="10668000" cy="1947333"/>
          </a:xfrm>
          <a:prstGeom prst="rect">
            <a:avLst/>
          </a:prstGeom>
        </p:spPr>
        <p:txBody>
          <a:bodyPr vert="horz" lIns="470144" tIns="235072" rIns="470144" bIns="235072" rtlCol="0" anchor="ctr"/>
          <a:lstStyle>
            <a:lvl1pPr algn="r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07336-9B73-7942-B20F-D3B584F99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71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350722" rtl="0" eaLnBrk="1" latinLnBrk="0" hangingPunct="1">
        <a:spcBef>
          <a:spcPct val="0"/>
        </a:spcBef>
        <a:buNone/>
        <a:defRPr sz="2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3044" indent="-1763044" algn="l" defTabSz="2350722" rtl="0" eaLnBrk="1" latinLnBrk="0" hangingPunct="1">
        <a:spcBef>
          <a:spcPct val="20000"/>
        </a:spcBef>
        <a:buFont typeface="Arial"/>
        <a:buChar char="•"/>
        <a:defRPr sz="16500" kern="1200">
          <a:solidFill>
            <a:schemeClr val="tx1"/>
          </a:solidFill>
          <a:latin typeface="+mn-lt"/>
          <a:ea typeface="+mn-ea"/>
          <a:cs typeface="+mn-cs"/>
        </a:defRPr>
      </a:lvl1pPr>
      <a:lvl2pPr marL="3819928" indent="-1469200" algn="l" defTabSz="2350722" rtl="0" eaLnBrk="1" latinLnBrk="0" hangingPunct="1">
        <a:spcBef>
          <a:spcPct val="20000"/>
        </a:spcBef>
        <a:buFont typeface="Arial"/>
        <a:buChar char="–"/>
        <a:defRPr sz="14400" kern="1200">
          <a:solidFill>
            <a:schemeClr val="tx1"/>
          </a:solidFill>
          <a:latin typeface="+mn-lt"/>
          <a:ea typeface="+mn-ea"/>
          <a:cs typeface="+mn-cs"/>
        </a:defRPr>
      </a:lvl2pPr>
      <a:lvl3pPr marL="5876811" indent="-1175361" algn="l" defTabSz="2350722" rtl="0" eaLnBrk="1" latinLnBrk="0" hangingPunct="1">
        <a:spcBef>
          <a:spcPct val="20000"/>
        </a:spcBef>
        <a:buFont typeface="Arial"/>
        <a:buChar char="•"/>
        <a:defRPr sz="12300" kern="1200">
          <a:solidFill>
            <a:schemeClr val="tx1"/>
          </a:solidFill>
          <a:latin typeface="+mn-lt"/>
          <a:ea typeface="+mn-ea"/>
          <a:cs typeface="+mn-cs"/>
        </a:defRPr>
      </a:lvl3pPr>
      <a:lvl4pPr marL="8227539" indent="-1175361" algn="l" defTabSz="2350722" rtl="0" eaLnBrk="1" latinLnBrk="0" hangingPunct="1">
        <a:spcBef>
          <a:spcPct val="20000"/>
        </a:spcBef>
        <a:buFont typeface="Arial"/>
        <a:buChar char="–"/>
        <a:defRPr sz="10300" kern="1200">
          <a:solidFill>
            <a:schemeClr val="tx1"/>
          </a:solidFill>
          <a:latin typeface="+mn-lt"/>
          <a:ea typeface="+mn-ea"/>
          <a:cs typeface="+mn-cs"/>
        </a:defRPr>
      </a:lvl4pPr>
      <a:lvl5pPr marL="10578261" indent="-1175361" algn="l" defTabSz="2350722" rtl="0" eaLnBrk="1" latinLnBrk="0" hangingPunct="1">
        <a:spcBef>
          <a:spcPct val="20000"/>
        </a:spcBef>
        <a:buFont typeface="Arial"/>
        <a:buChar char="»"/>
        <a:defRPr sz="10300" kern="1200">
          <a:solidFill>
            <a:schemeClr val="tx1"/>
          </a:solidFill>
          <a:latin typeface="+mn-lt"/>
          <a:ea typeface="+mn-ea"/>
          <a:cs typeface="+mn-cs"/>
        </a:defRPr>
      </a:lvl5pPr>
      <a:lvl6pPr marL="12928984" indent="-1175361" algn="l" defTabSz="2350722" rtl="0" eaLnBrk="1" latinLnBrk="0" hangingPunct="1">
        <a:spcBef>
          <a:spcPct val="20000"/>
        </a:spcBef>
        <a:buFont typeface="Arial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6pPr>
      <a:lvl7pPr marL="15279711" indent="-1175361" algn="l" defTabSz="2350722" rtl="0" eaLnBrk="1" latinLnBrk="0" hangingPunct="1">
        <a:spcBef>
          <a:spcPct val="20000"/>
        </a:spcBef>
        <a:buFont typeface="Arial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7pPr>
      <a:lvl8pPr marL="17630434" indent="-1175361" algn="l" defTabSz="2350722" rtl="0" eaLnBrk="1" latinLnBrk="0" hangingPunct="1">
        <a:spcBef>
          <a:spcPct val="20000"/>
        </a:spcBef>
        <a:buFont typeface="Arial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8pPr>
      <a:lvl9pPr marL="19981156" indent="-1175361" algn="l" defTabSz="2350722" rtl="0" eaLnBrk="1" latinLnBrk="0" hangingPunct="1">
        <a:spcBef>
          <a:spcPct val="20000"/>
        </a:spcBef>
        <a:buFont typeface="Arial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0722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1pPr>
      <a:lvl2pPr marL="2350722" algn="l" defTabSz="2350722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2pPr>
      <a:lvl3pPr marL="4701450" algn="l" defTabSz="2350722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3pPr>
      <a:lvl4pPr marL="7052172" algn="l" defTabSz="2350722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4pPr>
      <a:lvl5pPr marL="9402900" algn="l" defTabSz="2350722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5pPr>
      <a:lvl6pPr marL="11753623" algn="l" defTabSz="2350722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6pPr>
      <a:lvl7pPr marL="14104350" algn="l" defTabSz="2350722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5073" algn="l" defTabSz="2350722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8pPr>
      <a:lvl9pPr marL="18805795" algn="l" defTabSz="2350722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0455" y="692700"/>
            <a:ext cx="44392272" cy="35212247"/>
          </a:xfrm>
          <a:prstGeom prst="rect">
            <a:avLst/>
          </a:prstGeom>
          <a:noFill/>
          <a:ln w="57150" cmpd="sng">
            <a:solidFill>
              <a:srgbClr val="7793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 cmpd="sng">
                <a:solidFill>
                  <a:schemeClr val="tx1"/>
                </a:solidFill>
              </a:ln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187612" y="6871435"/>
            <a:ext cx="41157329" cy="0"/>
          </a:xfrm>
          <a:prstGeom prst="line">
            <a:avLst/>
          </a:prstGeom>
          <a:ln w="57150" cmpd="sng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187612" y="1336827"/>
            <a:ext cx="275046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404040"/>
                </a:solidFill>
                <a:latin typeface="Avenir Heavy"/>
                <a:cs typeface="Avenir Heavy"/>
              </a:rPr>
              <a:t>Exploring Wellness in Military-Affiliated Spouse Caregivers: Insights from the Military and Veteran Spouse Wellness Survey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66540" y="5670689"/>
            <a:ext cx="15380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404040"/>
                </a:solidFill>
                <a:latin typeface="Century Gothic"/>
                <a:cs typeface="Century Gothic"/>
              </a:rPr>
              <a:t>Katherine Gower, PhD, Elisa Borah, PhD, Evie King, Hannah O’Brien, MSSW, Emily Neimeyer, MPH, Laurianne Rodriguez, Colleen LaPlante.</a:t>
            </a:r>
            <a:endParaRPr lang="en-US" sz="3600" baseline="30000" dirty="0">
              <a:solidFill>
                <a:srgbClr val="404040"/>
              </a:solidFill>
              <a:latin typeface="Century Gothic"/>
              <a:cs typeface="Century Gothic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731817" y="7218541"/>
            <a:ext cx="12102296" cy="7965723"/>
            <a:chOff x="1731817" y="7495451"/>
            <a:chExt cx="12353637" cy="7965723"/>
          </a:xfrm>
        </p:grpSpPr>
        <p:grpSp>
          <p:nvGrpSpPr>
            <p:cNvPr id="18" name="Group 17"/>
            <p:cNvGrpSpPr/>
            <p:nvPr/>
          </p:nvGrpSpPr>
          <p:grpSpPr>
            <a:xfrm>
              <a:off x="1731817" y="7495451"/>
              <a:ext cx="11794825" cy="1015663"/>
              <a:chOff x="1731817" y="8707676"/>
              <a:chExt cx="11794825" cy="1015663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1731817" y="8745337"/>
                <a:ext cx="11794825" cy="935206"/>
              </a:xfrm>
              <a:prstGeom prst="rect">
                <a:avLst/>
              </a:prstGeom>
              <a:solidFill>
                <a:srgbClr val="77933C"/>
              </a:solidFill>
              <a:ln>
                <a:solidFill>
                  <a:srgbClr val="77933C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745600" y="8707676"/>
                <a:ext cx="94996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solidFill>
                      <a:srgbClr val="EBF1DE"/>
                    </a:solidFill>
                    <a:latin typeface="Century Gothic"/>
                    <a:cs typeface="Century Gothic"/>
                  </a:rPr>
                  <a:t>Background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731818" y="9004727"/>
              <a:ext cx="12353636" cy="645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dirty="0">
                  <a:latin typeface="Avenir Book"/>
                  <a:cs typeface="Avenir Book"/>
                </a:rPr>
                <a:t>The Military and Veteran Spouse Wellness Survey (MVSWS) examined wellness in military and veteran spouses across the SAMHSA 8 Dimensions of Wellness Model. When the data was released in Summer 2025, researchers and stakeholders identified military and veteran spouse caregivers and loneliness as priority areas for further investigation.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731818" y="15930266"/>
            <a:ext cx="12102295" cy="5800182"/>
            <a:chOff x="1731818" y="17427970"/>
            <a:chExt cx="12025678" cy="7373195"/>
          </a:xfrm>
        </p:grpSpPr>
        <p:grpSp>
          <p:nvGrpSpPr>
            <p:cNvPr id="23" name="Group 22"/>
            <p:cNvGrpSpPr/>
            <p:nvPr/>
          </p:nvGrpSpPr>
          <p:grpSpPr>
            <a:xfrm>
              <a:off x="1731818" y="17427970"/>
              <a:ext cx="11481703" cy="1254373"/>
              <a:chOff x="1731818" y="20371725"/>
              <a:chExt cx="11481703" cy="1254373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1731818" y="20413873"/>
                <a:ext cx="11481703" cy="1212225"/>
              </a:xfrm>
              <a:prstGeom prst="rect">
                <a:avLst/>
              </a:prstGeom>
              <a:solidFill>
                <a:srgbClr val="77933C"/>
              </a:solidFill>
              <a:ln>
                <a:solidFill>
                  <a:srgbClr val="77933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718687" y="20371725"/>
                <a:ext cx="94996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solidFill>
                      <a:srgbClr val="EBF1DE"/>
                    </a:solidFill>
                    <a:latin typeface="Century Gothic"/>
                    <a:cs typeface="Century Gothic"/>
                  </a:rPr>
                  <a:t>Research Questions</a:t>
                </a:r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1731818" y="19364227"/>
              <a:ext cx="12025678" cy="54369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dirty="0">
                  <a:latin typeface="Avenir Book"/>
                  <a:cs typeface="Avenir Book"/>
                </a:rPr>
                <a:t>In this study, we sought to better understand: </a:t>
              </a:r>
            </a:p>
            <a:p>
              <a:pPr marL="742950" indent="-742950">
                <a:lnSpc>
                  <a:spcPct val="150000"/>
                </a:lnSpc>
                <a:buAutoNum type="arabicPeriod"/>
              </a:pPr>
              <a:r>
                <a:rPr lang="en-US" sz="4000" dirty="0">
                  <a:latin typeface="Avenir Book"/>
                  <a:cs typeface="Avenir Book"/>
                </a:rPr>
                <a:t>How do military and veteran spouses who identify as caregivers differ from non-caregiver military and veteran spouses across wellness domains?</a:t>
              </a:r>
            </a:p>
            <a:p>
              <a:pPr marL="742950" indent="-742950">
                <a:lnSpc>
                  <a:spcPct val="150000"/>
                </a:lnSpc>
                <a:buAutoNum type="arabicPeriod"/>
              </a:pPr>
              <a:r>
                <a:rPr lang="en-US" sz="4000" dirty="0">
                  <a:latin typeface="Avenir Book"/>
                  <a:cs typeface="Avenir Book"/>
                </a:rPr>
                <a:t>What factors explain loneliness among caregivers?</a:t>
              </a:r>
            </a:p>
            <a:p>
              <a:pPr lvl="0">
                <a:lnSpc>
                  <a:spcPct val="200000"/>
                </a:lnSpc>
              </a:pPr>
              <a:endParaRPr lang="en-US" sz="2800" dirty="0">
                <a:latin typeface="Cambria"/>
                <a:cs typeface="Cambria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731818" y="23218629"/>
            <a:ext cx="12102295" cy="9985729"/>
            <a:chOff x="16394545" y="7533110"/>
            <a:chExt cx="12025679" cy="9516025"/>
          </a:xfrm>
        </p:grpSpPr>
        <p:grpSp>
          <p:nvGrpSpPr>
            <p:cNvPr id="28" name="Group 27"/>
            <p:cNvGrpSpPr/>
            <p:nvPr/>
          </p:nvGrpSpPr>
          <p:grpSpPr>
            <a:xfrm>
              <a:off x="16394545" y="7533110"/>
              <a:ext cx="11481703" cy="1212225"/>
              <a:chOff x="16394545" y="8677754"/>
              <a:chExt cx="11481703" cy="1212225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16394545" y="8677754"/>
                <a:ext cx="11481703" cy="1212225"/>
              </a:xfrm>
              <a:prstGeom prst="rect">
                <a:avLst/>
              </a:prstGeom>
              <a:solidFill>
                <a:srgbClr val="77933C"/>
              </a:solidFill>
              <a:ln>
                <a:solidFill>
                  <a:srgbClr val="77933C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7166493" y="8827598"/>
                <a:ext cx="1048178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solidFill>
                      <a:srgbClr val="EBF1DE"/>
                    </a:solidFill>
                    <a:latin typeface="Century Gothic"/>
                    <a:cs typeface="Century Gothic"/>
                  </a:rPr>
                  <a:t>Methods and Materials</a:t>
                </a:r>
              </a:p>
            </p:txBody>
          </p:sp>
        </p:grpSp>
        <p:sp>
          <p:nvSpPr>
            <p:cNvPr id="29" name="Rectangle 28"/>
            <p:cNvSpPr/>
            <p:nvPr/>
          </p:nvSpPr>
          <p:spPr>
            <a:xfrm>
              <a:off x="16394546" y="9136586"/>
              <a:ext cx="12025678" cy="79125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dirty="0">
                  <a:latin typeface="Avenir Book"/>
                  <a:cs typeface="Avenir Book"/>
                </a:rPr>
                <a:t>Secondary data analyses were conducted using responses from the 2024 MVSWS survey.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Caregivers (n = 310) were compared to non-caregivers (n = 840) with independent samples t-tests examining financial well-being (CFPB Financial Well-Being Scale; CFPB, 2015), relationship satisfaction (ENRICH Marital Satisfaction Scale; Fowers &amp; Olson, 1993), loneliness (UCLA Loneliness Scale, 3-item; Hughes et al., 2004), and insomnia (Insomnia Severity Index; Bastien et al., 2001).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1200030" y="17006096"/>
            <a:ext cx="12681744" cy="12968067"/>
            <a:chOff x="31245522" y="7537119"/>
            <a:chExt cx="12946849" cy="12968067"/>
          </a:xfrm>
        </p:grpSpPr>
        <p:grpSp>
          <p:nvGrpSpPr>
            <p:cNvPr id="33" name="Group 32"/>
            <p:cNvGrpSpPr/>
            <p:nvPr/>
          </p:nvGrpSpPr>
          <p:grpSpPr>
            <a:xfrm>
              <a:off x="31245523" y="7537119"/>
              <a:ext cx="12946848" cy="1281904"/>
              <a:chOff x="32319032" y="8745335"/>
              <a:chExt cx="12348008" cy="1281904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2319032" y="8745335"/>
                <a:ext cx="12348008" cy="1281904"/>
              </a:xfrm>
              <a:prstGeom prst="rect">
                <a:avLst/>
              </a:prstGeom>
              <a:solidFill>
                <a:srgbClr val="77933C"/>
              </a:solidFill>
              <a:ln>
                <a:solidFill>
                  <a:srgbClr val="77933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3743234" y="8922800"/>
                <a:ext cx="94996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solidFill>
                      <a:srgbClr val="EBF1DE"/>
                    </a:solidFill>
                    <a:latin typeface="Century Gothic"/>
                    <a:cs typeface="Century Gothic"/>
                  </a:rPr>
                  <a:t>Conclusion</a:t>
                </a:r>
              </a:p>
            </p:txBody>
          </p:sp>
        </p:grpSp>
        <p:sp>
          <p:nvSpPr>
            <p:cNvPr id="34" name="Rectangle 33"/>
            <p:cNvSpPr/>
            <p:nvPr/>
          </p:nvSpPr>
          <p:spPr>
            <a:xfrm>
              <a:off x="31245522" y="9216262"/>
              <a:ext cx="12599722" cy="112889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dirty="0">
                  <a:latin typeface="Avenir Book"/>
                  <a:cs typeface="Avenir Book"/>
                </a:rPr>
                <a:t>Conclusion/Discussion: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Military and veteran spouse caregivers demonstrated greater wellness challenges compared to non-caregiver spouses, particularly in financial well-being, relationship satisfaction, sleep quality, and loneliness. 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Caregiver burden and lack of social support were key drivers of loneliness.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Caregivers may benefit from targeted interventions addressing social connection and burden reduction.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Future research should explore these domains in greater depth to inform resource development. </a:t>
              </a:r>
            </a:p>
            <a:p>
              <a:pPr lvl="0">
                <a:lnSpc>
                  <a:spcPct val="200000"/>
                </a:lnSpc>
              </a:pPr>
              <a:endParaRPr lang="en-US" sz="4000" dirty="0">
                <a:latin typeface="Cambria"/>
                <a:cs typeface="Cambria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1200030" y="29323102"/>
            <a:ext cx="12681743" cy="1212225"/>
            <a:chOff x="32319032" y="28747047"/>
            <a:chExt cx="11025909" cy="1212225"/>
          </a:xfrm>
        </p:grpSpPr>
        <p:sp>
          <p:nvSpPr>
            <p:cNvPr id="45" name="Rectangle 44"/>
            <p:cNvSpPr/>
            <p:nvPr/>
          </p:nvSpPr>
          <p:spPr>
            <a:xfrm>
              <a:off x="32319032" y="28747047"/>
              <a:ext cx="11025909" cy="1212225"/>
            </a:xfrm>
            <a:prstGeom prst="rect">
              <a:avLst/>
            </a:prstGeom>
            <a:solidFill>
              <a:srgbClr val="77933C"/>
            </a:solidFill>
            <a:ln>
              <a:solidFill>
                <a:srgbClr val="77933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3229998" y="28890276"/>
              <a:ext cx="9499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EBF1DE"/>
                  </a:solidFill>
                  <a:latin typeface="Century Gothic"/>
                  <a:cs typeface="Century Gothic"/>
                </a:rPr>
                <a:t>References</a:t>
              </a:r>
            </a:p>
          </p:txBody>
        </p:sp>
      </p:grpSp>
      <p:sp>
        <p:nvSpPr>
          <p:cNvPr id="44" name="Rectangle 43"/>
          <p:cNvSpPr/>
          <p:nvPr/>
        </p:nvSpPr>
        <p:spPr>
          <a:xfrm>
            <a:off x="31200030" y="30947032"/>
            <a:ext cx="13021762" cy="4659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venir Book"/>
                <a:cs typeface="Avenir Book"/>
              </a:rPr>
              <a:t>Bastien, C. H., </a:t>
            </a:r>
            <a:r>
              <a:rPr lang="en-US" sz="2000" dirty="0" err="1">
                <a:latin typeface="Avenir Book"/>
                <a:cs typeface="Avenir Book"/>
              </a:rPr>
              <a:t>Vallières</a:t>
            </a:r>
            <a:r>
              <a:rPr lang="en-US" sz="2000" dirty="0">
                <a:latin typeface="Avenir Book"/>
                <a:cs typeface="Avenir Book"/>
              </a:rPr>
              <a:t>, A., &amp; Morin, C. M. (2001). Validation of the Insomnia Severity Index as an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venir Book"/>
                <a:cs typeface="Avenir Book"/>
              </a:rPr>
              <a:t>outcome measure for insomnia research. </a:t>
            </a:r>
            <a:r>
              <a:rPr lang="en-US" sz="2000" i="1" dirty="0">
                <a:latin typeface="Avenir Book"/>
                <a:cs typeface="Avenir Book"/>
              </a:rPr>
              <a:t>Sleep medicine, 2</a:t>
            </a:r>
            <a:r>
              <a:rPr lang="en-US" sz="2000" dirty="0">
                <a:latin typeface="Avenir Book"/>
                <a:cs typeface="Avenir Book"/>
              </a:rPr>
              <a:t>(4), 297-307.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venir Book"/>
                <a:cs typeface="Avenir Book"/>
              </a:rPr>
              <a:t>Consumer Financial Protection Bureau. (2015). Measuring financial well-being: A guide to using the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venir Book"/>
                <a:cs typeface="Avenir Book"/>
              </a:rPr>
              <a:t>CFPB financial well-being scale. Washington, DC: Consumer Financial Protection Bureau.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venir Book"/>
                <a:cs typeface="Avenir Book"/>
              </a:rPr>
              <a:t>Fowers, B. J., &amp; Olson, D. H. (1993). ENRICH Marital Satisfaction Scale: A brief research and clinical tool.</a:t>
            </a:r>
          </a:p>
          <a:p>
            <a:pPr>
              <a:lnSpc>
                <a:spcPct val="150000"/>
              </a:lnSpc>
            </a:pPr>
            <a:r>
              <a:rPr lang="en-US" sz="2000" i="1" dirty="0">
                <a:latin typeface="Avenir Book"/>
                <a:cs typeface="Avenir Book"/>
              </a:rPr>
              <a:t>Journal of Family psychology, 7</a:t>
            </a:r>
            <a:r>
              <a:rPr lang="en-US" sz="2000" dirty="0">
                <a:latin typeface="Avenir Book"/>
                <a:cs typeface="Avenir Book"/>
              </a:rPr>
              <a:t>(2), 176.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venir Book"/>
                <a:cs typeface="Avenir Book"/>
              </a:rPr>
              <a:t>Hughes, M. E., Waite, L. J., Hawkley, L. C., &amp; Cacioppo, J. T. (2004). A short scale for measuring loneliness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venir Book"/>
                <a:cs typeface="Avenir Book"/>
              </a:rPr>
              <a:t>in large surveys: Results from two population-based studies. </a:t>
            </a:r>
            <a:r>
              <a:rPr lang="en-US" sz="2000" i="1" dirty="0">
                <a:latin typeface="Avenir Book"/>
                <a:cs typeface="Avenir Book"/>
              </a:rPr>
              <a:t>Research on aging, 26</a:t>
            </a:r>
            <a:r>
              <a:rPr lang="en-US" sz="2000" dirty="0">
                <a:latin typeface="Avenir Book"/>
                <a:cs typeface="Avenir Book"/>
              </a:rPr>
              <a:t>(6), 655-672.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venir Book"/>
                <a:cs typeface="Avenir Book"/>
              </a:rPr>
              <a:t>Bédard, M., Molloy, D. W., Squire, L., Dubois, S., Lever, J. A., &amp; O’Donnell, M. (2001). The Zarit Burden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venir Book"/>
                <a:cs typeface="Avenir Book"/>
              </a:rPr>
              <a:t>Interview: a new short version and screening version. </a:t>
            </a:r>
            <a:r>
              <a:rPr lang="en-US" sz="2000" i="1" dirty="0">
                <a:latin typeface="Avenir Book"/>
                <a:cs typeface="Avenir Book"/>
              </a:rPr>
              <a:t>The gerontologist, 41</a:t>
            </a:r>
            <a:r>
              <a:rPr lang="en-US" sz="2000" dirty="0">
                <a:latin typeface="Avenir Book"/>
                <a:cs typeface="Avenir Book"/>
              </a:rPr>
              <a:t>(5), 652-657.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15752766" y="22262780"/>
            <a:ext cx="13031191" cy="12837803"/>
            <a:chOff x="14867938" y="6063270"/>
            <a:chExt cx="14021410" cy="12837803"/>
          </a:xfrm>
        </p:grpSpPr>
        <p:sp>
          <p:nvSpPr>
            <p:cNvPr id="48" name="Rectangle 47"/>
            <p:cNvSpPr/>
            <p:nvPr/>
          </p:nvSpPr>
          <p:spPr>
            <a:xfrm>
              <a:off x="14867938" y="6063270"/>
              <a:ext cx="13522324" cy="119883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5196250" y="6143282"/>
              <a:ext cx="135223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Century Gothic"/>
                  <a:cs typeface="Century Gothic"/>
                </a:rPr>
                <a:t>Results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5009446" y="7827977"/>
              <a:ext cx="13879902" cy="11073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dirty="0">
                  <a:latin typeface="Avenir Book"/>
                  <a:cs typeface="Avenir Book"/>
                </a:rPr>
                <a:t>Caregiver spouses showed statistically significant differences compared to non-caregiver spouses across four domains: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Lower financial well-being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Lower relationship satisfaction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Higher insomnia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Higher loneliness</a:t>
              </a:r>
            </a:p>
            <a:p>
              <a:pPr>
                <a:lnSpc>
                  <a:spcPct val="150000"/>
                </a:lnSpc>
              </a:pPr>
              <a:r>
                <a:rPr lang="en-US" sz="4000" dirty="0">
                  <a:latin typeface="Avenir Book"/>
                  <a:cs typeface="Avenir Book"/>
                </a:rPr>
                <a:t>The regression model was significant, F(6, 259) = 32.67, p &lt; .001, explaining 43.1% of the variance (R</a:t>
              </a:r>
              <a:r>
                <a:rPr lang="en-US" sz="4000" baseline="30000" dirty="0">
                  <a:latin typeface="Avenir Book"/>
                  <a:cs typeface="Avenir Book"/>
                </a:rPr>
                <a:t>2</a:t>
              </a:r>
              <a:r>
                <a:rPr lang="en-US" sz="4000" dirty="0">
                  <a:latin typeface="Avenir Book"/>
                  <a:cs typeface="Avenir Book"/>
                </a:rPr>
                <a:t> = .431). 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Social support was the strongest predictor of caregiver loneliness, with lower social support predicting higher levels of loneliness. </a:t>
              </a:r>
            </a:p>
            <a:p>
              <a:pPr marL="571500" indent="-571500">
                <a:lnSpc>
                  <a:spcPct val="150000"/>
                </a:lnSpc>
                <a:buFont typeface="Arial"/>
                <a:buChar char="•"/>
              </a:pPr>
              <a:r>
                <a:rPr lang="en-US" sz="4000" dirty="0">
                  <a:latin typeface="Avenir Book"/>
                  <a:cs typeface="Avenir Book"/>
                </a:rPr>
                <a:t>Caregiver burden was the second strongest predictor. </a:t>
              </a: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6C109500-02D5-A463-220D-AD4B5EE93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9247" y="1507731"/>
            <a:ext cx="11842526" cy="2974531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2F2C42EB-1282-AFA0-5B3D-2B4630BDCB46}"/>
              </a:ext>
            </a:extLst>
          </p:cNvPr>
          <p:cNvSpPr txBox="1"/>
          <p:nvPr/>
        </p:nvSpPr>
        <p:spPr>
          <a:xfrm>
            <a:off x="15894274" y="7175939"/>
            <a:ext cx="148352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atin typeface="Century Gothic"/>
              </a:rPr>
              <a:t>Caregivers vs. Non-Caregivers</a:t>
            </a:r>
            <a:endParaRPr lang="en-US" dirty="0"/>
          </a:p>
        </p:txBody>
      </p:sp>
      <p:graphicFrame>
        <p:nvGraphicFramePr>
          <p:cNvPr id="61" name="Table 60">
            <a:extLst>
              <a:ext uri="{FF2B5EF4-FFF2-40B4-BE49-F238E27FC236}">
                <a16:creationId xmlns:a16="http://schemas.microsoft.com/office/drawing/2014/main" id="{09AB68F2-3F01-F872-64A6-AFE5C3E6C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555084"/>
              </p:ext>
            </p:extLst>
          </p:nvPr>
        </p:nvGraphicFramePr>
        <p:xfrm>
          <a:off x="15894275" y="8371660"/>
          <a:ext cx="12894587" cy="745581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578918">
                  <a:extLst>
                    <a:ext uri="{9D8B030D-6E8A-4147-A177-3AD203B41FA5}">
                      <a16:colId xmlns:a16="http://schemas.microsoft.com/office/drawing/2014/main" val="1640273497"/>
                    </a:ext>
                  </a:extLst>
                </a:gridCol>
                <a:gridCol w="2578918">
                  <a:extLst>
                    <a:ext uri="{9D8B030D-6E8A-4147-A177-3AD203B41FA5}">
                      <a16:colId xmlns:a16="http://schemas.microsoft.com/office/drawing/2014/main" val="1437571940"/>
                    </a:ext>
                  </a:extLst>
                </a:gridCol>
                <a:gridCol w="2872827">
                  <a:extLst>
                    <a:ext uri="{9D8B030D-6E8A-4147-A177-3AD203B41FA5}">
                      <a16:colId xmlns:a16="http://schemas.microsoft.com/office/drawing/2014/main" val="3120716652"/>
                    </a:ext>
                  </a:extLst>
                </a:gridCol>
                <a:gridCol w="2285006">
                  <a:extLst>
                    <a:ext uri="{9D8B030D-6E8A-4147-A177-3AD203B41FA5}">
                      <a16:colId xmlns:a16="http://schemas.microsoft.com/office/drawing/2014/main" val="2509054698"/>
                    </a:ext>
                  </a:extLst>
                </a:gridCol>
                <a:gridCol w="2578918">
                  <a:extLst>
                    <a:ext uri="{9D8B030D-6E8A-4147-A177-3AD203B41FA5}">
                      <a16:colId xmlns:a16="http://schemas.microsoft.com/office/drawing/2014/main" val="3093448299"/>
                    </a:ext>
                  </a:extLst>
                </a:gridCol>
              </a:tblGrid>
              <a:tr h="1423007">
                <a:tc>
                  <a:txBody>
                    <a:bodyPr/>
                    <a:lstStyle/>
                    <a:p>
                      <a:r>
                        <a:rPr lang="en-US" sz="3600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Caregivers Mean ± 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Non-caregivers Mean ± 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p (two-tailed)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00941"/>
                  </a:ext>
                </a:extLst>
              </a:tr>
              <a:tr h="1423007">
                <a:tc>
                  <a:txBody>
                    <a:bodyPr/>
                    <a:lstStyle/>
                    <a:p>
                      <a:r>
                        <a:rPr lang="en-US" sz="3600" dirty="0"/>
                        <a:t>Financial Well-Being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11.03 ± 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12.7 ± 5.16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-4.16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&lt;.001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056886"/>
                  </a:ext>
                </a:extLst>
              </a:tr>
              <a:tr h="2079780">
                <a:tc>
                  <a:txBody>
                    <a:bodyPr/>
                    <a:lstStyle/>
                    <a:p>
                      <a:r>
                        <a:rPr lang="en-US" sz="3600" dirty="0"/>
                        <a:t>Marital Satisfaction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46.85 ± 13.7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52.62 ± 12.86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-5.75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3507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/>
                        <a:t>&lt;.001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903151"/>
                  </a:ext>
                </a:extLst>
              </a:tr>
              <a:tr h="1415373">
                <a:tc>
                  <a:txBody>
                    <a:bodyPr/>
                    <a:lstStyle/>
                    <a:p>
                      <a:r>
                        <a:rPr lang="en-US" sz="3600" dirty="0"/>
                        <a:t>Insomnia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11.68 ± 5.97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9.49 ± 5.51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5.10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3507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/>
                        <a:t>&lt;.001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411356"/>
                  </a:ext>
                </a:extLst>
              </a:tr>
              <a:tr h="800296">
                <a:tc>
                  <a:txBody>
                    <a:bodyPr/>
                    <a:lstStyle/>
                    <a:p>
                      <a:r>
                        <a:rPr lang="en-US" sz="3600" dirty="0"/>
                        <a:t>Loneliness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6.08 ± 1.92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5.75 ± 1.89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2.42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3507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/>
                        <a:t>0.016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988848"/>
                  </a:ext>
                </a:extLst>
              </a:tr>
            </a:tbl>
          </a:graphicData>
        </a:graphic>
      </p:graphicFrame>
      <p:sp>
        <p:nvSpPr>
          <p:cNvPr id="64" name="TextBox 63">
            <a:extLst>
              <a:ext uri="{FF2B5EF4-FFF2-40B4-BE49-F238E27FC236}">
                <a16:creationId xmlns:a16="http://schemas.microsoft.com/office/drawing/2014/main" id="{5F548CC1-31E7-E520-C66A-0F0E0FF67D4D}"/>
              </a:ext>
            </a:extLst>
          </p:cNvPr>
          <p:cNvSpPr txBox="1"/>
          <p:nvPr/>
        </p:nvSpPr>
        <p:spPr>
          <a:xfrm>
            <a:off x="31067963" y="7275791"/>
            <a:ext cx="212813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atin typeface="Century Gothic"/>
              </a:rPr>
              <a:t>Predictors of Caregiver Loneliness</a:t>
            </a:r>
            <a:endParaRPr lang="en-US" dirty="0"/>
          </a:p>
        </p:txBody>
      </p:sp>
      <p:graphicFrame>
        <p:nvGraphicFramePr>
          <p:cNvPr id="65" name="Table 64">
            <a:extLst>
              <a:ext uri="{FF2B5EF4-FFF2-40B4-BE49-F238E27FC236}">
                <a16:creationId xmlns:a16="http://schemas.microsoft.com/office/drawing/2014/main" id="{D462D21E-A91D-77B9-9EC2-B91E3B373A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011768"/>
              </p:ext>
            </p:extLst>
          </p:nvPr>
        </p:nvGraphicFramePr>
        <p:xfrm>
          <a:off x="31200029" y="8381196"/>
          <a:ext cx="12341728" cy="847757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85432">
                  <a:extLst>
                    <a:ext uri="{9D8B030D-6E8A-4147-A177-3AD203B41FA5}">
                      <a16:colId xmlns:a16="http://schemas.microsoft.com/office/drawing/2014/main" val="915176060"/>
                    </a:ext>
                  </a:extLst>
                </a:gridCol>
                <a:gridCol w="3085432">
                  <a:extLst>
                    <a:ext uri="{9D8B030D-6E8A-4147-A177-3AD203B41FA5}">
                      <a16:colId xmlns:a16="http://schemas.microsoft.com/office/drawing/2014/main" val="43600706"/>
                    </a:ext>
                  </a:extLst>
                </a:gridCol>
                <a:gridCol w="3085432">
                  <a:extLst>
                    <a:ext uri="{9D8B030D-6E8A-4147-A177-3AD203B41FA5}">
                      <a16:colId xmlns:a16="http://schemas.microsoft.com/office/drawing/2014/main" val="1027011114"/>
                    </a:ext>
                  </a:extLst>
                </a:gridCol>
                <a:gridCol w="3085432">
                  <a:extLst>
                    <a:ext uri="{9D8B030D-6E8A-4147-A177-3AD203B41FA5}">
                      <a16:colId xmlns:a16="http://schemas.microsoft.com/office/drawing/2014/main" val="3657651833"/>
                    </a:ext>
                  </a:extLst>
                </a:gridCol>
              </a:tblGrid>
              <a:tr h="1374146">
                <a:tc>
                  <a:txBody>
                    <a:bodyPr/>
                    <a:lstStyle/>
                    <a:p>
                      <a:r>
                        <a:rPr lang="en-US" sz="3600" dirty="0"/>
                        <a:t>Predictor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025578"/>
                  </a:ext>
                </a:extLst>
              </a:tr>
              <a:tr h="774829">
                <a:tc>
                  <a:txBody>
                    <a:bodyPr/>
                    <a:lstStyle/>
                    <a:p>
                      <a:r>
                        <a:rPr lang="en-US" sz="3600" b="1" dirty="0"/>
                        <a:t>Social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-0.107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-0.491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&lt;.001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918987"/>
                  </a:ext>
                </a:extLst>
              </a:tr>
              <a:tr h="1438967">
                <a:tc>
                  <a:txBody>
                    <a:bodyPr/>
                    <a:lstStyle/>
                    <a:p>
                      <a:r>
                        <a:rPr lang="en-US" sz="3600" dirty="0"/>
                        <a:t>ES – Disabled, unable to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-0.02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0.666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241979"/>
                  </a:ext>
                </a:extLst>
              </a:tr>
              <a:tr h="774829">
                <a:tc>
                  <a:txBody>
                    <a:bodyPr/>
                    <a:lstStyle/>
                    <a:p>
                      <a:r>
                        <a:rPr lang="en-US" sz="3600" dirty="0"/>
                        <a:t>ES – Homemaker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-0.067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0.166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54277"/>
                  </a:ext>
                </a:extLst>
              </a:tr>
              <a:tr h="774829">
                <a:tc>
                  <a:txBody>
                    <a:bodyPr/>
                    <a:lstStyle/>
                    <a:p>
                      <a:r>
                        <a:rPr lang="en-US" sz="3600" b="1" dirty="0"/>
                        <a:t>Caregiver burden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0.045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0.252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&lt;.001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014722"/>
                  </a:ext>
                </a:extLst>
              </a:tr>
              <a:tr h="1438967">
                <a:tc>
                  <a:txBody>
                    <a:bodyPr/>
                    <a:lstStyle/>
                    <a:p>
                      <a:r>
                        <a:rPr lang="en-US" sz="3600" dirty="0"/>
                        <a:t>Have young kids ( &lt; 3 years of age)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0.579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0.089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0.069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884564"/>
                  </a:ext>
                </a:extLst>
              </a:tr>
              <a:tr h="774829">
                <a:tc>
                  <a:txBody>
                    <a:bodyPr/>
                    <a:lstStyle/>
                    <a:p>
                      <a:r>
                        <a:rPr lang="en-US" sz="3600" dirty="0"/>
                        <a:t>ES – Retired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0.033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0.489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480062"/>
                  </a:ext>
                </a:extLst>
              </a:tr>
            </a:tbl>
          </a:graphicData>
        </a:graphic>
      </p:graphicFrame>
      <p:pic>
        <p:nvPicPr>
          <p:cNvPr id="67" name="Picture 66">
            <a:extLst>
              <a:ext uri="{FF2B5EF4-FFF2-40B4-BE49-F238E27FC236}">
                <a16:creationId xmlns:a16="http://schemas.microsoft.com/office/drawing/2014/main" id="{04776E5B-9052-391F-BEF3-643CF11F0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37741" y="4882990"/>
            <a:ext cx="6795859" cy="1463743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F571952F-B1EF-F3BE-62D3-CD81275AF69E}"/>
              </a:ext>
            </a:extLst>
          </p:cNvPr>
          <p:cNvSpPr txBox="1"/>
          <p:nvPr/>
        </p:nvSpPr>
        <p:spPr>
          <a:xfrm>
            <a:off x="17799461" y="6266910"/>
            <a:ext cx="10520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404040"/>
                </a:solidFill>
                <a:latin typeface="Century Gothic"/>
                <a:cs typeface="Century Gothic"/>
              </a:rPr>
              <a:t>Email: </a:t>
            </a:r>
            <a:r>
              <a:rPr lang="en-US" sz="3600" dirty="0">
                <a:solidFill>
                  <a:srgbClr val="404040"/>
                </a:solidFill>
                <a:latin typeface="Century Gothic"/>
                <a:cs typeface="Century Gothic"/>
              </a:rPr>
              <a:t>katherine.gower@austin.utexas.edu</a:t>
            </a:r>
            <a:endParaRPr lang="en-US" sz="3600" baseline="30000" dirty="0">
              <a:solidFill>
                <a:srgbClr val="404040"/>
              </a:solidFill>
              <a:latin typeface="Century Gothic"/>
              <a:cs typeface="Century Gothic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C5F47D-282E-0D00-AE05-2EE26231447C}"/>
              </a:ext>
            </a:extLst>
          </p:cNvPr>
          <p:cNvSpPr/>
          <p:nvPr/>
        </p:nvSpPr>
        <p:spPr>
          <a:xfrm>
            <a:off x="15889186" y="16600893"/>
            <a:ext cx="12899676" cy="4609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/>
              <a:buChar char="•"/>
            </a:pPr>
            <a:r>
              <a:rPr lang="en-US" sz="4000" dirty="0">
                <a:latin typeface="Avenir Book"/>
                <a:cs typeface="Avenir Book"/>
              </a:rPr>
              <a:t>Multiple regression analysis examined predictors of caregiver loneliness, including employment status, social support (MOS-SSI, 8-item; Moser et al., 20), presence of young children, and caregiver burden (Zarit Burden Interview, 12-item; Bédard et al., 2001). </a:t>
            </a:r>
          </a:p>
        </p:txBody>
      </p:sp>
    </p:spTree>
    <p:extLst>
      <p:ext uri="{BB962C8B-B14F-4D97-AF65-F5344CB8AC3E}">
        <p14:creationId xmlns:p14="http://schemas.microsoft.com/office/powerpoint/2010/main" val="486508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4744</TotalTime>
  <Words>778</Words>
  <Application>Microsoft Office PowerPoint</Application>
  <PresentationFormat>Custom</PresentationFormat>
  <Paragraphs>94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Avenir Book</vt:lpstr>
      <vt:lpstr>Avenir Heavy</vt:lpstr>
      <vt:lpstr>Calibri</vt:lpstr>
      <vt:lpstr>Cambria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Clapsaddle</dc:creator>
  <cp:lastModifiedBy>Gower, Katherine</cp:lastModifiedBy>
  <cp:revision>226</cp:revision>
  <cp:lastPrinted>2014-03-11T18:42:08Z</cp:lastPrinted>
  <dcterms:created xsi:type="dcterms:W3CDTF">2011-08-16T16:17:04Z</dcterms:created>
  <dcterms:modified xsi:type="dcterms:W3CDTF">2026-07-28T15:56:27Z</dcterms:modified>
</cp:coreProperties>
</file>