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2976800" cy="42976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A83BDF-D717-4211-B2D4-8AB7E6FCCA9B}" v="49" dt="2026-07-20T16:07:08.2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870" autoAdjust="0"/>
    <p:restoredTop sz="96374" autoAdjust="0"/>
  </p:normalViewPr>
  <p:slideViewPr>
    <p:cSldViewPr snapToGrid="0">
      <p:cViewPr>
        <p:scale>
          <a:sx n="25" d="100"/>
          <a:sy n="25" d="100"/>
        </p:scale>
        <p:origin x="1968" y="-13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AB5B1-3402-43A3-9393-E457DD040B83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1BE1B-0605-4098-92E8-D6FFCF7F1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7700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1BE1B-0605-4098-92E8-D6FFCF7F180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8304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3260" y="7033475"/>
            <a:ext cx="36530280" cy="14962293"/>
          </a:xfrm>
        </p:spPr>
        <p:txBody>
          <a:bodyPr anchor="b"/>
          <a:lstStyle>
            <a:lvl1pPr algn="ctr">
              <a:defRPr sz="28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2100" y="22572771"/>
            <a:ext cx="32232600" cy="10376109"/>
          </a:xfrm>
        </p:spPr>
        <p:txBody>
          <a:bodyPr/>
          <a:lstStyle>
            <a:lvl1pPr marL="0" indent="0" algn="ctr">
              <a:buNone/>
              <a:defRPr sz="11280"/>
            </a:lvl1pPr>
            <a:lvl2pPr marL="2148840" indent="0" algn="ctr">
              <a:buNone/>
              <a:defRPr sz="9400"/>
            </a:lvl2pPr>
            <a:lvl3pPr marL="4297680" indent="0" algn="ctr">
              <a:buNone/>
              <a:defRPr sz="8460"/>
            </a:lvl3pPr>
            <a:lvl4pPr marL="6446520" indent="0" algn="ctr">
              <a:buNone/>
              <a:defRPr sz="7520"/>
            </a:lvl4pPr>
            <a:lvl5pPr marL="8595360" indent="0" algn="ctr">
              <a:buNone/>
              <a:defRPr sz="7520"/>
            </a:lvl5pPr>
            <a:lvl6pPr marL="10744200" indent="0" algn="ctr">
              <a:buNone/>
              <a:defRPr sz="7520"/>
            </a:lvl6pPr>
            <a:lvl7pPr marL="12893040" indent="0" algn="ctr">
              <a:buNone/>
              <a:defRPr sz="7520"/>
            </a:lvl7pPr>
            <a:lvl8pPr marL="15041880" indent="0" algn="ctr">
              <a:buNone/>
              <a:defRPr sz="7520"/>
            </a:lvl8pPr>
            <a:lvl9pPr marL="17190720" indent="0" algn="ctr">
              <a:buNone/>
              <a:defRPr sz="75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187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206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5275" y="2288117"/>
            <a:ext cx="9266873" cy="36420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657" y="2288117"/>
            <a:ext cx="27263408" cy="36420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5874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124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74" y="10714367"/>
            <a:ext cx="37067490" cy="17877152"/>
          </a:xfrm>
        </p:spPr>
        <p:txBody>
          <a:bodyPr anchor="b"/>
          <a:lstStyle>
            <a:lvl1pPr>
              <a:defRPr sz="28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274" y="28760644"/>
            <a:ext cx="37067490" cy="9401172"/>
          </a:xfrm>
        </p:spPr>
        <p:txBody>
          <a:bodyPr/>
          <a:lstStyle>
            <a:lvl1pPr marL="0" indent="0">
              <a:buNone/>
              <a:defRPr sz="11280">
                <a:solidFill>
                  <a:schemeClr val="tx1"/>
                </a:solidFill>
              </a:defRPr>
            </a:lvl1pPr>
            <a:lvl2pPr marL="2148840" indent="0">
              <a:buNone/>
              <a:defRPr sz="9400">
                <a:solidFill>
                  <a:schemeClr val="tx1">
                    <a:tint val="75000"/>
                  </a:schemeClr>
                </a:solidFill>
              </a:defRPr>
            </a:lvl2pPr>
            <a:lvl3pPr marL="4297680" indent="0">
              <a:buNone/>
              <a:defRPr sz="8460">
                <a:solidFill>
                  <a:schemeClr val="tx1">
                    <a:tint val="75000"/>
                  </a:schemeClr>
                </a:solidFill>
              </a:defRPr>
            </a:lvl3pPr>
            <a:lvl4pPr marL="6446520" indent="0">
              <a:buNone/>
              <a:defRPr sz="7520">
                <a:solidFill>
                  <a:schemeClr val="tx1">
                    <a:tint val="75000"/>
                  </a:schemeClr>
                </a:solidFill>
              </a:defRPr>
            </a:lvl4pPr>
            <a:lvl5pPr marL="8595360" indent="0">
              <a:buNone/>
              <a:defRPr sz="7520">
                <a:solidFill>
                  <a:schemeClr val="tx1">
                    <a:tint val="75000"/>
                  </a:schemeClr>
                </a:solidFill>
              </a:defRPr>
            </a:lvl5pPr>
            <a:lvl6pPr marL="10744200" indent="0">
              <a:buNone/>
              <a:defRPr sz="7520">
                <a:solidFill>
                  <a:schemeClr val="tx1">
                    <a:tint val="75000"/>
                  </a:schemeClr>
                </a:solidFill>
              </a:defRPr>
            </a:lvl6pPr>
            <a:lvl7pPr marL="12893040" indent="0">
              <a:buNone/>
              <a:defRPr sz="7520">
                <a:solidFill>
                  <a:schemeClr val="tx1">
                    <a:tint val="75000"/>
                  </a:schemeClr>
                </a:solidFill>
              </a:defRPr>
            </a:lvl7pPr>
            <a:lvl8pPr marL="15041880" indent="0">
              <a:buNone/>
              <a:defRPr sz="7520">
                <a:solidFill>
                  <a:schemeClr val="tx1">
                    <a:tint val="75000"/>
                  </a:schemeClr>
                </a:solidFill>
              </a:defRPr>
            </a:lvl8pPr>
            <a:lvl9pPr marL="17190720" indent="0">
              <a:buNone/>
              <a:defRPr sz="7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133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655" y="11440583"/>
            <a:ext cx="18265140" cy="272683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7005" y="11440583"/>
            <a:ext cx="18265140" cy="272683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33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3" y="2288126"/>
            <a:ext cx="37067490" cy="83068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257" y="10535288"/>
            <a:ext cx="18181198" cy="5163182"/>
          </a:xfrm>
        </p:spPr>
        <p:txBody>
          <a:bodyPr anchor="b"/>
          <a:lstStyle>
            <a:lvl1pPr marL="0" indent="0">
              <a:buNone/>
              <a:defRPr sz="11280" b="1"/>
            </a:lvl1pPr>
            <a:lvl2pPr marL="2148840" indent="0">
              <a:buNone/>
              <a:defRPr sz="9400" b="1"/>
            </a:lvl2pPr>
            <a:lvl3pPr marL="4297680" indent="0">
              <a:buNone/>
              <a:defRPr sz="8460" b="1"/>
            </a:lvl3pPr>
            <a:lvl4pPr marL="6446520" indent="0">
              <a:buNone/>
              <a:defRPr sz="7520" b="1"/>
            </a:lvl4pPr>
            <a:lvl5pPr marL="8595360" indent="0">
              <a:buNone/>
              <a:defRPr sz="7520" b="1"/>
            </a:lvl5pPr>
            <a:lvl6pPr marL="10744200" indent="0">
              <a:buNone/>
              <a:defRPr sz="7520" b="1"/>
            </a:lvl6pPr>
            <a:lvl7pPr marL="12893040" indent="0">
              <a:buNone/>
              <a:defRPr sz="7520" b="1"/>
            </a:lvl7pPr>
            <a:lvl8pPr marL="15041880" indent="0">
              <a:buNone/>
              <a:defRPr sz="7520" b="1"/>
            </a:lvl8pPr>
            <a:lvl9pPr marL="17190720" indent="0">
              <a:buNone/>
              <a:defRPr sz="7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257" y="15698470"/>
            <a:ext cx="18181198" cy="230900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7007" y="10535288"/>
            <a:ext cx="18270738" cy="5163182"/>
          </a:xfrm>
        </p:spPr>
        <p:txBody>
          <a:bodyPr anchor="b"/>
          <a:lstStyle>
            <a:lvl1pPr marL="0" indent="0">
              <a:buNone/>
              <a:defRPr sz="11280" b="1"/>
            </a:lvl1pPr>
            <a:lvl2pPr marL="2148840" indent="0">
              <a:buNone/>
              <a:defRPr sz="9400" b="1"/>
            </a:lvl2pPr>
            <a:lvl3pPr marL="4297680" indent="0">
              <a:buNone/>
              <a:defRPr sz="8460" b="1"/>
            </a:lvl3pPr>
            <a:lvl4pPr marL="6446520" indent="0">
              <a:buNone/>
              <a:defRPr sz="7520" b="1"/>
            </a:lvl4pPr>
            <a:lvl5pPr marL="8595360" indent="0">
              <a:buNone/>
              <a:defRPr sz="7520" b="1"/>
            </a:lvl5pPr>
            <a:lvl6pPr marL="10744200" indent="0">
              <a:buNone/>
              <a:defRPr sz="7520" b="1"/>
            </a:lvl6pPr>
            <a:lvl7pPr marL="12893040" indent="0">
              <a:buNone/>
              <a:defRPr sz="7520" b="1"/>
            </a:lvl7pPr>
            <a:lvl8pPr marL="15041880" indent="0">
              <a:buNone/>
              <a:defRPr sz="7520" b="1"/>
            </a:lvl8pPr>
            <a:lvl9pPr marL="17190720" indent="0">
              <a:buNone/>
              <a:defRPr sz="7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7007" y="15698470"/>
            <a:ext cx="18270738" cy="230900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010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075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5859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3" y="2865120"/>
            <a:ext cx="13861137" cy="10027920"/>
          </a:xfrm>
        </p:spPr>
        <p:txBody>
          <a:bodyPr anchor="b"/>
          <a:lstStyle>
            <a:lvl1pPr>
              <a:defRPr sz="15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70738" y="6187873"/>
            <a:ext cx="21757005" cy="30541383"/>
          </a:xfrm>
        </p:spPr>
        <p:txBody>
          <a:bodyPr/>
          <a:lstStyle>
            <a:lvl1pPr>
              <a:defRPr sz="15040"/>
            </a:lvl1pPr>
            <a:lvl2pPr>
              <a:defRPr sz="13160"/>
            </a:lvl2pPr>
            <a:lvl3pPr>
              <a:defRPr sz="1128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3" y="12893040"/>
            <a:ext cx="13861137" cy="23885951"/>
          </a:xfrm>
        </p:spPr>
        <p:txBody>
          <a:bodyPr/>
          <a:lstStyle>
            <a:lvl1pPr marL="0" indent="0">
              <a:buNone/>
              <a:defRPr sz="7520"/>
            </a:lvl1pPr>
            <a:lvl2pPr marL="2148840" indent="0">
              <a:buNone/>
              <a:defRPr sz="6580"/>
            </a:lvl2pPr>
            <a:lvl3pPr marL="4297680" indent="0">
              <a:buNone/>
              <a:defRPr sz="5640"/>
            </a:lvl3pPr>
            <a:lvl4pPr marL="6446520" indent="0">
              <a:buNone/>
              <a:defRPr sz="4700"/>
            </a:lvl4pPr>
            <a:lvl5pPr marL="8595360" indent="0">
              <a:buNone/>
              <a:defRPr sz="4700"/>
            </a:lvl5pPr>
            <a:lvl6pPr marL="10744200" indent="0">
              <a:buNone/>
              <a:defRPr sz="4700"/>
            </a:lvl6pPr>
            <a:lvl7pPr marL="12893040" indent="0">
              <a:buNone/>
              <a:defRPr sz="4700"/>
            </a:lvl7pPr>
            <a:lvl8pPr marL="15041880" indent="0">
              <a:buNone/>
              <a:defRPr sz="4700"/>
            </a:lvl8pPr>
            <a:lvl9pPr marL="17190720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547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3" y="2865120"/>
            <a:ext cx="13861137" cy="10027920"/>
          </a:xfrm>
        </p:spPr>
        <p:txBody>
          <a:bodyPr anchor="b"/>
          <a:lstStyle>
            <a:lvl1pPr>
              <a:defRPr sz="15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70738" y="6187873"/>
            <a:ext cx="21757005" cy="30541383"/>
          </a:xfrm>
        </p:spPr>
        <p:txBody>
          <a:bodyPr anchor="t"/>
          <a:lstStyle>
            <a:lvl1pPr marL="0" indent="0">
              <a:buNone/>
              <a:defRPr sz="15040"/>
            </a:lvl1pPr>
            <a:lvl2pPr marL="2148840" indent="0">
              <a:buNone/>
              <a:defRPr sz="13160"/>
            </a:lvl2pPr>
            <a:lvl3pPr marL="4297680" indent="0">
              <a:buNone/>
              <a:defRPr sz="11280"/>
            </a:lvl3pPr>
            <a:lvl4pPr marL="6446520" indent="0">
              <a:buNone/>
              <a:defRPr sz="9400"/>
            </a:lvl4pPr>
            <a:lvl5pPr marL="8595360" indent="0">
              <a:buNone/>
              <a:defRPr sz="9400"/>
            </a:lvl5pPr>
            <a:lvl6pPr marL="10744200" indent="0">
              <a:buNone/>
              <a:defRPr sz="9400"/>
            </a:lvl6pPr>
            <a:lvl7pPr marL="12893040" indent="0">
              <a:buNone/>
              <a:defRPr sz="9400"/>
            </a:lvl7pPr>
            <a:lvl8pPr marL="15041880" indent="0">
              <a:buNone/>
              <a:defRPr sz="9400"/>
            </a:lvl8pPr>
            <a:lvl9pPr marL="17190720" indent="0">
              <a:buNone/>
              <a:defRPr sz="9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3" y="12893040"/>
            <a:ext cx="13861137" cy="23885951"/>
          </a:xfrm>
        </p:spPr>
        <p:txBody>
          <a:bodyPr/>
          <a:lstStyle>
            <a:lvl1pPr marL="0" indent="0">
              <a:buNone/>
              <a:defRPr sz="7520"/>
            </a:lvl1pPr>
            <a:lvl2pPr marL="2148840" indent="0">
              <a:buNone/>
              <a:defRPr sz="6580"/>
            </a:lvl2pPr>
            <a:lvl3pPr marL="4297680" indent="0">
              <a:buNone/>
              <a:defRPr sz="5640"/>
            </a:lvl3pPr>
            <a:lvl4pPr marL="6446520" indent="0">
              <a:buNone/>
              <a:defRPr sz="4700"/>
            </a:lvl4pPr>
            <a:lvl5pPr marL="8595360" indent="0">
              <a:buNone/>
              <a:defRPr sz="4700"/>
            </a:lvl5pPr>
            <a:lvl6pPr marL="10744200" indent="0">
              <a:buNone/>
              <a:defRPr sz="4700"/>
            </a:lvl6pPr>
            <a:lvl7pPr marL="12893040" indent="0">
              <a:buNone/>
              <a:defRPr sz="4700"/>
            </a:lvl7pPr>
            <a:lvl8pPr marL="15041880" indent="0">
              <a:buNone/>
              <a:defRPr sz="4700"/>
            </a:lvl8pPr>
            <a:lvl9pPr marL="17190720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08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655" y="2288126"/>
            <a:ext cx="37067490" cy="830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655" y="11440583"/>
            <a:ext cx="37067490" cy="27268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655" y="39833136"/>
            <a:ext cx="9669780" cy="2288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DF605-6ABC-4D3E-8F83-91FD0E63DEEE}" type="datetimeFigureOut">
              <a:rPr lang="en-CA" smtClean="0"/>
              <a:t>2026-07-20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6065" y="39833136"/>
            <a:ext cx="14504670" cy="2288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2365" y="39833136"/>
            <a:ext cx="9669780" cy="2288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2B717-12EB-47C3-81F2-B182EAB53C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09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297680" rtl="0" eaLnBrk="1" latinLnBrk="0" hangingPunct="1">
        <a:lnSpc>
          <a:spcPct val="90000"/>
        </a:lnSpc>
        <a:spcBef>
          <a:spcPct val="0"/>
        </a:spcBef>
        <a:buNone/>
        <a:defRPr sz="206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4420" indent="-1074420" algn="l" defTabSz="4297680" rtl="0" eaLnBrk="1" latinLnBrk="0" hangingPunct="1">
        <a:lnSpc>
          <a:spcPct val="90000"/>
        </a:lnSpc>
        <a:spcBef>
          <a:spcPts val="4700"/>
        </a:spcBef>
        <a:buFont typeface="Arial" panose="020B0604020202020204" pitchFamily="34" charset="0"/>
        <a:buChar char="•"/>
        <a:defRPr sz="13160" kern="1200">
          <a:solidFill>
            <a:schemeClr val="tx1"/>
          </a:solidFill>
          <a:latin typeface="+mn-lt"/>
          <a:ea typeface="+mn-ea"/>
          <a:cs typeface="+mn-cs"/>
        </a:defRPr>
      </a:lvl1pPr>
      <a:lvl2pPr marL="322326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11280" kern="1200">
          <a:solidFill>
            <a:schemeClr val="tx1"/>
          </a:solidFill>
          <a:latin typeface="+mn-lt"/>
          <a:ea typeface="+mn-ea"/>
          <a:cs typeface="+mn-cs"/>
        </a:defRPr>
      </a:lvl2pPr>
      <a:lvl3pPr marL="537210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3pPr>
      <a:lvl4pPr marL="752094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8460" kern="1200">
          <a:solidFill>
            <a:schemeClr val="tx1"/>
          </a:solidFill>
          <a:latin typeface="+mn-lt"/>
          <a:ea typeface="+mn-ea"/>
          <a:cs typeface="+mn-cs"/>
        </a:defRPr>
      </a:lvl4pPr>
      <a:lvl5pPr marL="966978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8460" kern="1200">
          <a:solidFill>
            <a:schemeClr val="tx1"/>
          </a:solidFill>
          <a:latin typeface="+mn-lt"/>
          <a:ea typeface="+mn-ea"/>
          <a:cs typeface="+mn-cs"/>
        </a:defRPr>
      </a:lvl5pPr>
      <a:lvl6pPr marL="1181862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8460" kern="1200">
          <a:solidFill>
            <a:schemeClr val="tx1"/>
          </a:solidFill>
          <a:latin typeface="+mn-lt"/>
          <a:ea typeface="+mn-ea"/>
          <a:cs typeface="+mn-cs"/>
        </a:defRPr>
      </a:lvl6pPr>
      <a:lvl7pPr marL="1396746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8460" kern="1200">
          <a:solidFill>
            <a:schemeClr val="tx1"/>
          </a:solidFill>
          <a:latin typeface="+mn-lt"/>
          <a:ea typeface="+mn-ea"/>
          <a:cs typeface="+mn-cs"/>
        </a:defRPr>
      </a:lvl7pPr>
      <a:lvl8pPr marL="1611630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8460" kern="1200">
          <a:solidFill>
            <a:schemeClr val="tx1"/>
          </a:solidFill>
          <a:latin typeface="+mn-lt"/>
          <a:ea typeface="+mn-ea"/>
          <a:cs typeface="+mn-cs"/>
        </a:defRPr>
      </a:lvl8pPr>
      <a:lvl9pPr marL="18265140" indent="-1074420" algn="l" defTabSz="4297680" rtl="0" eaLnBrk="1" latinLnBrk="0" hangingPunct="1">
        <a:lnSpc>
          <a:spcPct val="90000"/>
        </a:lnSpc>
        <a:spcBef>
          <a:spcPts val="2350"/>
        </a:spcBef>
        <a:buFont typeface="Arial" panose="020B0604020202020204" pitchFamily="34" charset="0"/>
        <a:buChar char="•"/>
        <a:defRPr sz="84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1pPr>
      <a:lvl2pPr marL="214884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2pPr>
      <a:lvl3pPr marL="429768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3pPr>
      <a:lvl4pPr marL="644652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5pPr>
      <a:lvl6pPr marL="1074420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6pPr>
      <a:lvl7pPr marL="1289304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7pPr>
      <a:lvl8pPr marL="1504188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8pPr>
      <a:lvl9pPr marL="17190720" algn="l" defTabSz="4297680" rtl="0" eaLnBrk="1" latinLnBrk="0" hangingPunct="1">
        <a:defRPr sz="84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No photo description available.">
            <a:extLst>
              <a:ext uri="{FF2B5EF4-FFF2-40B4-BE49-F238E27FC236}">
                <a16:creationId xmlns:a16="http://schemas.microsoft.com/office/drawing/2014/main" id="{B08C092C-E5DC-4FED-9019-D80E7D07E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8052" y="5483525"/>
            <a:ext cx="4177713" cy="417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FE16A0D-6F76-494F-B0FD-0BED2F221AB0}"/>
              </a:ext>
            </a:extLst>
          </p:cNvPr>
          <p:cNvSpPr/>
          <p:nvPr/>
        </p:nvSpPr>
        <p:spPr>
          <a:xfrm>
            <a:off x="1447799" y="231445"/>
            <a:ext cx="39838567" cy="53690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1251"/>
              <a:t>v</a:t>
            </a:r>
          </a:p>
        </p:txBody>
      </p:sp>
      <p:sp>
        <p:nvSpPr>
          <p:cNvPr id="8" name="ZoneTexte 5">
            <a:extLst>
              <a:ext uri="{FF2B5EF4-FFF2-40B4-BE49-F238E27FC236}">
                <a16:creationId xmlns:a16="http://schemas.microsoft.com/office/drawing/2014/main" id="{3D081413-D6D2-4068-BB93-3EB77B4015BE}"/>
              </a:ext>
            </a:extLst>
          </p:cNvPr>
          <p:cNvSpPr txBox="1"/>
          <p:nvPr/>
        </p:nvSpPr>
        <p:spPr>
          <a:xfrm>
            <a:off x="7078885" y="473033"/>
            <a:ext cx="28136133" cy="42883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	</a:t>
            </a:r>
            <a:r>
              <a:rPr lang="en-US" sz="7200" b="1" dirty="0"/>
              <a:t>Acute Compartment Syndrome Following Lower Leg Vascular Injury: A Big-Data Approach to Estimating Incidence and Risk Factors (#26-5867)</a:t>
            </a:r>
          </a:p>
          <a:p>
            <a:pPr algn="ctr"/>
            <a:r>
              <a:rPr lang="fr-CA" sz="6600" dirty="0"/>
              <a:t>Harry Moroz</a:t>
            </a:r>
            <a:r>
              <a:rPr lang="fr-CA" sz="6600" baseline="30000" dirty="0"/>
              <a:t>1</a:t>
            </a:r>
            <a:r>
              <a:rPr lang="fr-CA" sz="6600" dirty="0"/>
              <a:t> , </a:t>
            </a:r>
            <a:r>
              <a:rPr lang="en-US" sz="6600" dirty="0"/>
              <a:t> </a:t>
            </a:r>
            <a:r>
              <a:rPr lang="fr-CA" sz="6600" dirty="0"/>
              <a:t>Edward J Harvey</a:t>
            </a:r>
            <a:r>
              <a:rPr lang="fr-CA" sz="6600" baseline="30000" dirty="0"/>
              <a:t> 1</a:t>
            </a:r>
            <a:r>
              <a:rPr lang="fr-CA" sz="6600" dirty="0"/>
              <a:t>, Yasser. C Bouklouch</a:t>
            </a:r>
            <a:r>
              <a:rPr lang="fr-CA" sz="6600" baseline="30000" dirty="0"/>
              <a:t>1</a:t>
            </a:r>
          </a:p>
          <a:p>
            <a:pPr algn="ctr"/>
            <a:endParaRPr lang="fr-CA" sz="2800" baseline="30000" dirty="0"/>
          </a:p>
          <a:p>
            <a:r>
              <a:rPr lang="en-US" sz="3600" baseline="30000" dirty="0"/>
              <a:t>1</a:t>
            </a:r>
            <a:r>
              <a:rPr lang="en-US" sz="3600" b="0" i="0" dirty="0">
                <a:solidFill>
                  <a:srgbClr val="000000"/>
                </a:solidFill>
                <a:effectLst/>
              </a:rPr>
              <a:t>McGill University Health Centre Montreal General Hospital 1650 Cedar Avenue, Montréal, Québec, H3G 1A4`</a:t>
            </a:r>
            <a:endParaRPr lang="en-US" sz="3600" baseline="30000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F1397919-E79C-4AD5-9EBE-3FF520A08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1103" y="979209"/>
            <a:ext cx="6203039" cy="344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ited States Department of Defense - Wikipedia">
            <a:extLst>
              <a:ext uri="{FF2B5EF4-FFF2-40B4-BE49-F238E27FC236}">
                <a16:creationId xmlns:a16="http://schemas.microsoft.com/office/drawing/2014/main" id="{D9C722E6-EAA7-49BC-9CD9-F27BD825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701" y="5961417"/>
            <a:ext cx="3407538" cy="340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13243F-06A7-44DB-9687-BFBF5FE46EE7}"/>
              </a:ext>
            </a:extLst>
          </p:cNvPr>
          <p:cNvSpPr txBox="1"/>
          <p:nvPr/>
        </p:nvSpPr>
        <p:spPr>
          <a:xfrm>
            <a:off x="6222892" y="6529182"/>
            <a:ext cx="30191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Funded by the Department of Defense, Congressionally Directed Medical Research Programs, Joint program Committee 6 (JPC6 combat Casualty Care research Program (CCCRP) </a:t>
            </a:r>
          </a:p>
        </p:txBody>
      </p:sp>
      <p:sp>
        <p:nvSpPr>
          <p:cNvPr id="19" name="Rectangle : coins arrondis 4">
            <a:extLst>
              <a:ext uri="{FF2B5EF4-FFF2-40B4-BE49-F238E27FC236}">
                <a16:creationId xmlns:a16="http://schemas.microsoft.com/office/drawing/2014/main" id="{83154A40-A89D-475B-BB45-B7F426A2F9FD}"/>
              </a:ext>
            </a:extLst>
          </p:cNvPr>
          <p:cNvSpPr/>
          <p:nvPr/>
        </p:nvSpPr>
        <p:spPr>
          <a:xfrm>
            <a:off x="1447799" y="5711053"/>
            <a:ext cx="39886630" cy="39236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2D5C61-94F2-4B6F-8C8B-3E5678AB50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0766" y="433262"/>
            <a:ext cx="4118816" cy="4965461"/>
          </a:xfrm>
          <a:prstGeom prst="rect">
            <a:avLst/>
          </a:prstGeom>
        </p:spPr>
      </p:pic>
      <p:sp>
        <p:nvSpPr>
          <p:cNvPr id="22" name="Rectangle : coins arrondis 4">
            <a:extLst>
              <a:ext uri="{FF2B5EF4-FFF2-40B4-BE49-F238E27FC236}">
                <a16:creationId xmlns:a16="http://schemas.microsoft.com/office/drawing/2014/main" id="{B6AFB94A-50B3-4B72-AE96-58C3F68DFBD2}"/>
              </a:ext>
            </a:extLst>
          </p:cNvPr>
          <p:cNvSpPr/>
          <p:nvPr/>
        </p:nvSpPr>
        <p:spPr>
          <a:xfrm>
            <a:off x="1447799" y="9828708"/>
            <a:ext cx="39886630" cy="14767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95B2E7-DAC9-44C8-9809-AD6865E408FD}"/>
              </a:ext>
            </a:extLst>
          </p:cNvPr>
          <p:cNvSpPr txBox="1"/>
          <p:nvPr/>
        </p:nvSpPr>
        <p:spPr>
          <a:xfrm>
            <a:off x="1708085" y="10075467"/>
            <a:ext cx="393660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Objective:To</a:t>
            </a:r>
            <a:r>
              <a:rPr lang="en-US" sz="4000" b="1" dirty="0"/>
              <a:t> determine the incidence, risk factors, and outcomes of Acute Compartment Syndrome (ACS), specifically focusing on the impact of vascular injury in a large cohort of patients with lower leg fractures.</a:t>
            </a:r>
            <a:endParaRPr lang="en-CA" sz="4000" b="1" dirty="0"/>
          </a:p>
        </p:txBody>
      </p:sp>
      <p:sp>
        <p:nvSpPr>
          <p:cNvPr id="25" name="Rectangle : coins arrondis 4">
            <a:extLst>
              <a:ext uri="{FF2B5EF4-FFF2-40B4-BE49-F238E27FC236}">
                <a16:creationId xmlns:a16="http://schemas.microsoft.com/office/drawing/2014/main" id="{1C5BD440-9112-402C-811B-811E16072A39}"/>
              </a:ext>
            </a:extLst>
          </p:cNvPr>
          <p:cNvSpPr/>
          <p:nvPr/>
        </p:nvSpPr>
        <p:spPr>
          <a:xfrm>
            <a:off x="21208181" y="12812476"/>
            <a:ext cx="20078186" cy="94675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27" name="Rectangle : coins arrondis 4">
            <a:extLst>
              <a:ext uri="{FF2B5EF4-FFF2-40B4-BE49-F238E27FC236}">
                <a16:creationId xmlns:a16="http://schemas.microsoft.com/office/drawing/2014/main" id="{F6562303-B4D3-4F40-B12D-DA6B33857310}"/>
              </a:ext>
            </a:extLst>
          </p:cNvPr>
          <p:cNvSpPr/>
          <p:nvPr/>
        </p:nvSpPr>
        <p:spPr>
          <a:xfrm>
            <a:off x="1447799" y="11430763"/>
            <a:ext cx="39886630" cy="120032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0291C5-D45A-43C5-8325-244A476BE00C}"/>
              </a:ext>
            </a:extLst>
          </p:cNvPr>
          <p:cNvSpPr txBox="1"/>
          <p:nvPr/>
        </p:nvSpPr>
        <p:spPr>
          <a:xfrm>
            <a:off x="14839342" y="11537264"/>
            <a:ext cx="12615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Results:</a:t>
            </a:r>
            <a:endParaRPr lang="en-CA" sz="5400" b="1" dirty="0"/>
          </a:p>
        </p:txBody>
      </p:sp>
      <p:sp>
        <p:nvSpPr>
          <p:cNvPr id="34" name="Rectangle : coins arrondis 4">
            <a:extLst>
              <a:ext uri="{FF2B5EF4-FFF2-40B4-BE49-F238E27FC236}">
                <a16:creationId xmlns:a16="http://schemas.microsoft.com/office/drawing/2014/main" id="{7BAEABB3-69E1-4AD4-AA77-2CE1DD623181}"/>
              </a:ext>
            </a:extLst>
          </p:cNvPr>
          <p:cNvSpPr/>
          <p:nvPr/>
        </p:nvSpPr>
        <p:spPr>
          <a:xfrm>
            <a:off x="1600199" y="37015383"/>
            <a:ext cx="39734230" cy="22159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44" name="Rectangle : coins arrondis 4">
            <a:extLst>
              <a:ext uri="{FF2B5EF4-FFF2-40B4-BE49-F238E27FC236}">
                <a16:creationId xmlns:a16="http://schemas.microsoft.com/office/drawing/2014/main" id="{EADB4515-FDE1-472C-80F0-05F0059BB182}"/>
              </a:ext>
            </a:extLst>
          </p:cNvPr>
          <p:cNvSpPr/>
          <p:nvPr/>
        </p:nvSpPr>
        <p:spPr>
          <a:xfrm>
            <a:off x="1447799" y="12903650"/>
            <a:ext cx="19312225" cy="92757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47" name="Rectangle : coins arrondis 4">
            <a:extLst>
              <a:ext uri="{FF2B5EF4-FFF2-40B4-BE49-F238E27FC236}">
                <a16:creationId xmlns:a16="http://schemas.microsoft.com/office/drawing/2014/main" id="{1E779E00-C35B-4B46-9262-5D3C465D014E}"/>
              </a:ext>
            </a:extLst>
          </p:cNvPr>
          <p:cNvSpPr/>
          <p:nvPr/>
        </p:nvSpPr>
        <p:spPr>
          <a:xfrm>
            <a:off x="1600199" y="22528087"/>
            <a:ext cx="19136136" cy="139195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60" name="Rectangle : coins arrondis 4">
            <a:extLst>
              <a:ext uri="{FF2B5EF4-FFF2-40B4-BE49-F238E27FC236}">
                <a16:creationId xmlns:a16="http://schemas.microsoft.com/office/drawing/2014/main" id="{52FD1391-7B60-4498-8947-AC7F70BFBEC5}"/>
              </a:ext>
            </a:extLst>
          </p:cNvPr>
          <p:cNvSpPr/>
          <p:nvPr/>
        </p:nvSpPr>
        <p:spPr>
          <a:xfrm>
            <a:off x="21208180" y="22577658"/>
            <a:ext cx="20126249" cy="13869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3219384-24D6-4B9C-9C23-0169924A7196}"/>
              </a:ext>
            </a:extLst>
          </p:cNvPr>
          <p:cNvSpPr txBox="1"/>
          <p:nvPr/>
        </p:nvSpPr>
        <p:spPr>
          <a:xfrm>
            <a:off x="1885950" y="36955068"/>
            <a:ext cx="394484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		Methods: </a:t>
            </a:r>
          </a:p>
          <a:p>
            <a:r>
              <a:rPr lang="en-US" sz="2800" dirty="0">
                <a:effectLst/>
                <a:ea typeface="Calibri" panose="020F0502020204030204" pitchFamily="34" charset="0"/>
              </a:rPr>
              <a:t>Design: Retrospective cohort study. Setting: Multicenter analysis using the 2017 American College of Surgeons Trauma Quality Programs database. Patient Selection Criteria: Patients with lower leg fractures (ICD-10 codes) were included. Exclusions: non-traumatic etiologies, extreme BMI (&lt;15 or &gt;40), or comorbidities limiting care, such as disseminated cancer or active chemotherapy, congenital malformations, major psychiatric illness, advanced directives limiting care, or functional dependence.  Outcome Measures and Comparisons: Fasciotomy rate (ACS surrogate) and multivariable logistic regression for predictors of vascular injury and fasciotomy.</a:t>
            </a:r>
          </a:p>
        </p:txBody>
      </p:sp>
      <p:sp>
        <p:nvSpPr>
          <p:cNvPr id="67" name="Rectangle : coins arrondis 4">
            <a:extLst>
              <a:ext uri="{FF2B5EF4-FFF2-40B4-BE49-F238E27FC236}">
                <a16:creationId xmlns:a16="http://schemas.microsoft.com/office/drawing/2014/main" id="{213E101F-1B83-4CB0-9377-716F85918055}"/>
              </a:ext>
            </a:extLst>
          </p:cNvPr>
          <p:cNvSpPr/>
          <p:nvPr/>
        </p:nvSpPr>
        <p:spPr>
          <a:xfrm>
            <a:off x="1600199" y="39601209"/>
            <a:ext cx="39734230" cy="22159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004" tIns="207002" rIns="414004" bIns="2070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5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39337B7-C30F-4C9F-A69D-968FE32BDEB7}"/>
              </a:ext>
            </a:extLst>
          </p:cNvPr>
          <p:cNvSpPr txBox="1"/>
          <p:nvPr/>
        </p:nvSpPr>
        <p:spPr>
          <a:xfrm>
            <a:off x="1885950" y="39600930"/>
            <a:ext cx="509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5400" b="1" dirty="0"/>
              <a:t>Conclusion</a:t>
            </a:r>
            <a:endParaRPr lang="en-CA" sz="5400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582C8C0-AACC-4722-A74E-D82EBC1438B2}"/>
              </a:ext>
            </a:extLst>
          </p:cNvPr>
          <p:cNvSpPr txBox="1"/>
          <p:nvPr/>
        </p:nvSpPr>
        <p:spPr>
          <a:xfrm>
            <a:off x="2131826" y="40523981"/>
            <a:ext cx="38633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effectLst/>
                <a:ea typeface="Calibri" panose="020F0502020204030204" pitchFamily="34" charset="0"/>
              </a:rPr>
              <a:t>•	Vascular injury significantly elevates ACS risk in lower leg fractures.</a:t>
            </a:r>
          </a:p>
          <a:p>
            <a:pPr algn="just"/>
            <a:r>
              <a:rPr lang="en-US" sz="2800" dirty="0">
                <a:effectLst/>
                <a:ea typeface="Calibri" panose="020F0502020204030204" pitchFamily="34" charset="0"/>
              </a:rPr>
              <a:t>•	Fracture location (proximal tibia) and specific vessel involvement (popliteal artery/vein) are critical risk factors.</a:t>
            </a:r>
          </a:p>
          <a:p>
            <a:pPr algn="just"/>
            <a:endParaRPr lang="en-CA" sz="40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3BF8934-3F47-6F4F-1618-D53084109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61992"/>
              </p:ext>
            </p:extLst>
          </p:nvPr>
        </p:nvGraphicFramePr>
        <p:xfrm>
          <a:off x="2159855" y="14188840"/>
          <a:ext cx="18016823" cy="733926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568550">
                  <a:extLst>
                    <a:ext uri="{9D8B030D-6E8A-4147-A177-3AD203B41FA5}">
                      <a16:colId xmlns:a16="http://schemas.microsoft.com/office/drawing/2014/main" val="4123378413"/>
                    </a:ext>
                  </a:extLst>
                </a:gridCol>
                <a:gridCol w="2409387">
                  <a:extLst>
                    <a:ext uri="{9D8B030D-6E8A-4147-A177-3AD203B41FA5}">
                      <a16:colId xmlns:a16="http://schemas.microsoft.com/office/drawing/2014/main" val="3528415318"/>
                    </a:ext>
                  </a:extLst>
                </a:gridCol>
                <a:gridCol w="2038886">
                  <a:extLst>
                    <a:ext uri="{9D8B030D-6E8A-4147-A177-3AD203B41FA5}">
                      <a16:colId xmlns:a16="http://schemas.microsoft.com/office/drawing/2014/main" val="109302559"/>
                    </a:ext>
                  </a:extLst>
                </a:gridCol>
              </a:tblGrid>
              <a:tr h="104846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u="none" strike="noStrike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Total TQP</a:t>
                      </a:r>
                      <a:endParaRPr lang="en-CA" sz="4000" b="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u="none" strike="noStrike" kern="1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CA" sz="4000" kern="1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196543"/>
                  </a:ext>
                </a:extLst>
              </a:tr>
              <a:tr h="104846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Total Trauma Cases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997970</a:t>
                      </a:r>
                      <a:endParaRPr lang="en-CA" sz="4000" kern="1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CA" sz="4000" kern="1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316263"/>
                  </a:ext>
                </a:extLst>
              </a:tr>
              <a:tr h="104846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Lower Leg Fractures (13075 excluded)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55945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5.61%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795223"/>
                  </a:ext>
                </a:extLst>
              </a:tr>
              <a:tr h="104846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Open Fractures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14451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25.83%</a:t>
                      </a:r>
                      <a:endParaRPr lang="en-CA" sz="4000" kern="1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402428"/>
                  </a:ext>
                </a:extLst>
              </a:tr>
              <a:tr h="104846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Fasciotomy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2142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3.83%</a:t>
                      </a:r>
                      <a:endParaRPr lang="en-CA" sz="4000" kern="1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8699904"/>
                  </a:ext>
                </a:extLst>
              </a:tr>
              <a:tr h="104846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Vascular Injury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1410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2.52%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4388680"/>
                  </a:ext>
                </a:extLst>
              </a:tr>
              <a:tr h="104846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Fasciotomy within Vascular Injury group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420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29.79%</a:t>
                      </a:r>
                      <a:endParaRPr lang="en-CA" sz="400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20806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88AB8A7-DE46-13EC-ABCD-081619380BA8}"/>
              </a:ext>
            </a:extLst>
          </p:cNvPr>
          <p:cNvSpPr txBox="1"/>
          <p:nvPr/>
        </p:nvSpPr>
        <p:spPr>
          <a:xfrm>
            <a:off x="2983832" y="13187532"/>
            <a:ext cx="1626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Table 1: </a:t>
            </a:r>
            <a:r>
              <a:rPr lang="en-CA" sz="4400" dirty="0"/>
              <a:t>Characteristics of Lower Leg Fractures in the 2017 TQP Cohort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1BB419-4191-A35D-1F40-1D9236D0D4FB}"/>
              </a:ext>
            </a:extLst>
          </p:cNvPr>
          <p:cNvSpPr txBox="1"/>
          <p:nvPr/>
        </p:nvSpPr>
        <p:spPr>
          <a:xfrm>
            <a:off x="23137957" y="12998645"/>
            <a:ext cx="16266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Table 2: Vascular Injury and Fasciotomy Rates by Fracture Location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1DFEE10-7CB8-926F-F007-6C5FEFE18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632822"/>
              </p:ext>
            </p:extLst>
          </p:nvPr>
        </p:nvGraphicFramePr>
        <p:xfrm>
          <a:off x="21697950" y="14188840"/>
          <a:ext cx="19067815" cy="6104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2700">
                  <a:extLst>
                    <a:ext uri="{9D8B030D-6E8A-4147-A177-3AD203B41FA5}">
                      <a16:colId xmlns:a16="http://schemas.microsoft.com/office/drawing/2014/main" val="330010107"/>
                    </a:ext>
                  </a:extLst>
                </a:gridCol>
                <a:gridCol w="3167128">
                  <a:extLst>
                    <a:ext uri="{9D8B030D-6E8A-4147-A177-3AD203B41FA5}">
                      <a16:colId xmlns:a16="http://schemas.microsoft.com/office/drawing/2014/main" val="1745688184"/>
                    </a:ext>
                  </a:extLst>
                </a:gridCol>
                <a:gridCol w="1735477">
                  <a:extLst>
                    <a:ext uri="{9D8B030D-6E8A-4147-A177-3AD203B41FA5}">
                      <a16:colId xmlns:a16="http://schemas.microsoft.com/office/drawing/2014/main" val="2001799700"/>
                    </a:ext>
                  </a:extLst>
                </a:gridCol>
                <a:gridCol w="1650595">
                  <a:extLst>
                    <a:ext uri="{9D8B030D-6E8A-4147-A177-3AD203B41FA5}">
                      <a16:colId xmlns:a16="http://schemas.microsoft.com/office/drawing/2014/main" val="3574639912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1070601173"/>
                    </a:ext>
                  </a:extLst>
                </a:gridCol>
                <a:gridCol w="1444880">
                  <a:extLst>
                    <a:ext uri="{9D8B030D-6E8A-4147-A177-3AD203B41FA5}">
                      <a16:colId xmlns:a16="http://schemas.microsoft.com/office/drawing/2014/main" val="531272821"/>
                    </a:ext>
                  </a:extLst>
                </a:gridCol>
                <a:gridCol w="2020985">
                  <a:extLst>
                    <a:ext uri="{9D8B030D-6E8A-4147-A177-3AD203B41FA5}">
                      <a16:colId xmlns:a16="http://schemas.microsoft.com/office/drawing/2014/main" val="1653298359"/>
                    </a:ext>
                  </a:extLst>
                </a:gridCol>
              </a:tblGrid>
              <a:tr h="815473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Vascular Injury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 %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 err="1">
                          <a:solidFill>
                            <a:schemeClr val="tx1"/>
                          </a:solidFill>
                          <a:effectLst/>
                        </a:rPr>
                        <a:t>Pvalue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Fasciotomy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 %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 err="1">
                          <a:solidFill>
                            <a:schemeClr val="tx1"/>
                          </a:solidFill>
                          <a:effectLst/>
                        </a:rPr>
                        <a:t>Pvalue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167468"/>
                  </a:ext>
                </a:extLst>
              </a:tr>
              <a:tr h="67383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Fracture of upper end of tibia (n = 20020)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528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2.64%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0.002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1131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5.65% 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&lt;0.0001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5140289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Fracture of shaft of tibia </a:t>
                      </a:r>
                    </a:p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(n = 21142)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625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2.96%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 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877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3.52%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 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46839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Fracture of lower end of tibia (n = 9341)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209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2.24%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 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180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1.93%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 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315030"/>
                  </a:ext>
                </a:extLst>
              </a:tr>
              <a:tr h="163094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Fracture of shaft of fibula </a:t>
                      </a:r>
                    </a:p>
                    <a:p>
                      <a:pPr marL="0" marR="0" algn="just">
                        <a:buNone/>
                      </a:pPr>
                      <a:r>
                        <a:rPr lang="en-CA" sz="4000" b="0" kern="100" dirty="0">
                          <a:solidFill>
                            <a:schemeClr val="tx1"/>
                          </a:solidFill>
                          <a:effectLst/>
                        </a:rPr>
                        <a:t>(n = 29210)</a:t>
                      </a:r>
                      <a:endParaRPr lang="en-CA" sz="4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>
                          <a:effectLst/>
                        </a:rPr>
                        <a:t>831</a:t>
                      </a:r>
                      <a:endParaRPr lang="en-CA" sz="4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2.84%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 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1073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3.67%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kern="100" dirty="0">
                          <a:effectLst/>
                        </a:rPr>
                        <a:t> </a:t>
                      </a:r>
                      <a:endParaRPr lang="en-CA" sz="4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908719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E020361-A7D0-7880-DB82-D2A4E56EC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601422"/>
              </p:ext>
            </p:extLst>
          </p:nvPr>
        </p:nvGraphicFramePr>
        <p:xfrm>
          <a:off x="2314700" y="24436378"/>
          <a:ext cx="17861978" cy="10632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85733">
                  <a:extLst>
                    <a:ext uri="{9D8B030D-6E8A-4147-A177-3AD203B41FA5}">
                      <a16:colId xmlns:a16="http://schemas.microsoft.com/office/drawing/2014/main" val="781890893"/>
                    </a:ext>
                  </a:extLst>
                </a:gridCol>
                <a:gridCol w="2278012">
                  <a:extLst>
                    <a:ext uri="{9D8B030D-6E8A-4147-A177-3AD203B41FA5}">
                      <a16:colId xmlns:a16="http://schemas.microsoft.com/office/drawing/2014/main" val="1167898112"/>
                    </a:ext>
                  </a:extLst>
                </a:gridCol>
                <a:gridCol w="3913788">
                  <a:extLst>
                    <a:ext uri="{9D8B030D-6E8A-4147-A177-3AD203B41FA5}">
                      <a16:colId xmlns:a16="http://schemas.microsoft.com/office/drawing/2014/main" val="1146881952"/>
                    </a:ext>
                  </a:extLst>
                </a:gridCol>
                <a:gridCol w="2310077">
                  <a:extLst>
                    <a:ext uri="{9D8B030D-6E8A-4147-A177-3AD203B41FA5}">
                      <a16:colId xmlns:a16="http://schemas.microsoft.com/office/drawing/2014/main" val="1185243621"/>
                    </a:ext>
                  </a:extLst>
                </a:gridCol>
                <a:gridCol w="3474368">
                  <a:extLst>
                    <a:ext uri="{9D8B030D-6E8A-4147-A177-3AD203B41FA5}">
                      <a16:colId xmlns:a16="http://schemas.microsoft.com/office/drawing/2014/main" val="1803417169"/>
                    </a:ext>
                  </a:extLst>
                </a:gridCol>
              </a:tblGrid>
              <a:tr h="133463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Factor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Levels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 Total (With Vascular Injury)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O.R.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 Value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4541485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Fracture Type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Open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14451 (931)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4.395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&lt;0.0001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267629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Closed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45081 (691) 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0.709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0.0009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0692616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Dislocation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3225 (119)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3.264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&lt;0.0001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4565988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52720 (1291)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8716794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Crushed Extremity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607 (97)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4.252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&lt;0.0001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953006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55338 (1313)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713445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Male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36582 (1161)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1.955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&lt;0.0001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038233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Female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19358 (249)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511440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Fracture of Shaft of Fibula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5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29210 (831)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1.340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0.0014</a:t>
                      </a:r>
                      <a:endParaRPr lang="en-CA" sz="5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83263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26735 (579)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6775186"/>
                  </a:ext>
                </a:extLst>
              </a:tr>
              <a:tr h="128968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Fracture of Upper End of Tibia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20020 (528)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1.310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0.0023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644844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35925 (882)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2477453"/>
                  </a:ext>
                </a:extLst>
              </a:tr>
              <a:tr h="66731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 (Years)</a:t>
                      </a:r>
                      <a:endParaRPr lang="en-CA" sz="5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0.992</a:t>
                      </a:r>
                      <a:endParaRPr lang="en-CA" sz="5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&lt;0.0001</a:t>
                      </a:r>
                      <a:endParaRPr lang="en-CA" sz="5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98924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1C7DC19-D015-039F-F333-9AB2784E23CE}"/>
              </a:ext>
            </a:extLst>
          </p:cNvPr>
          <p:cNvSpPr txBox="1"/>
          <p:nvPr/>
        </p:nvSpPr>
        <p:spPr>
          <a:xfrm>
            <a:off x="2792282" y="23082718"/>
            <a:ext cx="167519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Table 3: GLM Predictors of Vascular Injury Following Lower Leg Fractures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6C2B95-950A-A6F5-C30D-8830C5434CB2}"/>
              </a:ext>
            </a:extLst>
          </p:cNvPr>
          <p:cNvSpPr txBox="1"/>
          <p:nvPr/>
        </p:nvSpPr>
        <p:spPr>
          <a:xfrm>
            <a:off x="24013797" y="23082718"/>
            <a:ext cx="167519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Table 4: GLM Predictors of Fasciotomy After Vascular Injury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95D0668D-BD74-C6E3-A1C0-82A11D14C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859198"/>
              </p:ext>
            </p:extLst>
          </p:nvPr>
        </p:nvGraphicFramePr>
        <p:xfrm>
          <a:off x="21949807" y="25458959"/>
          <a:ext cx="18564100" cy="8117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81800">
                  <a:extLst>
                    <a:ext uri="{9D8B030D-6E8A-4147-A177-3AD203B41FA5}">
                      <a16:colId xmlns:a16="http://schemas.microsoft.com/office/drawing/2014/main" val="3260858579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600594486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3194931039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3431124530"/>
                    </a:ext>
                  </a:extLst>
                </a:gridCol>
                <a:gridCol w="3133600">
                  <a:extLst>
                    <a:ext uri="{9D8B030D-6E8A-4147-A177-3AD203B41FA5}">
                      <a16:colId xmlns:a16="http://schemas.microsoft.com/office/drawing/2014/main" val="327675282"/>
                    </a:ext>
                  </a:extLst>
                </a:gridCol>
              </a:tblGrid>
              <a:tr h="101258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Factor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Levels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 Total (With Fasciotomy)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O.R.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 Value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2946173"/>
                  </a:ext>
                </a:extLst>
              </a:tr>
              <a:tr h="671522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 (Years)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0.999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0.0040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82718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Male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1161 (364)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1.896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&lt;0.0001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382324"/>
                  </a:ext>
                </a:extLst>
              </a:tr>
              <a:tr h="50629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Female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249 (56)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490396"/>
                  </a:ext>
                </a:extLst>
              </a:tr>
              <a:tr h="70191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Popliteal Artery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441 (225)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3.626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&lt;0.0001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669130"/>
                  </a:ext>
                </a:extLst>
              </a:tr>
              <a:tr h="50629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969 (195)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660699"/>
                  </a:ext>
                </a:extLst>
              </a:tr>
              <a:tr h="44108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Popliteal Vein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65 (39)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2.273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0.0032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756212"/>
                  </a:ext>
                </a:extLst>
              </a:tr>
              <a:tr h="506292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cap="all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1345 (381)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355441"/>
                  </a:ext>
                </a:extLst>
              </a:tr>
              <a:tr h="59348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Saphenous Vein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 (7)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0.430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0.0489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1922902"/>
                  </a:ext>
                </a:extLst>
              </a:tr>
              <a:tr h="50629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1348 (413)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248435"/>
                  </a:ext>
                </a:extLst>
              </a:tr>
              <a:tr h="44108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Fracture of Upper End of Tibia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528 (224)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1.663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&lt;0.001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248042"/>
                  </a:ext>
                </a:extLst>
              </a:tr>
              <a:tr h="506292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882 (196)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40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CA" sz="4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CA" sz="4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205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049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3329</TotalTime>
  <Words>675</Words>
  <Application>Microsoft Office PowerPoint</Application>
  <PresentationFormat>Custom</PresentationFormat>
  <Paragraphs>195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yasser bouklouch</dc:creator>
  <cp:lastModifiedBy>Yasser C. BOUKLOUCH</cp:lastModifiedBy>
  <cp:revision>7</cp:revision>
  <dcterms:created xsi:type="dcterms:W3CDTF">2021-10-15T16:08:09Z</dcterms:created>
  <dcterms:modified xsi:type="dcterms:W3CDTF">2026-07-20T16:19:00Z</dcterms:modified>
</cp:coreProperties>
</file>